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56" r:id="rId5"/>
    <p:sldId id="275" r:id="rId6"/>
    <p:sldId id="272" r:id="rId7"/>
    <p:sldId id="273" r:id="rId8"/>
    <p:sldId id="274" r:id="rId9"/>
    <p:sldId id="263" r:id="rId10"/>
    <p:sldId id="264"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1" d="100"/>
          <a:sy n="91" d="100"/>
        </p:scale>
        <p:origin x="-102"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smtClean="0"/>
              <a:t>April 2013</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570724-D4C2-4805-9F96-77169DE31113}"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10</a:t>
            </a:fld>
            <a:endParaRPr lang="en-US" altLang="ja-JP" sz="120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June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18E0977-DC1B-42DD-B45E-59C02A783531}" type="slidenum">
              <a:rPr lang="en-US" altLang="ja-JP"/>
              <a:pPr/>
              <a:t>‹#›</a:t>
            </a:fld>
            <a:endParaRPr lang="en-US" altLang="ja-JP"/>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June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a:t>
            </a:fld>
            <a:endParaRPr lang="en-US" altLang="ja-JP"/>
          </a:p>
        </p:txBody>
      </p:sp>
    </p:spTree>
    <p:extLst>
      <p:ext uri="{BB962C8B-B14F-4D97-AF65-F5344CB8AC3E}">
        <p14:creationId xmlns:p14="http://schemas.microsoft.com/office/powerpoint/2010/main"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June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a:t>
            </a:fld>
            <a:endParaRPr lang="en-US" altLang="ja-JP"/>
          </a:p>
        </p:txBody>
      </p:sp>
    </p:spTree>
    <p:extLst>
      <p:ext uri="{BB962C8B-B14F-4D97-AF65-F5344CB8AC3E}">
        <p14:creationId xmlns:p14="http://schemas.microsoft.com/office/powerpoint/2010/main" val="22005650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a:t>Slide </a:t>
            </a:r>
            <a:fld id="{17C47D4F-CAA3-4307-B0EF-8C4B3E0CF21D}" type="slidenum">
              <a:rPr lang="en-US" altLang="ja-JP"/>
              <a:pPr/>
              <a:t>‹#›</a:t>
            </a:fld>
            <a:endParaRPr lang="en-US" altLang="ja-JP"/>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June 2013</a:t>
            </a:r>
            <a:endParaRPr lang="en-US" altLang="ja-JP"/>
          </a:p>
        </p:txBody>
      </p:sp>
    </p:spTree>
    <p:extLst>
      <p:ext uri="{BB962C8B-B14F-4D97-AF65-F5344CB8AC3E}">
        <p14:creationId xmlns:p14="http://schemas.microsoft.com/office/powerpoint/2010/main" val="16840796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June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p14="http://schemas.microsoft.com/office/powerpoint/2010/main"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June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June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a:t>
            </a:fld>
            <a:endParaRPr lang="en-US" altLang="ja-JP"/>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June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a:t>
            </a:fld>
            <a:endParaRPr lang="en-US" altLang="ja-JP"/>
          </a:p>
        </p:txBody>
      </p:sp>
    </p:spTree>
    <p:extLst>
      <p:ext uri="{BB962C8B-B14F-4D97-AF65-F5344CB8AC3E}">
        <p14:creationId xmlns:p14="http://schemas.microsoft.com/office/powerpoint/2010/main"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June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June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June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a:t>
            </a:fld>
            <a:endParaRPr lang="en-US" altLang="ja-JP"/>
          </a:p>
        </p:txBody>
      </p:sp>
    </p:spTree>
    <p:extLst>
      <p:ext uri="{BB962C8B-B14F-4D97-AF65-F5344CB8AC3E}">
        <p14:creationId xmlns:p14="http://schemas.microsoft.com/office/powerpoint/2010/main"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June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a:t>
            </a:fld>
            <a:endParaRPr lang="en-US" altLang="ja-JP"/>
          </a:p>
        </p:txBody>
      </p:sp>
    </p:spTree>
    <p:extLst>
      <p:ext uri="{BB962C8B-B14F-4D97-AF65-F5344CB8AC3E}">
        <p14:creationId xmlns:p14="http://schemas.microsoft.com/office/powerpoint/2010/main"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June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AFD9030-C83D-42D9-9BFB-ADDEB84EB1F4}"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802.15-13-0350-00-0sru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mailto:kitazawa@atr.jp"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June 2013</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72F3947-031E-4295-B632-0BF31AAEF22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SRU Teleconference Agenda for 20</a:t>
            </a:r>
            <a:r>
              <a:rPr lang="en-US" altLang="ja-JP" sz="1600" baseline="30000" dirty="0" smtClean="0">
                <a:ea typeface="ＭＳ Ｐゴシック" charset="-128"/>
              </a:rPr>
              <a:t>th</a:t>
            </a:r>
            <a:r>
              <a:rPr lang="en-US" altLang="ja-JP" sz="1600" dirty="0" smtClean="0">
                <a:ea typeface="ＭＳ Ｐゴシック" charset="-128"/>
              </a:rPr>
              <a:t> June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June,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the plan for </a:t>
            </a:r>
            <a:r>
              <a:rPr lang="en-US" altLang="ja-JP" sz="1600" dirty="0" smtClean="0">
                <a:ea typeface="ＭＳ Ｐゴシック" charset="-128"/>
              </a:rPr>
              <a:t>IG SRU Teleconference for 20</a:t>
            </a:r>
            <a:r>
              <a:rPr lang="en-US" altLang="ja-JP" sz="1600" baseline="30000" dirty="0" smtClean="0">
                <a:ea typeface="ＭＳ Ｐゴシック" charset="-128"/>
              </a:rPr>
              <a:t>th</a:t>
            </a:r>
            <a:r>
              <a:rPr lang="en-US" altLang="ja-JP" sz="1600" dirty="0" smtClean="0">
                <a:ea typeface="ＭＳ Ｐゴシック" charset="-128"/>
              </a:rPr>
              <a:t> June 2013</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[For discussions.]</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7172" name="Rectangle 4"/>
          <p:cNvSpPr>
            <a:spLocks noChangeArrowheads="1"/>
          </p:cNvSpPr>
          <p:nvPr/>
        </p:nvSpPr>
        <p:spPr bwMode="auto">
          <a:xfrm>
            <a:off x="533400" y="1271736"/>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June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a:p>
        </p:txBody>
      </p:sp>
    </p:spTree>
    <p:extLst>
      <p:ext uri="{BB962C8B-B14F-4D97-AF65-F5344CB8AC3E}">
        <p14:creationId xmlns:p14="http://schemas.microsoft.com/office/powerpoint/2010/main" val="251501862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June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E1A173A1-C39B-41EB-BCF2-B522BCC141FC}"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558608" cy="1143000"/>
          </a:xfrm>
        </p:spPr>
        <p:txBody>
          <a:bodyPr/>
          <a:lstStyle/>
          <a:p>
            <a:r>
              <a:rPr lang="en-US" altLang="ja-JP" dirty="0" smtClean="0">
                <a:ea typeface="ＭＳ Ｐゴシック" charset="-128"/>
              </a:rPr>
              <a:t>IG SRU Teleconference Agenda for 20</a:t>
            </a:r>
            <a:r>
              <a:rPr lang="en-US" altLang="ja-JP" baseline="30000" dirty="0" smtClean="0">
                <a:ea typeface="ＭＳ Ｐゴシック" charset="-128"/>
              </a:rPr>
              <a:t>th</a:t>
            </a:r>
            <a:r>
              <a:rPr lang="en-US" altLang="ja-JP" dirty="0" smtClean="0">
                <a:ea typeface="ＭＳ Ｐゴシック" charset="-128"/>
              </a:rPr>
              <a:t> June 2013</a:t>
            </a:r>
            <a:endParaRPr lang="ja-JP" altLang="ja-JP" dirty="0"/>
          </a:p>
        </p:txBody>
      </p:sp>
      <p:sp>
        <p:nvSpPr>
          <p:cNvPr id="26627" name="Rectangle 3"/>
          <p:cNvSpPr>
            <a:spLocks noGrp="1" noChangeArrowheads="1"/>
          </p:cNvSpPr>
          <p:nvPr>
            <p:ph type="subTitle" idx="1"/>
          </p:nvPr>
        </p:nvSpPr>
        <p:spPr/>
        <p:txBody>
          <a:bodyPr/>
          <a:lstStyle/>
          <a:p>
            <a:r>
              <a:rPr lang="en-US" altLang="ja-JP" dirty="0" smtClean="0"/>
              <a:t>Shoichi Kitazawa</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a:t>
            </a:r>
            <a:r>
              <a:rPr lang="en-US" altLang="ja-JP" sz="1800" u="sng" dirty="0" smtClean="0">
                <a:solidFill>
                  <a:schemeClr val="accent2"/>
                </a:solidFill>
                <a:ea typeface="ＭＳ Ｐゴシック" charset="-128"/>
                <a:hlinkClick r:id="rId2"/>
              </a:rPr>
              <a:t>http://standards.ieee.org/faqs/affiliationFAQ.html</a:t>
            </a:r>
            <a:endParaRPr lang="en-US" altLang="ja-JP" sz="1800" dirty="0" smtClean="0">
              <a:solidFill>
                <a:schemeClr val="accent2"/>
              </a:solidFill>
              <a:ea typeface="ＭＳ Ｐゴシック" charset="-128"/>
            </a:endParaRPr>
          </a:p>
          <a:p>
            <a:pPr lvl="1"/>
            <a:r>
              <a:rPr lang="en-US" altLang="ja-JP" sz="1800" dirty="0" smtClean="0">
                <a:ea typeface="ＭＳ Ｐゴシック" charset="-128"/>
              </a:rPr>
              <a:t>Anti-Trust FAQ - </a:t>
            </a:r>
            <a:r>
              <a:rPr lang="en-US" altLang="ja-JP" sz="1800" u="sng" dirty="0" smtClean="0">
                <a:ea typeface="ＭＳ Ｐゴシック" charset="-128"/>
                <a:hlinkClick r:id="rId3"/>
              </a:rPr>
              <a:t>http://standards.ieee.org/resources/antitrust-guidelines.pdf</a:t>
            </a:r>
            <a:endParaRPr lang="en-US" altLang="ja-JP" sz="1800" dirty="0" smtClean="0">
              <a:ea typeface="ＭＳ Ｐゴシック" charset="-128"/>
            </a:endParaRPr>
          </a:p>
          <a:p>
            <a:pPr lvl="1"/>
            <a:r>
              <a:rPr lang="en-US" altLang="ja-JP" sz="1800" dirty="0" smtClean="0">
                <a:ea typeface="ＭＳ Ｐゴシック" charset="-128"/>
              </a:rPr>
              <a:t>Ethics - </a:t>
            </a:r>
            <a:r>
              <a:rPr lang="en-US" altLang="ja-JP" sz="1800" u="sng" dirty="0" smtClean="0">
                <a:ea typeface="ＭＳ Ｐゴシック" charset="-128"/>
                <a:hlinkClick r:id="rId4"/>
              </a:rPr>
              <a:t>http://www.ieee.org/portal/cms_docs/about/CoE_poster.pdf</a:t>
            </a:r>
            <a:endParaRPr lang="en-US" altLang="ja-JP" sz="1800" dirty="0" smtClean="0">
              <a:ea typeface="ＭＳ Ｐゴシック" charset="-128"/>
            </a:endParaRP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r>
              <a:rPr lang="en-US" altLang="ja-JP" sz="2000" dirty="0" smtClean="0">
                <a:ea typeface="ＭＳ Ｐゴシック" charset="-128"/>
              </a:rPr>
              <a:t>Please send an email to the addresses below to have your attendance recorded</a:t>
            </a:r>
          </a:p>
          <a:p>
            <a:pPr lvl="1"/>
            <a:r>
              <a:rPr lang="en-US" altLang="ja-JP" sz="1600" dirty="0" smtClean="0">
                <a:ea typeface="ＭＳ Ｐゴシック" charset="-128"/>
                <a:hlinkClick r:id="rId5"/>
              </a:rPr>
              <a:t>kitazawa@atr.jp</a:t>
            </a:r>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June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3</a:t>
            </a:fld>
            <a:endParaRPr lang="en-US" altLang="ja-JP"/>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June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38E6254A-D985-444C-BBE9-59789D09939F}" type="slidenum">
              <a:rPr lang="en-US" altLang="ja-JP"/>
              <a:pPr/>
              <a:t>4</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685800" y="1844824"/>
            <a:ext cx="7772400" cy="4464496"/>
          </a:xfrm>
          <a:ln/>
        </p:spPr>
        <p:txBody>
          <a:bodyPr/>
          <a:lstStyle/>
          <a:p>
            <a:r>
              <a:rPr lang="en-US" altLang="ja-JP" sz="2800" dirty="0" smtClean="0"/>
              <a:t>IG SRU meeting call to order</a:t>
            </a:r>
          </a:p>
          <a:p>
            <a:r>
              <a:rPr lang="en-US" altLang="ja-JP" sz="2800" dirty="0" smtClean="0"/>
              <a:t>Call for essential patents and policies &amp; procedures reminder </a:t>
            </a:r>
          </a:p>
          <a:p>
            <a:r>
              <a:rPr lang="en-US" altLang="ja-JP" sz="2800" dirty="0" smtClean="0"/>
              <a:t>Plan for July meeting</a:t>
            </a:r>
          </a:p>
          <a:p>
            <a:pPr lvl="1"/>
            <a:r>
              <a:rPr lang="en-US" altLang="ja-JP" sz="2400" dirty="0" smtClean="0"/>
              <a:t>WNG meeting</a:t>
            </a:r>
          </a:p>
          <a:p>
            <a:pPr lvl="1"/>
            <a:r>
              <a:rPr lang="en-US" altLang="ja-JP" sz="2400" dirty="0" smtClean="0"/>
              <a:t>SRU meeting</a:t>
            </a:r>
          </a:p>
          <a:p>
            <a:r>
              <a:rPr lang="en-US" altLang="ja-JP" sz="2800" dirty="0"/>
              <a:t>Plan for </a:t>
            </a:r>
            <a:r>
              <a:rPr lang="en-US" altLang="ja-JP" sz="2800" dirty="0" smtClean="0"/>
              <a:t>next teleconference</a:t>
            </a:r>
            <a:endParaRPr lang="en-US" altLang="ja-JP" sz="2800" b="1" dirty="0" smtClean="0"/>
          </a:p>
          <a:p>
            <a:r>
              <a:rPr lang="en-US" altLang="ja-JP" sz="2800" dirty="0" smtClean="0"/>
              <a:t>AOB</a:t>
            </a:r>
          </a:p>
          <a:p>
            <a:r>
              <a:rPr lang="en-US" altLang="ja-JP" sz="2800" dirty="0" smtClean="0"/>
              <a:t>Adjourn</a:t>
            </a:r>
            <a:endParaRPr lang="ja-JP" altLang="ja-JP"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Meeting Slot </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lang="en-US" altLang="ja-JP" sz="2400" dirty="0" smtClean="0"/>
              <a:t>IG SRU: </a:t>
            </a:r>
            <a:r>
              <a:rPr lang="en-US" altLang="ja-JP" sz="2000" dirty="0" smtClean="0"/>
              <a:t>PM2 on </a:t>
            </a:r>
            <a:r>
              <a:rPr lang="en-US" altLang="ja-JP" sz="2000" dirty="0"/>
              <a:t>Tuesday 16 </a:t>
            </a:r>
            <a:r>
              <a:rPr lang="en-US" altLang="ja-JP" sz="2000" dirty="0" smtClean="0"/>
              <a:t>and Wednesday 17 July.</a:t>
            </a:r>
          </a:p>
          <a:p>
            <a:r>
              <a:rPr lang="en-US" altLang="ja-JP" sz="2400" dirty="0" smtClean="0"/>
              <a:t>WNG: </a:t>
            </a:r>
            <a:r>
              <a:rPr lang="en-US" altLang="ja-JP" sz="2000" dirty="0" smtClean="0"/>
              <a:t>PM1 on </a:t>
            </a:r>
            <a:r>
              <a:rPr lang="en-US" altLang="ja-JP" sz="2000" dirty="0"/>
              <a:t>Wednesday </a:t>
            </a:r>
            <a:r>
              <a:rPr lang="en-US" altLang="ja-JP" sz="2000" dirty="0" smtClean="0"/>
              <a:t>17 </a:t>
            </a:r>
            <a:r>
              <a:rPr lang="en-US" altLang="ja-JP" sz="2000" dirty="0"/>
              <a:t>July.</a:t>
            </a:r>
          </a:p>
          <a:p>
            <a:pPr marL="457200" lvl="1" indent="0">
              <a:buNone/>
            </a:pPr>
            <a:r>
              <a:rPr lang="en-US" altLang="ja-JP" sz="2000" dirty="0" smtClean="0"/>
              <a:t> </a:t>
            </a:r>
            <a:endParaRPr lang="en-US" altLang="ja-JP" sz="2000" dirty="0"/>
          </a:p>
          <a:p>
            <a:endParaRPr kumimoji="1" lang="ja-JP" altLang="en-US" sz="2400" dirty="0"/>
          </a:p>
        </p:txBody>
      </p:sp>
      <p:sp>
        <p:nvSpPr>
          <p:cNvPr id="4" name="日付プレースホルダ 3"/>
          <p:cNvSpPr>
            <a:spLocks noGrp="1"/>
          </p:cNvSpPr>
          <p:nvPr>
            <p:ph type="dt" sz="half" idx="10"/>
          </p:nvPr>
        </p:nvSpPr>
        <p:spPr/>
        <p:txBody>
          <a:bodyPr/>
          <a:lstStyle/>
          <a:p>
            <a:r>
              <a:rPr lang="en-US" altLang="ja-JP" smtClean="0"/>
              <a:t>June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5</a:t>
            </a:fld>
            <a:endParaRPr lang="en-US" altLang="ja-JP"/>
          </a:p>
        </p:txBody>
      </p:sp>
      <p:pic>
        <p:nvPicPr>
          <p:cNvPr id="1025" name="Picture 1"/>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9170"/>
          <a:stretch/>
        </p:blipFill>
        <p:spPr bwMode="auto">
          <a:xfrm>
            <a:off x="2195736" y="2636912"/>
            <a:ext cx="6724700" cy="37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Plan for </a:t>
            </a:r>
            <a:r>
              <a:rPr lang="en-US" altLang="ja-JP" dirty="0" smtClean="0"/>
              <a:t>July </a:t>
            </a:r>
            <a:r>
              <a:rPr lang="en-US" altLang="ja-JP" dirty="0"/>
              <a:t>meeting</a:t>
            </a:r>
            <a:endParaRPr kumimoji="1" lang="ja-JP" altLang="en-US" dirty="0"/>
          </a:p>
        </p:txBody>
      </p:sp>
      <p:graphicFrame>
        <p:nvGraphicFramePr>
          <p:cNvPr id="8" name="コンテンツ プレースホルダー 7"/>
          <p:cNvGraphicFramePr>
            <a:graphicFrameLocks noGrp="1"/>
          </p:cNvGraphicFramePr>
          <p:nvPr>
            <p:ph idx="1"/>
            <p:extLst>
              <p:ext uri="{D42A27DB-BD31-4B8C-83A1-F6EECF244321}">
                <p14:modId xmlns:p14="http://schemas.microsoft.com/office/powerpoint/2010/main" val="706988719"/>
              </p:ext>
            </p:extLst>
          </p:nvPr>
        </p:nvGraphicFramePr>
        <p:xfrm>
          <a:off x="1482704" y="1844824"/>
          <a:ext cx="6257648" cy="4032000"/>
        </p:xfrm>
        <a:graphic>
          <a:graphicData uri="http://schemas.openxmlformats.org/drawingml/2006/table">
            <a:tbl>
              <a:tblPr>
                <a:tableStyleId>{5C22544A-7EE6-4342-B048-85BDC9FD1C3A}</a:tableStyleId>
              </a:tblPr>
              <a:tblGrid>
                <a:gridCol w="494298"/>
                <a:gridCol w="3600000"/>
                <a:gridCol w="1132428"/>
                <a:gridCol w="469466"/>
                <a:gridCol w="561456"/>
              </a:tblGrid>
              <a:tr h="288000">
                <a:tc>
                  <a:txBody>
                    <a:bodyPr/>
                    <a:lstStyle/>
                    <a:p>
                      <a:pPr algn="r" fontAlgn="b"/>
                      <a:r>
                        <a:rPr lang="en-US" altLang="ja-JP" sz="1600" u="none" strike="noStrike" dirty="0" smtClean="0">
                          <a:effectLst/>
                        </a:rPr>
                        <a:t>1. </a:t>
                      </a:r>
                      <a:endParaRPr lang="en-US" altLang="ja-JP" sz="1600" b="1" i="0" u="none" strike="noStrike" dirty="0">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r>
                        <a:rPr lang="de-DE" sz="1600" u="none" strike="noStrike" dirty="0">
                          <a:effectLst/>
                        </a:rPr>
                        <a:t>Tuesday 16 </a:t>
                      </a:r>
                      <a:r>
                        <a:rPr lang="de-DE" sz="1600" u="none" strike="noStrike" dirty="0" smtClean="0">
                          <a:effectLst/>
                        </a:rPr>
                        <a:t>July </a:t>
                      </a:r>
                      <a:r>
                        <a:rPr lang="de-DE" sz="1600" u="none" strike="noStrike" dirty="0">
                          <a:effectLst/>
                        </a:rPr>
                        <a:t>PM2</a:t>
                      </a:r>
                      <a:endParaRPr lang="de-DE" sz="1600" b="1" i="0" u="none" strike="noStrike" dirty="0">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dirty="0">
                          <a:effectLst/>
                        </a:rPr>
                        <a:t>1.1</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OPEN</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15:30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dirty="0">
                          <a:effectLst/>
                        </a:rPr>
                        <a:t>1.2</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Opening information / Approved of Agenda</a:t>
                      </a:r>
                      <a:endParaRPr lang="en-US"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15:35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1.3</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Approve Waikoloa meeting minutes</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15:40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1.4</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WNG </a:t>
                      </a:r>
                      <a:r>
                        <a:rPr lang="de-DE" sz="1100" u="none" strike="noStrike" dirty="0" smtClean="0">
                          <a:effectLst/>
                        </a:rPr>
                        <a:t>presentation review and</a:t>
                      </a:r>
                      <a:r>
                        <a:rPr lang="de-DE" sz="1100" u="none" strike="noStrike" baseline="0" dirty="0" smtClean="0">
                          <a:effectLst/>
                        </a:rPr>
                        <a:t> discussions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Shoichi Kitazawa</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60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15:45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1.5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Other business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30</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16:45</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1.6</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Recess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5</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17:15</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l" fontAlgn="b"/>
                      <a:endParaRPr lang="ja-JP" altLang="en-US" sz="1100" b="1" i="0" u="none" strike="noStrike">
                        <a:effectLst/>
                        <a:latin typeface="Times New Roman"/>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ja-JP" altLang="en-US" sz="1100" b="0" i="0" u="none" strike="noStrike" dirty="0">
                        <a:effectLst/>
                        <a:latin typeface="Arial"/>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ja-JP" altLang="en-US" sz="1100" b="0" i="0" u="none" strike="noStrike">
                        <a:effectLst/>
                        <a:latin typeface="Arial"/>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ja-JP" altLang="en-US" sz="1100" b="1" i="0" u="none" strike="noStrike">
                        <a:effectLst/>
                        <a:latin typeface="Times New Roman"/>
                      </a:endParaRPr>
                    </a:p>
                  </a:txBody>
                  <a:tcPr marL="9525" marR="9525" marT="9525" marB="0" anchor="b">
                    <a:lnT w="12700" cap="flat" cmpd="sng" algn="ctr">
                      <a:solidFill>
                        <a:schemeClr val="tx1"/>
                      </a:solidFill>
                      <a:prstDash val="solid"/>
                      <a:round/>
                      <a:headEnd type="none" w="med" len="med"/>
                      <a:tailEnd type="none" w="med" len="med"/>
                    </a:lnT>
                    <a:noFill/>
                  </a:tcPr>
                </a:tc>
                <a:tc>
                  <a:txBody>
                    <a:bodyPr/>
                    <a:lstStyle/>
                    <a:p>
                      <a:pPr algn="l" fontAlgn="b"/>
                      <a:endParaRPr lang="ja-JP" altLang="en-US" sz="1100" b="1" i="0" u="none" strike="noStrike">
                        <a:effectLst/>
                        <a:latin typeface="Times New Roman"/>
                      </a:endParaRPr>
                    </a:p>
                  </a:txBody>
                  <a:tcPr marL="9525" marR="9525" marT="9525" marB="0" anchor="b">
                    <a:lnT w="12700" cap="flat" cmpd="sng" algn="ctr">
                      <a:solidFill>
                        <a:schemeClr val="tx1"/>
                      </a:solidFill>
                      <a:prstDash val="solid"/>
                      <a:round/>
                      <a:headEnd type="none" w="med" len="med"/>
                      <a:tailEnd type="none" w="med" len="med"/>
                    </a:lnT>
                    <a:noFill/>
                  </a:tcPr>
                </a:tc>
              </a:tr>
              <a:tr h="288000">
                <a:tc>
                  <a:txBody>
                    <a:bodyPr/>
                    <a:lstStyle/>
                    <a:p>
                      <a:pPr algn="r" fontAlgn="b"/>
                      <a:r>
                        <a:rPr lang="en-US" altLang="ja-JP" sz="1600" u="none" strike="noStrike" dirty="0" smtClean="0">
                          <a:effectLst/>
                        </a:rPr>
                        <a:t>2.</a:t>
                      </a:r>
                      <a:endParaRPr lang="en-US" altLang="ja-JP" sz="1600" b="1" i="0" u="none" strike="noStrike" dirty="0">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r>
                        <a:rPr lang="de-DE" sz="1600" u="none" strike="noStrike" dirty="0">
                          <a:effectLst/>
                        </a:rPr>
                        <a:t>Wednesday 17 </a:t>
                      </a:r>
                      <a:r>
                        <a:rPr lang="de-DE" sz="1600" u="none" strike="noStrike" dirty="0" smtClean="0">
                          <a:effectLst/>
                        </a:rPr>
                        <a:t>July </a:t>
                      </a:r>
                      <a:r>
                        <a:rPr lang="de-DE" sz="1600" u="none" strike="noStrike" dirty="0">
                          <a:effectLst/>
                        </a:rPr>
                        <a:t>PM2</a:t>
                      </a:r>
                      <a:endParaRPr lang="de-DE" sz="1600" b="1" i="0" u="none" strike="noStrike" dirty="0">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c>
                  <a:txBody>
                    <a:bodyPr/>
                    <a:lstStyle/>
                    <a:p>
                      <a:pPr algn="l" fontAlgn="b"/>
                      <a:endParaRPr lang="ja-JP" altLang="en-US" sz="1100" b="1" i="0" u="none" strike="noStrike">
                        <a:effectLst/>
                        <a:latin typeface="Times New Roman"/>
                      </a:endParaRPr>
                    </a:p>
                  </a:txBody>
                  <a:tcPr marL="9525" marR="9525" marT="9525" marB="0" anchor="b">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dirty="0">
                          <a:effectLst/>
                        </a:rPr>
                        <a:t>2.1</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OPEN</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15:30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dirty="0">
                          <a:effectLst/>
                        </a:rPr>
                        <a:t>2.2</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Presentations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All</a:t>
                      </a:r>
                      <a:endParaRPr lang="de-DE"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60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15:35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2.3</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Next steps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30</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16:35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2.4</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Other business</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17:05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00">
                <a:tc>
                  <a:txBody>
                    <a:bodyPr/>
                    <a:lstStyle/>
                    <a:p>
                      <a:pPr algn="r" fontAlgn="b"/>
                      <a:r>
                        <a:rPr lang="en-US" altLang="ja-JP" sz="1100" u="none" strike="noStrike">
                          <a:effectLst/>
                        </a:rPr>
                        <a:t>2.5</a:t>
                      </a:r>
                      <a:endParaRPr lang="en-US" altLang="ja-JP" sz="1100" b="1" i="0" u="none" strike="noStrike">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Adjourn</a:t>
                      </a:r>
                      <a:endParaRPr lang="de-DE" sz="1100" b="1" i="0" u="none" strike="noStrike" dirty="0">
                        <a:solidFill>
                          <a:srgbClr val="000000"/>
                        </a:solidFill>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Shoichi Kitazawa</a:t>
                      </a:r>
                      <a:endParaRPr lang="de-DE"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5</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17:20</a:t>
                      </a:r>
                      <a:endParaRPr lang="en-US" altLang="ja-JP" sz="1100" b="1" i="0" u="none" strike="noStrike" dirty="0">
                        <a:effectLst/>
                        <a:latin typeface="Times New Roman"/>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日付プレースホルダー 3"/>
          <p:cNvSpPr>
            <a:spLocks noGrp="1"/>
          </p:cNvSpPr>
          <p:nvPr>
            <p:ph type="dt" sz="half" idx="10"/>
          </p:nvPr>
        </p:nvSpPr>
        <p:spPr/>
        <p:txBody>
          <a:bodyPr/>
          <a:lstStyle/>
          <a:p>
            <a:r>
              <a:rPr lang="en-US" altLang="ja-JP" smtClean="0"/>
              <a:t>June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6</a:t>
            </a:fld>
            <a:endParaRPr lang="en-US" altLang="ja-JP"/>
          </a:p>
        </p:txBody>
      </p:sp>
    </p:spTree>
    <p:extLst>
      <p:ext uri="{BB962C8B-B14F-4D97-AF65-F5344CB8AC3E}">
        <p14:creationId xmlns:p14="http://schemas.microsoft.com/office/powerpoint/2010/main" val="3755174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June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7</a:t>
            </a:fld>
            <a:endParaRPr lang="en-US" altLang="ja-JP"/>
          </a:p>
        </p:txBody>
      </p:sp>
      <p:sp>
        <p:nvSpPr>
          <p:cNvPr id="7" name="Rectangle 1026"/>
          <p:cNvSpPr txBox="1">
            <a:spLocks noChangeArrowheads="1"/>
          </p:cNvSpPr>
          <p:nvPr/>
        </p:nvSpPr>
        <p:spPr>
          <a:xfrm>
            <a:off x="304800" y="502568"/>
            <a:ext cx="883920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a:t>
            </a:r>
            <a:r>
              <a:rPr lang="en-GB" sz="1600" b="1" kern="0" dirty="0" err="1" smtClean="0">
                <a:solidFill>
                  <a:srgbClr val="003399"/>
                </a:solidFill>
              </a:rPr>
              <a:t>subclause</a:t>
            </a:r>
            <a:r>
              <a:rPr lang="en-GB" sz="1600" b="1" kern="0" dirty="0" smtClean="0">
                <a:solidFill>
                  <a:srgbClr val="003399"/>
                </a:solidFill>
              </a:rPr>
              <a:t>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2137482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June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266A080E-4E30-4968-B029-7CF782D6220C}" type="slidenum">
              <a:rPr lang="en-US" altLang="ja-JP" smtClean="0"/>
              <a:pPr/>
              <a:t>8</a:t>
            </a:fld>
            <a:endParaRPr lang="en-US" altLang="ja-JP"/>
          </a:p>
        </p:txBody>
      </p:sp>
      <p:sp>
        <p:nvSpPr>
          <p:cNvPr id="5" name="Rectangle 2"/>
          <p:cNvSpPr txBox="1">
            <a:spLocks noChangeArrowheads="1"/>
          </p:cNvSpPr>
          <p:nvPr/>
        </p:nvSpPr>
        <p:spPr>
          <a:xfrm>
            <a:off x="685800" y="557808"/>
            <a:ext cx="7772400" cy="11430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u="sng" kern="0" dirty="0" smtClean="0"/>
              <a:t>Patent Related Links</a:t>
            </a:r>
            <a:endParaRPr lang="en-US" altLang="ja-JP" u="sng" kern="0" dirty="0" smtClean="0">
              <a:ea typeface="ＭＳ Ｐゴシック" charset="-128"/>
            </a:endParaRPr>
          </a:p>
        </p:txBody>
      </p:sp>
      <p:sp>
        <p:nvSpPr>
          <p:cNvPr id="6" name="Rectangle 3"/>
          <p:cNvSpPr txBox="1">
            <a:spLocks noChangeArrowheads="1"/>
          </p:cNvSpPr>
          <p:nvPr/>
        </p:nvSpPr>
        <p:spPr>
          <a:xfrm>
            <a:off x="0" y="1295400"/>
            <a:ext cx="899160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smtClean="0"/>
              <a:t>		IEEE-SA Standards Boards Bylaws</a:t>
            </a:r>
          </a:p>
          <a:p>
            <a:pPr lvl="1">
              <a:lnSpc>
                <a:spcPct val="90000"/>
              </a:lnSpc>
              <a:buFont typeface="Monotype Sorts" pitchFamily="2" charset="2"/>
              <a:buNone/>
            </a:pPr>
            <a:r>
              <a:rPr lang="en-US" altLang="ja-JP" sz="2100" kern="0" smtClean="0">
                <a:ea typeface="ＭＳ Ｐゴシック" charset="-128"/>
              </a:rPr>
              <a:t>		</a:t>
            </a:r>
            <a:r>
              <a:rPr lang="en-US" altLang="ja-JP" sz="2100" i="1" kern="0" smtClean="0">
                <a:ea typeface="ＭＳ Ｐゴシック" charset="-128"/>
              </a:rPr>
              <a:t>http://standards.ieee.org/develop/policies/bylaws/sect6-7.html#6</a:t>
            </a:r>
          </a:p>
          <a:p>
            <a:pPr lvl="1">
              <a:lnSpc>
                <a:spcPct val="90000"/>
              </a:lnSpc>
              <a:buFont typeface="Monotype Sorts" pitchFamily="2" charset="2"/>
              <a:buNone/>
            </a:pPr>
            <a:r>
              <a:rPr lang="en-GB" sz="2400" kern="0" smtClean="0"/>
              <a:t>		IEEE-SA Standards Board Operations Manual</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http://standards.ieee.org/develop/policies/opman/sect6.html#6.3</a:t>
            </a:r>
            <a:endParaRPr lang="en-US" altLang="ja-JP" sz="2400" kern="0" smtClean="0">
              <a:ea typeface="ＭＳ Ｐゴシック" charset="-128"/>
            </a:endParaRPr>
          </a:p>
          <a:p>
            <a:pPr lvl="1">
              <a:lnSpc>
                <a:spcPct val="90000"/>
              </a:lnSpc>
              <a:buFont typeface="Monotype Sorts" pitchFamily="2" charset="2"/>
              <a:buNone/>
            </a:pPr>
            <a:r>
              <a:rPr lang="en-US" altLang="ja-JP" sz="2400" kern="0" smtClean="0">
                <a:ea typeface="ＭＳ Ｐゴシック" charset="-128"/>
                <a:cs typeface="Times New Roman" pitchFamily="18" charset="0"/>
              </a:rPr>
              <a:t>	Material about the patent policy is available at</a:t>
            </a:r>
            <a:r>
              <a:rPr lang="en-US" altLang="ja-JP" sz="2400" kern="0" smtClean="0">
                <a:ea typeface="ＭＳ Ｐゴシック" charset="-128"/>
              </a:rPr>
              <a:t> </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http://standards.ieee.org/about/sasb/patcom/materials.html</a:t>
            </a:r>
            <a:endParaRPr lang="en-US" altLang="ja-JP" sz="2100" i="1" kern="0" dirty="0" smtClean="0">
              <a:ea typeface="ＭＳ Ｐゴシック" charset="-128"/>
            </a:endParaRP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4270491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ja-JP" smtClean="0">
                <a:ea typeface="ＭＳ Ｐゴシック" charset="-128"/>
              </a:rPr>
              <a:t>Call for Potentially Essential Patents</a:t>
            </a:r>
          </a:p>
        </p:txBody>
      </p:sp>
      <p:sp>
        <p:nvSpPr>
          <p:cNvPr id="6147" name="Rectangle 1027"/>
          <p:cNvSpPr>
            <a:spLocks noGrp="1" noChangeArrowheads="1"/>
          </p:cNvSpPr>
          <p:nvPr>
            <p:ph type="body" idx="4294967295"/>
          </p:nvPr>
        </p:nvSpPr>
        <p:spPr>
          <a:xfrm>
            <a:off x="0" y="1981200"/>
            <a:ext cx="7772400" cy="4114800"/>
          </a:xfrm>
        </p:spPr>
        <p:txBody>
          <a:bodyPr/>
          <a:lstStyle/>
          <a:p>
            <a:r>
              <a:rPr lang="en-US" altLang="ja-JP" sz="280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charset="-128"/>
              </a:rPr>
              <a:t>Either speak up now or</a:t>
            </a:r>
          </a:p>
          <a:p>
            <a:pPr lvl="1"/>
            <a:r>
              <a:rPr lang="en-US" altLang="ja-JP" sz="2000" smtClean="0">
                <a:ea typeface="ＭＳ Ｐゴシック" charset="-128"/>
              </a:rPr>
              <a:t>Provide the chair of this group with the identity of the holder(s) of any and all such claims as soon as possible or</a:t>
            </a:r>
          </a:p>
          <a:p>
            <a:pPr lvl="1"/>
            <a:r>
              <a:rPr lang="en-US" altLang="ja-JP" sz="2000" smtClean="0">
                <a:ea typeface="ＭＳ Ｐゴシック" charset="-128"/>
              </a:rPr>
              <a:t>Cause an LOA to be submitted</a:t>
            </a:r>
          </a:p>
        </p:txBody>
      </p:sp>
      <p:sp>
        <p:nvSpPr>
          <p:cNvPr id="6148"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2" name="日付プレースホルダー 1"/>
          <p:cNvSpPr>
            <a:spLocks noGrp="1"/>
          </p:cNvSpPr>
          <p:nvPr>
            <p:ph type="dt" sz="half" idx="10"/>
          </p:nvPr>
        </p:nvSpPr>
        <p:spPr/>
        <p:txBody>
          <a:bodyPr/>
          <a:lstStyle/>
          <a:p>
            <a:r>
              <a:rPr lang="en-US" altLang="ja-JP" smtClean="0"/>
              <a:t>June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F80C6039-A5FA-4F5B-9853-58798A63706D}" type="slidenum">
              <a:rPr lang="en-US" altLang="ja-JP" smtClean="0"/>
              <a:pPr/>
              <a:t>9</a:t>
            </a:fld>
            <a:endParaRPr lang="en-US" altLang="ja-JP"/>
          </a:p>
        </p:txBody>
      </p:sp>
    </p:spTree>
    <p:extLst>
      <p:ext uri="{BB962C8B-B14F-4D97-AF65-F5344CB8AC3E}">
        <p14:creationId xmlns:p14="http://schemas.microsoft.com/office/powerpoint/2010/main" val="3033146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699</TotalTime>
  <Words>866</Words>
  <Application>Microsoft Office PowerPoint</Application>
  <PresentationFormat>画面に合わせる (4:3)</PresentationFormat>
  <Paragraphs>175</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IG SRU Teleconference Agenda for 20th June 2013</vt:lpstr>
      <vt:lpstr>Administrative Items</vt:lpstr>
      <vt:lpstr>Agenda</vt:lpstr>
      <vt:lpstr>Meeting Slot </vt:lpstr>
      <vt:lpstr>Plan for July meeting</vt:lpstr>
      <vt:lpstr>PowerPoint プレゼンテーション</vt:lpstr>
      <vt:lpstr>PowerPoint プレゼンテーション</vt:lpstr>
      <vt:lpstr>Call for Potentially Essential Patents</vt:lpstr>
      <vt:lpstr>Other Guidelines for IEEE WG Meetings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Shoichi Kitazawa</cp:lastModifiedBy>
  <cp:revision>23</cp:revision>
  <cp:lastPrinted>2013-04-17T07:57:49Z</cp:lastPrinted>
  <dcterms:created xsi:type="dcterms:W3CDTF">2013-04-16T01:38:08Z</dcterms:created>
  <dcterms:modified xsi:type="dcterms:W3CDTF">2013-06-19T23:51:37Z</dcterms:modified>
</cp:coreProperties>
</file>