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409" r:id="rId10"/>
    <p:sldId id="414" r:id="rId11"/>
    <p:sldId id="412" r:id="rId12"/>
    <p:sldId id="413"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784" autoAdjust="0"/>
  </p:normalViewPr>
  <p:slideViewPr>
    <p:cSldViewPr>
      <p:cViewPr varScale="1">
        <p:scale>
          <a:sx n="49" d="100"/>
          <a:sy n="49" d="100"/>
        </p:scale>
        <p:origin x="-1138" y="-8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5/17/2013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5/17/2013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5/17/2013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5/17/2013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err="1" smtClean="0"/>
              <a:t>Sangsung</a:t>
            </a:r>
            <a:r>
              <a:rPr lang="en-US" dirty="0" smtClean="0"/>
              <a:t> </a:t>
            </a:r>
            <a:r>
              <a:rPr lang="en-US" dirty="0" err="1" smtClean="0"/>
              <a:t>Choi</a:t>
            </a:r>
            <a:r>
              <a:rPr lang="en-US" dirty="0" smtClean="0"/>
              <a:t>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15-13-0330-00-004m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dirty="0" smtClean="0"/>
              <a:t>May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dirty="0" smtClean="0"/>
              <a:t>May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May 2013</a:t>
            </a:r>
            <a:endParaRPr lang="en-US" sz="1800" dirty="0"/>
          </a:p>
          <a:p>
            <a:pPr marL="914400" indent="-914400" eaLnBrk="0" hangingPunct="0">
              <a:spcBef>
                <a:spcPts val="600"/>
              </a:spcBef>
              <a:defRPr/>
            </a:pPr>
            <a:r>
              <a:rPr lang="en-US" sz="1800" b="1" dirty="0"/>
              <a:t>Date Submitted: </a:t>
            </a:r>
            <a:r>
              <a:rPr lang="en-US" sz="1800" dirty="0" smtClean="0"/>
              <a:t>16 May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 (ETRI), Phil Beecher (Wi-SUN Alliance)</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 (ETRI)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May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Waikoloa</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err="1" smtClean="0"/>
              <a:t>Sangsung</a:t>
            </a:r>
            <a:r>
              <a:rPr lang="en-US" dirty="0" smtClean="0"/>
              <a:t> </a:t>
            </a:r>
            <a:r>
              <a:rPr lang="en-US" dirty="0" err="1" smtClean="0"/>
              <a:t>Choi</a:t>
            </a:r>
            <a:r>
              <a:rPr lang="en-US" dirty="0" smtClean="0"/>
              <a:t>(ETRI)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2800" kern="0" dirty="0">
                <a:solidFill>
                  <a:srgbClr val="000000"/>
                </a:solidFill>
                <a:latin typeface="Times New Roman"/>
              </a:rPr>
              <a:t>Comment Resolutions for </a:t>
            </a:r>
            <a:r>
              <a:rPr lang="en-US" altLang="ko-KR" sz="2800" kern="0" dirty="0" smtClean="0">
                <a:solidFill>
                  <a:srgbClr val="000000"/>
                </a:solidFill>
                <a:latin typeface="Times New Roman"/>
              </a:rPr>
              <a:t>LB #90</a:t>
            </a:r>
            <a:endParaRPr lang="en-US" altLang="ko-KR" sz="2800" kern="0" dirty="0">
              <a:solidFill>
                <a:srgbClr val="000000"/>
              </a:solidFill>
              <a:latin typeface="Times New Roman"/>
            </a:endParaRPr>
          </a:p>
          <a:p>
            <a:pPr marL="342900" lvl="0" indent="-342900" eaLnBrk="0" hangingPunct="0">
              <a:spcBef>
                <a:spcPct val="20000"/>
              </a:spcBef>
              <a:buFontTx/>
              <a:buChar char="•"/>
            </a:pPr>
            <a:r>
              <a:rPr lang="en-US" altLang="ko-KR" sz="2800" kern="0" dirty="0">
                <a:solidFill>
                  <a:srgbClr val="000000"/>
                </a:solidFill>
                <a:latin typeface="Times New Roman"/>
              </a:rPr>
              <a:t>Hear and discuss the contribution presentations </a:t>
            </a:r>
          </a:p>
          <a:p>
            <a:pPr marL="342900" lvl="0" indent="-342900" eaLnBrk="0" hangingPunct="0">
              <a:spcBef>
                <a:spcPct val="20000"/>
              </a:spcBef>
              <a:buFontTx/>
              <a:buChar char="•"/>
            </a:pPr>
            <a:r>
              <a:rPr lang="en-US" altLang="ko-KR" sz="28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dirty="0" smtClean="0"/>
              <a:t>May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dirty="0" smtClean="0"/>
              <a:t>May 2013</a:t>
            </a:r>
            <a:endParaRPr lang="en-US" dirty="0"/>
          </a:p>
        </p:txBody>
      </p:sp>
      <p:graphicFrame>
        <p:nvGraphicFramePr>
          <p:cNvPr id="10" name="Group 90"/>
          <p:cNvGraphicFramePr>
            <a:graphicFrameLocks/>
          </p:cNvGraphicFramePr>
          <p:nvPr>
            <p:extLst>
              <p:ext uri="{D42A27DB-BD31-4B8C-83A1-F6EECF244321}">
                <p14:modId xmlns:p14="http://schemas.microsoft.com/office/powerpoint/2010/main" val="850250214"/>
              </p:ext>
            </p:extLst>
          </p:nvPr>
        </p:nvGraphicFramePr>
        <p:xfrm>
          <a:off x="228600" y="1371600"/>
          <a:ext cx="8610601" cy="5128644"/>
        </p:xfrm>
        <a:graphic>
          <a:graphicData uri="http://schemas.openxmlformats.org/drawingml/2006/table">
            <a:tbl>
              <a:tblPr/>
              <a:tblGrid>
                <a:gridCol w="732818"/>
                <a:gridCol w="2010382"/>
                <a:gridCol w="2057400"/>
                <a:gridCol w="1916891"/>
                <a:gridCol w="1893110"/>
              </a:tblGrid>
              <a:tr h="47809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17302">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 </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dirty="0" smtClean="0"/>
                        <a:t>Discuss future efforts and next steps</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718626">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(recessed)</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347424">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Contribution presentations if any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(recessed)</a:t>
                      </a:r>
                    </a:p>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n-US" altLang="ko-KR" sz="16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718626">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Updated contribution presentation</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(recessed)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(1)</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228600" y="1371600"/>
            <a:ext cx="87630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0"/>
              </a:spcBef>
            </a:pPr>
            <a:r>
              <a:rPr lang="en-US" altLang="ko-KR" sz="2800" kern="0" dirty="0" smtClean="0">
                <a:solidFill>
                  <a:srgbClr val="000000"/>
                </a:solidFill>
              </a:rPr>
              <a:t>LB</a:t>
            </a:r>
            <a:r>
              <a:rPr lang="ko-KR" altLang="en-US" sz="2800" kern="0" dirty="0" smtClean="0">
                <a:solidFill>
                  <a:srgbClr val="000000"/>
                </a:solidFill>
              </a:rPr>
              <a:t> </a:t>
            </a:r>
            <a:r>
              <a:rPr lang="en-US" altLang="ko-KR" sz="2800" kern="0" dirty="0" smtClean="0">
                <a:solidFill>
                  <a:srgbClr val="000000"/>
                </a:solidFill>
              </a:rPr>
              <a:t>#90, </a:t>
            </a:r>
            <a:r>
              <a:rPr lang="en-US" altLang="ko-KR" sz="2800" dirty="0" smtClean="0"/>
              <a:t>a </a:t>
            </a:r>
            <a:r>
              <a:rPr lang="en-US" altLang="ko-KR" sz="2800" dirty="0"/>
              <a:t>recirculation ballot to submit the contents of </a:t>
            </a:r>
            <a:r>
              <a:rPr lang="en-US" altLang="ko-KR" sz="2800" dirty="0" smtClean="0"/>
              <a:t>d2P802-15-4m_Draft_Standard </a:t>
            </a:r>
            <a:r>
              <a:rPr lang="en-US" altLang="ko-KR" sz="2800" dirty="0"/>
              <a:t>to Sponsor </a:t>
            </a:r>
            <a:r>
              <a:rPr lang="en-US" altLang="ko-KR" sz="2800" dirty="0" smtClean="0"/>
              <a:t>Ballot, </a:t>
            </a:r>
            <a:r>
              <a:rPr lang="en-US" altLang="ko-KR" sz="2800" kern="0" dirty="0" smtClean="0">
                <a:solidFill>
                  <a:srgbClr val="000000"/>
                </a:solidFill>
              </a:rPr>
              <a:t>was passed by 89.</a:t>
            </a:r>
            <a:r>
              <a:rPr lang="en-US" altLang="ko-KR" sz="2800" kern="0" dirty="0" smtClean="0"/>
              <a:t>9% </a:t>
            </a:r>
            <a:r>
              <a:rPr lang="en-US" altLang="ko-KR" sz="2800" kern="0" dirty="0"/>
              <a:t>of Approval</a:t>
            </a:r>
            <a:r>
              <a:rPr lang="en-US" altLang="ko-KR" sz="2800" kern="0" dirty="0" smtClean="0">
                <a:solidFill>
                  <a:srgbClr val="000000"/>
                </a:solidFill>
              </a:rPr>
              <a:t> in May 2013</a:t>
            </a:r>
            <a:endParaRPr lang="en-US" altLang="ko-KR" sz="2800" kern="0" dirty="0">
              <a:solidFill>
                <a:srgbClr val="000000"/>
              </a:solidFill>
            </a:endParaRPr>
          </a:p>
          <a:p>
            <a:pPr marL="685800" lvl="1" indent="-228600">
              <a:spcBef>
                <a:spcPts val="0"/>
              </a:spcBef>
            </a:pPr>
            <a:r>
              <a:rPr lang="en-US" altLang="ko-KR" sz="2400" kern="0" dirty="0" smtClean="0"/>
              <a:t> 125 Voters,  102 Voted (Yes 89, </a:t>
            </a:r>
            <a:r>
              <a:rPr lang="en-US" altLang="ko-KR" sz="2400" kern="0" dirty="0"/>
              <a:t>No </a:t>
            </a:r>
            <a:r>
              <a:rPr lang="en-US" altLang="ko-KR" sz="2400" kern="0" dirty="0" smtClean="0"/>
              <a:t>10, </a:t>
            </a:r>
            <a:r>
              <a:rPr lang="en-US" altLang="ko-KR" sz="2400" kern="0" dirty="0"/>
              <a:t>Abstain 3</a:t>
            </a:r>
            <a:r>
              <a:rPr lang="en-US" altLang="ko-KR" sz="2400" kern="0" dirty="0" smtClean="0"/>
              <a:t>)</a:t>
            </a:r>
          </a:p>
          <a:p>
            <a:pPr marL="685800" lvl="1" indent="-228600">
              <a:spcBef>
                <a:spcPts val="0"/>
              </a:spcBef>
            </a:pPr>
            <a:r>
              <a:rPr lang="en-US" altLang="ko-KR" sz="2400" kern="0" dirty="0"/>
              <a:t> </a:t>
            </a:r>
            <a:r>
              <a:rPr lang="en-US" altLang="ko-KR" sz="2400" kern="0" dirty="0" smtClean="0"/>
              <a:t>25 Comments(</a:t>
            </a:r>
            <a:r>
              <a:rPr lang="en-US" altLang="ko-KR" sz="2400" kern="0" dirty="0"/>
              <a:t>Editorial 13, Technical &amp; General </a:t>
            </a:r>
            <a:r>
              <a:rPr lang="en-US" altLang="ko-KR" sz="2400" kern="0" dirty="0" smtClean="0"/>
              <a:t>12)</a:t>
            </a:r>
          </a:p>
          <a:p>
            <a:pPr marL="339725" indent="-339725">
              <a:spcBef>
                <a:spcPts val="600"/>
              </a:spcBef>
            </a:pPr>
            <a:r>
              <a:rPr lang="en-US" altLang="ko-KR" sz="2800" kern="0" dirty="0" smtClean="0"/>
              <a:t>BRC of  TG4m resolved all </a:t>
            </a:r>
            <a:r>
              <a:rPr lang="en-US" altLang="ko-KR" sz="2400" kern="0" dirty="0" smtClean="0"/>
              <a:t>25 Comments</a:t>
            </a:r>
          </a:p>
          <a:p>
            <a:pPr marL="0" indent="0">
              <a:spcBef>
                <a:spcPts val="0"/>
              </a:spcBef>
              <a:buNone/>
            </a:pPr>
            <a:r>
              <a:rPr lang="en-US" altLang="ko-KR" sz="2400" kern="0" dirty="0"/>
              <a:t> </a:t>
            </a:r>
            <a:r>
              <a:rPr lang="en-US" altLang="ko-KR" sz="2400" kern="0" dirty="0" smtClean="0"/>
              <a:t>     - </a:t>
            </a:r>
            <a:r>
              <a:rPr lang="en-US" altLang="ko-KR" sz="2400" kern="0" dirty="0" smtClean="0">
                <a:solidFill>
                  <a:srgbClr val="000000"/>
                </a:solidFill>
              </a:rPr>
              <a:t>Resolved all 12 Technical and General comments</a:t>
            </a:r>
          </a:p>
          <a:p>
            <a:pPr marL="914400" lvl="2">
              <a:spcBef>
                <a:spcPts val="0"/>
              </a:spcBef>
            </a:pPr>
            <a:r>
              <a:rPr lang="en-US" altLang="ko-KR" kern="0" dirty="0" smtClean="0">
                <a:solidFill>
                  <a:srgbClr val="000000"/>
                </a:solidFill>
              </a:rPr>
              <a:t>Bands (2), CAD (2), FSK (4), OFDM (1), NB-OFDM (2), PICS (1)</a:t>
            </a:r>
          </a:p>
          <a:p>
            <a:pPr marL="685800" lvl="1" indent="-228600">
              <a:spcBef>
                <a:spcPts val="0"/>
              </a:spcBef>
            </a:pPr>
            <a:r>
              <a:rPr lang="en-US" altLang="ko-KR" sz="2400" kern="0" dirty="0" smtClean="0">
                <a:solidFill>
                  <a:srgbClr val="000000"/>
                </a:solidFill>
              </a:rPr>
              <a:t>Resolved all 13 Editorial and comments with the proposed resolutions by assignees  </a:t>
            </a:r>
          </a:p>
          <a:p>
            <a:pPr marL="685800" lvl="1" indent="-228600">
              <a:spcBef>
                <a:spcPts val="0"/>
              </a:spcBef>
            </a:pPr>
            <a:r>
              <a:rPr lang="en-US" altLang="ko-KR" sz="2400" dirty="0" smtClean="0"/>
              <a:t> Completed the comment resolution database document #15-13-0292-03-004m </a:t>
            </a:r>
            <a:endParaRPr lang="en-US" altLang="ko-KR" sz="2400" kern="0" dirty="0" smtClean="0">
              <a:solidFill>
                <a:srgbClr val="000000"/>
              </a:solidFill>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dirty="0" smtClean="0"/>
              <a:t>May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(2)</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39725" indent="-339725">
              <a:spcBef>
                <a:spcPts val="0"/>
              </a:spcBef>
            </a:pPr>
            <a:r>
              <a:rPr lang="en-US" altLang="ko-KR" sz="2800" kern="0" dirty="0" smtClean="0"/>
              <a:t>Technical Comment related Documents presented</a:t>
            </a:r>
            <a:endParaRPr lang="en-US" altLang="ko-KR" sz="2800" dirty="0" smtClean="0">
              <a:ea typeface="ＭＳ Ｐゴシック" pitchFamily="-65" charset="-128"/>
            </a:endParaRPr>
          </a:p>
          <a:p>
            <a:pPr lvl="1">
              <a:spcBef>
                <a:spcPts val="0"/>
              </a:spcBef>
            </a:pPr>
            <a:r>
              <a:rPr lang="en-US" altLang="ko-KR" sz="2400" kern="0" dirty="0" smtClean="0">
                <a:solidFill>
                  <a:srgbClr val="000000"/>
                </a:solidFill>
              </a:rPr>
              <a:t>15-13-0286-00-004m-proposed-reference-modulator-diagram-for-figure-172-in-tg4m-tvws-fsk</a:t>
            </a:r>
          </a:p>
          <a:p>
            <a:pPr lvl="1">
              <a:spcBef>
                <a:spcPts val="0"/>
              </a:spcBef>
            </a:pPr>
            <a:r>
              <a:rPr lang="en-US" altLang="ko-KR" sz="2400" kern="0" dirty="0" smtClean="0">
                <a:solidFill>
                  <a:srgbClr val="000000"/>
                </a:solidFill>
              </a:rPr>
              <a:t>15-13-0287-00-004m-tvws-ofdm-frame-example</a:t>
            </a:r>
          </a:p>
          <a:p>
            <a:pPr lvl="1">
              <a:spcBef>
                <a:spcPts val="0"/>
              </a:spcBef>
            </a:pPr>
            <a:r>
              <a:rPr lang="en-US" altLang="ko-KR" sz="2400" kern="0" dirty="0" smtClean="0">
                <a:solidFill>
                  <a:srgbClr val="000000"/>
                </a:solidFill>
              </a:rPr>
              <a:t>15-13-0288-08-004m-fec-proposal-justification-for-4m</a:t>
            </a:r>
          </a:p>
          <a:p>
            <a:pPr lvl="1">
              <a:spcBef>
                <a:spcPts val="0"/>
              </a:spcBef>
            </a:pPr>
            <a:r>
              <a:rPr lang="en-US" altLang="ko-KR" sz="2400" kern="0" dirty="0" smtClean="0">
                <a:solidFill>
                  <a:srgbClr val="000000"/>
                </a:solidFill>
              </a:rPr>
              <a:t>15-13-0303-00-004m-comment-resolution-for-cid-1-in-tg4m-lb90</a:t>
            </a:r>
          </a:p>
          <a:p>
            <a:pPr lvl="1">
              <a:spcBef>
                <a:spcPts val="0"/>
              </a:spcBef>
            </a:pPr>
            <a:r>
              <a:rPr lang="en-US" altLang="ko-KR" sz="2400" kern="0" dirty="0" smtClean="0">
                <a:solidFill>
                  <a:srgbClr val="000000"/>
                </a:solidFill>
              </a:rPr>
              <a:t>15-13-0304-01-004m-802-15-4m-letter-ballot-90-comment-resolution-nb-ofdm</a:t>
            </a:r>
          </a:p>
          <a:p>
            <a:pPr lvl="1">
              <a:spcBef>
                <a:spcPts val="0"/>
              </a:spcBef>
            </a:pPr>
            <a:endParaRPr lang="en-US" altLang="ko-KR" sz="1600" kern="0" dirty="0" smtClean="0">
              <a:solidFill>
                <a:srgbClr val="000000"/>
              </a:solidFill>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dirty="0" smtClean="0"/>
              <a:t>May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5240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r>
              <a:rPr lang="en-US" altLang="ko-KR" sz="2400" dirty="0" smtClean="0"/>
              <a:t> </a:t>
            </a:r>
          </a:p>
          <a:p>
            <a:pPr marL="228600" lvl="1" indent="-228600">
              <a:spcBef>
                <a:spcPts val="600"/>
              </a:spcBef>
              <a:buFont typeface="Arial" pitchFamily="34" charset="0"/>
              <a:buChar char="•"/>
            </a:pPr>
            <a:r>
              <a:rPr lang="en-US" altLang="ko-KR" sz="2800" dirty="0" smtClean="0">
                <a:solidFill>
                  <a:srgbClr val="0066FF"/>
                </a:solidFill>
              </a:rPr>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tabLst>
                <a:tab pos="7448550" algn="l"/>
              </a:tabLst>
            </a:pPr>
            <a:r>
              <a:rPr lang="en-US" altLang="ko-KR" sz="2400" dirty="0" smtClean="0">
                <a:solidFill>
                  <a:srgbClr val="0066FF"/>
                </a:solidFill>
              </a:rPr>
              <a:t> D</a:t>
            </a:r>
            <a:r>
              <a:rPr lang="en-US" altLang="ko-KR" sz="2800" dirty="0" smtClean="0">
                <a:solidFill>
                  <a:srgbClr val="0066FF"/>
                </a:solidFill>
              </a:rPr>
              <a:t>rafting</a:t>
            </a:r>
            <a:endParaRPr lang="en-US" altLang="ko-KR" sz="2800" dirty="0">
              <a:solidFill>
                <a:srgbClr val="0066FF"/>
              </a:solidFill>
            </a:endParaRPr>
          </a:p>
          <a:p>
            <a:pPr>
              <a:tabLst>
                <a:tab pos="7448550" algn="l"/>
              </a:tabLst>
            </a:pPr>
            <a:r>
              <a:rPr lang="en-US" altLang="ko-KR" sz="2000" dirty="0">
                <a:solidFill>
                  <a:srgbClr val="0066FF"/>
                </a:solidFill>
              </a:rPr>
              <a:t>   - Preliminary draft document                             </a:t>
            </a:r>
            <a:r>
              <a:rPr lang="en-US" altLang="ko-KR" sz="2000" dirty="0" smtClean="0">
                <a:solidFill>
                  <a:srgbClr val="0066FF"/>
                </a:solidFill>
              </a:rPr>
              <a:t>                      November </a:t>
            </a:r>
            <a:r>
              <a:rPr lang="en-US" altLang="ko-KR" sz="2000" dirty="0">
                <a:solidFill>
                  <a:srgbClr val="0066FF"/>
                </a:solidFill>
              </a:rPr>
              <a:t>2012</a:t>
            </a:r>
          </a:p>
          <a:p>
            <a:pPr>
              <a:tabLst>
                <a:tab pos="7448550" algn="l"/>
              </a:tabLst>
            </a:pPr>
            <a:r>
              <a:rPr lang="en-US" altLang="ko-KR" sz="2000" dirty="0">
                <a:solidFill>
                  <a:srgbClr val="0066FF"/>
                </a:solidFill>
              </a:rPr>
              <a:t>   - Final draft (ready for WG Letter Ballot)             </a:t>
            </a:r>
            <a:r>
              <a:rPr lang="en-US" altLang="ko-KR" sz="2000" dirty="0" smtClean="0">
                <a:solidFill>
                  <a:srgbClr val="0066FF"/>
                </a:solidFill>
              </a:rPr>
              <a:t>                      January  2013</a:t>
            </a:r>
            <a:endParaRPr lang="en-US" altLang="ko-KR" sz="2000"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extLst>
      <p:ext uri="{BB962C8B-B14F-4D97-AF65-F5344CB8AC3E}">
        <p14:creationId xmlns:p14="http://schemas.microsoft.com/office/powerpoint/2010/main" val="21589597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8635" y="1295400"/>
            <a:ext cx="8229600" cy="5027613"/>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WG Letter Balloting</a:t>
            </a:r>
            <a:endParaRPr lang="en-US" altLang="ko-KR" sz="2800" dirty="0"/>
          </a:p>
          <a:p>
            <a:pPr>
              <a:tabLst>
                <a:tab pos="7448550" algn="l"/>
              </a:tabLst>
            </a:pPr>
            <a:r>
              <a:rPr lang="en-US" altLang="ko-KR" sz="2000" dirty="0" smtClean="0">
                <a:latin typeface="+mj-lt"/>
              </a:rPr>
              <a:t>    - </a:t>
            </a:r>
            <a:r>
              <a:rPr lang="en-US" altLang="ko-KR" sz="2000" dirty="0" smtClean="0">
                <a:solidFill>
                  <a:srgbClr val="0066FF"/>
                </a:solidFill>
                <a:latin typeface="+mj-lt"/>
                <a:ea typeface="ＭＳ Ｐゴシック" charset="0"/>
              </a:rPr>
              <a:t>Initial Release/</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February/March 2013</a:t>
            </a:r>
          </a:p>
          <a:p>
            <a:pPr>
              <a:tabLst>
                <a:tab pos="7448550" algn="l"/>
              </a:tabLst>
            </a:pPr>
            <a:r>
              <a:rPr lang="en-US" altLang="ko-KR" sz="2000" dirty="0" smtClean="0">
                <a:solidFill>
                  <a:srgbClr val="0066FF"/>
                </a:solidFill>
                <a:latin typeface="+mj-lt"/>
                <a:ea typeface="ＭＳ Ｐゴシック" charset="0"/>
              </a:rPr>
              <a:t>    - Recirculation </a:t>
            </a:r>
            <a:r>
              <a:rPr lang="en-US" altLang="ko-KR" sz="2000" dirty="0">
                <a:solidFill>
                  <a:srgbClr val="0066FF"/>
                </a:solidFill>
                <a:latin typeface="+mj-lt"/>
                <a:ea typeface="ＭＳ Ｐゴシック" charset="0"/>
              </a:rPr>
              <a:t>I </a:t>
            </a:r>
            <a:r>
              <a:rPr lang="en-US" altLang="ko-KR" sz="2000" dirty="0" smtClean="0">
                <a:solidFill>
                  <a:srgbClr val="0066FF"/>
                </a:solidFill>
                <a:latin typeface="+mj-lt"/>
                <a:ea typeface="ＭＳ Ｐゴシック" charset="0"/>
              </a:rPr>
              <a:t>Release /</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March/April 2013</a:t>
            </a:r>
          </a:p>
          <a:p>
            <a:pPr>
              <a:tabLst>
                <a:tab pos="7448550" algn="l"/>
              </a:tabLst>
            </a:pPr>
            <a:r>
              <a:rPr lang="en-US" altLang="ko-KR" sz="2000" dirty="0" smtClean="0">
                <a:solidFill>
                  <a:srgbClr val="FF0000"/>
                </a:solidFill>
                <a:latin typeface="+mj-lt"/>
                <a:ea typeface="ＭＳ Ｐゴシック" charset="0"/>
              </a:rPr>
              <a:t>    - Recirculation </a:t>
            </a:r>
            <a:r>
              <a:rPr lang="en-US" altLang="ko-KR" sz="2000" dirty="0">
                <a:solidFill>
                  <a:srgbClr val="FF0000"/>
                </a:solidFill>
                <a:latin typeface="+mj-lt"/>
                <a:ea typeface="ＭＳ Ｐゴシック" charset="0"/>
              </a:rPr>
              <a:t>II </a:t>
            </a:r>
            <a:r>
              <a:rPr lang="en-US" altLang="ko-KR" sz="2000" dirty="0" smtClean="0">
                <a:solidFill>
                  <a:srgbClr val="FF0000"/>
                </a:solidFill>
                <a:latin typeface="+mj-lt"/>
                <a:ea typeface="ＭＳ Ｐゴシック" charset="0"/>
              </a:rPr>
              <a:t>Release</a:t>
            </a:r>
            <a:r>
              <a:rPr lang="en-US" altLang="ko-KR" sz="2000" dirty="0" smtClean="0">
                <a:solidFill>
                  <a:srgbClr val="FF0000"/>
                </a:solidFill>
                <a:ea typeface="ＭＳ Ｐゴシック" charset="0"/>
              </a:rPr>
              <a:t> /Comment Resolution</a:t>
            </a:r>
            <a:r>
              <a:rPr lang="en-US" altLang="ko-KR" sz="2000" dirty="0" smtClean="0">
                <a:solidFill>
                  <a:srgbClr val="FF0000"/>
                </a:solidFill>
                <a:latin typeface="+mj-lt"/>
                <a:ea typeface="ＭＳ Ｐゴシック" charset="0"/>
              </a:rPr>
              <a:t>                  April /May2013</a:t>
            </a:r>
            <a:endParaRPr lang="en-US" altLang="ko-KR" sz="2000" dirty="0" smtClean="0">
              <a:solidFill>
                <a:srgbClr val="FF0000"/>
              </a:solidFill>
              <a:ea typeface="ＭＳ Ｐゴシック" charset="0"/>
            </a:endParaRPr>
          </a:p>
          <a:p>
            <a:pPr>
              <a:tabLst>
                <a:tab pos="7448550" algn="l"/>
              </a:tabLst>
            </a:pPr>
            <a:r>
              <a:rPr lang="en-US" altLang="ko-KR" sz="2000" dirty="0" smtClean="0">
                <a:ea typeface="ＭＳ Ｐゴシック" charset="0"/>
              </a:rPr>
              <a:t>    - Recirculation III Release /Comment Resolution                  May/June 2013</a:t>
            </a:r>
          </a:p>
          <a:p>
            <a:pPr>
              <a:buFont typeface="Arial" pitchFamily="34" charset="0"/>
              <a:buChar char="•"/>
              <a:tabLst>
                <a:tab pos="7448550" algn="l"/>
              </a:tabLst>
            </a:pPr>
            <a:r>
              <a:rPr lang="en-US" altLang="ko-KR" sz="3200" dirty="0" smtClean="0"/>
              <a:t> </a:t>
            </a:r>
            <a:r>
              <a:rPr lang="en-US" altLang="ko-KR" sz="2800" dirty="0" smtClean="0"/>
              <a:t>Sponsor Balloting</a:t>
            </a:r>
            <a:endParaRPr lang="en-US" altLang="ko-KR" sz="2800" dirty="0"/>
          </a:p>
          <a:p>
            <a:pPr>
              <a:tabLst>
                <a:tab pos="7448550" algn="l"/>
              </a:tabLst>
            </a:pPr>
            <a:r>
              <a:rPr lang="en-US" altLang="ko-KR" sz="2000" dirty="0"/>
              <a:t>  </a:t>
            </a:r>
            <a:r>
              <a:rPr lang="en-US" altLang="ko-KR" sz="2000" dirty="0" smtClean="0"/>
              <a:t>  </a:t>
            </a:r>
            <a:r>
              <a:rPr lang="en-US" altLang="ko-KR" sz="2000" dirty="0"/>
              <a:t>- </a:t>
            </a:r>
            <a:r>
              <a:rPr lang="en-US" altLang="ko-KR" sz="2000" dirty="0">
                <a:ea typeface="ＭＳ Ｐゴシック" charset="0"/>
              </a:rPr>
              <a:t>Initial Release    </a:t>
            </a:r>
            <a:r>
              <a:rPr lang="en-US" altLang="ko-KR" sz="2000" dirty="0" smtClean="0">
                <a:ea typeface="ＭＳ Ｐゴシック" charset="0"/>
              </a:rPr>
              <a:t>                                                                           July </a:t>
            </a:r>
            <a:r>
              <a:rPr lang="en-US" altLang="ko-KR" sz="2000" dirty="0">
                <a:ea typeface="ＭＳ Ｐゴシック" charset="0"/>
              </a:rPr>
              <a:t>2013</a:t>
            </a:r>
          </a:p>
          <a:p>
            <a:pPr>
              <a:tabLst>
                <a:tab pos="7448550" algn="l"/>
              </a:tabLst>
            </a:pPr>
            <a:r>
              <a:rPr lang="en-US" altLang="ko-KR" sz="2000" dirty="0">
                <a:ea typeface="ＭＳ Ｐゴシック" charset="0"/>
              </a:rPr>
              <a:t>    - </a:t>
            </a:r>
            <a:r>
              <a:rPr lang="en-US" altLang="ko-KR" sz="2000" dirty="0" smtClean="0">
                <a:ea typeface="ＭＳ Ｐゴシック" charset="0"/>
              </a:rPr>
              <a:t>Comment </a:t>
            </a:r>
            <a:r>
              <a:rPr lang="en-US" altLang="ko-KR" sz="2000" dirty="0">
                <a:ea typeface="ＭＳ Ｐゴシック" charset="0"/>
              </a:rPr>
              <a:t>R</a:t>
            </a:r>
            <a:r>
              <a:rPr lang="en-US" altLang="ko-KR" sz="2000" dirty="0" smtClean="0">
                <a:ea typeface="ＭＳ Ｐゴシック" charset="0"/>
              </a:rPr>
              <a:t>esolution                                                         September </a:t>
            </a:r>
            <a:r>
              <a:rPr lang="en-US" altLang="ko-KR" sz="2000" dirty="0">
                <a:ea typeface="ＭＳ Ｐゴシック" charset="0"/>
              </a:rPr>
              <a:t>2013</a:t>
            </a:r>
          </a:p>
          <a:p>
            <a:pPr>
              <a:tabLst>
                <a:tab pos="7448550" algn="l"/>
              </a:tabLst>
            </a:pPr>
            <a:r>
              <a:rPr lang="en-US" altLang="ko-KR" sz="2000" dirty="0">
                <a:ea typeface="ＭＳ Ｐゴシック" charset="0"/>
              </a:rPr>
              <a:t>    - </a:t>
            </a:r>
            <a:r>
              <a:rPr lang="en-US" altLang="ko-KR" sz="2000" dirty="0" smtClean="0">
                <a:ea typeface="ＭＳ Ｐゴシック" charset="0"/>
              </a:rPr>
              <a:t>SB Recirculation </a:t>
            </a:r>
            <a:r>
              <a:rPr lang="en-US" altLang="ko-KR" sz="2000" dirty="0">
                <a:ea typeface="ＭＳ Ｐゴシック" charset="0"/>
              </a:rPr>
              <a:t>I R</a:t>
            </a:r>
            <a:r>
              <a:rPr lang="en-US" altLang="ko-KR" sz="2000" dirty="0" smtClean="0">
                <a:ea typeface="ＭＳ Ｐゴシック" charset="0"/>
              </a:rPr>
              <a:t>elease                                  September /October 2013</a:t>
            </a:r>
            <a:endParaRPr lang="en-US" altLang="ko-KR" sz="2000" dirty="0">
              <a:ea typeface="ＭＳ Ｐゴシック" charset="0"/>
            </a:endParaRPr>
          </a:p>
          <a:p>
            <a:pPr>
              <a:tabLst>
                <a:tab pos="7448550" algn="l"/>
              </a:tabLst>
            </a:pPr>
            <a:r>
              <a:rPr lang="en-US" altLang="ko-KR" sz="2000" dirty="0">
                <a:ea typeface="ＭＳ Ｐゴシック" charset="0"/>
              </a:rPr>
              <a:t>    - </a:t>
            </a:r>
            <a:r>
              <a:rPr lang="en-US" altLang="ko-KR" sz="2000" dirty="0" smtClean="0">
                <a:ea typeface="ＭＳ Ｐゴシック" charset="0"/>
              </a:rPr>
              <a:t>SB Recirculation </a:t>
            </a:r>
            <a:r>
              <a:rPr lang="en-US" altLang="ko-KR" sz="2000" dirty="0">
                <a:ea typeface="ＭＳ Ｐゴシック" charset="0"/>
              </a:rPr>
              <a:t>I </a:t>
            </a:r>
            <a:r>
              <a:rPr lang="en-US" altLang="ko-KR" sz="2000" dirty="0" smtClean="0">
                <a:ea typeface="ＭＳ Ｐゴシック" charset="0"/>
              </a:rPr>
              <a:t>Comment Resolution                              October/ 2013</a:t>
            </a:r>
            <a:endParaRPr lang="en-US" altLang="ko-KR" sz="2000" dirty="0">
              <a:ea typeface="ＭＳ Ｐゴシック" charset="0"/>
            </a:endParaRPr>
          </a:p>
          <a:p>
            <a:pPr>
              <a:tabLst>
                <a:tab pos="7448550" algn="l"/>
              </a:tabLst>
            </a:pPr>
            <a:r>
              <a:rPr lang="en-US" altLang="ko-KR" sz="2000" dirty="0">
                <a:ea typeface="ＭＳ Ｐゴシック" charset="0"/>
              </a:rPr>
              <a:t>    - SB Recirculation </a:t>
            </a:r>
            <a:r>
              <a:rPr lang="en-US" altLang="ko-KR" sz="2000" dirty="0" smtClean="0">
                <a:ea typeface="ＭＳ Ｐゴシック" charset="0"/>
              </a:rPr>
              <a:t>II Comment </a:t>
            </a:r>
            <a:r>
              <a:rPr lang="en-US" altLang="ko-KR" sz="2000" dirty="0">
                <a:ea typeface="ＭＳ Ｐゴシック" charset="0"/>
              </a:rPr>
              <a:t>Resolution                         </a:t>
            </a:r>
            <a:r>
              <a:rPr lang="en-US" altLang="ko-KR" sz="2000" dirty="0">
                <a:solidFill>
                  <a:srgbClr val="000000"/>
                </a:solidFill>
                <a:ea typeface="ＭＳ Ｐゴシック" charset="0"/>
              </a:rPr>
              <a:t> </a:t>
            </a:r>
            <a:r>
              <a:rPr lang="en-US" altLang="ko-KR" sz="2000" dirty="0" smtClean="0">
                <a:solidFill>
                  <a:srgbClr val="000000"/>
                </a:solidFill>
                <a:ea typeface="ＭＳ Ｐゴシック" charset="0"/>
              </a:rPr>
              <a:t>November</a:t>
            </a:r>
            <a:r>
              <a:rPr lang="en-US" altLang="ko-KR" sz="2000" dirty="0" smtClean="0">
                <a:ea typeface="ＭＳ Ｐゴシック" charset="0"/>
              </a:rPr>
              <a:t>/ </a:t>
            </a:r>
            <a:r>
              <a:rPr lang="en-US" altLang="ko-KR" sz="2000" dirty="0">
                <a:ea typeface="ＭＳ Ｐゴシック" charset="0"/>
              </a:rPr>
              <a:t>2013</a:t>
            </a:r>
          </a:p>
          <a:p>
            <a:pPr>
              <a:tabLst>
                <a:tab pos="7448550" algn="l"/>
              </a:tabLst>
            </a:pPr>
            <a:r>
              <a:rPr lang="en-US" altLang="ko-KR" sz="2000" dirty="0" smtClean="0">
                <a:ea typeface="ＭＳ Ｐゴシック" charset="0"/>
              </a:rPr>
              <a:t>    </a:t>
            </a:r>
            <a:r>
              <a:rPr lang="en-US" altLang="ko-KR" sz="2000" dirty="0">
                <a:ea typeface="ＭＳ Ｐゴシック" charset="0"/>
              </a:rPr>
              <a:t>- SB Recirculation </a:t>
            </a:r>
            <a:r>
              <a:rPr lang="en-US" altLang="ko-KR" sz="2000" dirty="0" smtClean="0">
                <a:ea typeface="ＭＳ Ｐゴシック" charset="0"/>
              </a:rPr>
              <a:t>III </a:t>
            </a:r>
            <a:r>
              <a:rPr lang="en-US" altLang="ko-KR" sz="2000" dirty="0">
                <a:ea typeface="ＭＳ Ｐゴシック" charset="0"/>
              </a:rPr>
              <a:t>Comment Resolution                         </a:t>
            </a:r>
            <a:r>
              <a:rPr lang="en-US" altLang="ko-KR" sz="2000" dirty="0" smtClean="0">
                <a:ea typeface="ＭＳ Ｐゴシック" charset="0"/>
              </a:rPr>
              <a:t>November/ </a:t>
            </a:r>
            <a:r>
              <a:rPr lang="en-US" altLang="ko-KR" sz="2000" dirty="0">
                <a:ea typeface="ＭＳ Ｐゴシック" charset="0"/>
              </a:rPr>
              <a:t>2013</a:t>
            </a:r>
            <a:endParaRPr lang="en-US" altLang="ko-KR" sz="2000" dirty="0" smtClean="0">
              <a:ea typeface="ＭＳ Ｐゴシック" charset="0"/>
            </a:endParaRPr>
          </a:p>
          <a:p>
            <a:pPr marL="228600" indent="-228600">
              <a:buFont typeface="Arial" pitchFamily="34" charset="0"/>
              <a:buChar char="•"/>
            </a:pPr>
            <a:r>
              <a:rPr lang="en-US" sz="2800" dirty="0" err="1" smtClean="0">
                <a:solidFill>
                  <a:srgbClr val="000000"/>
                </a:solidFill>
                <a:latin typeface="+mn-lt"/>
                <a:ea typeface="ＭＳ Ｐゴシック" charset="0"/>
              </a:rPr>
              <a:t>RevCom</a:t>
            </a:r>
            <a:endParaRPr lang="en-US" sz="2800" dirty="0" smtClean="0">
              <a:solidFill>
                <a:srgbClr val="000000"/>
              </a:solidFill>
              <a:latin typeface="+mn-lt"/>
              <a:ea typeface="ＭＳ Ｐゴシック" charset="0"/>
            </a:endParaRPr>
          </a:p>
          <a:p>
            <a:pPr marL="228600" indent="-228600"/>
            <a:r>
              <a:rPr lang="en-US" sz="2000" dirty="0" smtClean="0">
                <a:solidFill>
                  <a:srgbClr val="000000"/>
                </a:solidFill>
                <a:latin typeface="+mn-lt"/>
                <a:ea typeface="ＭＳ Ｐゴシック" charset="0"/>
              </a:rPr>
              <a:t>   - EC approval   			              	                          November 2013</a:t>
            </a:r>
          </a:p>
          <a:p>
            <a:pPr marL="228600" indent="-228600"/>
            <a:r>
              <a:rPr lang="en-US" sz="2000" dirty="0" smtClean="0">
                <a:solidFill>
                  <a:srgbClr val="000000"/>
                </a:solidFill>
                <a:latin typeface="+mn-lt"/>
                <a:ea typeface="ＭＳ Ｐゴシック" charset="0"/>
              </a:rPr>
              <a:t>   - </a:t>
            </a:r>
            <a:r>
              <a:rPr lang="en-US" sz="2000" dirty="0" err="1" smtClean="0">
                <a:solidFill>
                  <a:srgbClr val="000000"/>
                </a:solidFill>
                <a:latin typeface="+mn-lt"/>
                <a:ea typeface="ＭＳ Ｐゴシック" charset="0"/>
              </a:rPr>
              <a:t>RevCom</a:t>
            </a:r>
            <a:r>
              <a:rPr lang="en-US" sz="2000" dirty="0" smtClean="0">
                <a:solidFill>
                  <a:srgbClr val="000000"/>
                </a:solidFill>
                <a:latin typeface="+mn-lt"/>
                <a:ea typeface="ＭＳ Ｐゴシック" charset="0"/>
              </a:rPr>
              <a:t> approval				                January/2014</a:t>
            </a:r>
          </a:p>
          <a:p>
            <a:pPr>
              <a:tabLst>
                <a:tab pos="7448550" algn="l"/>
              </a:tabLst>
            </a:pPr>
            <a:endParaRPr lang="en-US" altLang="ko-KR" sz="2000" dirty="0">
              <a:latin typeface="+mj-lt"/>
              <a:ea typeface="ＭＳ Ｐゴシック"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Choi(ETRI)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extLst>
      <p:ext uri="{BB962C8B-B14F-4D97-AF65-F5344CB8AC3E}">
        <p14:creationId xmlns:p14="http://schemas.microsoft.com/office/powerpoint/2010/main" val="160848338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20690</TotalTime>
  <Words>538</Words>
  <Application>Microsoft Office PowerPoint</Application>
  <PresentationFormat>화면 슬라이드 쇼(4:3)</PresentationFormat>
  <Paragraphs>129</Paragraphs>
  <Slides>7</Slides>
  <Notes>6</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 (1)</vt:lpstr>
      <vt:lpstr>TG4m Closing Report (2)</vt:lpstr>
      <vt:lpstr>Future Plan/Timeline (1)</vt:lpstr>
      <vt:lpstr>Future Plan/Timeline (2)</vt:lpstr>
    </vt:vector>
  </TitlesOfParts>
  <Company>ETRI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Closing Report Mar 2013</dc:title>
  <dc:creator>Sangsung Choi</dc:creator>
  <cp:lastModifiedBy>user</cp:lastModifiedBy>
  <cp:revision>1072</cp:revision>
  <cp:lastPrinted>2000-03-07T00:55:37Z</cp:lastPrinted>
  <dcterms:created xsi:type="dcterms:W3CDTF">2008-07-14T18:46:05Z</dcterms:created>
  <dcterms:modified xsi:type="dcterms:W3CDTF">2013-05-16T18:50:24Z</dcterms:modified>
</cp:coreProperties>
</file>