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58" r:id="rId3"/>
    <p:sldId id="296" r:id="rId4"/>
    <p:sldId id="277" r:id="rId5"/>
    <p:sldId id="295" r:id="rId6"/>
    <p:sldId id="294"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316" autoAdjust="0"/>
  </p:normalViewPr>
  <p:slideViewPr>
    <p:cSldViewPr>
      <p:cViewPr varScale="1">
        <p:scale>
          <a:sx n="72" d="100"/>
          <a:sy n="72" d="100"/>
        </p:scale>
        <p:origin x="-690" y="-96"/>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May 2013</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424934"/>
            <a:ext cx="4343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802-15-13-0327-00-004p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www.youtube.com/watch?v=HMxJtMoTnx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C148739B-F178-4A87-918B-07996DC01A7B}" type="slidenum">
              <a:rPr lang="en-US" smtClean="0"/>
              <a:pPr>
                <a:defRPr/>
              </a:pPr>
              <a:t>1</a:t>
            </a:fld>
            <a:endParaRPr lang="en-US" smtClean="0"/>
          </a:p>
        </p:txBody>
      </p:sp>
      <p:sp>
        <p:nvSpPr>
          <p:cNvPr id="27651" name="Rectangle 3"/>
          <p:cNvSpPr>
            <a:spLocks noChangeArrowheads="1"/>
          </p:cNvSpPr>
          <p:nvPr/>
        </p:nvSpPr>
        <p:spPr bwMode="auto">
          <a:xfrm>
            <a:off x="76200" y="609600"/>
            <a:ext cx="8991600" cy="5288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a:t>
            </a:r>
            <a:r>
              <a:rPr lang="en-US" sz="1600" dirty="0" smtClean="0">
                <a:solidFill>
                  <a:srgbClr val="FF0000"/>
                </a:solidFill>
              </a:rPr>
              <a:t>Rail Communications and Control Task Group Closing Report</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Date Submitted: </a:t>
            </a:r>
            <a:r>
              <a:rPr lang="en-US" sz="1600" dirty="0">
                <a:solidFill>
                  <a:schemeClr val="tx2"/>
                </a:solidFill>
              </a:rPr>
              <a:t>[</a:t>
            </a:r>
            <a:r>
              <a:rPr lang="en-US" sz="1600" dirty="0" smtClean="0">
                <a:solidFill>
                  <a:srgbClr val="FF0000"/>
                </a:solidFill>
              </a:rPr>
              <a:t>16 May </a:t>
            </a:r>
            <a:r>
              <a:rPr lang="en-US" sz="1600" dirty="0">
                <a:solidFill>
                  <a:srgbClr val="FF0000"/>
                </a:solidFill>
              </a:rPr>
              <a:t>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Stender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D8F1FC1-80F6-4F4F-95A8-633463B81171}" type="slidenum">
              <a:rPr lang="en-US" smtClean="0"/>
              <a:pPr>
                <a:defRPr/>
              </a:pPr>
              <a:t>2</a:t>
            </a:fld>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Rail Communications and Control Closing Report</a:t>
            </a:r>
            <a:endParaRPr lang="en-US" dirty="0">
              <a:ea typeface="ＭＳ Ｐゴシック" charset="0"/>
            </a:endParaRPr>
          </a:p>
        </p:txBody>
      </p:sp>
      <p:sp>
        <p:nvSpPr>
          <p:cNvPr id="3078" name="Rectangle 3"/>
          <p:cNvSpPr>
            <a:spLocks noGrp="1" noChangeArrowheads="1"/>
          </p:cNvSpPr>
          <p:nvPr>
            <p:ph type="subTitle" idx="1"/>
          </p:nvPr>
        </p:nvSpPr>
        <p:spPr/>
        <p:txBody>
          <a:bodyPr/>
          <a:lstStyle/>
          <a:p>
            <a:pPr>
              <a:defRPr/>
            </a:pPr>
            <a:r>
              <a:rPr lang="en-US" sz="2400" dirty="0">
                <a:ea typeface="ＭＳ Ｐゴシック" charset="0"/>
              </a:rPr>
              <a:t>Jon </a:t>
            </a:r>
            <a:r>
              <a:rPr lang="en-US" sz="2400" dirty="0" smtClean="0">
                <a:ea typeface="ＭＳ Ｐゴシック" charset="0"/>
              </a:rPr>
              <a:t>Adams, Chair</a:t>
            </a:r>
            <a:endParaRPr lang="en-US" sz="2400" dirty="0">
              <a:ea typeface="ＭＳ Ｐゴシック" charset="0"/>
            </a:endParaRPr>
          </a:p>
          <a:p>
            <a:pPr>
              <a:defRPr/>
            </a:pPr>
            <a:r>
              <a:rPr lang="en-US" sz="1600" dirty="0" smtClean="0">
                <a:ea typeface="ＭＳ Ｐゴシック" charset="0"/>
              </a:rPr>
              <a:t>Affiliation: Lilee </a:t>
            </a:r>
            <a:r>
              <a:rPr lang="en-US" sz="1600" dirty="0">
                <a:ea typeface="ＭＳ Ｐゴシック" charset="0"/>
              </a:rPr>
              <a:t>Systems</a:t>
            </a: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first</a:t>
            </a:r>
            <a:endParaRPr lang="en-US" dirty="0"/>
          </a:p>
        </p:txBody>
      </p:sp>
      <p:sp>
        <p:nvSpPr>
          <p:cNvPr id="3" name="Content Placeholder 2"/>
          <p:cNvSpPr>
            <a:spLocks noGrp="1"/>
          </p:cNvSpPr>
          <p:nvPr>
            <p:ph idx="1"/>
          </p:nvPr>
        </p:nvSpPr>
        <p:spPr/>
        <p:txBody>
          <a:bodyPr/>
          <a:lstStyle/>
          <a:p>
            <a:r>
              <a:rPr lang="en-US" smtClean="0">
                <a:hlinkClick r:id="rId2"/>
              </a:rPr>
              <a:t>http://www.youtube.com/watch?v=HMxJtMoTnx8</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3</a:t>
            </a:fld>
            <a:endParaRPr lang="en-US"/>
          </a:p>
        </p:txBody>
      </p:sp>
    </p:spTree>
    <p:extLst>
      <p:ext uri="{BB962C8B-B14F-4D97-AF65-F5344CB8AC3E}">
        <p14:creationId xmlns:p14="http://schemas.microsoft.com/office/powerpoint/2010/main" val="1961447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defRPr/>
            </a:pPr>
            <a:r>
              <a:rPr lang="en-US" dirty="0" smtClean="0">
                <a:ea typeface="ＭＳ Ｐゴシック" charset="0"/>
              </a:rPr>
              <a:t>15.4p Session </a:t>
            </a:r>
            <a:r>
              <a:rPr lang="en-US" dirty="0">
                <a:ea typeface="ＭＳ Ｐゴシック" charset="0"/>
              </a:rPr>
              <a:t>Objectives</a:t>
            </a:r>
          </a:p>
        </p:txBody>
      </p:sp>
      <p:sp>
        <p:nvSpPr>
          <p:cNvPr id="5123" name="Content Placeholder 2"/>
          <p:cNvSpPr>
            <a:spLocks noGrp="1"/>
          </p:cNvSpPr>
          <p:nvPr>
            <p:ph idx="1"/>
          </p:nvPr>
        </p:nvSpPr>
        <p:spPr/>
        <p:txBody>
          <a:bodyPr>
            <a:normAutofit fontScale="85000" lnSpcReduction="10000"/>
          </a:bodyPr>
          <a:lstStyle/>
          <a:p>
            <a:pPr>
              <a:defRPr/>
            </a:pPr>
            <a:r>
              <a:rPr lang="en-US" dirty="0" smtClean="0">
                <a:ea typeface="ＭＳ Ｐゴシック" charset="0"/>
              </a:rPr>
              <a:t>SWITCH over to our new name</a:t>
            </a:r>
          </a:p>
          <a:p>
            <a:pPr lvl="1">
              <a:defRPr/>
            </a:pPr>
            <a:r>
              <a:rPr lang="en-US" dirty="0" smtClean="0">
                <a:ea typeface="ＭＳ Ｐゴシック" charset="0"/>
              </a:rPr>
              <a:t>Rail Communications and Control</a:t>
            </a:r>
          </a:p>
          <a:p>
            <a:pPr>
              <a:defRPr/>
            </a:pPr>
            <a:r>
              <a:rPr lang="en-US" dirty="0" smtClean="0">
                <a:ea typeface="ＭＳ Ｐゴシック" charset="0"/>
              </a:rPr>
              <a:t>On TRACK with Comment Resolution!</a:t>
            </a:r>
          </a:p>
          <a:p>
            <a:pPr lvl="1">
              <a:defRPr/>
            </a:pPr>
            <a:r>
              <a:rPr lang="en-US" dirty="0" smtClean="0">
                <a:ea typeface="ＭＳ Ｐゴシック" charset="0"/>
              </a:rPr>
              <a:t>59 comments from voting participants</a:t>
            </a:r>
          </a:p>
          <a:p>
            <a:pPr lvl="1">
              <a:defRPr/>
            </a:pPr>
            <a:r>
              <a:rPr lang="en-US" dirty="0" smtClean="0">
                <a:ea typeface="ＭＳ Ｐゴシック" charset="0"/>
              </a:rPr>
              <a:t>16 comments from non-voting participants</a:t>
            </a:r>
          </a:p>
          <a:p>
            <a:pPr lvl="1">
              <a:defRPr/>
            </a:pPr>
            <a:r>
              <a:rPr lang="en-US" dirty="0" smtClean="0">
                <a:ea typeface="ＭＳ Ｐゴシック" charset="0"/>
              </a:rPr>
              <a:t>We have resolutions to all the comments, the final database has been posted as 15-13-0283-04</a:t>
            </a:r>
          </a:p>
          <a:p>
            <a:pPr>
              <a:defRPr/>
            </a:pPr>
            <a:r>
              <a:rPr lang="en-US" dirty="0" smtClean="0">
                <a:ea typeface="ＭＳ Ｐゴシック" charset="0"/>
              </a:rPr>
              <a:t>Decided to </a:t>
            </a:r>
            <a:r>
              <a:rPr lang="en-US" dirty="0" err="1" smtClean="0">
                <a:ea typeface="ＭＳ Ｐゴシック" charset="0"/>
              </a:rPr>
              <a:t>enTRAIN</a:t>
            </a:r>
            <a:r>
              <a:rPr lang="en-US" dirty="0" smtClean="0">
                <a:ea typeface="ＭＳ Ｐゴシック" charset="0"/>
              </a:rPr>
              <a:t> a BRC to continue comment resolution and not DERAIL our progress</a:t>
            </a:r>
          </a:p>
        </p:txBody>
      </p:sp>
      <p:sp>
        <p:nvSpPr>
          <p:cNvPr id="512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512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4CD618C-ED28-4B11-816A-0258B9FEDA0C}" type="slidenum">
              <a:rPr lang="en-US" smtClean="0"/>
              <a:pPr>
                <a:defRPr/>
              </a:pPr>
              <a:t>4</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May 2013</a:t>
            </a:r>
            <a:endParaRPr lang="en-US"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defRPr/>
            </a:pPr>
            <a:r>
              <a:rPr lang="en-US" dirty="0" smtClean="0"/>
              <a:t>IEEE 802.15.4p Schedule</a:t>
            </a:r>
          </a:p>
        </p:txBody>
      </p:sp>
      <p:sp>
        <p:nvSpPr>
          <p:cNvPr id="36866" name="Content Placeholder 2"/>
          <p:cNvSpPr>
            <a:spLocks noGrp="1"/>
          </p:cNvSpPr>
          <p:nvPr>
            <p:ph idx="1"/>
          </p:nvPr>
        </p:nvSpPr>
        <p:spPr/>
        <p:txBody>
          <a:bodyPr>
            <a:normAutofit fontScale="92500" lnSpcReduction="20000"/>
          </a:bodyPr>
          <a:lstStyle/>
          <a:p>
            <a:pPr>
              <a:defRPr/>
            </a:pPr>
            <a:r>
              <a:rPr lang="en-US" sz="1400" dirty="0" smtClean="0"/>
              <a:t>Interest Group						Jul 2011</a:t>
            </a:r>
          </a:p>
          <a:p>
            <a:pPr>
              <a:defRPr/>
            </a:pPr>
            <a:r>
              <a:rPr lang="en-US" sz="1400" dirty="0" smtClean="0"/>
              <a:t>Study Group						Nov 2011</a:t>
            </a:r>
          </a:p>
          <a:p>
            <a:pPr>
              <a:defRPr/>
            </a:pPr>
            <a:r>
              <a:rPr lang="en-US" sz="1400" dirty="0" smtClean="0"/>
              <a:t>Approval of PAR/5C Docs					Jan 2012</a:t>
            </a:r>
          </a:p>
          <a:p>
            <a:pPr>
              <a:defRPr/>
            </a:pPr>
            <a:r>
              <a:rPr lang="en-US" sz="1400" dirty="0" smtClean="0"/>
              <a:t>Preparation for Task Group Phase</a:t>
            </a:r>
          </a:p>
          <a:p>
            <a:pPr lvl="1">
              <a:defRPr/>
            </a:pPr>
            <a:r>
              <a:rPr lang="en-US" sz="1200" dirty="0" smtClean="0"/>
              <a:t>Approval by NESCOM and 802 EC of IEEE802.15.4p TG			Apr 2012</a:t>
            </a:r>
          </a:p>
          <a:p>
            <a:pPr>
              <a:defRPr/>
            </a:pPr>
            <a:r>
              <a:rPr lang="en-US" sz="1400" dirty="0" smtClean="0"/>
              <a:t>Task Group</a:t>
            </a:r>
          </a:p>
          <a:p>
            <a:pPr>
              <a:defRPr/>
            </a:pPr>
            <a:r>
              <a:rPr lang="en-US" sz="1400" dirty="0" smtClean="0"/>
              <a:t>Proposal Effort</a:t>
            </a:r>
          </a:p>
          <a:p>
            <a:pPr lvl="1">
              <a:defRPr/>
            </a:pPr>
            <a:r>
              <a:rPr lang="en-US" sz="1200" dirty="0" smtClean="0"/>
              <a:t>Technical Guidance Document					May 2012</a:t>
            </a:r>
          </a:p>
          <a:p>
            <a:pPr lvl="1">
              <a:defRPr/>
            </a:pPr>
            <a:r>
              <a:rPr lang="en-US" sz="1200" dirty="0" smtClean="0"/>
              <a:t>Call for Proposals					May 2012</a:t>
            </a:r>
          </a:p>
          <a:p>
            <a:pPr lvl="1">
              <a:defRPr/>
            </a:pPr>
            <a:r>
              <a:rPr lang="en-US" sz="1200" dirty="0" smtClean="0"/>
              <a:t>Preliminary Proposals					July 2012</a:t>
            </a:r>
          </a:p>
          <a:p>
            <a:pPr lvl="1">
              <a:defRPr/>
            </a:pPr>
            <a:r>
              <a:rPr lang="en-US" sz="1200" dirty="0" smtClean="0"/>
              <a:t>Final Proposals						Sep 2012</a:t>
            </a:r>
          </a:p>
          <a:p>
            <a:pPr lvl="1">
              <a:defRPr/>
            </a:pPr>
            <a:r>
              <a:rPr lang="en-US" sz="1200" dirty="0" smtClean="0"/>
              <a:t>Adopt Baseline						Sep 2012</a:t>
            </a:r>
          </a:p>
          <a:p>
            <a:pPr>
              <a:defRPr/>
            </a:pPr>
            <a:r>
              <a:rPr lang="en-US" sz="1400" dirty="0" smtClean="0"/>
              <a:t>Contribution Merging</a:t>
            </a:r>
          </a:p>
          <a:p>
            <a:pPr lvl="1">
              <a:defRPr/>
            </a:pPr>
            <a:r>
              <a:rPr lang="en-US" sz="1200" dirty="0" smtClean="0"/>
              <a:t>Begin Drafting						Oct 2012</a:t>
            </a:r>
          </a:p>
          <a:p>
            <a:pPr lvl="1">
              <a:defRPr/>
            </a:pPr>
            <a:r>
              <a:rPr lang="en-US" sz="1200" dirty="0" smtClean="0"/>
              <a:t>First Preliminary Draft					Jan 2013</a:t>
            </a:r>
          </a:p>
          <a:p>
            <a:pPr lvl="1">
              <a:defRPr/>
            </a:pPr>
            <a:r>
              <a:rPr lang="en-US" sz="1200" dirty="0" smtClean="0"/>
              <a:t>Approve draft						Mar 2013</a:t>
            </a:r>
          </a:p>
          <a:p>
            <a:pPr>
              <a:defRPr/>
            </a:pPr>
            <a:r>
              <a:rPr lang="en-US" sz="1400" dirty="0" smtClean="0"/>
              <a:t>Final Draft</a:t>
            </a:r>
          </a:p>
          <a:p>
            <a:pPr lvl="1">
              <a:defRPr/>
            </a:pPr>
            <a:r>
              <a:rPr lang="en-US" sz="1200" dirty="0" smtClean="0"/>
              <a:t>WG Letter Ballot(s)					Mar 2013</a:t>
            </a:r>
          </a:p>
          <a:p>
            <a:pPr lvl="1">
              <a:defRPr/>
            </a:pPr>
            <a:r>
              <a:rPr lang="en-US" sz="1200" dirty="0" smtClean="0"/>
              <a:t>Comment resolution</a:t>
            </a:r>
            <a:r>
              <a:rPr lang="en-US" sz="1200" dirty="0"/>
              <a:t> </a:t>
            </a:r>
            <a:r>
              <a:rPr lang="en-US" sz="1200" dirty="0" smtClean="0"/>
              <a:t>and </a:t>
            </a:r>
            <a:r>
              <a:rPr lang="en-US" sz="1200" dirty="0" err="1" smtClean="0"/>
              <a:t>recircs</a:t>
            </a:r>
            <a:r>
              <a:rPr lang="en-US" sz="1200" dirty="0" smtClean="0"/>
              <a:t>					2Q2013</a:t>
            </a:r>
          </a:p>
          <a:p>
            <a:pPr>
              <a:defRPr/>
            </a:pPr>
            <a:r>
              <a:rPr lang="en-US" sz="1400" dirty="0" smtClean="0"/>
              <a:t>Specification Approval and Final Release</a:t>
            </a:r>
          </a:p>
          <a:p>
            <a:pPr lvl="1">
              <a:defRPr/>
            </a:pPr>
            <a:r>
              <a:rPr lang="en-US" sz="1200" dirty="0" smtClean="0"/>
              <a:t>802 EC, NESCOM, IEEE-SA					3Q/4Q2013</a:t>
            </a:r>
          </a:p>
          <a:p>
            <a:pPr lvl="1">
              <a:defRPr/>
            </a:pPr>
            <a:r>
              <a:rPr lang="en-US" sz="1200" dirty="0" smtClean="0"/>
              <a:t>Publication						1Q2014</a:t>
            </a:r>
          </a:p>
        </p:txBody>
      </p:sp>
      <p:sp>
        <p:nvSpPr>
          <p:cNvPr id="2" name="Date Placeholder 1"/>
          <p:cNvSpPr>
            <a:spLocks noGrp="1"/>
          </p:cNvSpPr>
          <p:nvPr>
            <p:ph type="dt" sz="quarter" idx="10"/>
          </p:nvPr>
        </p:nvSpPr>
        <p:spPr/>
        <p:txBody>
          <a:bodyPr/>
          <a:lstStyle/>
          <a:p>
            <a:pPr>
              <a:defRPr/>
            </a:pPr>
            <a:r>
              <a:rPr lang="en-US"/>
              <a:t>March 2013</a:t>
            </a:r>
          </a:p>
        </p:txBody>
      </p:sp>
      <p:sp>
        <p:nvSpPr>
          <p:cNvPr id="10"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pPr>
              <a:defRPr/>
            </a:pPr>
            <a:r>
              <a:rPr lang="en-US" smtClean="0"/>
              <a:t>Jon Adams, Lilee Systems</a:t>
            </a:r>
            <a:endParaRPr lang="en-US" dirty="0"/>
          </a:p>
        </p:txBody>
      </p:sp>
      <p:sp>
        <p:nvSpPr>
          <p:cNvPr id="7174" name="Slide Number Placeholder 2"/>
          <p:cNvSpPr>
            <a:spLocks noGrp="1"/>
          </p:cNvSpPr>
          <p:nvPr>
            <p:ph type="sldNum" sz="quarter" idx="12"/>
          </p:nvPr>
        </p:nvSpPr>
        <p:spPr>
          <a:xfrm>
            <a:off x="4394200" y="6475413"/>
            <a:ext cx="431800" cy="184150"/>
          </a:xfrm>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FDEE08ED-A7C6-4150-9DBB-0832CD4E266F}" type="slidenum">
              <a:rPr lang="en-US" smtClean="0"/>
              <a:pPr/>
              <a:t>5</a:t>
            </a:fld>
            <a:endParaRPr lang="en-US" smtClean="0"/>
          </a:p>
        </p:txBody>
      </p:sp>
      <p:pic>
        <p:nvPicPr>
          <p:cNvPr id="7175"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27988" y="5181600"/>
            <a:ext cx="3048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176" name="Straight Arrow Connector 2"/>
          <p:cNvCxnSpPr>
            <a:cxnSpLocks noChangeShapeType="1"/>
          </p:cNvCxnSpPr>
          <p:nvPr/>
        </p:nvCxnSpPr>
        <p:spPr bwMode="auto">
          <a:xfrm>
            <a:off x="8180388" y="1524000"/>
            <a:ext cx="0" cy="3505200"/>
          </a:xfrm>
          <a:prstGeom prst="straightConnector1">
            <a:avLst/>
          </a:prstGeom>
          <a:noFill/>
          <a:ln w="127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559532905"/>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TG4p Working Group BRC Motion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Move that 802.15 WG approve the formation of a Ballot Resolution Committee (BRC) for the WG balloting of the 802.15.4p draft standard with the following membership: Monique Brown, Ben Rolfe, Dietmar Eggert, </a:t>
            </a:r>
            <a:r>
              <a:rPr lang="en-US" dirty="0" err="1" smtClean="0"/>
              <a:t>Meng</a:t>
            </a:r>
            <a:r>
              <a:rPr lang="en-US" dirty="0" smtClean="0"/>
              <a:t>-Doong Chang, and Jon Adams. The 802.15.4p BRC is authorized to approve comment resolutions and to approve the start of recirculation ballots of the 802.15.4p draft on behalf of the 802.15 WG. Comment resolution on recirculation ballots between sessions will be conducted via reflector email and via teleconferences announced to the reflector at least 7 days in advance.</a:t>
            </a:r>
          </a:p>
          <a:p>
            <a:endParaRPr lang="en-US" dirty="0" smtClean="0"/>
          </a:p>
          <a:p>
            <a:r>
              <a:rPr lang="en-US" dirty="0" smtClean="0"/>
              <a:t>Moved by Monique Brown; Seconded by Ben Rolfe</a:t>
            </a:r>
            <a:endParaRPr lang="en-US" dirty="0"/>
          </a:p>
        </p:txBody>
      </p:sp>
    </p:spTree>
    <p:extLst>
      <p:ext uri="{BB962C8B-B14F-4D97-AF65-F5344CB8AC3E}">
        <p14:creationId xmlns:p14="http://schemas.microsoft.com/office/powerpoint/2010/main" val="216456463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1327</TotalTime>
  <Words>295</Words>
  <Application>Microsoft Office PowerPoint</Application>
  <PresentationFormat>On-screen Show (4:3)</PresentationFormat>
  <Paragraphs>74</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Default Design</vt:lpstr>
      <vt:lpstr>PowerPoint Presentation</vt:lpstr>
      <vt:lpstr>15.4p Rail Communications and Control Closing Report</vt:lpstr>
      <vt:lpstr>But first</vt:lpstr>
      <vt:lpstr>15.4p Session Objectives</vt:lpstr>
      <vt:lpstr>IEEE 802.15.4p Schedule</vt:lpstr>
      <vt:lpstr>TG4p Working Group BRC Motion</vt:lpstr>
    </vt:vector>
  </TitlesOfParts>
  <Company>Lilee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Jon T Adams</dc:creator>
  <dc:description>IEEE-P802-15-13-0390-01-004p</dc:description>
  <cp:lastModifiedBy>jta</cp:lastModifiedBy>
  <cp:revision>84</cp:revision>
  <cp:lastPrinted>1998-02-10T13:28:06Z</cp:lastPrinted>
  <dcterms:created xsi:type="dcterms:W3CDTF">1999-11-08T18:59:45Z</dcterms:created>
  <dcterms:modified xsi:type="dcterms:W3CDTF">2013-05-16T21:22:48Z</dcterms:modified>
</cp:coreProperties>
</file>