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78" r:id="rId2"/>
    <p:sldId id="416" r:id="rId3"/>
    <p:sldId id="394" r:id="rId4"/>
    <p:sldId id="395" r:id="rId5"/>
    <p:sldId id="421" r:id="rId6"/>
    <p:sldId id="422" r:id="rId7"/>
    <p:sldId id="423" r:id="rId8"/>
    <p:sldId id="424" r:id="rId9"/>
    <p:sldId id="396" r:id="rId10"/>
    <p:sldId id="420" r:id="rId11"/>
    <p:sldId id="418" r:id="rId12"/>
    <p:sldId id="419" r:id="rId13"/>
    <p:sldId id="397" r:id="rId14"/>
    <p:sldId id="417" r:id="rId15"/>
    <p:sldId id="410" r:id="rId16"/>
    <p:sldId id="429" r:id="rId17"/>
    <p:sldId id="426" r:id="rId18"/>
    <p:sldId id="415" r:id="rId19"/>
    <p:sldId id="427" r:id="rId20"/>
    <p:sldId id="428"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10" autoAdjust="0"/>
    <p:restoredTop sz="95852" autoAdjust="0"/>
  </p:normalViewPr>
  <p:slideViewPr>
    <p:cSldViewPr>
      <p:cViewPr varScale="1">
        <p:scale>
          <a:sx n="67" d="100"/>
          <a:sy n="67" d="100"/>
        </p:scale>
        <p:origin x="-1272" y="-108"/>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5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eer\Dropbox\LIKE\Reisen\20130513_IEEE802Interim\4q-Vortrag\pow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0"/>
          <c:order val="0"/>
          <c:tx>
            <c:strRef>
              <c:f>AT86RF231!$D$2</c:f>
              <c:strCache>
                <c:ptCount val="1"/>
                <c:pt idx="0">
                  <c:v>P_total [mW]</c:v>
                </c:pt>
              </c:strCache>
            </c:strRef>
          </c:tx>
          <c:trendline>
            <c:trendlineType val="linear"/>
            <c:dispRSqr val="0"/>
            <c:dispEq val="1"/>
            <c:trendlineLbl>
              <c:layout>
                <c:manualLayout>
                  <c:x val="-0.17434498742847682"/>
                  <c:y val="2.0440349055287754E-3"/>
                </c:manualLayout>
              </c:layout>
              <c:numFmt formatCode="General" sourceLinked="0"/>
            </c:trendlineLbl>
          </c:trendline>
          <c:xVal>
            <c:numRef>
              <c:f>AT86RF231!$B$3:$B$5</c:f>
              <c:numCache>
                <c:formatCode>General</c:formatCode>
                <c:ptCount val="3"/>
                <c:pt idx="0">
                  <c:v>1.9952623149688797</c:v>
                </c:pt>
                <c:pt idx="1">
                  <c:v>1</c:v>
                </c:pt>
                <c:pt idx="2">
                  <c:v>1.9952623149688792E-2</c:v>
                </c:pt>
              </c:numCache>
            </c:numRef>
          </c:xVal>
          <c:yVal>
            <c:numRef>
              <c:f>AT86RF231!$D$3:$D$5</c:f>
              <c:numCache>
                <c:formatCode>General</c:formatCode>
                <c:ptCount val="3"/>
                <c:pt idx="0">
                  <c:v>42</c:v>
                </c:pt>
                <c:pt idx="1">
                  <c:v>34.799999999999997</c:v>
                </c:pt>
                <c:pt idx="2">
                  <c:v>22.200000000000003</c:v>
                </c:pt>
              </c:numCache>
            </c:numRef>
          </c:yVal>
          <c:smooth val="1"/>
        </c:ser>
        <c:dLbls>
          <c:showLegendKey val="0"/>
          <c:showVal val="0"/>
          <c:showCatName val="0"/>
          <c:showSerName val="0"/>
          <c:showPercent val="0"/>
          <c:showBubbleSize val="0"/>
        </c:dLbls>
        <c:axId val="92474176"/>
        <c:axId val="92474752"/>
      </c:scatterChart>
      <c:valAx>
        <c:axId val="92474176"/>
        <c:scaling>
          <c:orientation val="minMax"/>
          <c:max val="2"/>
        </c:scaling>
        <c:delete val="0"/>
        <c:axPos val="b"/>
        <c:title>
          <c:tx>
            <c:rich>
              <a:bodyPr/>
              <a:lstStyle/>
              <a:p>
                <a:pPr>
                  <a:defRPr/>
                </a:pPr>
                <a:r>
                  <a:rPr lang="en-US"/>
                  <a:t>P</a:t>
                </a:r>
                <a:r>
                  <a:rPr lang="en-US" baseline="-25000"/>
                  <a:t>TX </a:t>
                </a:r>
                <a:r>
                  <a:rPr lang="en-US" baseline="0"/>
                  <a:t>[mW]</a:t>
                </a:r>
              </a:p>
            </c:rich>
          </c:tx>
          <c:layout/>
          <c:overlay val="0"/>
        </c:title>
        <c:numFmt formatCode="General" sourceLinked="1"/>
        <c:majorTickMark val="out"/>
        <c:minorTickMark val="none"/>
        <c:tickLblPos val="nextTo"/>
        <c:crossAx val="92474752"/>
        <c:crosses val="autoZero"/>
        <c:crossBetween val="midCat"/>
      </c:valAx>
      <c:valAx>
        <c:axId val="92474752"/>
        <c:scaling>
          <c:orientation val="minMax"/>
        </c:scaling>
        <c:delete val="0"/>
        <c:axPos val="l"/>
        <c:majorGridlines/>
        <c:title>
          <c:tx>
            <c:rich>
              <a:bodyPr rot="-5400000" vert="horz"/>
              <a:lstStyle/>
              <a:p>
                <a:pPr>
                  <a:defRPr/>
                </a:pPr>
                <a:r>
                  <a:rPr lang="en-US"/>
                  <a:t>Total Power Consumption [mW]</a:t>
                </a:r>
                <a:endParaRPr lang="en-US" baseline="-25000"/>
              </a:p>
            </c:rich>
          </c:tx>
          <c:layout/>
          <c:overlay val="0"/>
        </c:title>
        <c:numFmt formatCode="General" sourceLinked="1"/>
        <c:majorTickMark val="out"/>
        <c:minorTickMark val="none"/>
        <c:tickLblPos val="nextTo"/>
        <c:crossAx val="92474176"/>
        <c:crosses val="autoZero"/>
        <c:crossBetween val="midCat"/>
      </c:valAx>
    </c:plotArea>
    <c:legend>
      <c:legendPos val="r"/>
      <c:layout/>
      <c:overlay val="0"/>
    </c:legend>
    <c:plotVisOnly val="1"/>
    <c:dispBlanksAs val="gap"/>
    <c:showDLblsOverMax val="0"/>
  </c:chart>
  <c:txPr>
    <a:bodyPr/>
    <a:lstStyle/>
    <a:p>
      <a:pPr>
        <a:defRPr sz="1400"/>
      </a:pPr>
      <a:endParaRPr lang="de-DE"/>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‹Nr.›</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3085405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‹Nr.›</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160825869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r>
              <a:rPr lang="en-US" smtClean="0"/>
              <a:t>&lt;month year&gt;</a:t>
            </a:r>
            <a:endParaRPr lang="en-US"/>
          </a:p>
        </p:txBody>
      </p:sp>
      <p:sp>
        <p:nvSpPr>
          <p:cNvPr id="5" name="Footer Placeholder 4"/>
          <p:cNvSpPr>
            <a:spLocks noGrp="1"/>
          </p:cNvSpPr>
          <p:nvPr>
            <p:ph type="ftr" sz="quarter" idx="11"/>
          </p:nvPr>
        </p:nvSpPr>
        <p:spPr/>
        <p:txBody>
          <a:bodyPr/>
          <a:lstStyle/>
          <a:p>
            <a:pPr lvl="4">
              <a:defRPr/>
            </a:pPr>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Page </a:t>
            </a:r>
            <a:fld id="{74F801F5-A82D-402B-9E99-F10C03DFC974}" type="slidenum">
              <a:rPr lang="en-US" smtClean="0"/>
              <a:pPr/>
              <a:t>1</a:t>
            </a:fld>
            <a:endParaRPr lang="en-US"/>
          </a:p>
        </p:txBody>
      </p:sp>
      <p:sp>
        <p:nvSpPr>
          <p:cNvPr id="7" name="Header Placeholder 6"/>
          <p:cNvSpPr>
            <a:spLocks noGrp="1"/>
          </p:cNvSpPr>
          <p:nvPr>
            <p:ph type="hdr" sz="quarter" idx="13"/>
          </p:nvPr>
        </p:nvSpPr>
        <p:spPr/>
        <p:txBody>
          <a:bodyPr/>
          <a:lstStyle/>
          <a:p>
            <a:pPr>
              <a:defRPr/>
            </a:pPr>
            <a:r>
              <a:rPr lang="en-US" smtClean="0"/>
              <a:t>IEEE 802.15</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78281"/>
            <a:ext cx="1600200" cy="215444"/>
          </a:xfrm>
        </p:spPr>
        <p:txBody>
          <a:bodyPr/>
          <a:lstStyle>
            <a:lvl1pPr>
              <a:defRPr>
                <a:ea typeface="+mn-ea"/>
              </a:defRPr>
            </a:lvl1pPr>
          </a:lstStyle>
          <a:p>
            <a:pPr>
              <a:defRPr/>
            </a:pPr>
            <a:r>
              <a:rPr lang="en-US" altLang="zh-CN" dirty="0" smtClean="0"/>
              <a:t>May  2013</a:t>
            </a:r>
            <a:endParaRPr lang="en-US" altLang="zh-CN" dirty="0"/>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a:t>L. Li, Vinno; W. X. Zou, BUPT; G. L. Du, BUPT</a:t>
            </a:r>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‹Nr.›</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zh-CN" dirty="0" smtClean="0"/>
              <a:t>May  2013</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a:t>L. Li, Vinno; W. X. Zou, BUPT; G. L. Du, BUPT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‹Nr.›</a:t>
            </a:fld>
            <a:endParaRPr 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t> 15-13-0322-00-004q </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0.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10.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70.png"/></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293757"/>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sz="1800" dirty="0" smtClean="0"/>
              <a:t> </a:t>
            </a:r>
            <a:r>
              <a:rPr lang="en-US" altLang="zh-CN" sz="1800" dirty="0"/>
              <a:t>Considerations for optimal </a:t>
            </a:r>
            <a:r>
              <a:rPr lang="en-US" altLang="zh-CN" sz="1800" dirty="0" smtClean="0"/>
              <a:t>data rates</a:t>
            </a:r>
            <a:endParaRPr lang="en-US" sz="1800" dirty="0" smtClean="0"/>
          </a:p>
          <a:p>
            <a:pPr eaLnBrk="0" hangingPunct="0"/>
            <a:r>
              <a:rPr lang="en-US" altLang="zh-CN" sz="1800" b="1" dirty="0" smtClean="0">
                <a:solidFill>
                  <a:schemeClr val="tx2"/>
                </a:solidFill>
              </a:rPr>
              <a:t>Date </a:t>
            </a:r>
            <a:r>
              <a:rPr lang="en-US" altLang="zh-CN" sz="1800" b="1" dirty="0"/>
              <a:t>Submitted:	</a:t>
            </a:r>
            <a:r>
              <a:rPr lang="en-US" altLang="zh-CN" sz="1800" dirty="0" smtClean="0"/>
              <a:t>May</a:t>
            </a:r>
            <a:r>
              <a:rPr lang="en-US" altLang="zh-CN" sz="1800" dirty="0" smtClean="0"/>
              <a:t> </a:t>
            </a:r>
            <a:r>
              <a:rPr lang="en-US" altLang="zh-CN" sz="1800" dirty="0" smtClean="0"/>
              <a:t>2013</a:t>
            </a:r>
            <a:r>
              <a:rPr lang="en-US" altLang="zh-CN" sz="1800" dirty="0"/>
              <a:t>	</a:t>
            </a:r>
          </a:p>
          <a:p>
            <a:pPr eaLnBrk="0" hangingPunct="0"/>
            <a:r>
              <a:rPr lang="en-US" altLang="zh-CN" sz="1800" b="1" dirty="0"/>
              <a:t>Source:</a:t>
            </a:r>
            <a:r>
              <a:rPr lang="en-US" altLang="zh-CN" sz="1800" dirty="0"/>
              <a:t> 	</a:t>
            </a:r>
            <a:r>
              <a:rPr lang="en-US" altLang="zh-CN" sz="1800" dirty="0">
                <a:solidFill>
                  <a:schemeClr val="tx2"/>
                </a:solidFill>
              </a:rPr>
              <a:t> </a:t>
            </a:r>
            <a:r>
              <a:rPr lang="en-US" altLang="zh-CN" sz="1800" dirty="0" err="1" smtClean="0">
                <a:solidFill>
                  <a:schemeClr val="tx2"/>
                </a:solidFill>
              </a:rPr>
              <a:t>Frederik</a:t>
            </a:r>
            <a:r>
              <a:rPr lang="en-US" altLang="zh-CN" sz="1800" dirty="0" smtClean="0">
                <a:solidFill>
                  <a:schemeClr val="tx2"/>
                </a:solidFill>
              </a:rPr>
              <a:t> Beer</a:t>
            </a:r>
            <a:r>
              <a:rPr lang="en-US" altLang="zh-CN" sz="1800" baseline="30000" dirty="0" smtClean="0">
                <a:solidFill>
                  <a:schemeClr val="tx2"/>
                </a:solidFill>
              </a:rPr>
              <a:t>1</a:t>
            </a:r>
            <a:r>
              <a:rPr lang="en-US" altLang="zh-CN" sz="1800" dirty="0" smtClean="0">
                <a:solidFill>
                  <a:schemeClr val="tx2"/>
                </a:solidFill>
              </a:rPr>
              <a:t>, Jörg Robert</a:t>
            </a:r>
            <a:r>
              <a:rPr lang="en-US" altLang="zh-CN" sz="1800" baseline="30000" dirty="0" smtClean="0">
                <a:solidFill>
                  <a:schemeClr val="tx2"/>
                </a:solidFill>
              </a:rPr>
              <a:t>1</a:t>
            </a:r>
            <a:r>
              <a:rPr lang="en-US" altLang="zh-CN" sz="1800" dirty="0" smtClean="0"/>
              <a:t>; </a:t>
            </a:r>
          </a:p>
          <a:p>
            <a:pPr eaLnBrk="0" hangingPunct="0"/>
            <a:r>
              <a:rPr lang="en-US" altLang="zh-CN" sz="1800" dirty="0"/>
              <a:t>	</a:t>
            </a:r>
            <a:r>
              <a:rPr lang="en-US" altLang="zh-CN" sz="1800" baseline="30000" dirty="0" smtClean="0"/>
              <a:t>1</a:t>
            </a:r>
            <a:r>
              <a:rPr lang="en-US" altLang="zh-CN" sz="1800" dirty="0" smtClean="0"/>
              <a:t>Friedrich-Alexander-Universität Erlangen-</a:t>
            </a:r>
            <a:r>
              <a:rPr lang="en-US" altLang="zh-CN" sz="1800" dirty="0" err="1" smtClean="0"/>
              <a:t>Nürnberg</a:t>
            </a:r>
            <a:r>
              <a:rPr lang="en-US" altLang="zh-CN" sz="1800" dirty="0" smtClean="0"/>
              <a:t>, Information Technology</a:t>
            </a:r>
            <a:r>
              <a:rPr lang="en-US" altLang="zh-CN" sz="1800" dirty="0"/>
              <a:t>	</a:t>
            </a:r>
          </a:p>
          <a:p>
            <a:pPr eaLnBrk="0" hangingPunct="0"/>
            <a:r>
              <a:rPr lang="en-US" altLang="zh-CN" sz="1800" dirty="0"/>
              <a:t>	</a:t>
            </a:r>
            <a:r>
              <a:rPr lang="en-US" altLang="zh-CN" sz="1800" dirty="0" smtClean="0"/>
              <a:t>Phone:</a:t>
            </a:r>
            <a:r>
              <a:rPr lang="en-US" altLang="zh-CN" sz="1800" dirty="0"/>
              <a:t>	</a:t>
            </a:r>
            <a:r>
              <a:rPr lang="en-US" altLang="zh-CN" sz="1800" dirty="0" smtClean="0"/>
              <a:t>+4991318525123, Fax: +</a:t>
            </a:r>
            <a:r>
              <a:rPr lang="de-DE" altLang="zh-CN" sz="1800" dirty="0" smtClean="0"/>
              <a:t>49</a:t>
            </a:r>
            <a:r>
              <a:rPr lang="de-DE" sz="1800" dirty="0" smtClean="0"/>
              <a:t>91318525102</a:t>
            </a:r>
          </a:p>
          <a:p>
            <a:pPr eaLnBrk="0" hangingPunct="0"/>
            <a:r>
              <a:rPr lang="en-US" altLang="zh-CN" sz="1800" dirty="0"/>
              <a:t>	E-Mail: 	</a:t>
            </a:r>
            <a:r>
              <a:rPr lang="en-US" altLang="zh-CN" sz="1800" dirty="0" smtClean="0"/>
              <a:t>frederik.beer@fau.de</a:t>
            </a:r>
            <a:endParaRPr lang="en-US" altLang="zh-CN" sz="1800" dirty="0"/>
          </a:p>
          <a:p>
            <a:pPr defTabSz="1076325" eaLnBrk="0" hangingPunct="0"/>
            <a:r>
              <a:rPr lang="en-US" altLang="zh-CN" sz="1800" b="1" dirty="0"/>
              <a:t>Abstract:</a:t>
            </a:r>
            <a:r>
              <a:rPr lang="en-US" altLang="zh-CN" sz="1800" dirty="0"/>
              <a:t> </a:t>
            </a:r>
            <a:r>
              <a:rPr lang="en-US" altLang="zh-CN" sz="1800" dirty="0" smtClean="0"/>
              <a:t> Some basic considerations about optimal data rates based upon chosen range and 	sensitivity of selected transceiver chips</a:t>
            </a:r>
            <a:endParaRPr lang="en-US" altLang="zh-CN" sz="1800" dirty="0"/>
          </a:p>
          <a:p>
            <a:pPr eaLnBrk="0" hangingPunct="0">
              <a:spcBef>
                <a:spcPts val="600"/>
              </a:spcBef>
              <a:spcAft>
                <a:spcPts val="600"/>
              </a:spcAft>
            </a:pPr>
            <a:r>
              <a:rPr lang="en-US" altLang="zh-CN" sz="1800" b="1" dirty="0"/>
              <a:t>Purpose:</a:t>
            </a:r>
            <a:r>
              <a:rPr lang="en-US" altLang="zh-CN" sz="1800" dirty="0"/>
              <a:t>	</a:t>
            </a:r>
            <a:r>
              <a:rPr lang="en-US" altLang="zh-CN" sz="1800" dirty="0" smtClean="0"/>
              <a:t> </a:t>
            </a:r>
            <a:endParaRPr lang="en-US" altLang="zh-CN" sz="1800" dirty="0"/>
          </a:p>
          <a:p>
            <a:pPr eaLnBrk="0" hangingPunct="0"/>
            <a:r>
              <a:rPr lang="en-US" altLang="zh-CN" sz="1800" b="1" dirty="0">
                <a:solidFill>
                  <a:schemeClr val="tx2"/>
                </a:solidFill>
              </a:rPr>
              <a:t>Notice:</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altLang="zh-CN" sz="1800" b="1" dirty="0">
                <a:solidFill>
                  <a:schemeClr val="tx2"/>
                </a:solidFill>
              </a:rPr>
              <a:t>Release:</a:t>
            </a:r>
            <a:r>
              <a:rPr lang="en-US" altLang="zh-CN" sz="1800" dirty="0">
                <a:solidFill>
                  <a:schemeClr val="tx2"/>
                </a:solidFill>
              </a:rPr>
              <a:t>	The contributor acknowledges and accepts that this contribution becomes the property of IEEE and may be made publicly available by P802.15.	</a:t>
            </a:r>
          </a:p>
        </p:txBody>
      </p:sp>
      <p:sp>
        <p:nvSpPr>
          <p:cNvPr id="5" name="Footer Placeholder 4"/>
          <p:cNvSpPr txBox="1">
            <a:spLocks/>
          </p:cNvSpPr>
          <p:nvPr/>
        </p:nvSpPr>
        <p:spPr>
          <a:xfrm>
            <a:off x="5486400" y="6477000"/>
            <a:ext cx="3124200" cy="184666"/>
          </a:xfrm>
          <a:prstGeom prst="rect">
            <a:avLst/>
          </a:prstGeom>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altLang="zh-CN" sz="1100" dirty="0" err="1" smtClean="0"/>
              <a:t>Frederik</a:t>
            </a:r>
            <a:r>
              <a:rPr lang="en-US" altLang="zh-CN" sz="1100" dirty="0"/>
              <a:t> </a:t>
            </a:r>
            <a:r>
              <a:rPr lang="en-US" altLang="zh-CN" sz="1100" dirty="0" smtClean="0"/>
              <a:t>Beer, </a:t>
            </a:r>
            <a:r>
              <a:rPr lang="en-US" altLang="zh-CN" sz="1100" dirty="0" err="1" smtClean="0"/>
              <a:t>Jörg</a:t>
            </a:r>
            <a:r>
              <a:rPr lang="en-US" altLang="zh-CN" sz="1100" dirty="0" smtClean="0"/>
              <a:t> Robert</a:t>
            </a:r>
            <a:endPar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p:txBody>
      </p:sp>
      <p:sp>
        <p:nvSpPr>
          <p:cNvPr id="6" name="Date Placeholder 5"/>
          <p:cNvSpPr>
            <a:spLocks noGrp="1"/>
          </p:cNvSpPr>
          <p:nvPr>
            <p:ph type="dt" sz="half" idx="10"/>
          </p:nvPr>
        </p:nvSpPr>
        <p:spPr/>
        <p:txBody>
          <a:bodyPr/>
          <a:lstStyle/>
          <a:p>
            <a:r>
              <a:rPr lang="en-US" altLang="zh-CN" smtClean="0"/>
              <a:t>Jan.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ltLang="zh-CN" dirty="0"/>
              <a:t>May  2013</a:t>
            </a:r>
            <a:endParaRPr lang="en-US" dirty="0"/>
          </a:p>
        </p:txBody>
      </p:sp>
      <p:sp>
        <p:nvSpPr>
          <p:cNvPr id="6" name="Slide Number Placeholder 5"/>
          <p:cNvSpPr>
            <a:spLocks noGrp="1"/>
          </p:cNvSpPr>
          <p:nvPr>
            <p:ph type="sldNum" sz="quarter" idx="12"/>
          </p:nvPr>
        </p:nvSpPr>
        <p:spPr/>
        <p:txBody>
          <a:bodyPr/>
          <a:lstStyle/>
          <a:p>
            <a:r>
              <a:rPr lang="en-US" smtClean="0"/>
              <a:t>Slide </a:t>
            </a:r>
            <a:fld id="{3D7B28C0-BB67-4036-BA37-A1CE406089FA}" type="slidenum">
              <a:rPr lang="en-US" smtClean="0"/>
              <a:pPr/>
              <a:t>10</a:t>
            </a:fld>
            <a:endParaRPr lang="en-US"/>
          </a:p>
        </p:txBody>
      </p:sp>
      <mc:AlternateContent xmlns:mc="http://schemas.openxmlformats.org/markup-compatibility/2006" xmlns:a14="http://schemas.microsoft.com/office/drawing/2010/main">
        <mc:Choice Requires="a14">
          <p:sp>
            <p:nvSpPr>
              <p:cNvPr id="7" name="Content Placeholder 2"/>
              <p:cNvSpPr>
                <a:spLocks noGrp="1"/>
              </p:cNvSpPr>
              <p:nvPr>
                <p:ph idx="1"/>
              </p:nvPr>
            </p:nvSpPr>
            <p:spPr>
              <a:xfrm>
                <a:off x="304800" y="1676400"/>
                <a:ext cx="8458200" cy="4495800"/>
              </a:xfrm>
            </p:spPr>
            <p:txBody>
              <a:bodyPr/>
              <a:lstStyle/>
              <a:p>
                <a:r>
                  <a:rPr lang="en-US" sz="2800" dirty="0" smtClean="0">
                    <a:latin typeface="+mj-lt"/>
                  </a:rPr>
                  <a:t>For successful signal reception a certain amount of energy per bit has to be guaranteed</a:t>
                </a:r>
              </a:p>
              <a:p>
                <a:r>
                  <a:rPr lang="en-US" sz="2800" dirty="0" smtClean="0">
                    <a:latin typeface="+mj-lt"/>
                  </a:rPr>
                  <a:t>Energy per bit at the receiver:</a:t>
                </a:r>
                <a:endParaRPr lang="en-US" sz="2800" dirty="0">
                  <a:latin typeface="+mj-lt"/>
                </a:endParaRPr>
              </a:p>
              <a:p>
                <a:pPr marL="0" indent="0">
                  <a:buNone/>
                </a:pPr>
                <a14:m>
                  <m:oMathPara xmlns:m="http://schemas.openxmlformats.org/officeDocument/2006/math">
                    <m:oMathParaPr>
                      <m:jc m:val="centerGroup"/>
                    </m:oMathParaPr>
                    <m:oMath xmlns:m="http://schemas.openxmlformats.org/officeDocument/2006/math">
                      <m:sSub>
                        <m:sSubPr>
                          <m:ctrlPr>
                            <a:rPr lang="en-US" sz="2800" i="1" smtClean="0">
                              <a:latin typeface="Cambria Math"/>
                            </a:rPr>
                          </m:ctrlPr>
                        </m:sSubPr>
                        <m:e>
                          <m:r>
                            <a:rPr lang="en-US" sz="2800" b="0" i="1" smtClean="0">
                              <a:latin typeface="Cambria Math"/>
                            </a:rPr>
                            <m:t>𝐸</m:t>
                          </m:r>
                        </m:e>
                        <m:sub>
                          <m:r>
                            <a:rPr lang="en-US" sz="2800" b="0" i="1" smtClean="0">
                              <a:latin typeface="Cambria Math"/>
                            </a:rPr>
                            <m:t>𝑏</m:t>
                          </m:r>
                          <m:r>
                            <a:rPr lang="en-US" sz="2800" b="0" i="1" smtClean="0">
                              <a:latin typeface="Cambria Math"/>
                            </a:rPr>
                            <m:t>,</m:t>
                          </m:r>
                          <m:r>
                            <a:rPr lang="en-US" sz="2800" b="0" i="1" smtClean="0">
                              <a:latin typeface="Cambria Math"/>
                            </a:rPr>
                            <m:t>𝑅𝑋</m:t>
                          </m:r>
                        </m:sub>
                      </m:sSub>
                      <m:r>
                        <a:rPr lang="de-DE" sz="2800" b="0" i="1" smtClean="0">
                          <a:latin typeface="Cambria Math"/>
                          <a:ea typeface="Cambria Math"/>
                        </a:rPr>
                        <m:t>=</m:t>
                      </m:r>
                      <m:sSub>
                        <m:sSubPr>
                          <m:ctrlPr>
                            <a:rPr lang="en-US" sz="2800" i="1" smtClean="0">
                              <a:latin typeface="Cambria Math"/>
                            </a:rPr>
                          </m:ctrlPr>
                        </m:sSubPr>
                        <m:e>
                          <m:r>
                            <a:rPr lang="en-US" sz="2800" b="0" i="1" smtClean="0">
                              <a:latin typeface="Cambria Math"/>
                            </a:rPr>
                            <m:t>𝐸</m:t>
                          </m:r>
                        </m:e>
                        <m:sub>
                          <m:r>
                            <a:rPr lang="en-US" sz="2800" b="0" i="1" smtClean="0">
                              <a:latin typeface="Cambria Math"/>
                            </a:rPr>
                            <m:t>𝑏</m:t>
                          </m:r>
                          <m:r>
                            <a:rPr lang="en-US" sz="2800" b="0" i="1" smtClean="0">
                              <a:latin typeface="Cambria Math"/>
                            </a:rPr>
                            <m:t>,</m:t>
                          </m:r>
                          <m:r>
                            <a:rPr lang="en-US" sz="2800" b="0" i="1" smtClean="0">
                              <a:latin typeface="Cambria Math"/>
                            </a:rPr>
                            <m:t>𝑇𝑋</m:t>
                          </m:r>
                        </m:sub>
                      </m:sSub>
                      <m:r>
                        <a:rPr lang="en-US" sz="2800" i="1" smtClean="0">
                          <a:latin typeface="Cambria Math"/>
                          <a:ea typeface="Cambria Math"/>
                        </a:rPr>
                        <m:t>∙</m:t>
                      </m:r>
                      <m:r>
                        <a:rPr lang="en-US" sz="2800" b="0" i="1" smtClean="0">
                          <a:latin typeface="Cambria Math"/>
                          <a:ea typeface="Cambria Math"/>
                        </a:rPr>
                        <m:t>𝐿</m:t>
                      </m:r>
                    </m:oMath>
                  </m:oMathPara>
                </a14:m>
                <a:endParaRPr lang="en-US" sz="2800" dirty="0" smtClean="0">
                  <a:latin typeface="+mj-lt"/>
                </a:endParaRPr>
              </a:p>
              <a:p>
                <a:pPr marL="357188" indent="0">
                  <a:buNone/>
                </a:pPr>
                <a:r>
                  <a:rPr lang="en-US" sz="2800" dirty="0" smtClean="0">
                    <a:latin typeface="+mj-lt"/>
                  </a:rPr>
                  <a:t>With L being the path loss</a:t>
                </a:r>
              </a:p>
            </p:txBody>
          </p:sp>
        </mc:Choice>
        <mc:Fallback xmlns="">
          <p:sp>
            <p:nvSpPr>
              <p:cNvPr id="7" name="Content Placeholder 2"/>
              <p:cNvSpPr>
                <a:spLocks noGrp="1" noRot="1" noChangeAspect="1" noMove="1" noResize="1" noEditPoints="1" noAdjustHandles="1" noChangeArrowheads="1" noChangeShapeType="1" noTextEdit="1"/>
              </p:cNvSpPr>
              <p:nvPr>
                <p:ph idx="1"/>
              </p:nvPr>
            </p:nvSpPr>
            <p:spPr>
              <a:xfrm>
                <a:off x="304800" y="1676400"/>
                <a:ext cx="8458200" cy="4495800"/>
              </a:xfrm>
              <a:blipFill rotWithShape="1">
                <a:blip r:embed="rId2"/>
                <a:stretch>
                  <a:fillRect l="-1225" t="-1355"/>
                </a:stretch>
              </a:blipFill>
            </p:spPr>
            <p:txBody>
              <a:bodyPr/>
              <a:lstStyle/>
              <a:p>
                <a:r>
                  <a:rPr lang="en-US">
                    <a:noFill/>
                  </a:rPr>
                  <a:t> </a:t>
                </a:r>
              </a:p>
            </p:txBody>
          </p:sp>
        </mc:Fallback>
      </mc:AlternateContent>
      <p:sp>
        <p:nvSpPr>
          <p:cNvPr id="9" name="Title 1"/>
          <p:cNvSpPr txBox="1">
            <a:spLocks/>
          </p:cNvSpPr>
          <p:nvPr/>
        </p:nvSpPr>
        <p:spPr bwMode="auto">
          <a:xfrm>
            <a:off x="533400" y="533400"/>
            <a:ext cx="7620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4000" kern="0" dirty="0" smtClean="0"/>
              <a:t>Energy per bit (2)</a:t>
            </a:r>
            <a:endParaRPr lang="en-US" kern="0" dirty="0"/>
          </a:p>
        </p:txBody>
      </p:sp>
      <p:pic>
        <p:nvPicPr>
          <p:cNvPr id="8" name="Picture 3" descr="\\VBOXSVR\VirtualBoxShare\link.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7059" y="4419600"/>
            <a:ext cx="5642604" cy="2016919"/>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10" name="Rechteck 9"/>
              <p:cNvSpPr/>
              <p:nvPr/>
            </p:nvSpPr>
            <p:spPr>
              <a:xfrm>
                <a:off x="5323776" y="5791200"/>
                <a:ext cx="696024" cy="349326"/>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600" i="1" smtClean="0">
                              <a:latin typeface="Cambria Math"/>
                            </a:rPr>
                          </m:ctrlPr>
                        </m:sSubPr>
                        <m:e>
                          <m:r>
                            <a:rPr lang="en-US" sz="1600" i="1">
                              <a:latin typeface="Cambria Math"/>
                            </a:rPr>
                            <m:t>𝐸</m:t>
                          </m:r>
                        </m:e>
                        <m:sub>
                          <m:r>
                            <a:rPr lang="en-US" sz="1600" i="1">
                              <a:latin typeface="Cambria Math"/>
                            </a:rPr>
                            <m:t>𝑏</m:t>
                          </m:r>
                          <m:r>
                            <a:rPr lang="en-US" sz="1600" i="1">
                              <a:latin typeface="Cambria Math"/>
                            </a:rPr>
                            <m:t>,</m:t>
                          </m:r>
                          <m:r>
                            <a:rPr lang="de-DE" sz="1600" b="0" i="1" smtClean="0">
                              <a:latin typeface="Cambria Math"/>
                            </a:rPr>
                            <m:t>𝑅𝑋</m:t>
                          </m:r>
                        </m:sub>
                      </m:sSub>
                    </m:oMath>
                  </m:oMathPara>
                </a14:m>
                <a:endParaRPr lang="en-US" sz="1600" dirty="0"/>
              </a:p>
            </p:txBody>
          </p:sp>
        </mc:Choice>
        <mc:Fallback xmlns="">
          <p:sp>
            <p:nvSpPr>
              <p:cNvPr id="10" name="Rechteck 9"/>
              <p:cNvSpPr>
                <a:spLocks noRot="1" noChangeAspect="1" noMove="1" noResize="1" noEditPoints="1" noAdjustHandles="1" noChangeArrowheads="1" noChangeShapeType="1" noTextEdit="1"/>
              </p:cNvSpPr>
              <p:nvPr/>
            </p:nvSpPr>
            <p:spPr>
              <a:xfrm>
                <a:off x="5323776" y="5791200"/>
                <a:ext cx="696024" cy="349326"/>
              </a:xfrm>
              <a:prstGeom prst="rect">
                <a:avLst/>
              </a:prstGeom>
              <a:blipFill rotWithShape="1">
                <a:blip r:embed="rId4"/>
                <a:stretch>
                  <a:fillRect/>
                </a:stretch>
              </a:blipFill>
              <a:ln>
                <a:solidFill>
                  <a:srgbClr val="FF0000"/>
                </a:solidFill>
              </a:ln>
            </p:spPr>
            <p:txBody>
              <a:bodyPr/>
              <a:lstStyle/>
              <a:p>
                <a:r>
                  <a:rPr lang="de-DE">
                    <a:noFill/>
                  </a:rPr>
                  <a:t> </a:t>
                </a:r>
              </a:p>
            </p:txBody>
          </p:sp>
        </mc:Fallback>
      </mc:AlternateContent>
    </p:spTree>
    <p:extLst>
      <p:ext uri="{BB962C8B-B14F-4D97-AF65-F5344CB8AC3E}">
        <p14:creationId xmlns:p14="http://schemas.microsoft.com/office/powerpoint/2010/main" val="3073931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ltLang="zh-CN" dirty="0"/>
              <a:t>May  2013</a:t>
            </a:r>
            <a:endParaRPr lang="en-US" dirty="0"/>
          </a:p>
        </p:txBody>
      </p:sp>
      <p:sp>
        <p:nvSpPr>
          <p:cNvPr id="6" name="Slide Number Placeholder 5"/>
          <p:cNvSpPr>
            <a:spLocks noGrp="1"/>
          </p:cNvSpPr>
          <p:nvPr>
            <p:ph type="sldNum" sz="quarter" idx="12"/>
          </p:nvPr>
        </p:nvSpPr>
        <p:spPr/>
        <p:txBody>
          <a:bodyPr/>
          <a:lstStyle/>
          <a:p>
            <a:r>
              <a:rPr lang="en-US" smtClean="0"/>
              <a:t>Slide </a:t>
            </a:r>
            <a:fld id="{3D7B28C0-BB67-4036-BA37-A1CE406089FA}" type="slidenum">
              <a:rPr lang="en-US" smtClean="0"/>
              <a:pPr/>
              <a:t>11</a:t>
            </a:fld>
            <a:endParaRPr lang="en-US"/>
          </a:p>
        </p:txBody>
      </p:sp>
      <mc:AlternateContent xmlns:mc="http://schemas.openxmlformats.org/markup-compatibility/2006" xmlns:a14="http://schemas.microsoft.com/office/drawing/2010/main">
        <mc:Choice Requires="a14">
          <p:sp>
            <p:nvSpPr>
              <p:cNvPr id="7" name="Content Placeholder 2"/>
              <p:cNvSpPr>
                <a:spLocks noGrp="1"/>
              </p:cNvSpPr>
              <p:nvPr>
                <p:ph idx="1"/>
              </p:nvPr>
            </p:nvSpPr>
            <p:spPr>
              <a:xfrm>
                <a:off x="304800" y="1676400"/>
                <a:ext cx="8458200" cy="4495800"/>
              </a:xfrm>
            </p:spPr>
            <p:txBody>
              <a:bodyPr/>
              <a:lstStyle/>
              <a:p>
                <a:r>
                  <a:rPr lang="en-US" sz="2800" dirty="0" smtClean="0">
                    <a:latin typeface="+mj-lt"/>
                  </a:rPr>
                  <a:t>For the following considerations the path loss will be assumed to be the free space loss</a:t>
                </a:r>
                <a:endParaRPr lang="en-US" sz="2800" dirty="0">
                  <a:latin typeface="+mj-lt"/>
                </a:endParaRPr>
              </a:p>
              <a:p>
                <a:pPr marL="0" indent="0" algn="ctr">
                  <a:buNone/>
                </a:pPr>
                <a14:m>
                  <m:oMathPara xmlns:m="http://schemas.openxmlformats.org/officeDocument/2006/math">
                    <m:oMathParaPr>
                      <m:jc m:val="centerGroup"/>
                    </m:oMathParaPr>
                    <m:oMath xmlns:m="http://schemas.openxmlformats.org/officeDocument/2006/math">
                      <m:r>
                        <a:rPr lang="en-US" sz="2800" b="0" i="1" smtClean="0">
                          <a:latin typeface="Cambria Math"/>
                        </a:rPr>
                        <m:t>𝐿</m:t>
                      </m:r>
                      <m:r>
                        <a:rPr lang="en-US" sz="2800" b="0" i="1" smtClean="0">
                          <a:latin typeface="Cambria Math"/>
                        </a:rPr>
                        <m:t>=</m:t>
                      </m:r>
                      <m:f>
                        <m:fPr>
                          <m:ctrlPr>
                            <a:rPr lang="en-US" sz="2800" b="0" i="1" smtClean="0">
                              <a:latin typeface="Cambria Math"/>
                            </a:rPr>
                          </m:ctrlPr>
                        </m:fPr>
                        <m:num>
                          <m:sSup>
                            <m:sSupPr>
                              <m:ctrlPr>
                                <a:rPr lang="en-US" sz="2800" b="0" i="1" smtClean="0">
                                  <a:latin typeface="Cambria Math"/>
                                </a:rPr>
                              </m:ctrlPr>
                            </m:sSupPr>
                            <m:e>
                              <m:r>
                                <a:rPr lang="en-US" sz="2800" i="1">
                                  <a:latin typeface="Cambria Math"/>
                                  <a:ea typeface="Cambria Math"/>
                                </a:rPr>
                                <m:t>𝜆</m:t>
                              </m:r>
                            </m:e>
                            <m:sup>
                              <m:r>
                                <a:rPr lang="en-US" sz="2800" b="0" i="1" smtClean="0">
                                  <a:latin typeface="Cambria Math"/>
                                </a:rPr>
                                <m:t>2</m:t>
                              </m:r>
                            </m:sup>
                          </m:sSup>
                        </m:num>
                        <m:den>
                          <m:sSup>
                            <m:sSupPr>
                              <m:ctrlPr>
                                <a:rPr lang="en-US" sz="2800" b="0" i="1" smtClean="0">
                                  <a:latin typeface="Cambria Math"/>
                                  <a:ea typeface="Cambria Math"/>
                                </a:rPr>
                              </m:ctrlPr>
                            </m:sSupPr>
                            <m:e>
                              <m:r>
                                <a:rPr lang="en-US" sz="2800" b="0" i="1" smtClean="0">
                                  <a:latin typeface="Cambria Math"/>
                                </a:rPr>
                                <m:t>16</m:t>
                              </m:r>
                              <m:sSup>
                                <m:sSupPr>
                                  <m:ctrlPr>
                                    <a:rPr lang="en-US" sz="2800" b="0" i="1" smtClean="0">
                                      <a:latin typeface="Cambria Math"/>
                                    </a:rPr>
                                  </m:ctrlPr>
                                </m:sSupPr>
                                <m:e>
                                  <m:r>
                                    <a:rPr lang="en-US" sz="2800" b="0" i="1" smtClean="0">
                                      <a:latin typeface="Cambria Math"/>
                                      <a:ea typeface="Cambria Math"/>
                                    </a:rPr>
                                    <m:t>𝜋</m:t>
                                  </m:r>
                                </m:e>
                                <m:sup>
                                  <m:r>
                                    <a:rPr lang="en-US" sz="2800" b="0" i="1" smtClean="0">
                                      <a:latin typeface="Cambria Math"/>
                                    </a:rPr>
                                    <m:t>2</m:t>
                                  </m:r>
                                </m:sup>
                              </m:sSup>
                              <m:r>
                                <a:rPr lang="en-US" sz="2800" i="1">
                                  <a:latin typeface="Cambria Math"/>
                                  <a:ea typeface="Cambria Math"/>
                                </a:rPr>
                                <m:t>𝑑</m:t>
                              </m:r>
                            </m:e>
                            <m:sup>
                              <m:r>
                                <a:rPr lang="en-US" sz="2800" b="0" i="1" smtClean="0">
                                  <a:latin typeface="Cambria Math"/>
                                  <a:ea typeface="Cambria Math"/>
                                </a:rPr>
                                <m:t>𝛼</m:t>
                              </m:r>
                            </m:sup>
                          </m:sSup>
                        </m:den>
                      </m:f>
                      <m:r>
                        <a:rPr lang="en-US" sz="2800" b="0" i="1" smtClean="0">
                          <a:latin typeface="Cambria Math"/>
                          <a:ea typeface="Cambria Math"/>
                        </a:rPr>
                        <m:t>∙</m:t>
                      </m:r>
                      <m:sSub>
                        <m:sSubPr>
                          <m:ctrlPr>
                            <a:rPr lang="en-US" sz="2800" b="0" i="1" smtClean="0">
                              <a:latin typeface="Cambria Math"/>
                              <a:ea typeface="Cambria Math"/>
                            </a:rPr>
                          </m:ctrlPr>
                        </m:sSubPr>
                        <m:e>
                          <m:r>
                            <a:rPr lang="de-DE" sz="2800" b="0" i="1" smtClean="0">
                              <a:latin typeface="Cambria Math"/>
                              <a:ea typeface="Cambria Math"/>
                            </a:rPr>
                            <m:t>𝐺</m:t>
                          </m:r>
                        </m:e>
                        <m:sub>
                          <m:r>
                            <a:rPr lang="de-DE" sz="2800" b="0" i="1" smtClean="0">
                              <a:latin typeface="Cambria Math"/>
                              <a:ea typeface="Cambria Math"/>
                            </a:rPr>
                            <m:t>𝑇𝑋</m:t>
                          </m:r>
                        </m:sub>
                      </m:sSub>
                      <m:r>
                        <a:rPr lang="en-US" sz="2800" b="0" i="1" smtClean="0">
                          <a:latin typeface="Cambria Math"/>
                          <a:ea typeface="Cambria Math"/>
                        </a:rPr>
                        <m:t>∙</m:t>
                      </m:r>
                      <m:sSub>
                        <m:sSubPr>
                          <m:ctrlPr>
                            <a:rPr lang="de-DE" sz="2800" b="0" i="1" smtClean="0">
                              <a:latin typeface="Cambria Math"/>
                              <a:ea typeface="Cambria Math"/>
                            </a:rPr>
                          </m:ctrlPr>
                        </m:sSubPr>
                        <m:e>
                          <m:r>
                            <a:rPr lang="de-DE" sz="2800" b="0" i="1" smtClean="0">
                              <a:latin typeface="Cambria Math"/>
                              <a:ea typeface="Cambria Math"/>
                            </a:rPr>
                            <m:t>𝐺</m:t>
                          </m:r>
                        </m:e>
                        <m:sub>
                          <m:r>
                            <a:rPr lang="de-DE" sz="2800" b="0" i="1" smtClean="0">
                              <a:latin typeface="Cambria Math"/>
                              <a:ea typeface="Cambria Math"/>
                            </a:rPr>
                            <m:t>𝑅𝑋</m:t>
                          </m:r>
                        </m:sub>
                      </m:sSub>
                    </m:oMath>
                  </m:oMathPara>
                </a14:m>
                <a:endParaRPr lang="en-US" sz="2800" dirty="0" smtClean="0">
                  <a:latin typeface="+mj-lt"/>
                </a:endParaRPr>
              </a:p>
              <a:p>
                <a:pPr marL="0" indent="0" algn="ctr">
                  <a:buNone/>
                </a:pPr>
                <a14:m>
                  <m:oMath xmlns:m="http://schemas.openxmlformats.org/officeDocument/2006/math">
                    <m:r>
                      <m:rPr>
                        <m:nor/>
                      </m:rPr>
                      <a:rPr lang="de-DE" sz="2800">
                        <a:latin typeface="Cambria Math"/>
                        <a:ea typeface="Cambria Math"/>
                      </a:rPr>
                      <m:t>with</m:t>
                    </m:r>
                    <m:r>
                      <a:rPr lang="de-DE" sz="2800" i="1">
                        <a:latin typeface="Cambria Math"/>
                        <a:ea typeface="Cambria Math"/>
                      </a:rPr>
                      <m:t> </m:t>
                    </m:r>
                    <m:r>
                      <a:rPr lang="de-DE" sz="2800" i="1">
                        <a:latin typeface="Cambria Math"/>
                        <a:ea typeface="Cambria Math"/>
                      </a:rPr>
                      <m:t>𝛼</m:t>
                    </m:r>
                    <m:r>
                      <a:rPr lang="de-DE" sz="2800" i="1">
                        <a:latin typeface="Cambria Math"/>
                        <a:ea typeface="Cambria Math"/>
                      </a:rPr>
                      <m:t>=2,</m:t>
                    </m:r>
                    <m:sSub>
                      <m:sSubPr>
                        <m:ctrlPr>
                          <a:rPr lang="de-DE" sz="2800" i="1">
                            <a:latin typeface="Cambria Math"/>
                            <a:ea typeface="Cambria Math"/>
                          </a:rPr>
                        </m:ctrlPr>
                      </m:sSubPr>
                      <m:e>
                        <m:r>
                          <a:rPr lang="de-DE" sz="2800" i="1">
                            <a:latin typeface="Cambria Math"/>
                            <a:ea typeface="Cambria Math"/>
                          </a:rPr>
                          <m:t>𝐺</m:t>
                        </m:r>
                      </m:e>
                      <m:sub>
                        <m:r>
                          <a:rPr lang="de-DE" sz="2800" i="1">
                            <a:latin typeface="Cambria Math"/>
                            <a:ea typeface="Cambria Math"/>
                          </a:rPr>
                          <m:t>𝑇𝑋</m:t>
                        </m:r>
                      </m:sub>
                    </m:sSub>
                  </m:oMath>
                </a14:m>
                <a:r>
                  <a:rPr lang="en-US" sz="2800" dirty="0"/>
                  <a:t>=</a:t>
                </a:r>
                <a:r>
                  <a:rPr lang="de-DE" sz="2800" dirty="0">
                    <a:ea typeface="Cambria Math"/>
                  </a:rPr>
                  <a:t> </a:t>
                </a:r>
                <a14:m>
                  <m:oMath xmlns:m="http://schemas.openxmlformats.org/officeDocument/2006/math">
                    <m:sSub>
                      <m:sSubPr>
                        <m:ctrlPr>
                          <a:rPr lang="de-DE" sz="2800" i="1">
                            <a:latin typeface="Cambria Math"/>
                            <a:ea typeface="Cambria Math"/>
                          </a:rPr>
                        </m:ctrlPr>
                      </m:sSubPr>
                      <m:e>
                        <m:r>
                          <a:rPr lang="de-DE" sz="2800" i="1">
                            <a:latin typeface="Cambria Math"/>
                            <a:ea typeface="Cambria Math"/>
                          </a:rPr>
                          <m:t>𝐺</m:t>
                        </m:r>
                      </m:e>
                      <m:sub>
                        <m:r>
                          <a:rPr lang="de-DE" sz="2800" i="1">
                            <a:latin typeface="Cambria Math"/>
                            <a:ea typeface="Cambria Math"/>
                          </a:rPr>
                          <m:t>𝑅𝑋</m:t>
                        </m:r>
                      </m:sub>
                    </m:sSub>
                  </m:oMath>
                </a14:m>
                <a:r>
                  <a:rPr lang="en-US" sz="2800" dirty="0"/>
                  <a:t>=1</a:t>
                </a:r>
              </a:p>
              <a:p>
                <a:pPr marL="0" indent="0" algn="ctr">
                  <a:buNone/>
                </a:pPr>
                <a:endParaRPr lang="en-US" sz="2800" dirty="0" smtClean="0">
                  <a:latin typeface="+mj-lt"/>
                </a:endParaRPr>
              </a:p>
            </p:txBody>
          </p:sp>
        </mc:Choice>
        <mc:Fallback xmlns="">
          <p:sp>
            <p:nvSpPr>
              <p:cNvPr id="7" name="Content Placeholder 2"/>
              <p:cNvSpPr>
                <a:spLocks noGrp="1" noRot="1" noChangeAspect="1" noMove="1" noResize="1" noEditPoints="1" noAdjustHandles="1" noChangeArrowheads="1" noChangeShapeType="1" noTextEdit="1"/>
              </p:cNvSpPr>
              <p:nvPr>
                <p:ph idx="1"/>
              </p:nvPr>
            </p:nvSpPr>
            <p:spPr>
              <a:xfrm>
                <a:off x="304800" y="1676400"/>
                <a:ext cx="8458200" cy="4495800"/>
              </a:xfrm>
              <a:blipFill rotWithShape="1">
                <a:blip r:embed="rId2"/>
                <a:stretch>
                  <a:fillRect l="-1225" t="-1355"/>
                </a:stretch>
              </a:blipFill>
            </p:spPr>
            <p:txBody>
              <a:bodyPr/>
              <a:lstStyle/>
              <a:p>
                <a:r>
                  <a:rPr lang="de-DE">
                    <a:noFill/>
                  </a:rPr>
                  <a:t> </a:t>
                </a:r>
              </a:p>
            </p:txBody>
          </p:sp>
        </mc:Fallback>
      </mc:AlternateContent>
      <p:sp>
        <p:nvSpPr>
          <p:cNvPr id="9" name="Title 1"/>
          <p:cNvSpPr txBox="1">
            <a:spLocks/>
          </p:cNvSpPr>
          <p:nvPr/>
        </p:nvSpPr>
        <p:spPr bwMode="auto">
          <a:xfrm>
            <a:off x="533400" y="533400"/>
            <a:ext cx="7620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4000" kern="0" dirty="0" smtClean="0"/>
              <a:t>Path loss</a:t>
            </a:r>
            <a:endParaRPr lang="en-US" kern="0" dirty="0"/>
          </a:p>
        </p:txBody>
      </p:sp>
      <p:pic>
        <p:nvPicPr>
          <p:cNvPr id="8" name="Picture 3" descr="\\VBOXSVR\VirtualBoxShare\link.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7059" y="4419600"/>
            <a:ext cx="5642604" cy="2016919"/>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10" name="Rechteck 9"/>
              <p:cNvSpPr/>
              <p:nvPr/>
            </p:nvSpPr>
            <p:spPr>
              <a:xfrm>
                <a:off x="4419600" y="4134394"/>
                <a:ext cx="355610" cy="338554"/>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wrap="none">
                <a:spAutoFit/>
              </a:bodyPr>
              <a:lstStyle/>
              <a:p>
                <a:pPr/>
                <a14:m>
                  <m:oMathPara xmlns:m="http://schemas.openxmlformats.org/officeDocument/2006/math">
                    <m:oMathParaPr>
                      <m:jc m:val="centerGroup"/>
                    </m:oMathParaPr>
                    <m:oMath xmlns:m="http://schemas.openxmlformats.org/officeDocument/2006/math">
                      <m:r>
                        <a:rPr lang="de-DE" sz="1600" i="1" smtClean="0">
                          <a:latin typeface="Cambria Math"/>
                        </a:rPr>
                        <m:t>𝐿</m:t>
                      </m:r>
                    </m:oMath>
                  </m:oMathPara>
                </a14:m>
                <a:endParaRPr lang="en-US" sz="1600" dirty="0"/>
              </a:p>
            </p:txBody>
          </p:sp>
        </mc:Choice>
        <mc:Fallback xmlns="">
          <p:sp>
            <p:nvSpPr>
              <p:cNvPr id="10" name="Rechteck 9"/>
              <p:cNvSpPr>
                <a:spLocks noRot="1" noChangeAspect="1" noMove="1" noResize="1" noEditPoints="1" noAdjustHandles="1" noChangeArrowheads="1" noChangeShapeType="1" noTextEdit="1"/>
              </p:cNvSpPr>
              <p:nvPr/>
            </p:nvSpPr>
            <p:spPr>
              <a:xfrm>
                <a:off x="4419600" y="4134394"/>
                <a:ext cx="355610" cy="338554"/>
              </a:xfrm>
              <a:prstGeom prst="rect">
                <a:avLst/>
              </a:prstGeom>
              <a:blipFill rotWithShape="1">
                <a:blip r:embed="rId4"/>
                <a:stretch>
                  <a:fillRect/>
                </a:stretch>
              </a:blipFill>
              <a:ln>
                <a:solidFill>
                  <a:srgbClr val="FF0000"/>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Rechteck 15"/>
              <p:cNvSpPr/>
              <p:nvPr/>
            </p:nvSpPr>
            <p:spPr>
              <a:xfrm>
                <a:off x="5486400" y="4038600"/>
                <a:ext cx="578363" cy="338554"/>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600" i="1" smtClean="0">
                              <a:latin typeface="Cambria Math"/>
                            </a:rPr>
                          </m:ctrlPr>
                        </m:sSubPr>
                        <m:e>
                          <m:r>
                            <a:rPr lang="de-DE" sz="1600" b="0" i="1" smtClean="0">
                              <a:latin typeface="Cambria Math"/>
                            </a:rPr>
                            <m:t>𝐺</m:t>
                          </m:r>
                        </m:e>
                        <m:sub>
                          <m:r>
                            <a:rPr lang="de-DE" sz="1600" b="0" i="1" smtClean="0">
                              <a:latin typeface="Cambria Math"/>
                            </a:rPr>
                            <m:t>𝑅𝑋</m:t>
                          </m:r>
                        </m:sub>
                      </m:sSub>
                    </m:oMath>
                  </m:oMathPara>
                </a14:m>
                <a:endParaRPr lang="en-US" sz="1600" dirty="0"/>
              </a:p>
            </p:txBody>
          </p:sp>
        </mc:Choice>
        <mc:Fallback xmlns="">
          <p:sp>
            <p:nvSpPr>
              <p:cNvPr id="16" name="Rechteck 15"/>
              <p:cNvSpPr>
                <a:spLocks noRot="1" noChangeAspect="1" noMove="1" noResize="1" noEditPoints="1" noAdjustHandles="1" noChangeArrowheads="1" noChangeShapeType="1" noTextEdit="1"/>
              </p:cNvSpPr>
              <p:nvPr/>
            </p:nvSpPr>
            <p:spPr>
              <a:xfrm>
                <a:off x="5486400" y="4038600"/>
                <a:ext cx="578363" cy="338554"/>
              </a:xfrm>
              <a:prstGeom prst="rect">
                <a:avLst/>
              </a:prstGeom>
              <a:blipFill rotWithShape="1">
                <a:blip r:embed="rId5"/>
                <a:stretch>
                  <a:fillRect/>
                </a:stretch>
              </a:blipFill>
              <a:ln>
                <a:solidFill>
                  <a:srgbClr val="FF0000"/>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 name="Rechteck 16"/>
              <p:cNvSpPr/>
              <p:nvPr/>
            </p:nvSpPr>
            <p:spPr>
              <a:xfrm>
                <a:off x="3352800" y="4038600"/>
                <a:ext cx="579261" cy="338554"/>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600" i="1" smtClean="0">
                              <a:latin typeface="Cambria Math"/>
                            </a:rPr>
                          </m:ctrlPr>
                        </m:sSubPr>
                        <m:e>
                          <m:r>
                            <a:rPr lang="de-DE" sz="1600" b="0" i="1" smtClean="0">
                              <a:latin typeface="Cambria Math"/>
                            </a:rPr>
                            <m:t>𝐺</m:t>
                          </m:r>
                        </m:e>
                        <m:sub>
                          <m:r>
                            <a:rPr lang="de-DE" sz="1600" b="0" i="1" smtClean="0">
                              <a:latin typeface="Cambria Math"/>
                            </a:rPr>
                            <m:t>𝑇𝑋</m:t>
                          </m:r>
                        </m:sub>
                      </m:sSub>
                    </m:oMath>
                  </m:oMathPara>
                </a14:m>
                <a:endParaRPr lang="en-US" sz="1600" dirty="0"/>
              </a:p>
            </p:txBody>
          </p:sp>
        </mc:Choice>
        <mc:Fallback xmlns="">
          <p:sp>
            <p:nvSpPr>
              <p:cNvPr id="17" name="Rechteck 16"/>
              <p:cNvSpPr>
                <a:spLocks noRot="1" noChangeAspect="1" noMove="1" noResize="1" noEditPoints="1" noAdjustHandles="1" noChangeArrowheads="1" noChangeShapeType="1" noTextEdit="1"/>
              </p:cNvSpPr>
              <p:nvPr/>
            </p:nvSpPr>
            <p:spPr>
              <a:xfrm>
                <a:off x="3352800" y="4038600"/>
                <a:ext cx="579261" cy="338554"/>
              </a:xfrm>
              <a:prstGeom prst="rect">
                <a:avLst/>
              </a:prstGeom>
              <a:blipFill rotWithShape="1">
                <a:blip r:embed="rId6"/>
                <a:stretch>
                  <a:fillRect/>
                </a:stretch>
              </a:blipFill>
              <a:ln>
                <a:solidFill>
                  <a:srgbClr val="FF0000"/>
                </a:solidFill>
              </a:ln>
            </p:spPr>
            <p:txBody>
              <a:bodyPr/>
              <a:lstStyle/>
              <a:p>
                <a:r>
                  <a:rPr lang="de-DE">
                    <a:noFill/>
                  </a:rPr>
                  <a:t> </a:t>
                </a:r>
              </a:p>
            </p:txBody>
          </p:sp>
        </mc:Fallback>
      </mc:AlternateContent>
    </p:spTree>
    <p:extLst>
      <p:ext uri="{BB962C8B-B14F-4D97-AF65-F5344CB8AC3E}">
        <p14:creationId xmlns:p14="http://schemas.microsoft.com/office/powerpoint/2010/main" val="793645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ltLang="zh-CN" dirty="0"/>
              <a:t>May  2013</a:t>
            </a:r>
            <a:endParaRPr lang="en-US" dirty="0"/>
          </a:p>
        </p:txBody>
      </p:sp>
      <p:sp>
        <p:nvSpPr>
          <p:cNvPr id="6" name="Slide Number Placeholder 5"/>
          <p:cNvSpPr>
            <a:spLocks noGrp="1"/>
          </p:cNvSpPr>
          <p:nvPr>
            <p:ph type="sldNum" sz="quarter" idx="12"/>
          </p:nvPr>
        </p:nvSpPr>
        <p:spPr/>
        <p:txBody>
          <a:bodyPr/>
          <a:lstStyle/>
          <a:p>
            <a:r>
              <a:rPr lang="en-US" smtClean="0"/>
              <a:t>Slide </a:t>
            </a:r>
            <a:fld id="{3D7B28C0-BB67-4036-BA37-A1CE406089FA}" type="slidenum">
              <a:rPr lang="en-US" smtClean="0"/>
              <a:pPr/>
              <a:t>12</a:t>
            </a:fld>
            <a:endParaRPr lang="en-US"/>
          </a:p>
        </p:txBody>
      </p:sp>
      <mc:AlternateContent xmlns:mc="http://schemas.openxmlformats.org/markup-compatibility/2006" xmlns:a14="http://schemas.microsoft.com/office/drawing/2010/main">
        <mc:Choice Requires="a14">
          <p:sp>
            <p:nvSpPr>
              <p:cNvPr id="7" name="Content Placeholder 2"/>
              <p:cNvSpPr>
                <a:spLocks noGrp="1"/>
              </p:cNvSpPr>
              <p:nvPr>
                <p:ph idx="1"/>
              </p:nvPr>
            </p:nvSpPr>
            <p:spPr>
              <a:xfrm>
                <a:off x="304800" y="1676400"/>
                <a:ext cx="8458200" cy="4495800"/>
              </a:xfrm>
            </p:spPr>
            <p:txBody>
              <a:bodyPr/>
              <a:lstStyle/>
              <a:p>
                <a:r>
                  <a:rPr lang="en-US" sz="2800" dirty="0" smtClean="0">
                    <a:latin typeface="+mj-lt"/>
                  </a:rPr>
                  <a:t>Combining the former equations, the </a:t>
                </a:r>
                <a:r>
                  <a:rPr lang="en-US" sz="2800" dirty="0" err="1" smtClean="0">
                    <a:latin typeface="+mj-lt"/>
                  </a:rPr>
                  <a:t>datarate</a:t>
                </a:r>
                <a:r>
                  <a:rPr lang="en-US" sz="2800" dirty="0" smtClean="0">
                    <a:latin typeface="+mj-lt"/>
                  </a:rPr>
                  <a:t> can be expressed as a function of the transmit power, distance, wavelength</a:t>
                </a:r>
                <a:endParaRPr lang="en-US" sz="2800" b="0" i="1" dirty="0" smtClean="0">
                  <a:latin typeface="Cambria Math"/>
                </a:endParaRPr>
              </a:p>
              <a:p>
                <a:pPr marL="0" indent="0" algn="ctr">
                  <a:buNone/>
                </a:pPr>
                <a14:m>
                  <m:oMath xmlns:m="http://schemas.openxmlformats.org/officeDocument/2006/math">
                    <m:r>
                      <a:rPr lang="en-US" sz="2800" b="0" i="1" smtClean="0">
                        <a:latin typeface="Cambria Math"/>
                      </a:rPr>
                      <m:t>𝑅</m:t>
                    </m:r>
                    <m:r>
                      <a:rPr lang="en-US" sz="2800" b="0" i="1" smtClean="0">
                        <a:latin typeface="Cambria Math"/>
                        <a:ea typeface="Cambria Math"/>
                      </a:rPr>
                      <m:t>≤</m:t>
                    </m:r>
                    <m:f>
                      <m:fPr>
                        <m:ctrlPr>
                          <a:rPr lang="en-US" sz="2800" b="0" i="1" smtClean="0">
                            <a:latin typeface="Cambria Math"/>
                          </a:rPr>
                        </m:ctrlPr>
                      </m:fPr>
                      <m:num>
                        <m:sSub>
                          <m:sSubPr>
                            <m:ctrlPr>
                              <a:rPr lang="en-US" sz="2800" b="0" i="1" smtClean="0">
                                <a:latin typeface="Cambria Math"/>
                              </a:rPr>
                            </m:ctrlPr>
                          </m:sSubPr>
                          <m:e>
                            <m:r>
                              <a:rPr lang="en-US" sz="2800" b="0" i="1" smtClean="0">
                                <a:latin typeface="Cambria Math"/>
                              </a:rPr>
                              <m:t>𝑃</m:t>
                            </m:r>
                          </m:e>
                          <m:sub>
                            <m:r>
                              <a:rPr lang="en-US" sz="2800" b="0" i="1" smtClean="0">
                                <a:latin typeface="Cambria Math"/>
                              </a:rPr>
                              <m:t>𝑇𝑋</m:t>
                            </m:r>
                          </m:sub>
                        </m:sSub>
                      </m:num>
                      <m:den>
                        <m:sSub>
                          <m:sSubPr>
                            <m:ctrlPr>
                              <a:rPr lang="en-US" sz="2800" b="0" i="1" smtClean="0">
                                <a:latin typeface="Cambria Math"/>
                              </a:rPr>
                            </m:ctrlPr>
                          </m:sSubPr>
                          <m:e>
                            <m:r>
                              <a:rPr lang="en-US" sz="2800" b="0" i="1" smtClean="0">
                                <a:latin typeface="Cambria Math"/>
                              </a:rPr>
                              <m:t>𝐸</m:t>
                            </m:r>
                          </m:e>
                          <m:sub>
                            <m:r>
                              <a:rPr lang="en-US" sz="2800" b="0" i="1" smtClean="0">
                                <a:latin typeface="Cambria Math"/>
                              </a:rPr>
                              <m:t>𝑏</m:t>
                            </m:r>
                            <m:r>
                              <a:rPr lang="en-US" sz="2800" b="0" i="1" smtClean="0">
                                <a:latin typeface="Cambria Math"/>
                              </a:rPr>
                              <m:t>,</m:t>
                            </m:r>
                            <m:r>
                              <a:rPr lang="en-US" sz="2800" b="0" i="1" smtClean="0">
                                <a:latin typeface="Cambria Math"/>
                              </a:rPr>
                              <m:t>𝑅𝑋</m:t>
                            </m:r>
                          </m:sub>
                        </m:sSub>
                      </m:den>
                    </m:f>
                    <m:r>
                      <a:rPr lang="en-US" sz="2800" b="0" i="1" smtClean="0">
                        <a:latin typeface="Cambria Math"/>
                        <a:ea typeface="Cambria Math"/>
                      </a:rPr>
                      <m:t>∙</m:t>
                    </m:r>
                  </m:oMath>
                </a14:m>
                <a:r>
                  <a:rPr lang="en-US" sz="2800" dirty="0"/>
                  <a:t> </a:t>
                </a:r>
                <a14:m>
                  <m:oMath xmlns:m="http://schemas.openxmlformats.org/officeDocument/2006/math">
                    <m:f>
                      <m:fPr>
                        <m:ctrlPr>
                          <a:rPr lang="en-US" sz="2800" i="1">
                            <a:latin typeface="Cambria Math"/>
                          </a:rPr>
                        </m:ctrlPr>
                      </m:fPr>
                      <m:num>
                        <m:sSup>
                          <m:sSupPr>
                            <m:ctrlPr>
                              <a:rPr lang="en-US" sz="2800" i="1">
                                <a:latin typeface="Cambria Math"/>
                              </a:rPr>
                            </m:ctrlPr>
                          </m:sSupPr>
                          <m:e>
                            <m:r>
                              <a:rPr lang="en-US" sz="2800" i="1">
                                <a:latin typeface="Cambria Math"/>
                                <a:ea typeface="Cambria Math"/>
                              </a:rPr>
                              <m:t>𝜆</m:t>
                            </m:r>
                          </m:e>
                          <m:sup>
                            <m:r>
                              <a:rPr lang="en-US" sz="2800" i="1">
                                <a:latin typeface="Cambria Math"/>
                              </a:rPr>
                              <m:t>2</m:t>
                            </m:r>
                          </m:sup>
                        </m:sSup>
                      </m:num>
                      <m:den>
                        <m:sSup>
                          <m:sSupPr>
                            <m:ctrlPr>
                              <a:rPr lang="en-US" sz="2800" i="1">
                                <a:latin typeface="Cambria Math"/>
                                <a:ea typeface="Cambria Math"/>
                              </a:rPr>
                            </m:ctrlPr>
                          </m:sSupPr>
                          <m:e>
                            <m:r>
                              <a:rPr lang="en-US" sz="2800" b="0" i="1" smtClean="0">
                                <a:latin typeface="Cambria Math"/>
                              </a:rPr>
                              <m:t>16</m:t>
                            </m:r>
                            <m:sSup>
                              <m:sSupPr>
                                <m:ctrlPr>
                                  <a:rPr lang="en-US" sz="2800" b="0" i="1" smtClean="0">
                                    <a:latin typeface="Cambria Math"/>
                                    <a:ea typeface="Cambria Math"/>
                                  </a:rPr>
                                </m:ctrlPr>
                              </m:sSupPr>
                              <m:e>
                                <m:r>
                                  <a:rPr lang="en-US" sz="2800" i="1">
                                    <a:latin typeface="Cambria Math"/>
                                    <a:ea typeface="Cambria Math"/>
                                  </a:rPr>
                                  <m:t>𝜋</m:t>
                                </m:r>
                              </m:e>
                              <m:sup>
                                <m:r>
                                  <a:rPr lang="en-US" sz="2800" b="0" i="1" smtClean="0">
                                    <a:latin typeface="Cambria Math"/>
                                    <a:ea typeface="Cambria Math"/>
                                  </a:rPr>
                                  <m:t>2</m:t>
                                </m:r>
                              </m:sup>
                            </m:sSup>
                            <m:r>
                              <a:rPr lang="en-US" sz="2800" i="1">
                                <a:latin typeface="Cambria Math"/>
                                <a:ea typeface="Cambria Math"/>
                              </a:rPr>
                              <m:t>𝑑</m:t>
                            </m:r>
                          </m:e>
                          <m:sup>
                            <m:r>
                              <a:rPr lang="en-US" sz="2800" i="1" smtClean="0">
                                <a:latin typeface="Cambria Math"/>
                                <a:ea typeface="Cambria Math"/>
                              </a:rPr>
                              <m:t>𝛼</m:t>
                            </m:r>
                          </m:sup>
                        </m:sSup>
                      </m:den>
                    </m:f>
                  </m:oMath>
                </a14:m>
                <a:r>
                  <a:rPr lang="en-US" sz="2800" dirty="0">
                    <a:ea typeface="Cambria Math"/>
                  </a:rPr>
                  <a:t> </a:t>
                </a:r>
                <a14:m>
                  <m:oMath xmlns:m="http://schemas.openxmlformats.org/officeDocument/2006/math">
                    <m:sSub>
                      <m:sSubPr>
                        <m:ctrlPr>
                          <a:rPr lang="en-US" sz="2800" i="1">
                            <a:latin typeface="Cambria Math"/>
                            <a:ea typeface="Cambria Math"/>
                          </a:rPr>
                        </m:ctrlPr>
                      </m:sSubPr>
                      <m:e>
                        <m:r>
                          <a:rPr lang="en-US" sz="2800" i="1">
                            <a:latin typeface="Cambria Math"/>
                            <a:ea typeface="Cambria Math"/>
                          </a:rPr>
                          <m:t>∙</m:t>
                        </m:r>
                        <m:r>
                          <a:rPr lang="de-DE" sz="2800" i="1">
                            <a:latin typeface="Cambria Math"/>
                            <a:ea typeface="Cambria Math"/>
                          </a:rPr>
                          <m:t>𝐺</m:t>
                        </m:r>
                      </m:e>
                      <m:sub>
                        <m:r>
                          <a:rPr lang="de-DE" sz="2800" i="1">
                            <a:latin typeface="Cambria Math"/>
                            <a:ea typeface="Cambria Math"/>
                          </a:rPr>
                          <m:t>𝑇𝑋</m:t>
                        </m:r>
                      </m:sub>
                    </m:sSub>
                    <m:r>
                      <a:rPr lang="en-US" sz="2800" i="1">
                        <a:latin typeface="Cambria Math"/>
                        <a:ea typeface="Cambria Math"/>
                      </a:rPr>
                      <m:t>∙</m:t>
                    </m:r>
                    <m:sSub>
                      <m:sSubPr>
                        <m:ctrlPr>
                          <a:rPr lang="de-DE" sz="2800" i="1">
                            <a:latin typeface="Cambria Math"/>
                            <a:ea typeface="Cambria Math"/>
                          </a:rPr>
                        </m:ctrlPr>
                      </m:sSubPr>
                      <m:e>
                        <m:r>
                          <a:rPr lang="de-DE" sz="2800" i="1">
                            <a:latin typeface="Cambria Math"/>
                            <a:ea typeface="Cambria Math"/>
                          </a:rPr>
                          <m:t>𝐺</m:t>
                        </m:r>
                      </m:e>
                      <m:sub>
                        <m:r>
                          <a:rPr lang="de-DE" sz="2800" i="1">
                            <a:latin typeface="Cambria Math"/>
                            <a:ea typeface="Cambria Math"/>
                          </a:rPr>
                          <m:t>𝑅𝑋</m:t>
                        </m:r>
                      </m:sub>
                    </m:sSub>
                  </m:oMath>
                </a14:m>
                <a:endParaRPr lang="en-US" sz="2800" dirty="0" smtClean="0">
                  <a:latin typeface="+mj-lt"/>
                </a:endParaRPr>
              </a:p>
              <a:p>
                <a:endParaRPr lang="en-US" sz="2800" dirty="0" smtClean="0">
                  <a:latin typeface="+mj-lt"/>
                </a:endParaRPr>
              </a:p>
              <a:p>
                <a:r>
                  <a:rPr lang="en-US" sz="2800" dirty="0" smtClean="0">
                    <a:latin typeface="+mj-lt"/>
                  </a:rPr>
                  <a:t>The minimum energy per bit (</a:t>
                </a:r>
                <a14:m>
                  <m:oMath xmlns:m="http://schemas.openxmlformats.org/officeDocument/2006/math">
                    <m:sSub>
                      <m:sSubPr>
                        <m:ctrlPr>
                          <a:rPr lang="en-US" sz="2800" i="1">
                            <a:latin typeface="Cambria Math"/>
                          </a:rPr>
                        </m:ctrlPr>
                      </m:sSubPr>
                      <m:e>
                        <m:r>
                          <a:rPr lang="en-US" sz="2800" i="1">
                            <a:latin typeface="Cambria Math"/>
                          </a:rPr>
                          <m:t>𝐸</m:t>
                        </m:r>
                      </m:e>
                      <m:sub>
                        <m:r>
                          <a:rPr lang="en-US" sz="2800" i="1">
                            <a:latin typeface="Cambria Math"/>
                          </a:rPr>
                          <m:t>𝑏</m:t>
                        </m:r>
                        <m:r>
                          <a:rPr lang="en-US" sz="2800" i="1">
                            <a:latin typeface="Cambria Math"/>
                          </a:rPr>
                          <m:t>,</m:t>
                        </m:r>
                        <m:r>
                          <a:rPr lang="en-US" sz="2800" i="1">
                            <a:latin typeface="Cambria Math"/>
                          </a:rPr>
                          <m:t>𝑅𝑋</m:t>
                        </m:r>
                      </m:sub>
                    </m:sSub>
                  </m:oMath>
                </a14:m>
                <a:r>
                  <a:rPr lang="en-US" sz="2800" dirty="0" smtClean="0">
                    <a:latin typeface="+mj-lt"/>
                  </a:rPr>
                  <a:t>) can be calculated by equations for different modulation types or derived from the sensitivity of transceiver chips</a:t>
                </a:r>
              </a:p>
            </p:txBody>
          </p:sp>
        </mc:Choice>
        <mc:Fallback xmlns="">
          <p:sp>
            <p:nvSpPr>
              <p:cNvPr id="7" name="Content Placeholder 2"/>
              <p:cNvSpPr>
                <a:spLocks noGrp="1" noRot="1" noChangeAspect="1" noMove="1" noResize="1" noEditPoints="1" noAdjustHandles="1" noChangeArrowheads="1" noChangeShapeType="1" noTextEdit="1"/>
              </p:cNvSpPr>
              <p:nvPr>
                <p:ph idx="1"/>
              </p:nvPr>
            </p:nvSpPr>
            <p:spPr>
              <a:xfrm>
                <a:off x="304800" y="1676400"/>
                <a:ext cx="8458200" cy="4495800"/>
              </a:xfrm>
              <a:blipFill rotWithShape="1">
                <a:blip r:embed="rId2"/>
                <a:stretch>
                  <a:fillRect l="-1225" t="-1355" r="-1801"/>
                </a:stretch>
              </a:blipFill>
            </p:spPr>
            <p:txBody>
              <a:bodyPr/>
              <a:lstStyle/>
              <a:p>
                <a:r>
                  <a:rPr lang="de-DE">
                    <a:noFill/>
                  </a:rPr>
                  <a:t> </a:t>
                </a:r>
              </a:p>
            </p:txBody>
          </p:sp>
        </mc:Fallback>
      </mc:AlternateContent>
      <p:sp>
        <p:nvSpPr>
          <p:cNvPr id="9" name="Title 1"/>
          <p:cNvSpPr txBox="1">
            <a:spLocks/>
          </p:cNvSpPr>
          <p:nvPr/>
        </p:nvSpPr>
        <p:spPr bwMode="auto">
          <a:xfrm>
            <a:off x="533400" y="533400"/>
            <a:ext cx="7620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4000" kern="0" dirty="0" err="1" smtClean="0"/>
              <a:t>Datarate</a:t>
            </a:r>
            <a:r>
              <a:rPr lang="en-US" sz="4000" kern="0" dirty="0" smtClean="0"/>
              <a:t> equation</a:t>
            </a:r>
            <a:endParaRPr lang="en-US" kern="0" dirty="0"/>
          </a:p>
        </p:txBody>
      </p:sp>
    </p:spTree>
    <p:extLst>
      <p:ext uri="{BB962C8B-B14F-4D97-AF65-F5344CB8AC3E}">
        <p14:creationId xmlns:p14="http://schemas.microsoft.com/office/powerpoint/2010/main" val="42367770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620000" cy="1143000"/>
          </a:xfrm>
        </p:spPr>
        <p:txBody>
          <a:bodyPr/>
          <a:lstStyle/>
          <a:p>
            <a:r>
              <a:rPr lang="en-US" sz="4000" dirty="0" smtClean="0"/>
              <a:t>Transceiver sensitivity</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600200"/>
                <a:ext cx="7772400" cy="4648200"/>
              </a:xfrm>
            </p:spPr>
            <p:txBody>
              <a:bodyPr>
                <a:normAutofit/>
              </a:bodyPr>
              <a:lstStyle/>
              <a:p>
                <a:pPr>
                  <a:buNone/>
                </a:pPr>
                <a:r>
                  <a:rPr lang="en-US" sz="2000" b="1" dirty="0" smtClean="0">
                    <a:latin typeface="+mj-lt"/>
                  </a:rPr>
                  <a:t>TI CC1101:</a:t>
                </a:r>
              </a:p>
              <a:p>
                <a:pPr>
                  <a:buNone/>
                </a:pPr>
                <a:r>
                  <a:rPr lang="en-US" sz="2000" dirty="0">
                    <a:latin typeface="+mj-lt"/>
                  </a:rPr>
                  <a:t>	</a:t>
                </a:r>
                <a:r>
                  <a:rPr lang="en-US" sz="2000" dirty="0" smtClean="0">
                    <a:latin typeface="+mj-lt"/>
                  </a:rPr>
                  <a:t>	GFSK, 	1200 bps: -111dBm</a:t>
                </a:r>
              </a:p>
              <a:p>
                <a:pPr>
                  <a:buNone/>
                </a:pPr>
                <a:r>
                  <a:rPr lang="en-US" sz="2000" dirty="0">
                    <a:latin typeface="+mj-lt"/>
                  </a:rPr>
                  <a:t>	</a:t>
                </a:r>
                <a:r>
                  <a:rPr lang="en-US" sz="2000" dirty="0" smtClean="0">
                    <a:latin typeface="+mj-lt"/>
                  </a:rPr>
                  <a:t>		</a:t>
                </a:r>
                <a:r>
                  <a:rPr lang="en-US" sz="2000" dirty="0" smtClean="0">
                    <a:latin typeface="+mj-lt"/>
                    <a:sym typeface="Wingdings"/>
                  </a:rPr>
                  <a:t>1bps: -141dBm, </a:t>
                </a:r>
                <a14:m>
                  <m:oMath xmlns:m="http://schemas.openxmlformats.org/officeDocument/2006/math">
                    <m:sSub>
                      <m:sSubPr>
                        <m:ctrlPr>
                          <a:rPr lang="en-US" sz="2000" i="1" smtClean="0">
                            <a:latin typeface="Cambria Math"/>
                            <a:sym typeface="Wingdings"/>
                          </a:rPr>
                        </m:ctrlPr>
                      </m:sSubPr>
                      <m:e>
                        <m:r>
                          <a:rPr lang="en-US" sz="2000" b="0" i="1" smtClean="0">
                            <a:latin typeface="Cambria Math"/>
                            <a:sym typeface="Wingdings"/>
                          </a:rPr>
                          <m:t>𝐸</m:t>
                        </m:r>
                      </m:e>
                      <m:sub>
                        <m:r>
                          <a:rPr lang="en-US" sz="2000" b="0" i="1" smtClean="0">
                            <a:latin typeface="Cambria Math"/>
                            <a:sym typeface="Wingdings"/>
                          </a:rPr>
                          <m:t>𝑏</m:t>
                        </m:r>
                        <m:r>
                          <a:rPr lang="en-US" sz="2000" b="0" i="1" smtClean="0">
                            <a:latin typeface="Cambria Math"/>
                            <a:sym typeface="Wingdings"/>
                          </a:rPr>
                          <m:t>,</m:t>
                        </m:r>
                        <m:r>
                          <a:rPr lang="en-US" sz="2000" b="0" i="1" smtClean="0">
                            <a:latin typeface="Cambria Math"/>
                            <a:sym typeface="Wingdings"/>
                          </a:rPr>
                          <m:t>𝑅𝑋</m:t>
                        </m:r>
                      </m:sub>
                    </m:sSub>
                    <m:r>
                      <a:rPr lang="en-US" sz="2000" b="0" i="1" smtClean="0">
                        <a:latin typeface="Cambria Math"/>
                        <a:sym typeface="Wingdings"/>
                      </a:rPr>
                      <m:t>=7.9</m:t>
                    </m:r>
                    <m:r>
                      <a:rPr lang="en-US" sz="2000" b="0" i="1" smtClean="0">
                        <a:latin typeface="Cambria Math"/>
                        <a:ea typeface="Cambria Math"/>
                        <a:sym typeface="Wingdings"/>
                      </a:rPr>
                      <m:t>∙</m:t>
                    </m:r>
                    <m:sSup>
                      <m:sSupPr>
                        <m:ctrlPr>
                          <a:rPr lang="en-US" sz="2000" b="0" i="1" smtClean="0">
                            <a:latin typeface="Cambria Math"/>
                            <a:ea typeface="Cambria Math"/>
                            <a:sym typeface="Wingdings"/>
                          </a:rPr>
                        </m:ctrlPr>
                      </m:sSupPr>
                      <m:e>
                        <m:r>
                          <a:rPr lang="en-US" sz="2000" b="0" i="1" smtClean="0">
                            <a:latin typeface="Cambria Math"/>
                            <a:ea typeface="Cambria Math"/>
                            <a:sym typeface="Wingdings"/>
                          </a:rPr>
                          <m:t>10</m:t>
                        </m:r>
                      </m:e>
                      <m:sup>
                        <m:r>
                          <a:rPr lang="en-US" sz="2000" b="0" i="1" smtClean="0">
                            <a:latin typeface="Cambria Math"/>
                            <a:ea typeface="Cambria Math"/>
                            <a:sym typeface="Wingdings"/>
                          </a:rPr>
                          <m:t>−15</m:t>
                        </m:r>
                      </m:sup>
                    </m:sSup>
                    <m:r>
                      <m:rPr>
                        <m:nor/>
                      </m:rPr>
                      <a:rPr lang="en-US" sz="2000" b="0" i="0" smtClean="0">
                        <a:latin typeface="+mj-lt"/>
                        <a:ea typeface="Cambria Math"/>
                        <a:sym typeface="Wingdings"/>
                      </a:rPr>
                      <m:t>mJ</m:t>
                    </m:r>
                  </m:oMath>
                </a14:m>
                <a:endParaRPr lang="en-US" sz="2000" dirty="0" smtClean="0">
                  <a:latin typeface="+mj-lt"/>
                  <a:sym typeface="Wingdings"/>
                </a:endParaRPr>
              </a:p>
              <a:p>
                <a:pPr>
                  <a:buNone/>
                </a:pPr>
                <a:r>
                  <a:rPr lang="en-US" sz="2000" dirty="0">
                    <a:latin typeface="+mj-lt"/>
                    <a:sym typeface="Wingdings"/>
                  </a:rPr>
                  <a:t>	</a:t>
                </a:r>
                <a:r>
                  <a:rPr lang="en-US" sz="2000" dirty="0" smtClean="0">
                    <a:latin typeface="+mj-lt"/>
                    <a:sym typeface="Wingdings"/>
                  </a:rPr>
                  <a:t>		38,400 bps: -104dBm</a:t>
                </a:r>
              </a:p>
              <a:p>
                <a:pPr>
                  <a:buNone/>
                </a:pPr>
                <a:r>
                  <a:rPr lang="en-US" sz="2000" dirty="0">
                    <a:latin typeface="+mj-lt"/>
                    <a:sym typeface="Wingdings"/>
                  </a:rPr>
                  <a:t>	</a:t>
                </a:r>
                <a:r>
                  <a:rPr lang="en-US" sz="2000" dirty="0" smtClean="0">
                    <a:latin typeface="+mj-lt"/>
                    <a:sym typeface="Wingdings"/>
                  </a:rPr>
                  <a:t>		</a:t>
                </a:r>
                <a:r>
                  <a:rPr lang="en-US" sz="2000" dirty="0">
                    <a:latin typeface="+mj-lt"/>
                    <a:sym typeface="Wingdings"/>
                  </a:rPr>
                  <a:t>1bps: -</a:t>
                </a:r>
                <a:r>
                  <a:rPr lang="en-US" sz="2000" dirty="0" smtClean="0">
                    <a:latin typeface="+mj-lt"/>
                    <a:sym typeface="Wingdings"/>
                  </a:rPr>
                  <a:t>150dBm, </a:t>
                </a:r>
                <a14:m>
                  <m:oMath xmlns:m="http://schemas.openxmlformats.org/officeDocument/2006/math">
                    <m:sSub>
                      <m:sSubPr>
                        <m:ctrlPr>
                          <a:rPr lang="en-US" sz="2000" i="1">
                            <a:latin typeface="Cambria Math"/>
                            <a:sym typeface="Wingdings"/>
                          </a:rPr>
                        </m:ctrlPr>
                      </m:sSubPr>
                      <m:e>
                        <m:r>
                          <a:rPr lang="en-US" sz="2000" i="1">
                            <a:latin typeface="Cambria Math"/>
                            <a:sym typeface="Wingdings"/>
                          </a:rPr>
                          <m:t>𝐸</m:t>
                        </m:r>
                      </m:e>
                      <m:sub>
                        <m:r>
                          <a:rPr lang="en-US" sz="2000" i="1">
                            <a:latin typeface="Cambria Math"/>
                            <a:sym typeface="Wingdings"/>
                          </a:rPr>
                          <m:t>𝑏</m:t>
                        </m:r>
                        <m:r>
                          <a:rPr lang="en-US" sz="2000" i="1">
                            <a:latin typeface="Cambria Math"/>
                            <a:sym typeface="Wingdings"/>
                          </a:rPr>
                          <m:t>,</m:t>
                        </m:r>
                        <m:r>
                          <a:rPr lang="en-US" sz="2000" i="1">
                            <a:latin typeface="Cambria Math"/>
                            <a:sym typeface="Wingdings"/>
                          </a:rPr>
                          <m:t>𝑅𝑋</m:t>
                        </m:r>
                      </m:sub>
                    </m:sSub>
                    <m:r>
                      <a:rPr lang="en-US" sz="2000" i="1">
                        <a:latin typeface="Cambria Math"/>
                        <a:sym typeface="Wingdings"/>
                      </a:rPr>
                      <m:t>=</m:t>
                    </m:r>
                    <m:r>
                      <a:rPr lang="en-US" sz="2000" b="0" i="1" smtClean="0">
                        <a:latin typeface="Cambria Math"/>
                        <a:sym typeface="Wingdings"/>
                      </a:rPr>
                      <m:t>1</m:t>
                    </m:r>
                    <m:r>
                      <a:rPr lang="en-US" sz="2000" i="1">
                        <a:latin typeface="Cambria Math"/>
                        <a:ea typeface="Cambria Math"/>
                        <a:sym typeface="Wingdings"/>
                      </a:rPr>
                      <m:t>∙</m:t>
                    </m:r>
                    <m:sSup>
                      <m:sSupPr>
                        <m:ctrlPr>
                          <a:rPr lang="en-US" sz="2000" i="1">
                            <a:latin typeface="Cambria Math"/>
                            <a:ea typeface="Cambria Math"/>
                            <a:sym typeface="Wingdings"/>
                          </a:rPr>
                        </m:ctrlPr>
                      </m:sSupPr>
                      <m:e>
                        <m:r>
                          <a:rPr lang="en-US" sz="2000" i="1">
                            <a:latin typeface="Cambria Math"/>
                            <a:ea typeface="Cambria Math"/>
                            <a:sym typeface="Wingdings"/>
                          </a:rPr>
                          <m:t>10</m:t>
                        </m:r>
                      </m:e>
                      <m:sup>
                        <m:r>
                          <a:rPr lang="en-US" sz="2000" i="1">
                            <a:latin typeface="Cambria Math"/>
                            <a:ea typeface="Cambria Math"/>
                            <a:sym typeface="Wingdings"/>
                          </a:rPr>
                          <m:t>−15</m:t>
                        </m:r>
                      </m:sup>
                    </m:sSup>
                    <m:r>
                      <m:rPr>
                        <m:nor/>
                      </m:rPr>
                      <a:rPr lang="en-US" sz="2000">
                        <a:latin typeface="+mj-lt"/>
                        <a:ea typeface="Cambria Math"/>
                        <a:sym typeface="Wingdings"/>
                      </a:rPr>
                      <m:t>mJ</m:t>
                    </m:r>
                  </m:oMath>
                </a14:m>
                <a:endParaRPr lang="en-US" sz="2000" dirty="0">
                  <a:latin typeface="+mj-lt"/>
                  <a:sym typeface="Wingdings"/>
                </a:endParaRPr>
              </a:p>
              <a:p>
                <a:pPr>
                  <a:buNone/>
                </a:pPr>
                <a:endParaRPr lang="en-US" sz="2000" dirty="0">
                  <a:latin typeface="+mj-lt"/>
                </a:endParaRPr>
              </a:p>
              <a:p>
                <a:pPr>
                  <a:buNone/>
                </a:pPr>
                <a:r>
                  <a:rPr lang="en-US" sz="2000" b="1" dirty="0" smtClean="0">
                    <a:latin typeface="+mj-lt"/>
                  </a:rPr>
                  <a:t>SX1232:</a:t>
                </a:r>
              </a:p>
              <a:p>
                <a:pPr>
                  <a:buNone/>
                </a:pPr>
                <a:r>
                  <a:rPr lang="en-US" sz="2000" dirty="0">
                    <a:latin typeface="+mj-lt"/>
                  </a:rPr>
                  <a:t>	</a:t>
                </a:r>
                <a:r>
                  <a:rPr lang="en-US" sz="2000" dirty="0" smtClean="0">
                    <a:latin typeface="+mj-lt"/>
                  </a:rPr>
                  <a:t>	FSK,	1200 bps: -119dBm</a:t>
                </a:r>
              </a:p>
              <a:p>
                <a:pPr>
                  <a:buNone/>
                </a:pPr>
                <a:r>
                  <a:rPr lang="en-US" sz="2000" dirty="0">
                    <a:latin typeface="+mj-lt"/>
                  </a:rPr>
                  <a:t>	</a:t>
                </a:r>
                <a:r>
                  <a:rPr lang="en-US" sz="2000" dirty="0" smtClean="0">
                    <a:latin typeface="+mj-lt"/>
                  </a:rPr>
                  <a:t>		</a:t>
                </a:r>
                <a:r>
                  <a:rPr lang="en-US" sz="2000" dirty="0">
                    <a:latin typeface="+mj-lt"/>
                    <a:sym typeface="Wingdings"/>
                  </a:rPr>
                  <a:t>1bps: -</a:t>
                </a:r>
                <a:r>
                  <a:rPr lang="en-US" sz="2000" dirty="0" smtClean="0">
                    <a:latin typeface="+mj-lt"/>
                    <a:sym typeface="Wingdings"/>
                  </a:rPr>
                  <a:t>150dBm, </a:t>
                </a:r>
                <a14:m>
                  <m:oMath xmlns:m="http://schemas.openxmlformats.org/officeDocument/2006/math">
                    <m:sSub>
                      <m:sSubPr>
                        <m:ctrlPr>
                          <a:rPr lang="en-US" sz="2000" i="1">
                            <a:latin typeface="Cambria Math"/>
                            <a:sym typeface="Wingdings"/>
                          </a:rPr>
                        </m:ctrlPr>
                      </m:sSubPr>
                      <m:e>
                        <m:r>
                          <a:rPr lang="en-US" sz="2000" i="1">
                            <a:latin typeface="Cambria Math"/>
                            <a:sym typeface="Wingdings"/>
                          </a:rPr>
                          <m:t>𝐸</m:t>
                        </m:r>
                      </m:e>
                      <m:sub>
                        <m:r>
                          <a:rPr lang="en-US" sz="2000" i="1">
                            <a:latin typeface="Cambria Math"/>
                            <a:sym typeface="Wingdings"/>
                          </a:rPr>
                          <m:t>𝑏</m:t>
                        </m:r>
                        <m:r>
                          <a:rPr lang="en-US" sz="2000" i="1">
                            <a:latin typeface="Cambria Math"/>
                            <a:sym typeface="Wingdings"/>
                          </a:rPr>
                          <m:t>,</m:t>
                        </m:r>
                        <m:r>
                          <a:rPr lang="en-US" sz="2000" i="1">
                            <a:latin typeface="Cambria Math"/>
                            <a:sym typeface="Wingdings"/>
                          </a:rPr>
                          <m:t>𝑅𝑋</m:t>
                        </m:r>
                      </m:sub>
                    </m:sSub>
                    <m:r>
                      <a:rPr lang="en-US" sz="2000" i="1">
                        <a:latin typeface="Cambria Math"/>
                        <a:sym typeface="Wingdings"/>
                      </a:rPr>
                      <m:t>=</m:t>
                    </m:r>
                    <m:r>
                      <a:rPr lang="en-US" sz="2000" b="0" i="1" smtClean="0">
                        <a:latin typeface="Cambria Math"/>
                        <a:sym typeface="Wingdings"/>
                      </a:rPr>
                      <m:t>1</m:t>
                    </m:r>
                    <m:r>
                      <a:rPr lang="en-US" sz="2000" i="1">
                        <a:latin typeface="Cambria Math"/>
                        <a:ea typeface="Cambria Math"/>
                        <a:sym typeface="Wingdings"/>
                      </a:rPr>
                      <m:t>∙</m:t>
                    </m:r>
                    <m:sSup>
                      <m:sSupPr>
                        <m:ctrlPr>
                          <a:rPr lang="en-US" sz="2000" i="1">
                            <a:latin typeface="Cambria Math"/>
                            <a:ea typeface="Cambria Math"/>
                            <a:sym typeface="Wingdings"/>
                          </a:rPr>
                        </m:ctrlPr>
                      </m:sSupPr>
                      <m:e>
                        <m:r>
                          <a:rPr lang="en-US" sz="2000" i="1">
                            <a:latin typeface="Cambria Math"/>
                            <a:ea typeface="Cambria Math"/>
                            <a:sym typeface="Wingdings"/>
                          </a:rPr>
                          <m:t>10</m:t>
                        </m:r>
                      </m:e>
                      <m:sup>
                        <m:r>
                          <a:rPr lang="en-US" sz="2000" i="1">
                            <a:latin typeface="Cambria Math"/>
                            <a:ea typeface="Cambria Math"/>
                            <a:sym typeface="Wingdings"/>
                          </a:rPr>
                          <m:t>−15</m:t>
                        </m:r>
                      </m:sup>
                    </m:sSup>
                    <m:r>
                      <m:rPr>
                        <m:nor/>
                      </m:rPr>
                      <a:rPr lang="en-US" sz="2000">
                        <a:latin typeface="+mj-lt"/>
                        <a:ea typeface="Cambria Math"/>
                        <a:sym typeface="Wingdings"/>
                      </a:rPr>
                      <m:t>mJ</m:t>
                    </m:r>
                  </m:oMath>
                </a14:m>
                <a:endParaRPr lang="en-US" sz="2000" dirty="0">
                  <a:latin typeface="+mj-lt"/>
                  <a:sym typeface="Wingdings"/>
                </a:endParaRPr>
              </a:p>
              <a:p>
                <a:pPr>
                  <a:buNone/>
                </a:pPr>
                <a:r>
                  <a:rPr lang="en-US" sz="2000" dirty="0" smtClean="0">
                    <a:latin typeface="+mj-lt"/>
                  </a:rPr>
                  <a:t>			38,400 bps: -106dBm</a:t>
                </a:r>
              </a:p>
              <a:p>
                <a:pPr>
                  <a:buNone/>
                </a:pPr>
                <a:r>
                  <a:rPr lang="en-US" sz="2000" dirty="0">
                    <a:latin typeface="+mj-lt"/>
                  </a:rPr>
                  <a:t>	</a:t>
                </a:r>
                <a:r>
                  <a:rPr lang="en-US" sz="2000" dirty="0" smtClean="0">
                    <a:latin typeface="+mj-lt"/>
                  </a:rPr>
                  <a:t>		</a:t>
                </a:r>
                <a:r>
                  <a:rPr lang="en-US" sz="2000" dirty="0">
                    <a:latin typeface="+mj-lt"/>
                    <a:sym typeface="Wingdings"/>
                  </a:rPr>
                  <a:t>1bps: -</a:t>
                </a:r>
                <a:r>
                  <a:rPr lang="en-US" sz="2000" dirty="0" smtClean="0">
                    <a:latin typeface="+mj-lt"/>
                    <a:sym typeface="Wingdings"/>
                  </a:rPr>
                  <a:t>152dBm, </a:t>
                </a:r>
                <a14:m>
                  <m:oMath xmlns:m="http://schemas.openxmlformats.org/officeDocument/2006/math">
                    <m:sSub>
                      <m:sSubPr>
                        <m:ctrlPr>
                          <a:rPr lang="en-US" sz="2000" i="1">
                            <a:latin typeface="Cambria Math"/>
                            <a:sym typeface="Wingdings"/>
                          </a:rPr>
                        </m:ctrlPr>
                      </m:sSubPr>
                      <m:e>
                        <m:r>
                          <a:rPr lang="en-US" sz="2000" i="1">
                            <a:latin typeface="Cambria Math"/>
                            <a:sym typeface="Wingdings"/>
                          </a:rPr>
                          <m:t>𝐸</m:t>
                        </m:r>
                      </m:e>
                      <m:sub>
                        <m:r>
                          <a:rPr lang="en-US" sz="2000" i="1">
                            <a:latin typeface="Cambria Math"/>
                            <a:sym typeface="Wingdings"/>
                          </a:rPr>
                          <m:t>𝑏</m:t>
                        </m:r>
                        <m:r>
                          <a:rPr lang="en-US" sz="2000" i="1">
                            <a:latin typeface="Cambria Math"/>
                            <a:sym typeface="Wingdings"/>
                          </a:rPr>
                          <m:t>,</m:t>
                        </m:r>
                        <m:r>
                          <a:rPr lang="en-US" sz="2000" i="1">
                            <a:latin typeface="Cambria Math"/>
                            <a:sym typeface="Wingdings"/>
                          </a:rPr>
                          <m:t>𝑅𝑋</m:t>
                        </m:r>
                      </m:sub>
                    </m:sSub>
                    <m:r>
                      <a:rPr lang="en-US" sz="2000" i="1">
                        <a:latin typeface="Cambria Math"/>
                        <a:sym typeface="Wingdings"/>
                      </a:rPr>
                      <m:t>=</m:t>
                    </m:r>
                    <m:r>
                      <a:rPr lang="en-US" sz="2000" b="0" i="1" smtClean="0">
                        <a:latin typeface="Cambria Math"/>
                        <a:sym typeface="Wingdings"/>
                      </a:rPr>
                      <m:t>6.3</m:t>
                    </m:r>
                    <m:r>
                      <a:rPr lang="en-US" sz="2000" i="1">
                        <a:latin typeface="Cambria Math"/>
                        <a:ea typeface="Cambria Math"/>
                        <a:sym typeface="Wingdings"/>
                      </a:rPr>
                      <m:t>∙</m:t>
                    </m:r>
                    <m:sSup>
                      <m:sSupPr>
                        <m:ctrlPr>
                          <a:rPr lang="en-US" sz="2000" i="1">
                            <a:latin typeface="Cambria Math"/>
                            <a:ea typeface="Cambria Math"/>
                            <a:sym typeface="Wingdings"/>
                          </a:rPr>
                        </m:ctrlPr>
                      </m:sSupPr>
                      <m:e>
                        <m:r>
                          <a:rPr lang="en-US" sz="2000" i="1">
                            <a:latin typeface="Cambria Math"/>
                            <a:ea typeface="Cambria Math"/>
                            <a:sym typeface="Wingdings"/>
                          </a:rPr>
                          <m:t>10</m:t>
                        </m:r>
                      </m:e>
                      <m:sup>
                        <m:r>
                          <a:rPr lang="en-US" sz="2000" i="1">
                            <a:latin typeface="Cambria Math"/>
                            <a:ea typeface="Cambria Math"/>
                            <a:sym typeface="Wingdings"/>
                          </a:rPr>
                          <m:t>−1</m:t>
                        </m:r>
                        <m:r>
                          <a:rPr lang="en-US" sz="2000" b="0" i="1" smtClean="0">
                            <a:latin typeface="Cambria Math"/>
                            <a:ea typeface="Cambria Math"/>
                            <a:sym typeface="Wingdings"/>
                          </a:rPr>
                          <m:t>6</m:t>
                        </m:r>
                      </m:sup>
                    </m:sSup>
                    <m:r>
                      <m:rPr>
                        <m:nor/>
                      </m:rPr>
                      <a:rPr lang="en-US" sz="2000">
                        <a:latin typeface="+mj-lt"/>
                        <a:ea typeface="Cambria Math"/>
                        <a:sym typeface="Wingdings"/>
                      </a:rPr>
                      <m:t>mJ</m:t>
                    </m:r>
                  </m:oMath>
                </a14:m>
                <a:endParaRPr lang="en-US" sz="2000" dirty="0">
                  <a:latin typeface="+mj-lt"/>
                  <a:sym typeface="Wingdings"/>
                </a:endParaRPr>
              </a:p>
              <a:p>
                <a:pPr>
                  <a:buNone/>
                </a:pPr>
                <a:endParaRPr lang="en-US" sz="2000" dirty="0">
                  <a:latin typeface="+mj-l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600200"/>
                <a:ext cx="7772400" cy="4648200"/>
              </a:xfrm>
              <a:blipFill rotWithShape="1">
                <a:blip r:embed="rId2"/>
                <a:stretch>
                  <a:fillRect l="-863" t="-656"/>
                </a:stretch>
              </a:blipFill>
            </p:spPr>
            <p:txBody>
              <a:bodyPr/>
              <a:lstStyle/>
              <a:p>
                <a:r>
                  <a:rPr lang="de-DE">
                    <a:noFill/>
                  </a:rPr>
                  <a:t> </a:t>
                </a:r>
              </a:p>
            </p:txBody>
          </p:sp>
        </mc:Fallback>
      </mc:AlternateContent>
      <p:sp>
        <p:nvSpPr>
          <p:cNvPr id="4" name="Date Placeholder 3"/>
          <p:cNvSpPr>
            <a:spLocks noGrp="1"/>
          </p:cNvSpPr>
          <p:nvPr>
            <p:ph type="dt" sz="half" idx="10"/>
          </p:nvPr>
        </p:nvSpPr>
        <p:spPr/>
        <p:txBody>
          <a:bodyPr/>
          <a:lstStyle/>
          <a:p>
            <a:r>
              <a:rPr lang="en-US" altLang="zh-CN" dirty="0"/>
              <a:t>May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620000" cy="1143000"/>
          </a:xfrm>
        </p:spPr>
        <p:txBody>
          <a:bodyPr/>
          <a:lstStyle/>
          <a:p>
            <a:r>
              <a:rPr lang="en-US" sz="4000" dirty="0" smtClean="0"/>
              <a:t>Transceiver sensitivity</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600200"/>
                <a:ext cx="7772400" cy="4648200"/>
              </a:xfrm>
            </p:spPr>
            <p:txBody>
              <a:bodyPr>
                <a:normAutofit/>
              </a:bodyPr>
              <a:lstStyle/>
              <a:p>
                <a:pPr>
                  <a:buNone/>
                </a:pPr>
                <a:r>
                  <a:rPr lang="en-US" sz="2000" b="1" dirty="0" smtClean="0">
                    <a:latin typeface="+mj-lt"/>
                  </a:rPr>
                  <a:t>AT86RF212</a:t>
                </a:r>
              </a:p>
              <a:p>
                <a:pPr>
                  <a:buNone/>
                </a:pPr>
                <a:r>
                  <a:rPr lang="en-US" sz="2000" dirty="0">
                    <a:latin typeface="+mj-lt"/>
                  </a:rPr>
                  <a:t>	</a:t>
                </a:r>
                <a:r>
                  <a:rPr lang="en-US" sz="2000" dirty="0" smtClean="0">
                    <a:latin typeface="+mj-lt"/>
                  </a:rPr>
                  <a:t>	BPSK, 	20,000 bps: -110dBm</a:t>
                </a:r>
              </a:p>
              <a:p>
                <a:pPr>
                  <a:buNone/>
                </a:pPr>
                <a:r>
                  <a:rPr lang="en-US" sz="2000" dirty="0">
                    <a:latin typeface="+mj-lt"/>
                  </a:rPr>
                  <a:t>	</a:t>
                </a:r>
                <a:r>
                  <a:rPr lang="en-US" sz="2000" dirty="0" smtClean="0">
                    <a:latin typeface="+mj-lt"/>
                  </a:rPr>
                  <a:t>		</a:t>
                </a:r>
                <a:r>
                  <a:rPr lang="en-US" sz="2000" dirty="0" smtClean="0">
                    <a:latin typeface="+mj-lt"/>
                    <a:sym typeface="Wingdings"/>
                  </a:rPr>
                  <a:t>1bps: -153dBm, </a:t>
                </a:r>
                <a14:m>
                  <m:oMath xmlns:m="http://schemas.openxmlformats.org/officeDocument/2006/math">
                    <m:sSub>
                      <m:sSubPr>
                        <m:ctrlPr>
                          <a:rPr lang="en-US" sz="2000" i="1">
                            <a:latin typeface="Cambria Math"/>
                            <a:sym typeface="Wingdings"/>
                          </a:rPr>
                        </m:ctrlPr>
                      </m:sSubPr>
                      <m:e>
                        <m:r>
                          <a:rPr lang="en-US" sz="2000" i="1">
                            <a:latin typeface="Cambria Math"/>
                            <a:sym typeface="Wingdings"/>
                          </a:rPr>
                          <m:t>𝐸</m:t>
                        </m:r>
                      </m:e>
                      <m:sub>
                        <m:r>
                          <a:rPr lang="en-US" sz="2000" i="1">
                            <a:latin typeface="Cambria Math"/>
                            <a:sym typeface="Wingdings"/>
                          </a:rPr>
                          <m:t>𝑏</m:t>
                        </m:r>
                        <m:r>
                          <a:rPr lang="en-US" sz="2000" i="1">
                            <a:latin typeface="Cambria Math"/>
                            <a:sym typeface="Wingdings"/>
                          </a:rPr>
                          <m:t>,</m:t>
                        </m:r>
                        <m:r>
                          <a:rPr lang="en-US" sz="2000" i="1">
                            <a:latin typeface="Cambria Math"/>
                            <a:sym typeface="Wingdings"/>
                          </a:rPr>
                          <m:t>𝑅𝑋</m:t>
                        </m:r>
                      </m:sub>
                    </m:sSub>
                    <m:r>
                      <a:rPr lang="en-US" sz="2000" i="1">
                        <a:latin typeface="Cambria Math"/>
                        <a:sym typeface="Wingdings"/>
                      </a:rPr>
                      <m:t>=</m:t>
                    </m:r>
                    <m:r>
                      <a:rPr lang="en-US" sz="2000" b="0" i="1" smtClean="0">
                        <a:latin typeface="Cambria Math"/>
                        <a:sym typeface="Wingdings"/>
                      </a:rPr>
                      <m:t>5</m:t>
                    </m:r>
                    <m:r>
                      <a:rPr lang="en-US" sz="2000" i="1">
                        <a:latin typeface="Cambria Math"/>
                        <a:ea typeface="Cambria Math"/>
                        <a:sym typeface="Wingdings"/>
                      </a:rPr>
                      <m:t>∙</m:t>
                    </m:r>
                    <m:sSup>
                      <m:sSupPr>
                        <m:ctrlPr>
                          <a:rPr lang="en-US" sz="2000" i="1">
                            <a:latin typeface="Cambria Math"/>
                            <a:ea typeface="Cambria Math"/>
                            <a:sym typeface="Wingdings"/>
                          </a:rPr>
                        </m:ctrlPr>
                      </m:sSupPr>
                      <m:e>
                        <m:r>
                          <a:rPr lang="en-US" sz="2000" i="1">
                            <a:latin typeface="Cambria Math"/>
                            <a:ea typeface="Cambria Math"/>
                            <a:sym typeface="Wingdings"/>
                          </a:rPr>
                          <m:t>10</m:t>
                        </m:r>
                      </m:e>
                      <m:sup>
                        <m:r>
                          <a:rPr lang="en-US" sz="2000" i="1">
                            <a:latin typeface="Cambria Math"/>
                            <a:ea typeface="Cambria Math"/>
                            <a:sym typeface="Wingdings"/>
                          </a:rPr>
                          <m:t>−1</m:t>
                        </m:r>
                        <m:r>
                          <a:rPr lang="en-US" sz="2000" b="0" i="1" smtClean="0">
                            <a:latin typeface="Cambria Math"/>
                            <a:ea typeface="Cambria Math"/>
                            <a:sym typeface="Wingdings"/>
                          </a:rPr>
                          <m:t>6</m:t>
                        </m:r>
                      </m:sup>
                    </m:sSup>
                    <m:r>
                      <m:rPr>
                        <m:nor/>
                      </m:rPr>
                      <a:rPr lang="en-US" sz="2000">
                        <a:latin typeface="+mj-lt"/>
                        <a:ea typeface="Cambria Math"/>
                        <a:sym typeface="Wingdings"/>
                      </a:rPr>
                      <m:t>mJ</m:t>
                    </m:r>
                  </m:oMath>
                </a14:m>
                <a:endParaRPr lang="en-US" sz="2000" dirty="0" smtClean="0">
                  <a:latin typeface="+mj-lt"/>
                  <a:sym typeface="Wingdings"/>
                </a:endParaRPr>
              </a:p>
              <a:p>
                <a:pPr>
                  <a:buNone/>
                </a:pPr>
                <a:r>
                  <a:rPr lang="en-US" sz="2000" dirty="0">
                    <a:latin typeface="+mj-lt"/>
                    <a:sym typeface="Wingdings"/>
                  </a:rPr>
                  <a:t>	</a:t>
                </a:r>
                <a:r>
                  <a:rPr lang="en-US" sz="2000" dirty="0" smtClean="0">
                    <a:latin typeface="+mj-lt"/>
                    <a:sym typeface="Wingdings"/>
                  </a:rPr>
                  <a:t>		40,00 bps: -108dBm</a:t>
                </a:r>
              </a:p>
              <a:p>
                <a:pPr>
                  <a:buNone/>
                </a:pPr>
                <a:r>
                  <a:rPr lang="en-US" sz="2000" dirty="0">
                    <a:latin typeface="+mj-lt"/>
                    <a:sym typeface="Wingdings"/>
                  </a:rPr>
                  <a:t>	</a:t>
                </a:r>
                <a:r>
                  <a:rPr lang="en-US" sz="2000" dirty="0" smtClean="0">
                    <a:latin typeface="+mj-lt"/>
                    <a:sym typeface="Wingdings"/>
                  </a:rPr>
                  <a:t>		</a:t>
                </a:r>
                <a:r>
                  <a:rPr lang="en-US" sz="2000" dirty="0">
                    <a:latin typeface="+mj-lt"/>
                    <a:sym typeface="Wingdings"/>
                  </a:rPr>
                  <a:t>1bps: -</a:t>
                </a:r>
                <a:r>
                  <a:rPr lang="en-US" sz="2000" dirty="0" smtClean="0">
                    <a:latin typeface="+mj-lt"/>
                    <a:sym typeface="Wingdings"/>
                  </a:rPr>
                  <a:t>154dBm, </a:t>
                </a:r>
                <a14:m>
                  <m:oMath xmlns:m="http://schemas.openxmlformats.org/officeDocument/2006/math">
                    <m:sSub>
                      <m:sSubPr>
                        <m:ctrlPr>
                          <a:rPr lang="en-US" sz="2000" i="1">
                            <a:latin typeface="Cambria Math"/>
                            <a:sym typeface="Wingdings"/>
                          </a:rPr>
                        </m:ctrlPr>
                      </m:sSubPr>
                      <m:e>
                        <m:r>
                          <a:rPr lang="en-US" sz="2000" i="1">
                            <a:latin typeface="Cambria Math"/>
                            <a:sym typeface="Wingdings"/>
                          </a:rPr>
                          <m:t>𝐸</m:t>
                        </m:r>
                      </m:e>
                      <m:sub>
                        <m:r>
                          <a:rPr lang="en-US" sz="2000" i="1">
                            <a:latin typeface="Cambria Math"/>
                            <a:sym typeface="Wingdings"/>
                          </a:rPr>
                          <m:t>𝑏</m:t>
                        </m:r>
                        <m:r>
                          <a:rPr lang="en-US" sz="2000" i="1">
                            <a:latin typeface="Cambria Math"/>
                            <a:sym typeface="Wingdings"/>
                          </a:rPr>
                          <m:t>,</m:t>
                        </m:r>
                        <m:r>
                          <a:rPr lang="en-US" sz="2000" i="1">
                            <a:latin typeface="Cambria Math"/>
                            <a:sym typeface="Wingdings"/>
                          </a:rPr>
                          <m:t>𝑅𝑋</m:t>
                        </m:r>
                      </m:sub>
                    </m:sSub>
                    <m:r>
                      <a:rPr lang="en-US" sz="2000" i="1">
                        <a:latin typeface="Cambria Math"/>
                        <a:sym typeface="Wingdings"/>
                      </a:rPr>
                      <m:t>=</m:t>
                    </m:r>
                    <m:r>
                      <a:rPr lang="en-US" sz="2000" b="0" i="1" smtClean="0">
                        <a:latin typeface="Cambria Math"/>
                        <a:sym typeface="Wingdings"/>
                      </a:rPr>
                      <m:t>4</m:t>
                    </m:r>
                    <m:r>
                      <a:rPr lang="en-US" sz="2000" i="1">
                        <a:latin typeface="Cambria Math"/>
                        <a:ea typeface="Cambria Math"/>
                        <a:sym typeface="Wingdings"/>
                      </a:rPr>
                      <m:t>∙</m:t>
                    </m:r>
                    <m:sSup>
                      <m:sSupPr>
                        <m:ctrlPr>
                          <a:rPr lang="en-US" sz="2000" i="1">
                            <a:latin typeface="Cambria Math"/>
                            <a:ea typeface="Cambria Math"/>
                            <a:sym typeface="Wingdings"/>
                          </a:rPr>
                        </m:ctrlPr>
                      </m:sSupPr>
                      <m:e>
                        <m:r>
                          <a:rPr lang="en-US" sz="2000" i="1">
                            <a:latin typeface="Cambria Math"/>
                            <a:ea typeface="Cambria Math"/>
                            <a:sym typeface="Wingdings"/>
                          </a:rPr>
                          <m:t>10</m:t>
                        </m:r>
                      </m:e>
                      <m:sup>
                        <m:r>
                          <a:rPr lang="en-US" sz="2000" i="1">
                            <a:latin typeface="Cambria Math"/>
                            <a:ea typeface="Cambria Math"/>
                            <a:sym typeface="Wingdings"/>
                          </a:rPr>
                          <m:t>−1</m:t>
                        </m:r>
                        <m:r>
                          <a:rPr lang="en-US" sz="2000" b="0" i="1" smtClean="0">
                            <a:latin typeface="Cambria Math"/>
                            <a:ea typeface="Cambria Math"/>
                            <a:sym typeface="Wingdings"/>
                          </a:rPr>
                          <m:t>6</m:t>
                        </m:r>
                      </m:sup>
                    </m:sSup>
                    <m:r>
                      <m:rPr>
                        <m:nor/>
                      </m:rPr>
                      <a:rPr lang="en-US" sz="2000">
                        <a:latin typeface="+mj-lt"/>
                        <a:ea typeface="Cambria Math"/>
                        <a:sym typeface="Wingdings"/>
                      </a:rPr>
                      <m:t>mJ</m:t>
                    </m:r>
                  </m:oMath>
                </a14:m>
                <a:endParaRPr lang="en-US" sz="2000" dirty="0">
                  <a:latin typeface="+mj-lt"/>
                  <a:sym typeface="Wingdings"/>
                </a:endParaRPr>
              </a:p>
              <a:p>
                <a:pPr>
                  <a:buNone/>
                </a:pPr>
                <a:endParaRPr lang="en-US" sz="2000" dirty="0">
                  <a:latin typeface="+mj-lt"/>
                  <a:sym typeface="Wingdings"/>
                </a:endParaRPr>
              </a:p>
              <a:p>
                <a:pPr>
                  <a:buNone/>
                </a:pPr>
                <a:endParaRPr lang="en-US" sz="2000" dirty="0" smtClean="0">
                  <a:latin typeface="+mj-lt"/>
                </a:endParaRPr>
              </a:p>
              <a:p>
                <a:pPr marL="0" indent="0">
                  <a:buNone/>
                </a:pPr>
                <a:r>
                  <a:rPr lang="en-US" sz="2000" dirty="0" smtClean="0">
                    <a:latin typeface="+mj-lt"/>
                  </a:rPr>
                  <a:t>Approx. </a:t>
                </a:r>
                <a14:m>
                  <m:oMath xmlns:m="http://schemas.openxmlformats.org/officeDocument/2006/math">
                    <m:sSub>
                      <m:sSubPr>
                        <m:ctrlPr>
                          <a:rPr lang="en-US" sz="2000" i="1">
                            <a:latin typeface="Cambria Math"/>
                            <a:sym typeface="Wingdings"/>
                          </a:rPr>
                        </m:ctrlPr>
                      </m:sSubPr>
                      <m:e>
                        <m:r>
                          <a:rPr lang="en-US" sz="2000" i="1">
                            <a:latin typeface="Cambria Math"/>
                            <a:sym typeface="Wingdings"/>
                          </a:rPr>
                          <m:t>𝐸</m:t>
                        </m:r>
                      </m:e>
                      <m:sub>
                        <m:r>
                          <a:rPr lang="en-US" sz="2000" i="1">
                            <a:latin typeface="Cambria Math"/>
                            <a:sym typeface="Wingdings"/>
                          </a:rPr>
                          <m:t>𝑏</m:t>
                        </m:r>
                        <m:r>
                          <a:rPr lang="en-US" sz="2000" i="1">
                            <a:latin typeface="Cambria Math"/>
                            <a:sym typeface="Wingdings"/>
                          </a:rPr>
                          <m:t>,</m:t>
                        </m:r>
                        <m:r>
                          <a:rPr lang="en-US" sz="2000" i="1">
                            <a:latin typeface="Cambria Math"/>
                            <a:sym typeface="Wingdings"/>
                          </a:rPr>
                          <m:t>𝑅𝑋</m:t>
                        </m:r>
                      </m:sub>
                    </m:sSub>
                    <m:r>
                      <a:rPr lang="en-US" sz="2000" i="1">
                        <a:latin typeface="Cambria Math"/>
                        <a:sym typeface="Wingdings"/>
                      </a:rPr>
                      <m:t>=</m:t>
                    </m:r>
                    <m:r>
                      <a:rPr lang="en-US" sz="2000" b="0" i="1" smtClean="0">
                        <a:latin typeface="Cambria Math"/>
                        <a:sym typeface="Wingdings"/>
                      </a:rPr>
                      <m:t>1</m:t>
                    </m:r>
                    <m:r>
                      <a:rPr lang="en-US" sz="2000" i="1">
                        <a:latin typeface="Cambria Math"/>
                        <a:ea typeface="Cambria Math"/>
                        <a:sym typeface="Wingdings"/>
                      </a:rPr>
                      <m:t>∙</m:t>
                    </m:r>
                    <m:sSup>
                      <m:sSupPr>
                        <m:ctrlPr>
                          <a:rPr lang="en-US" sz="2000" i="1">
                            <a:latin typeface="Cambria Math"/>
                            <a:ea typeface="Cambria Math"/>
                            <a:sym typeface="Wingdings"/>
                          </a:rPr>
                        </m:ctrlPr>
                      </m:sSupPr>
                      <m:e>
                        <m:r>
                          <a:rPr lang="en-US" sz="2000" i="1">
                            <a:latin typeface="Cambria Math"/>
                            <a:ea typeface="Cambria Math"/>
                            <a:sym typeface="Wingdings"/>
                          </a:rPr>
                          <m:t>10</m:t>
                        </m:r>
                      </m:e>
                      <m:sup>
                        <m:r>
                          <a:rPr lang="en-US" sz="2000" i="1">
                            <a:latin typeface="Cambria Math"/>
                            <a:ea typeface="Cambria Math"/>
                            <a:sym typeface="Wingdings"/>
                          </a:rPr>
                          <m:t>−1</m:t>
                        </m:r>
                        <m:r>
                          <a:rPr lang="en-US" sz="2000" b="0" i="1" smtClean="0">
                            <a:latin typeface="Cambria Math"/>
                            <a:ea typeface="Cambria Math"/>
                            <a:sym typeface="Wingdings"/>
                          </a:rPr>
                          <m:t>5</m:t>
                        </m:r>
                      </m:sup>
                    </m:sSup>
                    <m:r>
                      <m:rPr>
                        <m:nor/>
                      </m:rPr>
                      <a:rPr lang="en-US" sz="2000">
                        <a:latin typeface="+mj-lt"/>
                        <a:ea typeface="Cambria Math"/>
                        <a:sym typeface="Wingdings"/>
                      </a:rPr>
                      <m:t>mJ</m:t>
                    </m:r>
                  </m:oMath>
                </a14:m>
                <a:r>
                  <a:rPr lang="en-US" sz="2000" dirty="0" smtClean="0">
                    <a:latin typeface="+mj-lt"/>
                    <a:sym typeface="Wingdings"/>
                  </a:rPr>
                  <a:t> necessary for successful reception, independent from data rate.</a:t>
                </a:r>
                <a:endParaRPr lang="en-US" sz="2000" dirty="0">
                  <a:latin typeface="+mj-lt"/>
                  <a:sym typeface="Wingdings"/>
                </a:endParaRPr>
              </a:p>
              <a:p>
                <a:pPr>
                  <a:buNone/>
                </a:pPr>
                <a:endParaRPr lang="en-US" sz="2000" dirty="0">
                  <a:latin typeface="+mj-lt"/>
                </a:endParaRPr>
              </a:p>
              <a:p>
                <a:pPr>
                  <a:buNone/>
                </a:pPr>
                <a:endParaRPr lang="en-US" sz="2000" dirty="0">
                  <a:latin typeface="+mj-l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600200"/>
                <a:ext cx="7772400" cy="4648200"/>
              </a:xfrm>
              <a:blipFill rotWithShape="1">
                <a:blip r:embed="rId2"/>
                <a:stretch>
                  <a:fillRect l="-863" t="-656"/>
                </a:stretch>
              </a:blipFill>
            </p:spPr>
            <p:txBody>
              <a:bodyPr/>
              <a:lstStyle/>
              <a:p>
                <a:r>
                  <a:rPr lang="de-DE">
                    <a:noFill/>
                  </a:rPr>
                  <a:t> </a:t>
                </a:r>
              </a:p>
            </p:txBody>
          </p:sp>
        </mc:Fallback>
      </mc:AlternateContent>
      <p:sp>
        <p:nvSpPr>
          <p:cNvPr id="4" name="Date Placeholder 3"/>
          <p:cNvSpPr>
            <a:spLocks noGrp="1"/>
          </p:cNvSpPr>
          <p:nvPr>
            <p:ph type="dt" sz="half" idx="10"/>
          </p:nvPr>
        </p:nvSpPr>
        <p:spPr/>
        <p:txBody>
          <a:bodyPr/>
          <a:lstStyle/>
          <a:p>
            <a:r>
              <a:rPr lang="en-US" altLang="zh-CN" dirty="0"/>
              <a:t>May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14</a:t>
            </a:fld>
            <a:endParaRPr lang="en-US"/>
          </a:p>
        </p:txBody>
      </p:sp>
    </p:spTree>
    <p:extLst>
      <p:ext uri="{BB962C8B-B14F-4D97-AF65-F5344CB8AC3E}">
        <p14:creationId xmlns:p14="http://schemas.microsoft.com/office/powerpoint/2010/main" val="28598363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620000" cy="1143000"/>
          </a:xfrm>
        </p:spPr>
        <p:txBody>
          <a:bodyPr/>
          <a:lstStyle/>
          <a:p>
            <a:r>
              <a:rPr lang="en-US" sz="4000" dirty="0" smtClean="0"/>
              <a:t>Results (1)</a:t>
            </a:r>
            <a:endParaRPr lang="en-US" sz="4000" dirty="0"/>
          </a:p>
        </p:txBody>
      </p:sp>
      <p:sp>
        <p:nvSpPr>
          <p:cNvPr id="4" name="Date Placeholder 3"/>
          <p:cNvSpPr>
            <a:spLocks noGrp="1"/>
          </p:cNvSpPr>
          <p:nvPr>
            <p:ph type="dt" sz="half" idx="10"/>
          </p:nvPr>
        </p:nvSpPr>
        <p:spPr/>
        <p:txBody>
          <a:bodyPr/>
          <a:lstStyle/>
          <a:p>
            <a:r>
              <a:rPr lang="en-US" altLang="zh-CN" dirty="0"/>
              <a:t>May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15</a:t>
            </a:fld>
            <a:endParaRPr lang="en-US"/>
          </a:p>
        </p:txBody>
      </p:sp>
      <p:sp>
        <p:nvSpPr>
          <p:cNvPr id="8" name="Textfeld 7"/>
          <p:cNvSpPr txBox="1"/>
          <p:nvPr/>
        </p:nvSpPr>
        <p:spPr>
          <a:xfrm>
            <a:off x="1642075" y="2373868"/>
            <a:ext cx="1710725"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1800" dirty="0" smtClean="0"/>
              <a:t>868 (915) MHz</a:t>
            </a:r>
            <a:endParaRPr lang="de-DE" sz="1800" dirty="0"/>
          </a:p>
        </p:txBody>
      </p:sp>
      <p:sp>
        <p:nvSpPr>
          <p:cNvPr id="13" name="Textfeld 12"/>
          <p:cNvSpPr txBox="1"/>
          <p:nvPr/>
        </p:nvSpPr>
        <p:spPr>
          <a:xfrm>
            <a:off x="6324600" y="2373868"/>
            <a:ext cx="1031051"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1800" dirty="0" smtClean="0"/>
              <a:t>2.4 </a:t>
            </a:r>
            <a:r>
              <a:rPr lang="en-US" sz="1800" dirty="0"/>
              <a:t>G</a:t>
            </a:r>
            <a:r>
              <a:rPr lang="en-US" sz="1800" dirty="0" smtClean="0"/>
              <a:t>Hz</a:t>
            </a:r>
            <a:endParaRPr lang="de-DE" sz="1800" dirty="0"/>
          </a:p>
        </p:txBody>
      </p:sp>
      <p:pic>
        <p:nvPicPr>
          <p:cNvPr id="16" name="Inhaltsplatzhalter 1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400" y="2844020"/>
            <a:ext cx="4552501" cy="3413726"/>
          </a:xfrm>
        </p:spPr>
      </p:pic>
      <p:pic>
        <p:nvPicPr>
          <p:cNvPr id="17" name="Grafik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08400" y="2844020"/>
            <a:ext cx="4552501" cy="3413726"/>
          </a:xfrm>
          <a:prstGeom prst="rect">
            <a:avLst/>
          </a:prstGeom>
        </p:spPr>
      </p:pic>
      <mc:AlternateContent xmlns:mc="http://schemas.openxmlformats.org/markup-compatibility/2006" xmlns:a14="http://schemas.microsoft.com/office/drawing/2010/main">
        <mc:Choice Requires="a14">
          <p:sp>
            <p:nvSpPr>
              <p:cNvPr id="20" name="Textfeld 19"/>
              <p:cNvSpPr txBox="1"/>
              <p:nvPr/>
            </p:nvSpPr>
            <p:spPr>
              <a:xfrm>
                <a:off x="4217759" y="1926284"/>
                <a:ext cx="811441"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l-GR" sz="1800" i="1" dirty="0" smtClean="0">
                          <a:latin typeface="Cambria Math"/>
                          <a:ea typeface="Cambria Math"/>
                        </a:rPr>
                        <m:t>α</m:t>
                      </m:r>
                      <m:r>
                        <a:rPr lang="de-DE" sz="1800" b="0" i="1" dirty="0" smtClean="0">
                          <a:latin typeface="Cambria Math"/>
                          <a:ea typeface="Cambria Math"/>
                        </a:rPr>
                        <m:t>=2</m:t>
                      </m:r>
                    </m:oMath>
                  </m:oMathPara>
                </a14:m>
                <a:endParaRPr lang="de-DE" sz="1800" dirty="0"/>
              </a:p>
            </p:txBody>
          </p:sp>
        </mc:Choice>
        <mc:Fallback xmlns="">
          <p:sp>
            <p:nvSpPr>
              <p:cNvPr id="20" name="Textfeld 19"/>
              <p:cNvSpPr txBox="1">
                <a:spLocks noRot="1" noChangeAspect="1" noMove="1" noResize="1" noEditPoints="1" noAdjustHandles="1" noChangeArrowheads="1" noChangeShapeType="1" noTextEdit="1"/>
              </p:cNvSpPr>
              <p:nvPr/>
            </p:nvSpPr>
            <p:spPr>
              <a:xfrm>
                <a:off x="4217759" y="1926284"/>
                <a:ext cx="811441" cy="369332"/>
              </a:xfrm>
              <a:prstGeom prst="rect">
                <a:avLst/>
              </a:prstGeom>
              <a:blipFill rotWithShape="1">
                <a:blip r:embed="rId4"/>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620000" cy="1143000"/>
          </a:xfrm>
        </p:spPr>
        <p:txBody>
          <a:bodyPr/>
          <a:lstStyle/>
          <a:p>
            <a:r>
              <a:rPr lang="en-US" sz="4000" dirty="0"/>
              <a:t>Results </a:t>
            </a:r>
            <a:r>
              <a:rPr lang="en-US" sz="4000" dirty="0" smtClean="0"/>
              <a:t>(2)</a:t>
            </a:r>
            <a:endParaRPr lang="en-US" sz="4000" dirty="0"/>
          </a:p>
        </p:txBody>
      </p:sp>
      <p:pic>
        <p:nvPicPr>
          <p:cNvPr id="6" name="Inhaltsplatzhalt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400" y="2844020"/>
            <a:ext cx="4552501" cy="3413726"/>
          </a:xfrm>
        </p:spPr>
      </p:pic>
      <p:sp>
        <p:nvSpPr>
          <p:cNvPr id="4" name="Date Placeholder 3"/>
          <p:cNvSpPr>
            <a:spLocks noGrp="1"/>
          </p:cNvSpPr>
          <p:nvPr>
            <p:ph type="dt" sz="half" idx="10"/>
          </p:nvPr>
        </p:nvSpPr>
        <p:spPr/>
        <p:txBody>
          <a:bodyPr/>
          <a:lstStyle/>
          <a:p>
            <a:r>
              <a:rPr lang="en-US" altLang="zh-CN" dirty="0"/>
              <a:t>May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16</a:t>
            </a:fld>
            <a:endParaRPr lang="en-US"/>
          </a:p>
        </p:txBody>
      </p:sp>
      <p:sp>
        <p:nvSpPr>
          <p:cNvPr id="8" name="Textfeld 7"/>
          <p:cNvSpPr txBox="1"/>
          <p:nvPr/>
        </p:nvSpPr>
        <p:spPr>
          <a:xfrm>
            <a:off x="1642075" y="2373868"/>
            <a:ext cx="1710725"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1800" dirty="0" smtClean="0"/>
              <a:t>868 (915) MHz</a:t>
            </a:r>
            <a:endParaRPr lang="de-DE" sz="1800" dirty="0"/>
          </a:p>
        </p:txBody>
      </p:sp>
      <p:sp>
        <p:nvSpPr>
          <p:cNvPr id="13" name="Textfeld 12"/>
          <p:cNvSpPr txBox="1"/>
          <p:nvPr/>
        </p:nvSpPr>
        <p:spPr>
          <a:xfrm>
            <a:off x="6324600" y="2370874"/>
            <a:ext cx="1031051"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1800" dirty="0" smtClean="0"/>
              <a:t>2.4 </a:t>
            </a:r>
            <a:r>
              <a:rPr lang="en-US" sz="1800" dirty="0"/>
              <a:t>G</a:t>
            </a:r>
            <a:r>
              <a:rPr lang="en-US" sz="1800" dirty="0" smtClean="0"/>
              <a:t>Hz</a:t>
            </a:r>
            <a:endParaRPr lang="de-DE" sz="1800" dirty="0"/>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08400" y="2844020"/>
            <a:ext cx="4552501" cy="3413726"/>
          </a:xfrm>
          <a:prstGeom prst="rect">
            <a:avLst/>
          </a:prstGeom>
        </p:spPr>
      </p:pic>
      <mc:AlternateContent xmlns:mc="http://schemas.openxmlformats.org/markup-compatibility/2006" xmlns:a14="http://schemas.microsoft.com/office/drawing/2010/main">
        <mc:Choice Requires="a14">
          <p:sp>
            <p:nvSpPr>
              <p:cNvPr id="12" name="Textfeld 11"/>
              <p:cNvSpPr txBox="1"/>
              <p:nvPr/>
            </p:nvSpPr>
            <p:spPr>
              <a:xfrm>
                <a:off x="3802990" y="1926284"/>
                <a:ext cx="1555169" cy="379848"/>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800" i="1" dirty="0" smtClean="0">
                              <a:latin typeface="Cambria Math"/>
                            </a:rPr>
                          </m:ctrlPr>
                        </m:sSubPr>
                        <m:e>
                          <m:r>
                            <a:rPr lang="de-DE" sz="1800" b="0" i="1" dirty="0" smtClean="0">
                              <a:latin typeface="Cambria Math"/>
                            </a:rPr>
                            <m:t>𝑃</m:t>
                          </m:r>
                        </m:e>
                        <m:sub>
                          <m:r>
                            <m:rPr>
                              <m:nor/>
                            </m:rPr>
                            <a:rPr lang="de-DE" sz="1800" b="0" i="0" dirty="0" smtClean="0">
                              <a:latin typeface="Cambria Math"/>
                            </a:rPr>
                            <m:t>TX</m:t>
                          </m:r>
                        </m:sub>
                      </m:sSub>
                      <m:r>
                        <a:rPr lang="de-DE" sz="1800" b="0" i="1" dirty="0" smtClean="0">
                          <a:latin typeface="Cambria Math"/>
                        </a:rPr>
                        <m:t>=</m:t>
                      </m:r>
                      <m:r>
                        <a:rPr lang="en-US" sz="1800" b="0" i="1" dirty="0" smtClean="0">
                          <a:latin typeface="Cambria Math"/>
                        </a:rPr>
                        <m:t>5</m:t>
                      </m:r>
                      <m:r>
                        <a:rPr lang="de-DE" sz="1800" b="0" i="1" dirty="0" smtClean="0">
                          <a:latin typeface="Cambria Math"/>
                        </a:rPr>
                        <m:t> </m:t>
                      </m:r>
                      <m:r>
                        <m:rPr>
                          <m:nor/>
                        </m:rPr>
                        <a:rPr lang="de-DE" sz="1800" b="0" i="0" dirty="0" smtClean="0">
                          <a:latin typeface="Cambria Math"/>
                        </a:rPr>
                        <m:t>mW</m:t>
                      </m:r>
                    </m:oMath>
                  </m:oMathPara>
                </a14:m>
                <a:endParaRPr lang="de-DE" sz="1800" dirty="0"/>
              </a:p>
            </p:txBody>
          </p:sp>
        </mc:Choice>
        <mc:Fallback xmlns="">
          <p:sp>
            <p:nvSpPr>
              <p:cNvPr id="12" name="Textfeld 11"/>
              <p:cNvSpPr txBox="1">
                <a:spLocks noRot="1" noChangeAspect="1" noMove="1" noResize="1" noEditPoints="1" noAdjustHandles="1" noChangeArrowheads="1" noChangeShapeType="1" noTextEdit="1"/>
              </p:cNvSpPr>
              <p:nvPr/>
            </p:nvSpPr>
            <p:spPr>
              <a:xfrm>
                <a:off x="3802990" y="1926284"/>
                <a:ext cx="1555169" cy="379848"/>
              </a:xfrm>
              <a:prstGeom prst="rect">
                <a:avLst/>
              </a:prstGeom>
              <a:blipFill rotWithShape="1">
                <a:blip r:embed="rId4"/>
                <a:stretch>
                  <a:fillRect b="-6061"/>
                </a:stretch>
              </a:blipFill>
            </p:spPr>
            <p:txBody>
              <a:bodyPr/>
              <a:lstStyle/>
              <a:p>
                <a:r>
                  <a:rPr lang="de-DE">
                    <a:noFill/>
                  </a:rPr>
                  <a:t> </a:t>
                </a:r>
              </a:p>
            </p:txBody>
          </p:sp>
        </mc:Fallback>
      </mc:AlternateContent>
    </p:spTree>
    <p:extLst>
      <p:ext uri="{BB962C8B-B14F-4D97-AF65-F5344CB8AC3E}">
        <p14:creationId xmlns:p14="http://schemas.microsoft.com/office/powerpoint/2010/main" val="1163580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620000" cy="1143000"/>
          </a:xfrm>
        </p:spPr>
        <p:txBody>
          <a:bodyPr/>
          <a:lstStyle/>
          <a:p>
            <a:r>
              <a:rPr lang="en-US" sz="4000" dirty="0"/>
              <a:t>Results </a:t>
            </a:r>
            <a:r>
              <a:rPr lang="en-US" sz="4000" dirty="0" smtClean="0"/>
              <a:t>(3)</a:t>
            </a:r>
            <a:endParaRPr lang="en-US" sz="4000" dirty="0"/>
          </a:p>
        </p:txBody>
      </p:sp>
      <p:pic>
        <p:nvPicPr>
          <p:cNvPr id="6" name="Inhaltsplatzhalt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400" y="2844020"/>
            <a:ext cx="4552501" cy="3413726"/>
          </a:xfrm>
        </p:spPr>
      </p:pic>
      <p:sp>
        <p:nvSpPr>
          <p:cNvPr id="4" name="Date Placeholder 3"/>
          <p:cNvSpPr>
            <a:spLocks noGrp="1"/>
          </p:cNvSpPr>
          <p:nvPr>
            <p:ph type="dt" sz="half" idx="10"/>
          </p:nvPr>
        </p:nvSpPr>
        <p:spPr/>
        <p:txBody>
          <a:bodyPr/>
          <a:lstStyle/>
          <a:p>
            <a:r>
              <a:rPr lang="en-US" altLang="zh-CN" dirty="0"/>
              <a:t>May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17</a:t>
            </a:fld>
            <a:endParaRPr lang="en-US"/>
          </a:p>
        </p:txBody>
      </p:sp>
      <p:sp>
        <p:nvSpPr>
          <p:cNvPr id="8" name="Textfeld 7"/>
          <p:cNvSpPr txBox="1"/>
          <p:nvPr/>
        </p:nvSpPr>
        <p:spPr>
          <a:xfrm>
            <a:off x="1642075" y="2362200"/>
            <a:ext cx="1710725"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1800" dirty="0" smtClean="0"/>
              <a:t>868 (915) MHz</a:t>
            </a:r>
            <a:endParaRPr lang="de-DE" sz="1800" dirty="0"/>
          </a:p>
        </p:txBody>
      </p:sp>
      <p:sp>
        <p:nvSpPr>
          <p:cNvPr id="13" name="Textfeld 12"/>
          <p:cNvSpPr txBox="1"/>
          <p:nvPr/>
        </p:nvSpPr>
        <p:spPr>
          <a:xfrm>
            <a:off x="6324600" y="2373868"/>
            <a:ext cx="1031051"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1800" dirty="0" smtClean="0"/>
              <a:t>2.4 </a:t>
            </a:r>
            <a:r>
              <a:rPr lang="en-US" sz="1800" dirty="0"/>
              <a:t>G</a:t>
            </a:r>
            <a:r>
              <a:rPr lang="en-US" sz="1800" dirty="0" smtClean="0"/>
              <a:t>Hz</a:t>
            </a:r>
            <a:endParaRPr lang="de-DE" sz="1800" dirty="0"/>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08400" y="2844020"/>
            <a:ext cx="4552501" cy="3413726"/>
          </a:xfrm>
          <a:prstGeom prst="rect">
            <a:avLst/>
          </a:prstGeom>
        </p:spPr>
      </p:pic>
      <mc:AlternateContent xmlns:mc="http://schemas.openxmlformats.org/markup-compatibility/2006" xmlns:a14="http://schemas.microsoft.com/office/drawing/2010/main">
        <mc:Choice Requires="a14">
          <p:sp>
            <p:nvSpPr>
              <p:cNvPr id="12" name="Textfeld 11"/>
              <p:cNvSpPr txBox="1"/>
              <p:nvPr/>
            </p:nvSpPr>
            <p:spPr>
              <a:xfrm>
                <a:off x="1254008" y="1917820"/>
                <a:ext cx="6729984" cy="379848"/>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1800" dirty="0" smtClean="0"/>
                  <a:t>Worst case scenario: </a:t>
                </a:r>
                <a14:m>
                  <m:oMath xmlns:m="http://schemas.openxmlformats.org/officeDocument/2006/math">
                    <m:sSub>
                      <m:sSubPr>
                        <m:ctrlPr>
                          <a:rPr lang="en-US" sz="1800" i="1" dirty="0" smtClean="0">
                            <a:latin typeface="Cambria Math"/>
                          </a:rPr>
                        </m:ctrlPr>
                      </m:sSubPr>
                      <m:e>
                        <m:r>
                          <a:rPr lang="de-DE" sz="1800" b="0" i="1" dirty="0" smtClean="0">
                            <a:latin typeface="Cambria Math"/>
                          </a:rPr>
                          <m:t>𝑃</m:t>
                        </m:r>
                      </m:e>
                      <m:sub>
                        <m:r>
                          <m:rPr>
                            <m:nor/>
                          </m:rPr>
                          <a:rPr lang="de-DE" sz="1800" b="0" i="0" dirty="0" smtClean="0">
                            <a:latin typeface="Cambria Math"/>
                          </a:rPr>
                          <m:t>TX</m:t>
                        </m:r>
                      </m:sub>
                    </m:sSub>
                    <m:r>
                      <a:rPr lang="de-DE" sz="1800" b="0" i="1" dirty="0" smtClean="0">
                        <a:latin typeface="Cambria Math"/>
                      </a:rPr>
                      <m:t>=</m:t>
                    </m:r>
                    <m:r>
                      <a:rPr lang="en-US" sz="1800" b="0" i="1" dirty="0" smtClean="0">
                        <a:latin typeface="Cambria Math"/>
                      </a:rPr>
                      <m:t>0.5</m:t>
                    </m:r>
                    <m:r>
                      <a:rPr lang="de-DE" sz="1800" b="0" i="1" dirty="0" smtClean="0">
                        <a:latin typeface="Cambria Math"/>
                      </a:rPr>
                      <m:t> </m:t>
                    </m:r>
                    <m:r>
                      <m:rPr>
                        <m:nor/>
                      </m:rPr>
                      <a:rPr lang="de-DE" sz="1800" b="0" i="0" dirty="0" smtClean="0">
                        <a:latin typeface="Cambria Math"/>
                      </a:rPr>
                      <m:t>mW</m:t>
                    </m:r>
                    <m:r>
                      <m:rPr>
                        <m:nor/>
                      </m:rPr>
                      <a:rPr lang="en-US" sz="1800" b="0" i="0" dirty="0" smtClean="0">
                        <a:latin typeface="Cambria Math"/>
                      </a:rPr>
                      <m:t>, </m:t>
                    </m:r>
                    <m:r>
                      <m:rPr>
                        <m:sty m:val="p"/>
                      </m:rPr>
                      <a:rPr lang="el-GR" sz="1800" b="0" i="1" dirty="0" smtClean="0">
                        <a:latin typeface="Cambria Math"/>
                        <a:ea typeface="Cambria Math"/>
                      </a:rPr>
                      <m:t>α</m:t>
                    </m:r>
                    <m:r>
                      <a:rPr lang="en-US" sz="1800" b="0" i="1" dirty="0" smtClean="0">
                        <a:latin typeface="Cambria Math"/>
                        <a:ea typeface="Cambria Math"/>
                      </a:rPr>
                      <m:t>=6, </m:t>
                    </m:r>
                    <m:sSub>
                      <m:sSubPr>
                        <m:ctrlPr>
                          <a:rPr lang="en-US" sz="1800" b="0" i="1" dirty="0" smtClean="0">
                            <a:latin typeface="Cambria Math"/>
                            <a:ea typeface="Cambria Math"/>
                          </a:rPr>
                        </m:ctrlPr>
                      </m:sSubPr>
                      <m:e>
                        <m:r>
                          <a:rPr lang="en-US" sz="1800" b="0" i="1" dirty="0" smtClean="0">
                            <a:latin typeface="Cambria Math"/>
                            <a:ea typeface="Cambria Math"/>
                          </a:rPr>
                          <m:t>𝐺</m:t>
                        </m:r>
                      </m:e>
                      <m:sub>
                        <m:r>
                          <m:rPr>
                            <m:nor/>
                          </m:rPr>
                          <a:rPr lang="en-US" sz="1800" b="0" i="0" dirty="0" smtClean="0">
                            <a:latin typeface="Cambria Math"/>
                            <a:ea typeface="Cambria Math"/>
                          </a:rPr>
                          <m:t>RX</m:t>
                        </m:r>
                      </m:sub>
                    </m:sSub>
                    <m:r>
                      <a:rPr lang="en-US" sz="1800" b="0" i="1" dirty="0" smtClean="0">
                        <a:latin typeface="Cambria Math"/>
                        <a:ea typeface="Cambria Math"/>
                      </a:rPr>
                      <m:t>=</m:t>
                    </m:r>
                    <m:sSub>
                      <m:sSubPr>
                        <m:ctrlPr>
                          <a:rPr lang="en-US" sz="1800" b="0" i="1" dirty="0" smtClean="0">
                            <a:latin typeface="Cambria Math"/>
                            <a:ea typeface="Cambria Math"/>
                          </a:rPr>
                        </m:ctrlPr>
                      </m:sSubPr>
                      <m:e>
                        <m:r>
                          <a:rPr lang="en-US" sz="1800" b="0" i="1" dirty="0" smtClean="0">
                            <a:latin typeface="Cambria Math"/>
                            <a:ea typeface="Cambria Math"/>
                          </a:rPr>
                          <m:t>𝐺</m:t>
                        </m:r>
                      </m:e>
                      <m:sub>
                        <m:r>
                          <m:rPr>
                            <m:nor/>
                          </m:rPr>
                          <a:rPr lang="en-US" sz="1800" b="0" i="0" dirty="0" smtClean="0">
                            <a:latin typeface="Cambria Math"/>
                            <a:ea typeface="Cambria Math"/>
                          </a:rPr>
                          <m:t>TX</m:t>
                        </m:r>
                      </m:sub>
                    </m:sSub>
                    <m:r>
                      <a:rPr lang="en-US" sz="1800" b="0" i="1" dirty="0" smtClean="0">
                        <a:latin typeface="Cambria Math"/>
                        <a:ea typeface="Cambria Math"/>
                      </a:rPr>
                      <m:t>=−5 </m:t>
                    </m:r>
                    <m:r>
                      <m:rPr>
                        <m:nor/>
                      </m:rPr>
                      <a:rPr lang="en-US" sz="1800" b="0" i="0" dirty="0" smtClean="0">
                        <a:latin typeface="Cambria Math"/>
                        <a:ea typeface="Cambria Math"/>
                      </a:rPr>
                      <m:t>dB</m:t>
                    </m:r>
                  </m:oMath>
                </a14:m>
                <a:endParaRPr lang="de-DE" sz="1800" dirty="0"/>
              </a:p>
            </p:txBody>
          </p:sp>
        </mc:Choice>
        <mc:Fallback xmlns="">
          <p:sp>
            <p:nvSpPr>
              <p:cNvPr id="12" name="Textfeld 11"/>
              <p:cNvSpPr txBox="1">
                <a:spLocks noRot="1" noChangeAspect="1" noMove="1" noResize="1" noEditPoints="1" noAdjustHandles="1" noChangeArrowheads="1" noChangeShapeType="1" noTextEdit="1"/>
              </p:cNvSpPr>
              <p:nvPr/>
            </p:nvSpPr>
            <p:spPr>
              <a:xfrm>
                <a:off x="1254008" y="1917820"/>
                <a:ext cx="6729984" cy="379848"/>
              </a:xfrm>
              <a:prstGeom prst="rect">
                <a:avLst/>
              </a:prstGeom>
              <a:blipFill rotWithShape="1">
                <a:blip r:embed="rId4"/>
                <a:stretch>
                  <a:fillRect l="-632" t="-4545" b="-18182"/>
                </a:stretch>
              </a:blipFill>
            </p:spPr>
            <p:txBody>
              <a:bodyPr/>
              <a:lstStyle/>
              <a:p>
                <a:r>
                  <a:rPr lang="de-DE">
                    <a:noFill/>
                  </a:rPr>
                  <a:t> </a:t>
                </a:r>
              </a:p>
            </p:txBody>
          </p:sp>
        </mc:Fallback>
      </mc:AlternateContent>
    </p:spTree>
    <p:extLst>
      <p:ext uri="{BB962C8B-B14F-4D97-AF65-F5344CB8AC3E}">
        <p14:creationId xmlns:p14="http://schemas.microsoft.com/office/powerpoint/2010/main" val="32429334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sz="4000" dirty="0" smtClean="0"/>
              <a:t>Summary</a:t>
            </a:r>
            <a:endParaRPr lang="en-US" sz="4000" dirty="0"/>
          </a:p>
        </p:txBody>
      </p:sp>
      <p:sp>
        <p:nvSpPr>
          <p:cNvPr id="3" name="Content Placeholder 2"/>
          <p:cNvSpPr>
            <a:spLocks noGrp="1"/>
          </p:cNvSpPr>
          <p:nvPr>
            <p:ph idx="1"/>
          </p:nvPr>
        </p:nvSpPr>
        <p:spPr>
          <a:xfrm>
            <a:off x="685800" y="1676400"/>
            <a:ext cx="8077200" cy="4419600"/>
          </a:xfrm>
        </p:spPr>
        <p:txBody>
          <a:bodyPr/>
          <a:lstStyle/>
          <a:p>
            <a:r>
              <a:rPr lang="en-US" dirty="0" smtClean="0">
                <a:latin typeface="+mj-lt"/>
              </a:rPr>
              <a:t>For maximum efficiency higher transmission powers and data rates are favorable, within limits of hardware capabilities, maximum current consumption and available spectrum</a:t>
            </a:r>
          </a:p>
          <a:p>
            <a:endParaRPr lang="de-DE" dirty="0">
              <a:latin typeface="+mj-lt"/>
            </a:endParaRPr>
          </a:p>
          <a:p>
            <a:r>
              <a:rPr lang="de-DE" dirty="0" smtClean="0">
                <a:latin typeface="+mj-lt"/>
              </a:rPr>
              <a:t>The </a:t>
            </a:r>
            <a:r>
              <a:rPr lang="de-DE" dirty="0" err="1" smtClean="0">
                <a:latin typeface="+mj-lt"/>
              </a:rPr>
              <a:t>maximum</a:t>
            </a:r>
            <a:r>
              <a:rPr lang="de-DE" dirty="0" smtClean="0">
                <a:latin typeface="+mj-lt"/>
              </a:rPr>
              <a:t> </a:t>
            </a:r>
            <a:r>
              <a:rPr lang="de-DE" dirty="0" err="1" smtClean="0">
                <a:latin typeface="+mj-lt"/>
              </a:rPr>
              <a:t>datarate</a:t>
            </a:r>
            <a:r>
              <a:rPr lang="de-DE" dirty="0" smtClean="0">
                <a:latin typeface="+mj-lt"/>
              </a:rPr>
              <a:t> </a:t>
            </a:r>
            <a:r>
              <a:rPr lang="de-DE" dirty="0" err="1" smtClean="0">
                <a:latin typeface="+mj-lt"/>
              </a:rPr>
              <a:t>is</a:t>
            </a:r>
            <a:r>
              <a:rPr lang="de-DE" dirty="0" smtClean="0">
                <a:latin typeface="+mj-lt"/>
              </a:rPr>
              <a:t> limited </a:t>
            </a:r>
            <a:r>
              <a:rPr lang="de-DE" dirty="0" err="1" smtClean="0">
                <a:latin typeface="+mj-lt"/>
              </a:rPr>
              <a:t>by</a:t>
            </a:r>
            <a:r>
              <a:rPr lang="de-DE" dirty="0" smtClean="0">
                <a:latin typeface="+mj-lt"/>
              </a:rPr>
              <a:t> </a:t>
            </a:r>
            <a:r>
              <a:rPr lang="de-DE" dirty="0" err="1" smtClean="0">
                <a:latin typeface="+mj-lt"/>
              </a:rPr>
              <a:t>the</a:t>
            </a:r>
            <a:r>
              <a:rPr lang="de-DE" dirty="0" smtClean="0">
                <a:latin typeface="+mj-lt"/>
              </a:rPr>
              <a:t> </a:t>
            </a:r>
            <a:r>
              <a:rPr lang="de-DE" dirty="0" err="1" smtClean="0">
                <a:latin typeface="+mj-lt"/>
              </a:rPr>
              <a:t>desired</a:t>
            </a:r>
            <a:r>
              <a:rPr lang="de-DE" dirty="0" smtClean="0">
                <a:latin typeface="+mj-lt"/>
              </a:rPr>
              <a:t> </a:t>
            </a:r>
            <a:r>
              <a:rPr lang="de-DE" dirty="0" err="1" smtClean="0">
                <a:latin typeface="+mj-lt"/>
              </a:rPr>
              <a:t>range</a:t>
            </a:r>
            <a:r>
              <a:rPr lang="de-DE" dirty="0" smtClean="0">
                <a:latin typeface="+mj-lt"/>
              </a:rPr>
              <a:t>, TX-Power, </a:t>
            </a:r>
            <a:r>
              <a:rPr lang="de-DE" dirty="0" err="1" smtClean="0">
                <a:latin typeface="+mj-lt"/>
              </a:rPr>
              <a:t>frequency</a:t>
            </a:r>
            <a:r>
              <a:rPr lang="de-DE" dirty="0" smtClean="0">
                <a:latin typeface="+mj-lt"/>
              </a:rPr>
              <a:t> </a:t>
            </a:r>
            <a:r>
              <a:rPr lang="de-DE" dirty="0" err="1" smtClean="0">
                <a:latin typeface="+mj-lt"/>
              </a:rPr>
              <a:t>and</a:t>
            </a:r>
            <a:r>
              <a:rPr lang="de-DE" dirty="0" smtClean="0">
                <a:latin typeface="+mj-lt"/>
              </a:rPr>
              <a:t> RF </a:t>
            </a:r>
            <a:r>
              <a:rPr lang="de-DE" dirty="0" err="1" smtClean="0">
                <a:latin typeface="+mj-lt"/>
              </a:rPr>
              <a:t>environment</a:t>
            </a:r>
            <a:endParaRPr lang="en-US" dirty="0" smtClean="0">
              <a:latin typeface="+mj-lt"/>
            </a:endParaRPr>
          </a:p>
        </p:txBody>
      </p:sp>
      <p:sp>
        <p:nvSpPr>
          <p:cNvPr id="4" name="Date Placeholder 3"/>
          <p:cNvSpPr>
            <a:spLocks noGrp="1"/>
          </p:cNvSpPr>
          <p:nvPr>
            <p:ph type="dt" sz="half" idx="10"/>
          </p:nvPr>
        </p:nvSpPr>
        <p:spPr/>
        <p:txBody>
          <a:bodyPr/>
          <a:lstStyle/>
          <a:p>
            <a:r>
              <a:rPr lang="en-US" altLang="zh-CN" dirty="0"/>
              <a:t>May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sz="4000" dirty="0" smtClean="0"/>
              <a:t>Conclusion</a:t>
            </a:r>
            <a:endParaRPr lang="en-US" sz="4000" dirty="0"/>
          </a:p>
        </p:txBody>
      </p:sp>
      <p:sp>
        <p:nvSpPr>
          <p:cNvPr id="3" name="Content Placeholder 2"/>
          <p:cNvSpPr>
            <a:spLocks noGrp="1"/>
          </p:cNvSpPr>
          <p:nvPr>
            <p:ph idx="1"/>
          </p:nvPr>
        </p:nvSpPr>
        <p:spPr>
          <a:xfrm>
            <a:off x="685800" y="1676400"/>
            <a:ext cx="8077200" cy="4419600"/>
          </a:xfrm>
        </p:spPr>
        <p:txBody>
          <a:bodyPr/>
          <a:lstStyle/>
          <a:p>
            <a:r>
              <a:rPr lang="de-DE" dirty="0" err="1" smtClean="0">
                <a:latin typeface="+mj-lt"/>
              </a:rPr>
              <a:t>Define</a:t>
            </a:r>
            <a:r>
              <a:rPr lang="de-DE" dirty="0" smtClean="0">
                <a:latin typeface="+mj-lt"/>
              </a:rPr>
              <a:t> </a:t>
            </a:r>
            <a:r>
              <a:rPr lang="de-DE" dirty="0" err="1" smtClean="0">
                <a:latin typeface="+mj-lt"/>
              </a:rPr>
              <a:t>the</a:t>
            </a:r>
            <a:r>
              <a:rPr lang="de-DE" dirty="0" smtClean="0">
                <a:latin typeface="+mj-lt"/>
              </a:rPr>
              <a:t> </a:t>
            </a:r>
            <a:r>
              <a:rPr lang="de-DE" dirty="0" err="1" smtClean="0">
                <a:latin typeface="+mj-lt"/>
              </a:rPr>
              <a:t>desired</a:t>
            </a:r>
            <a:r>
              <a:rPr lang="de-DE" dirty="0" smtClean="0">
                <a:latin typeface="+mj-lt"/>
              </a:rPr>
              <a:t> </a:t>
            </a:r>
            <a:r>
              <a:rPr lang="de-DE" dirty="0" err="1" smtClean="0">
                <a:latin typeface="+mj-lt"/>
              </a:rPr>
              <a:t>range</a:t>
            </a:r>
            <a:r>
              <a:rPr lang="de-DE" dirty="0" smtClean="0">
                <a:latin typeface="+mj-lt"/>
              </a:rPr>
              <a:t>, </a:t>
            </a:r>
            <a:r>
              <a:rPr lang="de-DE" dirty="0" err="1" smtClean="0">
                <a:latin typeface="+mj-lt"/>
              </a:rPr>
              <a:t>frequency</a:t>
            </a:r>
            <a:r>
              <a:rPr lang="de-DE" dirty="0" smtClean="0">
                <a:latin typeface="+mj-lt"/>
              </a:rPr>
              <a:t> band </a:t>
            </a:r>
            <a:r>
              <a:rPr lang="de-DE" dirty="0" err="1" smtClean="0">
                <a:latin typeface="+mj-lt"/>
              </a:rPr>
              <a:t>and</a:t>
            </a:r>
            <a:r>
              <a:rPr lang="de-DE" dirty="0" smtClean="0">
                <a:latin typeface="+mj-lt"/>
              </a:rPr>
              <a:t> </a:t>
            </a:r>
            <a:r>
              <a:rPr lang="de-DE" dirty="0" err="1" smtClean="0">
                <a:latin typeface="+mj-lt"/>
              </a:rPr>
              <a:t>application</a:t>
            </a:r>
            <a:r>
              <a:rPr lang="de-DE" dirty="0" smtClean="0">
                <a:latin typeface="+mj-lt"/>
              </a:rPr>
              <a:t> </a:t>
            </a:r>
            <a:r>
              <a:rPr lang="de-DE" dirty="0" err="1" smtClean="0">
                <a:latin typeface="+mj-lt"/>
              </a:rPr>
              <a:t>scenarios</a:t>
            </a:r>
            <a:endParaRPr lang="de-DE" dirty="0" smtClean="0">
              <a:latin typeface="+mj-lt"/>
            </a:endParaRPr>
          </a:p>
          <a:p>
            <a:endParaRPr lang="de-DE" dirty="0" smtClean="0">
              <a:latin typeface="+mj-lt"/>
            </a:endParaRPr>
          </a:p>
          <a:p>
            <a:r>
              <a:rPr lang="de-DE" dirty="0" smtClean="0">
                <a:latin typeface="+mj-lt"/>
              </a:rPr>
              <a:t>THEN </a:t>
            </a:r>
            <a:r>
              <a:rPr lang="de-DE" dirty="0" err="1" smtClean="0">
                <a:latin typeface="+mj-lt"/>
              </a:rPr>
              <a:t>define</a:t>
            </a:r>
            <a:r>
              <a:rPr lang="de-DE" dirty="0" smtClean="0">
                <a:latin typeface="+mj-lt"/>
              </a:rPr>
              <a:t> </a:t>
            </a:r>
            <a:r>
              <a:rPr lang="de-DE" dirty="0" err="1" smtClean="0">
                <a:latin typeface="+mj-lt"/>
              </a:rPr>
              <a:t>the</a:t>
            </a:r>
            <a:r>
              <a:rPr lang="de-DE" dirty="0" smtClean="0">
                <a:latin typeface="+mj-lt"/>
              </a:rPr>
              <a:t> </a:t>
            </a:r>
            <a:r>
              <a:rPr lang="de-DE" dirty="0" err="1" smtClean="0">
                <a:latin typeface="+mj-lt"/>
              </a:rPr>
              <a:t>best</a:t>
            </a:r>
            <a:r>
              <a:rPr lang="de-DE" dirty="0" smtClean="0">
                <a:latin typeface="+mj-lt"/>
              </a:rPr>
              <a:t> </a:t>
            </a:r>
            <a:r>
              <a:rPr lang="de-DE" dirty="0" err="1" smtClean="0">
                <a:latin typeface="+mj-lt"/>
              </a:rPr>
              <a:t>datarate</a:t>
            </a:r>
            <a:r>
              <a:rPr lang="de-DE" dirty="0" smtClean="0">
                <a:latin typeface="+mj-lt"/>
              </a:rPr>
              <a:t> </a:t>
            </a:r>
            <a:r>
              <a:rPr lang="de-DE" dirty="0" err="1" smtClean="0">
                <a:latin typeface="+mj-lt"/>
              </a:rPr>
              <a:t>for</a:t>
            </a:r>
            <a:r>
              <a:rPr lang="de-DE" dirty="0" smtClean="0">
                <a:latin typeface="+mj-lt"/>
              </a:rPr>
              <a:t> </a:t>
            </a:r>
            <a:r>
              <a:rPr lang="de-DE" dirty="0" err="1" smtClean="0">
                <a:latin typeface="+mj-lt"/>
              </a:rPr>
              <a:t>this</a:t>
            </a:r>
            <a:endParaRPr lang="en-US" dirty="0" smtClean="0">
              <a:latin typeface="+mj-lt"/>
            </a:endParaRPr>
          </a:p>
        </p:txBody>
      </p:sp>
      <p:sp>
        <p:nvSpPr>
          <p:cNvPr id="4" name="Date Placeholder 3"/>
          <p:cNvSpPr>
            <a:spLocks noGrp="1"/>
          </p:cNvSpPr>
          <p:nvPr>
            <p:ph type="dt" sz="half" idx="10"/>
          </p:nvPr>
        </p:nvSpPr>
        <p:spPr/>
        <p:txBody>
          <a:bodyPr/>
          <a:lstStyle/>
          <a:p>
            <a:r>
              <a:rPr lang="en-US" altLang="zh-CN" dirty="0"/>
              <a:t>May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19</a:t>
            </a:fld>
            <a:endParaRPr lang="en-US"/>
          </a:p>
        </p:txBody>
      </p:sp>
    </p:spTree>
    <p:extLst>
      <p:ext uri="{BB962C8B-B14F-4D97-AF65-F5344CB8AC3E}">
        <p14:creationId xmlns:p14="http://schemas.microsoft.com/office/powerpoint/2010/main" val="4275131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zh-CN" dirty="0" smtClean="0"/>
              <a:t>May  2013</a:t>
            </a:r>
            <a:endParaRPr lang="en-US" dirty="0"/>
          </a:p>
        </p:txBody>
      </p:sp>
      <p:sp>
        <p:nvSpPr>
          <p:cNvPr id="3" name="Slide Number Placeholder 2"/>
          <p:cNvSpPr>
            <a:spLocks noGrp="1"/>
          </p:cNvSpPr>
          <p:nvPr>
            <p:ph type="sldNum" sz="quarter" idx="12"/>
          </p:nvPr>
        </p:nvSpPr>
        <p:spPr/>
        <p:txBody>
          <a:bodyPr/>
          <a:lstStyle/>
          <a:p>
            <a:r>
              <a:rPr lang="en-US" smtClean="0"/>
              <a:t>Slide </a:t>
            </a:r>
            <a:fld id="{437FD4E9-F2DD-4ECA-A3B9-29AD70F5D8FD}" type="slidenum">
              <a:rPr lang="en-US" smtClean="0"/>
              <a:pPr/>
              <a:t>2</a:t>
            </a:fld>
            <a:endParaRPr lang="en-US"/>
          </a:p>
        </p:txBody>
      </p:sp>
      <p:sp>
        <p:nvSpPr>
          <p:cNvPr id="4" name="Rectangle 3"/>
          <p:cNvSpPr/>
          <p:nvPr/>
        </p:nvSpPr>
        <p:spPr>
          <a:xfrm>
            <a:off x="214955" y="2514600"/>
            <a:ext cx="8520281" cy="769441"/>
          </a:xfrm>
          <a:prstGeom prst="rect">
            <a:avLst/>
          </a:prstGeom>
        </p:spPr>
        <p:txBody>
          <a:bodyPr wrap="none">
            <a:spAutoFit/>
          </a:bodyPr>
          <a:lstStyle/>
          <a:p>
            <a:pPr algn="ctr" eaLnBrk="0" hangingPunct="0"/>
            <a:r>
              <a:rPr lang="en-US" altLang="zh-CN" sz="4400" dirty="0"/>
              <a:t>Considerations for optimal </a:t>
            </a:r>
            <a:r>
              <a:rPr lang="en-US" altLang="zh-CN" sz="4400" dirty="0" smtClean="0"/>
              <a:t>data rates</a:t>
            </a:r>
            <a:endParaRPr lang="en-US" sz="4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sz="4000" dirty="0" smtClean="0"/>
              <a:t>Outlook</a:t>
            </a:r>
            <a:endParaRPr lang="en-US" sz="4000" dirty="0"/>
          </a:p>
        </p:txBody>
      </p:sp>
      <p:sp>
        <p:nvSpPr>
          <p:cNvPr id="3" name="Content Placeholder 2"/>
          <p:cNvSpPr>
            <a:spLocks noGrp="1"/>
          </p:cNvSpPr>
          <p:nvPr>
            <p:ph idx="1"/>
          </p:nvPr>
        </p:nvSpPr>
        <p:spPr>
          <a:xfrm>
            <a:off x="685800" y="1676400"/>
            <a:ext cx="8077200" cy="4419600"/>
          </a:xfrm>
        </p:spPr>
        <p:txBody>
          <a:bodyPr/>
          <a:lstStyle/>
          <a:p>
            <a:r>
              <a:rPr lang="de-DE" sz="2800" dirty="0" smtClean="0">
                <a:latin typeface="+mj-lt"/>
              </a:rPr>
              <a:t>FEC </a:t>
            </a:r>
            <a:r>
              <a:rPr lang="de-DE" sz="2800" dirty="0" err="1" smtClean="0">
                <a:latin typeface="+mj-lt"/>
              </a:rPr>
              <a:t>might</a:t>
            </a:r>
            <a:r>
              <a:rPr lang="de-DE" sz="2800" dirty="0" smtClean="0">
                <a:latin typeface="+mj-lt"/>
              </a:rPr>
              <a:t> </a:t>
            </a:r>
            <a:r>
              <a:rPr lang="de-DE" sz="2800" dirty="0" err="1" smtClean="0">
                <a:latin typeface="+mj-lt"/>
              </a:rPr>
              <a:t>be</a:t>
            </a:r>
            <a:r>
              <a:rPr lang="de-DE" sz="2800" dirty="0" smtClean="0">
                <a:latin typeface="+mj-lt"/>
              </a:rPr>
              <a:t> a favorable </a:t>
            </a:r>
            <a:r>
              <a:rPr lang="de-DE" sz="2800" dirty="0" err="1" smtClean="0">
                <a:latin typeface="+mj-lt"/>
              </a:rPr>
              <a:t>option</a:t>
            </a:r>
            <a:r>
              <a:rPr lang="de-DE" sz="2800" dirty="0" smtClean="0">
                <a:latin typeface="+mj-lt"/>
              </a:rPr>
              <a:t> </a:t>
            </a:r>
            <a:r>
              <a:rPr lang="de-DE" sz="2800" dirty="0" err="1" smtClean="0">
                <a:latin typeface="+mj-lt"/>
              </a:rPr>
              <a:t>for</a:t>
            </a:r>
            <a:r>
              <a:rPr lang="de-DE" sz="2800" dirty="0" smtClean="0">
                <a:latin typeface="+mj-lt"/>
              </a:rPr>
              <a:t> </a:t>
            </a:r>
            <a:r>
              <a:rPr lang="de-DE" sz="2800" dirty="0" err="1" smtClean="0">
                <a:latin typeface="+mj-lt"/>
              </a:rPr>
              <a:t>some</a:t>
            </a:r>
            <a:r>
              <a:rPr lang="de-DE" sz="2800" dirty="0" smtClean="0">
                <a:latin typeface="+mj-lt"/>
              </a:rPr>
              <a:t> </a:t>
            </a:r>
            <a:r>
              <a:rPr lang="de-DE" sz="2800" dirty="0" err="1" smtClean="0">
                <a:latin typeface="+mj-lt"/>
              </a:rPr>
              <a:t>application</a:t>
            </a:r>
            <a:r>
              <a:rPr lang="de-DE" sz="2800" dirty="0" smtClean="0">
                <a:latin typeface="+mj-lt"/>
              </a:rPr>
              <a:t> </a:t>
            </a:r>
            <a:r>
              <a:rPr lang="de-DE" sz="2800" dirty="0" err="1" smtClean="0">
                <a:latin typeface="+mj-lt"/>
              </a:rPr>
              <a:t>scenarios</a:t>
            </a:r>
            <a:endParaRPr lang="de-DE" sz="2800" dirty="0" smtClean="0">
              <a:latin typeface="+mj-lt"/>
            </a:endParaRPr>
          </a:p>
          <a:p>
            <a:endParaRPr lang="de-DE" sz="2800" dirty="0">
              <a:latin typeface="+mj-lt"/>
            </a:endParaRPr>
          </a:p>
          <a:p>
            <a:r>
              <a:rPr lang="de-DE" sz="2800" dirty="0" err="1" smtClean="0">
                <a:latin typeface="+mj-lt"/>
              </a:rPr>
              <a:t>Examine</a:t>
            </a:r>
            <a:r>
              <a:rPr lang="de-DE" sz="2800" dirty="0" smtClean="0">
                <a:latin typeface="+mj-lt"/>
              </a:rPr>
              <a:t> </a:t>
            </a:r>
            <a:r>
              <a:rPr lang="de-DE" sz="2800" dirty="0" err="1" smtClean="0">
                <a:latin typeface="+mj-lt"/>
              </a:rPr>
              <a:t>other</a:t>
            </a:r>
            <a:r>
              <a:rPr lang="de-DE" sz="2800" dirty="0" smtClean="0">
                <a:latin typeface="+mj-lt"/>
              </a:rPr>
              <a:t> </a:t>
            </a:r>
            <a:r>
              <a:rPr lang="de-DE" sz="2800" dirty="0" err="1" smtClean="0">
                <a:latin typeface="+mj-lt"/>
              </a:rPr>
              <a:t>techniques</a:t>
            </a:r>
            <a:r>
              <a:rPr lang="de-DE" sz="2800" dirty="0" smtClean="0">
                <a:latin typeface="+mj-lt"/>
              </a:rPr>
              <a:t>, e.g. </a:t>
            </a:r>
            <a:r>
              <a:rPr lang="de-DE" sz="2800" dirty="0" err="1" smtClean="0">
                <a:latin typeface="+mj-lt"/>
              </a:rPr>
              <a:t>hopping</a:t>
            </a:r>
            <a:endParaRPr lang="de-DE" sz="2800" dirty="0" smtClean="0">
              <a:latin typeface="+mj-lt"/>
            </a:endParaRPr>
          </a:p>
          <a:p>
            <a:endParaRPr lang="de-DE" sz="2800" dirty="0">
              <a:latin typeface="+mj-lt"/>
            </a:endParaRPr>
          </a:p>
          <a:p>
            <a:r>
              <a:rPr lang="de-DE" sz="2800" dirty="0" smtClean="0">
                <a:latin typeface="+mj-lt"/>
              </a:rPr>
              <a:t>More </a:t>
            </a:r>
            <a:r>
              <a:rPr lang="de-DE" sz="2800" dirty="0" err="1" smtClean="0">
                <a:latin typeface="+mj-lt"/>
              </a:rPr>
              <a:t>detailed</a:t>
            </a:r>
            <a:r>
              <a:rPr lang="de-DE" sz="2800" dirty="0" smtClean="0">
                <a:latin typeface="+mj-lt"/>
              </a:rPr>
              <a:t> </a:t>
            </a:r>
            <a:r>
              <a:rPr lang="de-DE" sz="2800" dirty="0" err="1" smtClean="0">
                <a:latin typeface="+mj-lt"/>
              </a:rPr>
              <a:t>channel</a:t>
            </a:r>
            <a:r>
              <a:rPr lang="de-DE" sz="2800" dirty="0" smtClean="0">
                <a:latin typeface="+mj-lt"/>
              </a:rPr>
              <a:t> </a:t>
            </a:r>
            <a:r>
              <a:rPr lang="de-DE" sz="2800" dirty="0" err="1" smtClean="0">
                <a:latin typeface="+mj-lt"/>
              </a:rPr>
              <a:t>models</a:t>
            </a:r>
            <a:r>
              <a:rPr lang="de-DE" sz="2800" dirty="0" smtClean="0">
                <a:latin typeface="+mj-lt"/>
              </a:rPr>
              <a:t> </a:t>
            </a:r>
            <a:r>
              <a:rPr lang="de-DE" sz="2800" dirty="0" err="1" smtClean="0">
                <a:latin typeface="+mj-lt"/>
              </a:rPr>
              <a:t>for</a:t>
            </a:r>
            <a:r>
              <a:rPr lang="de-DE" sz="2800" dirty="0" smtClean="0">
                <a:latin typeface="+mj-lt"/>
              </a:rPr>
              <a:t> </a:t>
            </a:r>
            <a:r>
              <a:rPr lang="de-DE" sz="2800" dirty="0" err="1" smtClean="0">
                <a:latin typeface="+mj-lt"/>
              </a:rPr>
              <a:t>the</a:t>
            </a:r>
            <a:r>
              <a:rPr lang="de-DE" sz="2800" dirty="0" smtClean="0">
                <a:latin typeface="+mj-lt"/>
              </a:rPr>
              <a:t> </a:t>
            </a:r>
            <a:r>
              <a:rPr lang="de-DE" sz="2800" dirty="0" err="1" smtClean="0">
                <a:latin typeface="+mj-lt"/>
              </a:rPr>
              <a:t>application</a:t>
            </a:r>
            <a:r>
              <a:rPr lang="de-DE" sz="2800" dirty="0" smtClean="0">
                <a:latin typeface="+mj-lt"/>
              </a:rPr>
              <a:t> </a:t>
            </a:r>
            <a:r>
              <a:rPr lang="de-DE" sz="2800" dirty="0" err="1" smtClean="0">
                <a:latin typeface="+mj-lt"/>
              </a:rPr>
              <a:t>scenarios</a:t>
            </a:r>
            <a:r>
              <a:rPr lang="de-DE" sz="2800" dirty="0" smtClean="0">
                <a:latin typeface="+mj-lt"/>
              </a:rPr>
              <a:t> </a:t>
            </a:r>
            <a:r>
              <a:rPr lang="de-DE" sz="2800" dirty="0" err="1" smtClean="0">
                <a:latin typeface="+mj-lt"/>
              </a:rPr>
              <a:t>necessary</a:t>
            </a:r>
            <a:endParaRPr lang="en-US" sz="2800" dirty="0" smtClean="0">
              <a:latin typeface="+mj-lt"/>
            </a:endParaRPr>
          </a:p>
        </p:txBody>
      </p:sp>
      <p:sp>
        <p:nvSpPr>
          <p:cNvPr id="4" name="Date Placeholder 3"/>
          <p:cNvSpPr>
            <a:spLocks noGrp="1"/>
          </p:cNvSpPr>
          <p:nvPr>
            <p:ph type="dt" sz="half" idx="10"/>
          </p:nvPr>
        </p:nvSpPr>
        <p:spPr/>
        <p:txBody>
          <a:bodyPr/>
          <a:lstStyle/>
          <a:p>
            <a:r>
              <a:rPr lang="en-US" altLang="zh-CN" dirty="0"/>
              <a:t>May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20</a:t>
            </a:fld>
            <a:endParaRPr lang="en-US"/>
          </a:p>
        </p:txBody>
      </p:sp>
    </p:spTree>
    <p:extLst>
      <p:ext uri="{BB962C8B-B14F-4D97-AF65-F5344CB8AC3E}">
        <p14:creationId xmlns:p14="http://schemas.microsoft.com/office/powerpoint/2010/main" val="203671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620000" cy="1143000"/>
          </a:xfrm>
        </p:spPr>
        <p:txBody>
          <a:bodyPr/>
          <a:lstStyle/>
          <a:p>
            <a:r>
              <a:rPr lang="en-US" sz="4000" dirty="0" smtClean="0"/>
              <a:t>Outline</a:t>
            </a:r>
            <a:endParaRPr lang="en-US" sz="4000" dirty="0"/>
          </a:p>
        </p:txBody>
      </p:sp>
      <p:sp>
        <p:nvSpPr>
          <p:cNvPr id="3" name="Content Placeholder 2"/>
          <p:cNvSpPr>
            <a:spLocks noGrp="1"/>
          </p:cNvSpPr>
          <p:nvPr>
            <p:ph idx="1"/>
          </p:nvPr>
        </p:nvSpPr>
        <p:spPr>
          <a:xfrm>
            <a:off x="685800" y="1600200"/>
            <a:ext cx="7772400" cy="4419600"/>
          </a:xfrm>
        </p:spPr>
        <p:txBody>
          <a:bodyPr>
            <a:normAutofit/>
          </a:bodyPr>
          <a:lstStyle/>
          <a:p>
            <a:r>
              <a:rPr lang="en-US" sz="2800" dirty="0" smtClean="0">
                <a:latin typeface="+mj-lt"/>
              </a:rPr>
              <a:t>TX-Power efficiency</a:t>
            </a:r>
          </a:p>
          <a:p>
            <a:r>
              <a:rPr lang="en-US" sz="2800" dirty="0" smtClean="0">
                <a:latin typeface="+mj-lt"/>
              </a:rPr>
              <a:t>Energy per bit</a:t>
            </a:r>
          </a:p>
          <a:p>
            <a:r>
              <a:rPr lang="en-US" sz="2800" dirty="0" smtClean="0">
                <a:latin typeface="+mj-lt"/>
              </a:rPr>
              <a:t>Path Loss</a:t>
            </a:r>
          </a:p>
          <a:p>
            <a:r>
              <a:rPr lang="en-US" sz="2800" dirty="0" err="1" smtClean="0">
                <a:latin typeface="+mj-lt"/>
              </a:rPr>
              <a:t>Datarate</a:t>
            </a:r>
            <a:r>
              <a:rPr lang="en-US" sz="2800" dirty="0" smtClean="0">
                <a:latin typeface="+mj-lt"/>
              </a:rPr>
              <a:t> equation</a:t>
            </a:r>
          </a:p>
          <a:p>
            <a:r>
              <a:rPr lang="de-DE" sz="2800" dirty="0" smtClean="0">
                <a:latin typeface="+mj-lt"/>
              </a:rPr>
              <a:t>Transceiver </a:t>
            </a:r>
            <a:r>
              <a:rPr lang="de-DE" sz="2800" dirty="0" err="1">
                <a:latin typeface="+mj-lt"/>
              </a:rPr>
              <a:t>s</a:t>
            </a:r>
            <a:r>
              <a:rPr lang="de-DE" sz="2800" dirty="0" err="1" smtClean="0">
                <a:latin typeface="+mj-lt"/>
              </a:rPr>
              <a:t>ensitivity</a:t>
            </a:r>
            <a:endParaRPr lang="de-DE" sz="2800" dirty="0" smtClean="0">
              <a:latin typeface="+mj-lt"/>
            </a:endParaRPr>
          </a:p>
          <a:p>
            <a:r>
              <a:rPr lang="de-DE" sz="2800" dirty="0" err="1" smtClean="0">
                <a:latin typeface="+mj-lt"/>
              </a:rPr>
              <a:t>Results</a:t>
            </a:r>
            <a:endParaRPr lang="de-DE" sz="2800" dirty="0" smtClean="0">
              <a:latin typeface="+mj-lt"/>
            </a:endParaRPr>
          </a:p>
          <a:p>
            <a:r>
              <a:rPr lang="de-DE" sz="2800" dirty="0" smtClean="0">
                <a:latin typeface="+mj-lt"/>
              </a:rPr>
              <a:t>Summary &amp; </a:t>
            </a:r>
            <a:r>
              <a:rPr lang="de-DE" sz="2800" dirty="0" err="1" smtClean="0">
                <a:latin typeface="+mj-lt"/>
              </a:rPr>
              <a:t>Conclusion</a:t>
            </a:r>
            <a:endParaRPr lang="de-DE" sz="2800" dirty="0" smtClean="0">
              <a:latin typeface="+mj-lt"/>
            </a:endParaRPr>
          </a:p>
          <a:p>
            <a:r>
              <a:rPr lang="de-DE" sz="2800" dirty="0" smtClean="0">
                <a:latin typeface="+mj-lt"/>
              </a:rPr>
              <a:t>Outlook</a:t>
            </a:r>
            <a:endParaRPr lang="en-US" sz="2800" dirty="0" smtClean="0">
              <a:latin typeface="+mj-lt"/>
            </a:endParaRPr>
          </a:p>
          <a:p>
            <a:endParaRPr lang="en-US" sz="2800" dirty="0" smtClean="0">
              <a:latin typeface="+mj-lt"/>
            </a:endParaRPr>
          </a:p>
          <a:p>
            <a:pPr>
              <a:buNone/>
            </a:pPr>
            <a:endParaRPr lang="en-US" sz="2800" dirty="0">
              <a:latin typeface="+mj-lt"/>
            </a:endParaRPr>
          </a:p>
        </p:txBody>
      </p:sp>
      <p:sp>
        <p:nvSpPr>
          <p:cNvPr id="4" name="Date Placeholder 3"/>
          <p:cNvSpPr>
            <a:spLocks noGrp="1"/>
          </p:cNvSpPr>
          <p:nvPr>
            <p:ph type="dt" sz="half" idx="10"/>
          </p:nvPr>
        </p:nvSpPr>
        <p:spPr/>
        <p:txBody>
          <a:bodyPr/>
          <a:lstStyle/>
          <a:p>
            <a:r>
              <a:rPr lang="en-US" altLang="zh-CN" dirty="0"/>
              <a:t>May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620000" cy="1143000"/>
          </a:xfrm>
        </p:spPr>
        <p:txBody>
          <a:bodyPr/>
          <a:lstStyle/>
          <a:p>
            <a:r>
              <a:rPr lang="en-US" sz="4000" dirty="0" smtClean="0"/>
              <a:t>Objective</a:t>
            </a:r>
            <a:r>
              <a:rPr lang="en-US" dirty="0" smtClean="0"/>
              <a:t> </a:t>
            </a:r>
            <a:endParaRPr lang="en-US" dirty="0"/>
          </a:p>
        </p:txBody>
      </p:sp>
      <p:sp>
        <p:nvSpPr>
          <p:cNvPr id="3" name="Content Placeholder 2"/>
          <p:cNvSpPr>
            <a:spLocks noGrp="1"/>
          </p:cNvSpPr>
          <p:nvPr>
            <p:ph idx="1"/>
          </p:nvPr>
        </p:nvSpPr>
        <p:spPr>
          <a:xfrm>
            <a:off x="304800" y="1676400"/>
            <a:ext cx="8458200" cy="4495800"/>
          </a:xfrm>
        </p:spPr>
        <p:txBody>
          <a:bodyPr/>
          <a:lstStyle/>
          <a:p>
            <a:r>
              <a:rPr lang="en-US" sz="2800" dirty="0" smtClean="0">
                <a:latin typeface="+mj-lt"/>
              </a:rPr>
              <a:t>Show how the efficiency of transceiver chips can easily be estimated</a:t>
            </a:r>
          </a:p>
          <a:p>
            <a:endParaRPr lang="en-US" sz="2800" dirty="0" smtClean="0">
              <a:latin typeface="+mj-lt"/>
            </a:endParaRPr>
          </a:p>
          <a:p>
            <a:r>
              <a:rPr lang="en-US" sz="2800" dirty="0" smtClean="0">
                <a:latin typeface="+mj-lt"/>
              </a:rPr>
              <a:t>Derive an equation for achievable </a:t>
            </a:r>
            <a:r>
              <a:rPr lang="en-US" sz="2800" dirty="0" err="1" smtClean="0">
                <a:latin typeface="+mj-lt"/>
              </a:rPr>
              <a:t>datarates</a:t>
            </a:r>
            <a:r>
              <a:rPr lang="en-US" sz="2800" dirty="0">
                <a:latin typeface="+mj-lt"/>
              </a:rPr>
              <a:t> </a:t>
            </a:r>
            <a:r>
              <a:rPr lang="en-US" sz="2800" dirty="0" smtClean="0">
                <a:latin typeface="+mj-lt"/>
              </a:rPr>
              <a:t>based on sensitivity and range</a:t>
            </a:r>
          </a:p>
          <a:p>
            <a:endParaRPr lang="en-US" sz="2800" dirty="0" smtClean="0">
              <a:latin typeface="+mj-lt"/>
            </a:endParaRPr>
          </a:p>
          <a:p>
            <a:r>
              <a:rPr lang="en-US" sz="2800" dirty="0" smtClean="0">
                <a:latin typeface="+mj-lt"/>
              </a:rPr>
              <a:t>Material for discussion about optimal </a:t>
            </a:r>
            <a:r>
              <a:rPr lang="en-US" sz="2800" dirty="0" err="1" smtClean="0">
                <a:latin typeface="+mj-lt"/>
              </a:rPr>
              <a:t>datarates</a:t>
            </a:r>
            <a:r>
              <a:rPr lang="en-US" sz="2800" dirty="0" smtClean="0">
                <a:latin typeface="+mj-lt"/>
              </a:rPr>
              <a:t> for 4q</a:t>
            </a:r>
          </a:p>
        </p:txBody>
      </p:sp>
      <p:sp>
        <p:nvSpPr>
          <p:cNvPr id="4" name="Date Placeholder 3"/>
          <p:cNvSpPr>
            <a:spLocks noGrp="1"/>
          </p:cNvSpPr>
          <p:nvPr>
            <p:ph type="dt" sz="half" idx="10"/>
          </p:nvPr>
        </p:nvSpPr>
        <p:spPr/>
        <p:txBody>
          <a:bodyPr/>
          <a:lstStyle/>
          <a:p>
            <a:r>
              <a:rPr lang="en-US" altLang="zh-CN" dirty="0"/>
              <a:t>May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620000" cy="1143000"/>
          </a:xfrm>
        </p:spPr>
        <p:txBody>
          <a:bodyPr/>
          <a:lstStyle/>
          <a:p>
            <a:r>
              <a:rPr lang="de-DE" sz="4000" dirty="0" smtClean="0"/>
              <a:t>TX-Power </a:t>
            </a:r>
            <a:r>
              <a:rPr lang="de-DE" sz="4000" dirty="0" err="1" smtClean="0"/>
              <a:t>consumption</a:t>
            </a:r>
            <a:r>
              <a:rPr lang="de-DE" sz="4000" dirty="0" smtClean="0"/>
              <a:t> (1)</a:t>
            </a:r>
            <a:endParaRPr lang="en-US" dirty="0"/>
          </a:p>
        </p:txBody>
      </p:sp>
      <p:sp>
        <p:nvSpPr>
          <p:cNvPr id="3" name="Content Placeholder 2"/>
          <p:cNvSpPr>
            <a:spLocks noGrp="1"/>
          </p:cNvSpPr>
          <p:nvPr>
            <p:ph idx="1"/>
          </p:nvPr>
        </p:nvSpPr>
        <p:spPr>
          <a:xfrm>
            <a:off x="304800" y="1676400"/>
            <a:ext cx="8458200" cy="4495800"/>
          </a:xfrm>
        </p:spPr>
        <p:txBody>
          <a:bodyPr/>
          <a:lstStyle/>
          <a:p>
            <a:r>
              <a:rPr lang="en-US" sz="2800" dirty="0" smtClean="0">
                <a:latin typeface="+mj-lt"/>
              </a:rPr>
              <a:t>Transceivers usually have a basic power consumption irrespective of the actual TX-Power</a:t>
            </a:r>
          </a:p>
          <a:p>
            <a:pPr marL="0" indent="0">
              <a:buNone/>
            </a:pPr>
            <a:r>
              <a:rPr lang="en-US" sz="2800" dirty="0" smtClean="0">
                <a:latin typeface="+mj-lt"/>
              </a:rPr>
              <a:t> </a:t>
            </a:r>
          </a:p>
          <a:p>
            <a:r>
              <a:rPr lang="de-DE" sz="2800" dirty="0" err="1" smtClean="0">
                <a:latin typeface="+mj-lt"/>
              </a:rPr>
              <a:t>At</a:t>
            </a:r>
            <a:r>
              <a:rPr lang="de-DE" sz="2800" dirty="0" smtClean="0">
                <a:latin typeface="+mj-lt"/>
              </a:rPr>
              <a:t> </a:t>
            </a:r>
            <a:r>
              <a:rPr lang="de-DE" sz="2800" dirty="0" err="1" smtClean="0">
                <a:latin typeface="+mj-lt"/>
              </a:rPr>
              <a:t>low</a:t>
            </a:r>
            <a:r>
              <a:rPr lang="de-DE" sz="2800" dirty="0" smtClean="0">
                <a:latin typeface="+mj-lt"/>
              </a:rPr>
              <a:t> </a:t>
            </a:r>
            <a:r>
              <a:rPr lang="de-DE" sz="2800" dirty="0" err="1" smtClean="0">
                <a:latin typeface="+mj-lt"/>
              </a:rPr>
              <a:t>datarates</a:t>
            </a:r>
            <a:r>
              <a:rPr lang="de-DE" sz="2800" dirty="0" smtClean="0">
                <a:latin typeface="+mj-lt"/>
              </a:rPr>
              <a:t> (</a:t>
            </a:r>
            <a:r>
              <a:rPr lang="de-DE" sz="2800" dirty="0" err="1" smtClean="0">
                <a:latin typeface="+mj-lt"/>
              </a:rPr>
              <a:t>and</a:t>
            </a:r>
            <a:r>
              <a:rPr lang="de-DE" sz="2800" dirty="0" smtClean="0">
                <a:latin typeface="+mj-lt"/>
              </a:rPr>
              <a:t> </a:t>
            </a:r>
            <a:r>
              <a:rPr lang="de-DE" sz="2800" dirty="0" err="1" smtClean="0">
                <a:latin typeface="+mj-lt"/>
              </a:rPr>
              <a:t>lower</a:t>
            </a:r>
            <a:r>
              <a:rPr lang="de-DE" sz="2800" dirty="0" smtClean="0">
                <a:latin typeface="+mj-lt"/>
              </a:rPr>
              <a:t> TX-Power) </a:t>
            </a:r>
            <a:r>
              <a:rPr lang="de-DE" sz="2800" dirty="0" err="1" smtClean="0">
                <a:latin typeface="+mj-lt"/>
              </a:rPr>
              <a:t>this</a:t>
            </a:r>
            <a:r>
              <a:rPr lang="de-DE" sz="2800" dirty="0" smtClean="0">
                <a:latin typeface="+mj-lt"/>
              </a:rPr>
              <a:t> </a:t>
            </a:r>
            <a:r>
              <a:rPr lang="de-DE" sz="2800" dirty="0" err="1" smtClean="0">
                <a:latin typeface="+mj-lt"/>
              </a:rPr>
              <a:t>basic</a:t>
            </a:r>
            <a:r>
              <a:rPr lang="de-DE" sz="2800" dirty="0" smtClean="0">
                <a:latin typeface="+mj-lt"/>
              </a:rPr>
              <a:t> </a:t>
            </a:r>
            <a:r>
              <a:rPr lang="de-DE" sz="2800" dirty="0" err="1" smtClean="0">
                <a:latin typeface="+mj-lt"/>
              </a:rPr>
              <a:t>consumption</a:t>
            </a:r>
            <a:r>
              <a:rPr lang="de-DE" sz="2800" dirty="0" smtClean="0">
                <a:solidFill>
                  <a:srgbClr val="FF0000"/>
                </a:solidFill>
                <a:latin typeface="+mj-lt"/>
              </a:rPr>
              <a:t> </a:t>
            </a:r>
            <a:r>
              <a:rPr lang="de-DE" sz="2800" dirty="0" err="1" smtClean="0">
                <a:latin typeface="+mj-lt"/>
              </a:rPr>
              <a:t>becomes</a:t>
            </a:r>
            <a:r>
              <a:rPr lang="de-DE" sz="2800" dirty="0" smtClean="0">
                <a:latin typeface="+mj-lt"/>
              </a:rPr>
              <a:t> dominant</a:t>
            </a:r>
            <a:endParaRPr lang="de-DE" sz="2800" dirty="0">
              <a:latin typeface="+mj-lt"/>
            </a:endParaRPr>
          </a:p>
          <a:p>
            <a:r>
              <a:rPr lang="de-DE" sz="2800" dirty="0" err="1" smtClean="0">
                <a:latin typeface="+mj-lt"/>
              </a:rPr>
              <a:t>At</a:t>
            </a:r>
            <a:r>
              <a:rPr lang="de-DE" sz="2800" dirty="0" smtClean="0">
                <a:latin typeface="+mj-lt"/>
              </a:rPr>
              <a:t> high </a:t>
            </a:r>
            <a:r>
              <a:rPr lang="de-DE" sz="2800" dirty="0" err="1" smtClean="0">
                <a:latin typeface="+mj-lt"/>
              </a:rPr>
              <a:t>datarates</a:t>
            </a:r>
            <a:r>
              <a:rPr lang="de-DE" sz="2800" dirty="0" smtClean="0">
                <a:latin typeface="+mj-lt"/>
              </a:rPr>
              <a:t> (</a:t>
            </a:r>
            <a:r>
              <a:rPr lang="de-DE" sz="2800" dirty="0" err="1" smtClean="0">
                <a:latin typeface="+mj-lt"/>
              </a:rPr>
              <a:t>and</a:t>
            </a:r>
            <a:r>
              <a:rPr lang="de-DE" sz="2800" dirty="0" smtClean="0">
                <a:latin typeface="+mj-lt"/>
              </a:rPr>
              <a:t> </a:t>
            </a:r>
            <a:r>
              <a:rPr lang="de-DE" sz="2800" dirty="0" err="1" smtClean="0">
                <a:latin typeface="+mj-lt"/>
              </a:rPr>
              <a:t>higher</a:t>
            </a:r>
            <a:r>
              <a:rPr lang="de-DE" sz="2800" dirty="0" smtClean="0">
                <a:latin typeface="+mj-lt"/>
              </a:rPr>
              <a:t> TX-Power) </a:t>
            </a:r>
            <a:r>
              <a:rPr lang="de-DE" sz="2800" dirty="0" err="1" smtClean="0">
                <a:latin typeface="+mj-lt"/>
              </a:rPr>
              <a:t>this</a:t>
            </a:r>
            <a:r>
              <a:rPr lang="de-DE" sz="2800" dirty="0" smtClean="0">
                <a:latin typeface="+mj-lt"/>
              </a:rPr>
              <a:t> </a:t>
            </a:r>
            <a:r>
              <a:rPr lang="de-DE" sz="2800" dirty="0" err="1" smtClean="0">
                <a:latin typeface="+mj-lt"/>
              </a:rPr>
              <a:t>basic</a:t>
            </a:r>
            <a:r>
              <a:rPr lang="de-DE" sz="2800" dirty="0" smtClean="0">
                <a:latin typeface="+mj-lt"/>
              </a:rPr>
              <a:t> </a:t>
            </a:r>
            <a:r>
              <a:rPr lang="de-DE" sz="2800" dirty="0" err="1" smtClean="0">
                <a:latin typeface="+mj-lt"/>
              </a:rPr>
              <a:t>consumption</a:t>
            </a:r>
            <a:r>
              <a:rPr lang="de-DE" sz="2800" dirty="0" smtClean="0">
                <a:latin typeface="+mj-lt"/>
              </a:rPr>
              <a:t> </a:t>
            </a:r>
            <a:r>
              <a:rPr lang="de-DE" sz="2800" dirty="0" err="1" smtClean="0">
                <a:latin typeface="+mj-lt"/>
              </a:rPr>
              <a:t>can</a:t>
            </a:r>
            <a:r>
              <a:rPr lang="de-DE" sz="2800" dirty="0" smtClean="0">
                <a:latin typeface="+mj-lt"/>
              </a:rPr>
              <a:t> </a:t>
            </a:r>
            <a:r>
              <a:rPr lang="de-DE" sz="2800" dirty="0" err="1" smtClean="0">
                <a:latin typeface="+mj-lt"/>
              </a:rPr>
              <a:t>be</a:t>
            </a:r>
            <a:r>
              <a:rPr lang="de-DE" sz="2800" dirty="0" smtClean="0">
                <a:latin typeface="+mj-lt"/>
              </a:rPr>
              <a:t> </a:t>
            </a:r>
            <a:r>
              <a:rPr lang="de-DE" sz="2800" dirty="0" err="1" smtClean="0">
                <a:latin typeface="+mj-lt"/>
              </a:rPr>
              <a:t>omitted</a:t>
            </a:r>
            <a:endParaRPr lang="en-US" sz="2800" dirty="0" smtClean="0">
              <a:latin typeface="+mj-lt"/>
            </a:endParaRPr>
          </a:p>
        </p:txBody>
      </p:sp>
      <p:sp>
        <p:nvSpPr>
          <p:cNvPr id="4" name="Date Placeholder 3"/>
          <p:cNvSpPr>
            <a:spLocks noGrp="1"/>
          </p:cNvSpPr>
          <p:nvPr>
            <p:ph type="dt" sz="half" idx="10"/>
          </p:nvPr>
        </p:nvSpPr>
        <p:spPr/>
        <p:txBody>
          <a:bodyPr/>
          <a:lstStyle/>
          <a:p>
            <a:r>
              <a:rPr lang="en-US" altLang="zh-CN" dirty="0"/>
              <a:t>May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5</a:t>
            </a:fld>
            <a:endParaRPr lang="en-US"/>
          </a:p>
        </p:txBody>
      </p:sp>
    </p:spTree>
    <p:extLst>
      <p:ext uri="{BB962C8B-B14F-4D97-AF65-F5344CB8AC3E}">
        <p14:creationId xmlns:p14="http://schemas.microsoft.com/office/powerpoint/2010/main" val="914301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620000" cy="1143000"/>
          </a:xfrm>
        </p:spPr>
        <p:txBody>
          <a:bodyPr/>
          <a:lstStyle/>
          <a:p>
            <a:r>
              <a:rPr lang="de-DE" sz="4000" dirty="0" smtClean="0"/>
              <a:t>TX-Power </a:t>
            </a:r>
            <a:r>
              <a:rPr lang="de-DE" sz="4000" dirty="0" err="1" smtClean="0"/>
              <a:t>consumption</a:t>
            </a:r>
            <a:r>
              <a:rPr lang="de-DE" sz="4000" dirty="0" smtClean="0"/>
              <a:t> (2)</a:t>
            </a:r>
            <a:endParaRPr lang="en-US" dirty="0"/>
          </a:p>
        </p:txBody>
      </p:sp>
      <p:sp>
        <p:nvSpPr>
          <p:cNvPr id="3" name="Content Placeholder 2"/>
          <p:cNvSpPr>
            <a:spLocks noGrp="1"/>
          </p:cNvSpPr>
          <p:nvPr>
            <p:ph idx="1"/>
          </p:nvPr>
        </p:nvSpPr>
        <p:spPr>
          <a:xfrm>
            <a:off x="304800" y="1676400"/>
            <a:ext cx="8458200" cy="4495800"/>
          </a:xfrm>
        </p:spPr>
        <p:txBody>
          <a:bodyPr/>
          <a:lstStyle/>
          <a:p>
            <a:r>
              <a:rPr lang="de-DE" sz="2800" dirty="0" err="1" smtClean="0">
                <a:latin typeface="+mj-lt"/>
              </a:rPr>
              <a:t>Extracted</a:t>
            </a:r>
            <a:r>
              <a:rPr lang="de-DE" sz="2800" dirty="0" smtClean="0">
                <a:latin typeface="+mj-lt"/>
              </a:rPr>
              <a:t> </a:t>
            </a:r>
            <a:r>
              <a:rPr lang="de-DE" sz="2800" dirty="0" err="1" smtClean="0">
                <a:latin typeface="+mj-lt"/>
              </a:rPr>
              <a:t>values</a:t>
            </a:r>
            <a:r>
              <a:rPr lang="de-DE" sz="2800" dirty="0" smtClean="0">
                <a:latin typeface="+mj-lt"/>
              </a:rPr>
              <a:t> </a:t>
            </a:r>
            <a:r>
              <a:rPr lang="de-DE" sz="2800" dirty="0" err="1" smtClean="0">
                <a:latin typeface="+mj-lt"/>
              </a:rPr>
              <a:t>for</a:t>
            </a:r>
            <a:r>
              <a:rPr lang="de-DE" sz="2800" dirty="0" smtClean="0">
                <a:latin typeface="+mj-lt"/>
              </a:rPr>
              <a:t> </a:t>
            </a:r>
            <a:r>
              <a:rPr lang="de-DE" sz="2800" dirty="0" err="1" smtClean="0">
                <a:latin typeface="+mj-lt"/>
              </a:rPr>
              <a:t>several</a:t>
            </a:r>
            <a:r>
              <a:rPr lang="de-DE" sz="2800" dirty="0" smtClean="0">
                <a:latin typeface="+mj-lt"/>
              </a:rPr>
              <a:t> </a:t>
            </a:r>
            <a:r>
              <a:rPr lang="de-DE" sz="2800" dirty="0" err="1" smtClean="0">
                <a:latin typeface="+mj-lt"/>
              </a:rPr>
              <a:t>transceivers</a:t>
            </a:r>
            <a:r>
              <a:rPr lang="de-DE" sz="2800" dirty="0" smtClean="0">
                <a:latin typeface="+mj-lt"/>
              </a:rPr>
              <a:t>:</a:t>
            </a:r>
          </a:p>
          <a:p>
            <a:pPr lvl="1"/>
            <a:r>
              <a:rPr lang="de-DE" sz="2400" dirty="0" smtClean="0">
                <a:latin typeface="+mj-lt"/>
              </a:rPr>
              <a:t>AT86R231, CC2520, AT86R212, CC1101, SX1231</a:t>
            </a:r>
          </a:p>
          <a:p>
            <a:pPr lvl="1"/>
            <a:endParaRPr lang="de-DE" sz="2400" dirty="0">
              <a:latin typeface="+mj-lt"/>
            </a:endParaRPr>
          </a:p>
          <a:p>
            <a:r>
              <a:rPr lang="de-DE" sz="2800" dirty="0" err="1" smtClean="0">
                <a:latin typeface="+mj-lt"/>
              </a:rPr>
              <a:t>Example</a:t>
            </a:r>
            <a:r>
              <a:rPr lang="de-DE" sz="2800" dirty="0">
                <a:latin typeface="+mj-lt"/>
              </a:rPr>
              <a:t>  </a:t>
            </a:r>
            <a:r>
              <a:rPr lang="de-DE" sz="2800" dirty="0" smtClean="0">
                <a:latin typeface="+mj-lt"/>
              </a:rPr>
              <a:t>AT86R231 (2.4 GHz, 3V V</a:t>
            </a:r>
            <a:r>
              <a:rPr lang="de-DE" sz="2800" baseline="-25000" dirty="0" smtClean="0">
                <a:latin typeface="+mj-lt"/>
              </a:rPr>
              <a:t>DD</a:t>
            </a:r>
            <a:r>
              <a:rPr lang="de-DE" sz="2800" dirty="0" smtClean="0">
                <a:latin typeface="+mj-lt"/>
              </a:rPr>
              <a:t>):</a:t>
            </a:r>
          </a:p>
        </p:txBody>
      </p:sp>
      <p:sp>
        <p:nvSpPr>
          <p:cNvPr id="4" name="Date Placeholder 3"/>
          <p:cNvSpPr>
            <a:spLocks noGrp="1"/>
          </p:cNvSpPr>
          <p:nvPr>
            <p:ph type="dt" sz="half" idx="10"/>
          </p:nvPr>
        </p:nvSpPr>
        <p:spPr/>
        <p:txBody>
          <a:bodyPr/>
          <a:lstStyle/>
          <a:p>
            <a:r>
              <a:rPr lang="en-US" altLang="zh-CN" dirty="0"/>
              <a:t>May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6</a:t>
            </a:fld>
            <a:endParaRPr lang="en-US"/>
          </a:p>
        </p:txBody>
      </p:sp>
      <p:graphicFrame>
        <p:nvGraphicFramePr>
          <p:cNvPr id="6" name="Tabelle 5"/>
          <p:cNvGraphicFramePr>
            <a:graphicFrameLocks noGrp="1"/>
          </p:cNvGraphicFramePr>
          <p:nvPr>
            <p:extLst>
              <p:ext uri="{D42A27DB-BD31-4B8C-83A1-F6EECF244321}">
                <p14:modId xmlns:p14="http://schemas.microsoft.com/office/powerpoint/2010/main" val="2704235293"/>
              </p:ext>
            </p:extLst>
          </p:nvPr>
        </p:nvGraphicFramePr>
        <p:xfrm>
          <a:off x="1676400" y="4267200"/>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de-DE" dirty="0" smtClean="0"/>
                        <a:t>P</a:t>
                      </a:r>
                      <a:r>
                        <a:rPr lang="de-DE" baseline="-25000" dirty="0" smtClean="0"/>
                        <a:t>TX</a:t>
                      </a:r>
                      <a:r>
                        <a:rPr lang="de-DE" baseline="0" dirty="0" smtClean="0"/>
                        <a:t> [</a:t>
                      </a:r>
                      <a:r>
                        <a:rPr lang="de-DE" baseline="0" dirty="0" err="1" smtClean="0"/>
                        <a:t>dBm</a:t>
                      </a:r>
                      <a:r>
                        <a:rPr lang="de-DE" baseline="0" dirty="0" smtClean="0"/>
                        <a:t>]</a:t>
                      </a:r>
                      <a:endParaRPr lang="en-US" dirty="0"/>
                    </a:p>
                  </a:txBody>
                  <a:tcPr/>
                </a:tc>
                <a:tc>
                  <a:txBody>
                    <a:bodyPr/>
                    <a:lstStyle/>
                    <a:p>
                      <a:r>
                        <a:rPr lang="de-DE" dirty="0" smtClean="0"/>
                        <a:t>P</a:t>
                      </a:r>
                      <a:r>
                        <a:rPr lang="de-DE" baseline="-25000" dirty="0" smtClean="0"/>
                        <a:t>TX</a:t>
                      </a:r>
                      <a:r>
                        <a:rPr lang="de-DE" dirty="0" smtClean="0"/>
                        <a:t> [mW]</a:t>
                      </a:r>
                      <a:endParaRPr lang="en-US" dirty="0"/>
                    </a:p>
                  </a:txBody>
                  <a:tcPr/>
                </a:tc>
                <a:tc>
                  <a:txBody>
                    <a:bodyPr/>
                    <a:lstStyle/>
                    <a:p>
                      <a:r>
                        <a:rPr lang="de-DE" dirty="0" smtClean="0"/>
                        <a:t>I [mA]</a:t>
                      </a:r>
                      <a:endParaRPr lang="en-US" dirty="0"/>
                    </a:p>
                  </a:txBody>
                  <a:tcPr/>
                </a:tc>
                <a:tc>
                  <a:txBody>
                    <a:bodyPr/>
                    <a:lstStyle/>
                    <a:p>
                      <a:r>
                        <a:rPr lang="de-DE" dirty="0" err="1" smtClean="0"/>
                        <a:t>P</a:t>
                      </a:r>
                      <a:r>
                        <a:rPr lang="de-DE" baseline="-25000" dirty="0" err="1" smtClean="0"/>
                        <a:t>total</a:t>
                      </a:r>
                      <a:r>
                        <a:rPr lang="de-DE" dirty="0" smtClean="0"/>
                        <a:t> [mW]</a:t>
                      </a:r>
                      <a:endParaRPr lang="en-US" dirty="0"/>
                    </a:p>
                  </a:txBody>
                  <a:tcPr/>
                </a:tc>
              </a:tr>
              <a:tr h="370840">
                <a:tc>
                  <a:txBody>
                    <a:bodyPr/>
                    <a:lstStyle/>
                    <a:p>
                      <a:r>
                        <a:rPr lang="de-DE" dirty="0" smtClean="0"/>
                        <a:t>3</a:t>
                      </a:r>
                      <a:endParaRPr lang="en-US" dirty="0"/>
                    </a:p>
                  </a:txBody>
                  <a:tcPr/>
                </a:tc>
                <a:tc>
                  <a:txBody>
                    <a:bodyPr/>
                    <a:lstStyle/>
                    <a:p>
                      <a:r>
                        <a:rPr lang="de-DE" dirty="0" smtClean="0"/>
                        <a:t>1.995</a:t>
                      </a:r>
                      <a:endParaRPr lang="en-US" dirty="0"/>
                    </a:p>
                  </a:txBody>
                  <a:tcPr/>
                </a:tc>
                <a:tc>
                  <a:txBody>
                    <a:bodyPr/>
                    <a:lstStyle/>
                    <a:p>
                      <a:r>
                        <a:rPr lang="de-DE" dirty="0" smtClean="0"/>
                        <a:t>14</a:t>
                      </a:r>
                      <a:endParaRPr lang="en-US" dirty="0"/>
                    </a:p>
                  </a:txBody>
                  <a:tcPr/>
                </a:tc>
                <a:tc>
                  <a:txBody>
                    <a:bodyPr/>
                    <a:lstStyle/>
                    <a:p>
                      <a:r>
                        <a:rPr lang="de-DE" dirty="0" smtClean="0"/>
                        <a:t>42</a:t>
                      </a:r>
                      <a:endParaRPr lang="en-US" dirty="0"/>
                    </a:p>
                  </a:txBody>
                  <a:tcPr/>
                </a:tc>
              </a:tr>
              <a:tr h="370840">
                <a:tc>
                  <a:txBody>
                    <a:bodyPr/>
                    <a:lstStyle/>
                    <a:p>
                      <a:r>
                        <a:rPr lang="de-DE" dirty="0" smtClean="0"/>
                        <a:t>0</a:t>
                      </a:r>
                      <a:endParaRPr lang="en-US" dirty="0"/>
                    </a:p>
                  </a:txBody>
                  <a:tcPr/>
                </a:tc>
                <a:tc>
                  <a:txBody>
                    <a:bodyPr/>
                    <a:lstStyle/>
                    <a:p>
                      <a:r>
                        <a:rPr lang="de-DE" dirty="0" smtClean="0"/>
                        <a:t>1</a:t>
                      </a:r>
                      <a:endParaRPr lang="en-US" dirty="0"/>
                    </a:p>
                  </a:txBody>
                  <a:tcPr/>
                </a:tc>
                <a:tc>
                  <a:txBody>
                    <a:bodyPr/>
                    <a:lstStyle/>
                    <a:p>
                      <a:r>
                        <a:rPr lang="de-DE" dirty="0" smtClean="0"/>
                        <a:t>11.6</a:t>
                      </a:r>
                      <a:endParaRPr lang="en-US" dirty="0"/>
                    </a:p>
                  </a:txBody>
                  <a:tcPr/>
                </a:tc>
                <a:tc>
                  <a:txBody>
                    <a:bodyPr/>
                    <a:lstStyle/>
                    <a:p>
                      <a:r>
                        <a:rPr lang="de-DE" dirty="0" smtClean="0"/>
                        <a:t>34.8</a:t>
                      </a:r>
                      <a:endParaRPr lang="en-US" dirty="0"/>
                    </a:p>
                  </a:txBody>
                  <a:tcPr/>
                </a:tc>
              </a:tr>
              <a:tr h="370840">
                <a:tc>
                  <a:txBody>
                    <a:bodyPr/>
                    <a:lstStyle/>
                    <a:p>
                      <a:r>
                        <a:rPr lang="de-DE" dirty="0" smtClean="0"/>
                        <a:t>-17</a:t>
                      </a:r>
                      <a:endParaRPr lang="en-US" dirty="0"/>
                    </a:p>
                  </a:txBody>
                  <a:tcPr/>
                </a:tc>
                <a:tc>
                  <a:txBody>
                    <a:bodyPr/>
                    <a:lstStyle/>
                    <a:p>
                      <a:r>
                        <a:rPr lang="de-DE" dirty="0" smtClean="0"/>
                        <a:t>0.01995</a:t>
                      </a:r>
                      <a:endParaRPr lang="en-US" dirty="0"/>
                    </a:p>
                  </a:txBody>
                  <a:tcPr/>
                </a:tc>
                <a:tc>
                  <a:txBody>
                    <a:bodyPr/>
                    <a:lstStyle/>
                    <a:p>
                      <a:r>
                        <a:rPr lang="de-DE" dirty="0" smtClean="0"/>
                        <a:t>7.4</a:t>
                      </a:r>
                      <a:endParaRPr lang="en-US" dirty="0"/>
                    </a:p>
                  </a:txBody>
                  <a:tcPr/>
                </a:tc>
                <a:tc>
                  <a:txBody>
                    <a:bodyPr/>
                    <a:lstStyle/>
                    <a:p>
                      <a:r>
                        <a:rPr lang="de-DE" dirty="0" smtClean="0"/>
                        <a:t>22.2</a:t>
                      </a:r>
                      <a:endParaRPr lang="en-US" dirty="0"/>
                    </a:p>
                  </a:txBody>
                  <a:tcPr/>
                </a:tc>
              </a:tr>
            </a:tbl>
          </a:graphicData>
        </a:graphic>
      </p:graphicFrame>
    </p:spTree>
    <p:extLst>
      <p:ext uri="{BB962C8B-B14F-4D97-AF65-F5344CB8AC3E}">
        <p14:creationId xmlns:p14="http://schemas.microsoft.com/office/powerpoint/2010/main" val="2023811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m 7"/>
          <p:cNvGraphicFramePr>
            <a:graphicFrameLocks/>
          </p:cNvGraphicFramePr>
          <p:nvPr>
            <p:extLst>
              <p:ext uri="{D42A27DB-BD31-4B8C-83A1-F6EECF244321}">
                <p14:modId xmlns:p14="http://schemas.microsoft.com/office/powerpoint/2010/main" val="320725210"/>
              </p:ext>
            </p:extLst>
          </p:nvPr>
        </p:nvGraphicFramePr>
        <p:xfrm>
          <a:off x="3276600" y="3505200"/>
          <a:ext cx="5681663" cy="3055144"/>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533400" y="533400"/>
            <a:ext cx="7620000" cy="1143000"/>
          </a:xfrm>
        </p:spPr>
        <p:txBody>
          <a:bodyPr/>
          <a:lstStyle/>
          <a:p>
            <a:r>
              <a:rPr lang="de-DE" sz="4000" dirty="0" smtClean="0"/>
              <a:t>TX-Power </a:t>
            </a:r>
            <a:r>
              <a:rPr lang="de-DE" sz="4000" dirty="0" err="1" smtClean="0"/>
              <a:t>consumption</a:t>
            </a:r>
            <a:r>
              <a:rPr lang="de-DE" sz="4000" dirty="0" smtClean="0"/>
              <a:t> (3)</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1676400"/>
                <a:ext cx="8458200" cy="4495800"/>
              </a:xfrm>
            </p:spPr>
            <p:txBody>
              <a:bodyPr/>
              <a:lstStyle/>
              <a:p>
                <a:r>
                  <a:rPr lang="de-DE" sz="2800" dirty="0" smtClean="0">
                    <a:latin typeface="+mj-lt"/>
                  </a:rPr>
                  <a:t>If </a:t>
                </a:r>
                <a:r>
                  <a:rPr lang="de-DE" sz="2800" dirty="0" err="1" smtClean="0">
                    <a:latin typeface="+mj-lt"/>
                  </a:rPr>
                  <a:t>this</a:t>
                </a:r>
                <a:r>
                  <a:rPr lang="de-DE" sz="2800" dirty="0" smtClean="0">
                    <a:latin typeface="+mj-lt"/>
                  </a:rPr>
                  <a:t> </a:t>
                </a:r>
                <a:r>
                  <a:rPr lang="de-DE" sz="2800" dirty="0" err="1" smtClean="0">
                    <a:latin typeface="+mj-lt"/>
                  </a:rPr>
                  <a:t>values</a:t>
                </a:r>
                <a:r>
                  <a:rPr lang="de-DE" sz="2800" dirty="0" smtClean="0">
                    <a:latin typeface="+mj-lt"/>
                  </a:rPr>
                  <a:t> </a:t>
                </a:r>
                <a:r>
                  <a:rPr lang="de-DE" sz="2800" dirty="0" err="1" smtClean="0">
                    <a:latin typeface="+mj-lt"/>
                  </a:rPr>
                  <a:t>are</a:t>
                </a:r>
                <a:r>
                  <a:rPr lang="de-DE" sz="2800" dirty="0" smtClean="0">
                    <a:latin typeface="+mj-lt"/>
                  </a:rPr>
                  <a:t> </a:t>
                </a:r>
                <a:r>
                  <a:rPr lang="de-DE" sz="2800" dirty="0" err="1" smtClean="0">
                    <a:latin typeface="+mj-lt"/>
                  </a:rPr>
                  <a:t>plotted</a:t>
                </a:r>
                <a:r>
                  <a:rPr lang="de-DE" sz="2800" dirty="0" smtClean="0">
                    <a:latin typeface="+mj-lt"/>
                  </a:rPr>
                  <a:t> </a:t>
                </a:r>
                <a:r>
                  <a:rPr lang="de-DE" sz="2800" dirty="0" err="1" smtClean="0">
                    <a:latin typeface="+mj-lt"/>
                  </a:rPr>
                  <a:t>and</a:t>
                </a:r>
                <a:r>
                  <a:rPr lang="de-DE" sz="2800" dirty="0" smtClean="0">
                    <a:latin typeface="+mj-lt"/>
                  </a:rPr>
                  <a:t> a linear </a:t>
                </a:r>
                <a:r>
                  <a:rPr lang="de-DE" sz="2800" dirty="0" err="1" smtClean="0">
                    <a:latin typeface="+mj-lt"/>
                  </a:rPr>
                  <a:t>fitting</a:t>
                </a:r>
                <a:r>
                  <a:rPr lang="de-DE" sz="2800" dirty="0" smtClean="0">
                    <a:latin typeface="+mj-lt"/>
                  </a:rPr>
                  <a:t> </a:t>
                </a:r>
                <a:r>
                  <a:rPr lang="de-DE" sz="2800" dirty="0" err="1" smtClean="0">
                    <a:latin typeface="+mj-lt"/>
                  </a:rPr>
                  <a:t>is</a:t>
                </a:r>
                <a:r>
                  <a:rPr lang="de-DE" sz="2800" dirty="0" smtClean="0">
                    <a:latin typeface="+mj-lt"/>
                  </a:rPr>
                  <a:t> </a:t>
                </a:r>
                <a:r>
                  <a:rPr lang="de-DE" sz="2800" dirty="0" err="1" smtClean="0">
                    <a:latin typeface="+mj-lt"/>
                  </a:rPr>
                  <a:t>applied</a:t>
                </a:r>
                <a:r>
                  <a:rPr lang="de-DE" sz="2800" dirty="0" smtClean="0">
                    <a:latin typeface="+mj-lt"/>
                  </a:rPr>
                  <a:t>, </a:t>
                </a:r>
                <a:r>
                  <a:rPr lang="de-DE" sz="2800" dirty="0" err="1" smtClean="0">
                    <a:latin typeface="+mj-lt"/>
                  </a:rPr>
                  <a:t>we</a:t>
                </a:r>
                <a:r>
                  <a:rPr lang="de-DE" sz="2800" dirty="0" smtClean="0">
                    <a:latin typeface="+mj-lt"/>
                  </a:rPr>
                  <a:t> </a:t>
                </a:r>
                <a:r>
                  <a:rPr lang="de-DE" sz="2800" dirty="0" err="1" smtClean="0">
                    <a:latin typeface="+mj-lt"/>
                  </a:rPr>
                  <a:t>get</a:t>
                </a:r>
                <a:r>
                  <a:rPr lang="de-DE" sz="2800" dirty="0" smtClean="0">
                    <a:latin typeface="+mj-lt"/>
                  </a:rPr>
                  <a:t> a linear </a:t>
                </a:r>
                <a:r>
                  <a:rPr lang="de-DE" sz="2800" dirty="0" err="1" smtClean="0">
                    <a:latin typeface="+mj-lt"/>
                  </a:rPr>
                  <a:t>curve</a:t>
                </a:r>
                <a:r>
                  <a:rPr lang="de-DE" sz="2800" dirty="0">
                    <a:latin typeface="+mj-lt"/>
                  </a:rPr>
                  <a:t> </a:t>
                </a:r>
                <a:r>
                  <a:rPr lang="de-DE" sz="2800" dirty="0" err="1" smtClean="0">
                    <a:latin typeface="+mj-lt"/>
                  </a:rPr>
                  <a:t>like</a:t>
                </a:r>
                <a:r>
                  <a:rPr lang="de-DE" sz="2800" dirty="0" smtClean="0">
                    <a:latin typeface="+mj-lt"/>
                  </a:rPr>
                  <a:t>:</a:t>
                </a:r>
              </a:p>
              <a:p>
                <a:pPr marL="0" indent="0">
                  <a:buNone/>
                </a:pPr>
                <a14:m>
                  <m:oMathPara xmlns:m="http://schemas.openxmlformats.org/officeDocument/2006/math">
                    <m:oMathParaPr>
                      <m:jc m:val="centerGroup"/>
                    </m:oMathParaPr>
                    <m:oMath xmlns:m="http://schemas.openxmlformats.org/officeDocument/2006/math">
                      <m:sSub>
                        <m:sSubPr>
                          <m:ctrlPr>
                            <a:rPr lang="de-DE" sz="2800" i="1" smtClean="0">
                              <a:latin typeface="Cambria Math"/>
                            </a:rPr>
                          </m:ctrlPr>
                        </m:sSubPr>
                        <m:e>
                          <m:r>
                            <a:rPr lang="de-DE" sz="2800" b="0" i="1" smtClean="0">
                              <a:latin typeface="Cambria Math"/>
                            </a:rPr>
                            <m:t>𝑃</m:t>
                          </m:r>
                        </m:e>
                        <m:sub>
                          <m:r>
                            <m:rPr>
                              <m:nor/>
                            </m:rPr>
                            <a:rPr lang="de-DE" sz="2800" b="0" i="0" smtClean="0">
                              <a:latin typeface="Cambria Math"/>
                            </a:rPr>
                            <m:t>total</m:t>
                          </m:r>
                        </m:sub>
                      </m:sSub>
                      <m:r>
                        <a:rPr lang="de-DE" sz="2800" b="0" i="1" smtClean="0">
                          <a:latin typeface="Cambria Math"/>
                        </a:rPr>
                        <m:t>=</m:t>
                      </m:r>
                      <m:sSub>
                        <m:sSubPr>
                          <m:ctrlPr>
                            <a:rPr lang="de-DE" sz="2800" b="0" i="1" smtClean="0">
                              <a:latin typeface="Cambria Math"/>
                            </a:rPr>
                          </m:ctrlPr>
                        </m:sSubPr>
                        <m:e>
                          <m:r>
                            <a:rPr lang="de-DE" sz="2800" b="0" i="1" smtClean="0">
                              <a:latin typeface="Cambria Math"/>
                            </a:rPr>
                            <m:t>𝑃</m:t>
                          </m:r>
                        </m:e>
                        <m:sub>
                          <m:r>
                            <m:rPr>
                              <m:nor/>
                            </m:rPr>
                            <a:rPr lang="de-DE" sz="2800" b="0" i="0" smtClean="0">
                              <a:latin typeface="Cambria Math"/>
                            </a:rPr>
                            <m:t>tx</m:t>
                          </m:r>
                        </m:sub>
                      </m:sSub>
                      <m:r>
                        <a:rPr lang="de-DE" sz="2800" b="0" i="1" smtClean="0">
                          <a:latin typeface="Cambria Math"/>
                          <a:ea typeface="Cambria Math"/>
                        </a:rPr>
                        <m:t>∙</m:t>
                      </m:r>
                      <m:f>
                        <m:fPr>
                          <m:ctrlPr>
                            <a:rPr lang="de-DE" sz="2800" i="1">
                              <a:latin typeface="Cambria Math"/>
                              <a:ea typeface="Cambria Math"/>
                            </a:rPr>
                          </m:ctrlPr>
                        </m:fPr>
                        <m:num>
                          <m:r>
                            <a:rPr lang="de-DE" sz="2800" i="1">
                              <a:latin typeface="Cambria Math"/>
                              <a:ea typeface="Cambria Math"/>
                            </a:rPr>
                            <m:t>1</m:t>
                          </m:r>
                        </m:num>
                        <m:den>
                          <m:sSub>
                            <m:sSubPr>
                              <m:ctrlPr>
                                <a:rPr lang="de-DE" sz="2800" i="1" smtClean="0">
                                  <a:latin typeface="Cambria Math"/>
                                  <a:ea typeface="Cambria Math"/>
                                </a:rPr>
                              </m:ctrlPr>
                            </m:sSubPr>
                            <m:e>
                              <m:r>
                                <a:rPr lang="de-DE" sz="2800" i="1">
                                  <a:latin typeface="Cambria Math"/>
                                  <a:ea typeface="Cambria Math"/>
                                </a:rPr>
                                <m:t>𝜂</m:t>
                              </m:r>
                            </m:e>
                            <m:sub>
                              <m:r>
                                <m:rPr>
                                  <m:nor/>
                                </m:rPr>
                                <a:rPr lang="de-DE" sz="2800" b="0" i="0" smtClean="0">
                                  <a:latin typeface="Cambria Math"/>
                                  <a:ea typeface="Cambria Math"/>
                                </a:rPr>
                                <m:t>max</m:t>
                              </m:r>
                            </m:sub>
                          </m:sSub>
                        </m:den>
                      </m:f>
                      <m:r>
                        <a:rPr lang="de-DE" sz="2800" b="0" i="1" smtClean="0">
                          <a:latin typeface="Cambria Math"/>
                          <a:ea typeface="Cambria Math"/>
                        </a:rPr>
                        <m:t>+</m:t>
                      </m:r>
                      <m:sSub>
                        <m:sSubPr>
                          <m:ctrlPr>
                            <a:rPr lang="de-DE" sz="2800" b="0" i="1" smtClean="0">
                              <a:latin typeface="Cambria Math"/>
                            </a:rPr>
                          </m:ctrlPr>
                        </m:sSubPr>
                        <m:e>
                          <m:r>
                            <a:rPr lang="de-DE" sz="2800" b="0" i="1" smtClean="0">
                              <a:latin typeface="Cambria Math"/>
                            </a:rPr>
                            <m:t>𝑃</m:t>
                          </m:r>
                        </m:e>
                        <m:sub>
                          <m:r>
                            <m:rPr>
                              <m:nor/>
                            </m:rPr>
                            <a:rPr lang="de-DE" sz="2800" b="0" i="0" smtClean="0">
                              <a:latin typeface="Cambria Math"/>
                            </a:rPr>
                            <m:t>base</m:t>
                          </m:r>
                        </m:sub>
                      </m:sSub>
                    </m:oMath>
                  </m:oMathPara>
                </a14:m>
                <a:endParaRPr lang="de-DE" sz="2800" dirty="0" smtClean="0">
                  <a:latin typeface="+mj-lt"/>
                </a:endParaRPr>
              </a:p>
              <a:p>
                <a:r>
                  <a:rPr lang="de-DE" sz="2800" dirty="0" err="1" smtClean="0">
                    <a:latin typeface="+mj-lt"/>
                  </a:rPr>
                  <a:t>For</a:t>
                </a:r>
                <a:r>
                  <a:rPr lang="de-DE" sz="2800" dirty="0" smtClean="0">
                    <a:latin typeface="+mj-lt"/>
                  </a:rPr>
                  <a:t> AT86RF231:</a:t>
                </a:r>
              </a:p>
              <a:p>
                <a:pPr lvl="1"/>
                <a14:m>
                  <m:oMath xmlns:m="http://schemas.openxmlformats.org/officeDocument/2006/math">
                    <m:f>
                      <m:fPr>
                        <m:type m:val="skw"/>
                        <m:ctrlPr>
                          <a:rPr lang="de-DE" sz="1800" i="1" smtClean="0">
                            <a:latin typeface="Cambria Math"/>
                            <a:ea typeface="Cambria Math"/>
                          </a:rPr>
                        </m:ctrlPr>
                      </m:fPr>
                      <m:num>
                        <m:r>
                          <a:rPr lang="de-DE" sz="1800" b="0" i="1" smtClean="0">
                            <a:latin typeface="Cambria Math"/>
                            <a:ea typeface="Cambria Math"/>
                          </a:rPr>
                          <m:t>1</m:t>
                        </m:r>
                      </m:num>
                      <m:den>
                        <m:sSub>
                          <m:sSubPr>
                            <m:ctrlPr>
                              <a:rPr lang="de-DE" sz="1800" i="1">
                                <a:latin typeface="Cambria Math"/>
                                <a:ea typeface="Cambria Math"/>
                              </a:rPr>
                            </m:ctrlPr>
                          </m:sSubPr>
                          <m:e>
                            <m:r>
                              <a:rPr lang="de-DE" sz="1800" i="1">
                                <a:latin typeface="Cambria Math"/>
                                <a:ea typeface="Cambria Math"/>
                              </a:rPr>
                              <m:t>𝜂</m:t>
                            </m:r>
                          </m:e>
                          <m:sub>
                            <m:r>
                              <m:rPr>
                                <m:nor/>
                              </m:rPr>
                              <a:rPr lang="de-DE" sz="1800">
                                <a:latin typeface="Cambria Math"/>
                                <a:ea typeface="Cambria Math"/>
                              </a:rPr>
                              <m:t>max</m:t>
                            </m:r>
                          </m:sub>
                        </m:sSub>
                      </m:den>
                    </m:f>
                    <m:r>
                      <a:rPr lang="de-DE" sz="1800" b="0" i="1" smtClean="0">
                        <a:latin typeface="Cambria Math"/>
                        <a:ea typeface="Cambria Math"/>
                      </a:rPr>
                      <m:t>=10.017</m:t>
                    </m:r>
                  </m:oMath>
                </a14:m>
                <a:endParaRPr lang="de-DE" sz="2400" dirty="0" smtClean="0">
                  <a:latin typeface="+mj-lt"/>
                </a:endParaRPr>
              </a:p>
              <a:p>
                <a:pPr lvl="1"/>
                <a14:m>
                  <m:oMath xmlns:m="http://schemas.openxmlformats.org/officeDocument/2006/math">
                    <m:sSub>
                      <m:sSubPr>
                        <m:ctrlPr>
                          <a:rPr lang="de-DE" sz="1800" i="1" smtClean="0">
                            <a:latin typeface="Cambria Math"/>
                          </a:rPr>
                        </m:ctrlPr>
                      </m:sSubPr>
                      <m:e>
                        <m:r>
                          <a:rPr lang="de-DE" sz="1800" b="0" i="1" smtClean="0">
                            <a:latin typeface="Cambria Math"/>
                          </a:rPr>
                          <m:t>𝑃</m:t>
                        </m:r>
                      </m:e>
                      <m:sub>
                        <m:r>
                          <m:rPr>
                            <m:nor/>
                          </m:rPr>
                          <a:rPr lang="de-DE" sz="1800" b="0" i="0" smtClean="0">
                            <a:latin typeface="Cambria Math"/>
                          </a:rPr>
                          <m:t>base</m:t>
                        </m:r>
                      </m:sub>
                    </m:sSub>
                    <m:r>
                      <a:rPr lang="de-DE" sz="1800" b="0" i="1" smtClean="0">
                        <a:latin typeface="Cambria Math"/>
                      </a:rPr>
                      <m:t>=22.933 </m:t>
                    </m:r>
                    <m:r>
                      <m:rPr>
                        <m:nor/>
                      </m:rPr>
                      <a:rPr lang="de-DE" sz="1800" b="0" i="0" smtClean="0">
                        <a:latin typeface="Cambria Math"/>
                      </a:rPr>
                      <m:t>mW</m:t>
                    </m:r>
                  </m:oMath>
                </a14:m>
                <a:endParaRPr lang="de-DE" sz="2400" dirty="0" smtClean="0">
                  <a:latin typeface="+mj-l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1676400"/>
                <a:ext cx="8458200" cy="4495800"/>
              </a:xfrm>
              <a:blipFill rotWithShape="1">
                <a:blip r:embed="rId3"/>
                <a:stretch>
                  <a:fillRect l="-1225" t="-1355"/>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altLang="zh-CN" dirty="0"/>
              <a:t>May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7</a:t>
            </a:fld>
            <a:endParaRPr lang="en-US"/>
          </a:p>
        </p:txBody>
      </p:sp>
    </p:spTree>
    <p:extLst>
      <p:ext uri="{BB962C8B-B14F-4D97-AF65-F5344CB8AC3E}">
        <p14:creationId xmlns:p14="http://schemas.microsoft.com/office/powerpoint/2010/main" val="3285274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620000" cy="1143000"/>
          </a:xfrm>
        </p:spPr>
        <p:txBody>
          <a:bodyPr/>
          <a:lstStyle/>
          <a:p>
            <a:r>
              <a:rPr lang="de-DE" sz="4000" dirty="0" smtClean="0"/>
              <a:t>TX-Power </a:t>
            </a:r>
            <a:r>
              <a:rPr lang="de-DE" sz="4000" dirty="0" err="1" smtClean="0"/>
              <a:t>consumption</a:t>
            </a:r>
            <a:r>
              <a:rPr lang="de-DE" sz="4000" dirty="0" smtClean="0"/>
              <a:t> (4)</a:t>
            </a:r>
            <a:endParaRPr lang="en-US" dirty="0"/>
          </a:p>
        </p:txBody>
      </p:sp>
      <mc:AlternateContent xmlns:mc="http://schemas.openxmlformats.org/markup-compatibility/2006" xmlns:a14="http://schemas.microsoft.com/office/drawing/2010/main">
        <mc:Choice Requires="a14">
          <p:graphicFrame>
            <p:nvGraphicFramePr>
              <p:cNvPr id="6" name="Inhaltsplatzhalter 5"/>
              <p:cNvGraphicFramePr>
                <a:graphicFrameLocks noGrp="1"/>
              </p:cNvGraphicFramePr>
              <p:nvPr>
                <p:ph idx="1"/>
                <p:extLst>
                  <p:ext uri="{D42A27DB-BD31-4B8C-83A1-F6EECF244321}">
                    <p14:modId xmlns:p14="http://schemas.microsoft.com/office/powerpoint/2010/main" val="2541835314"/>
                  </p:ext>
                </p:extLst>
              </p:nvPr>
            </p:nvGraphicFramePr>
            <p:xfrm>
              <a:off x="304800" y="1600200"/>
              <a:ext cx="8458200" cy="2305114"/>
            </p:xfrm>
            <a:graphic>
              <a:graphicData uri="http://schemas.openxmlformats.org/drawingml/2006/table">
                <a:tbl>
                  <a:tblPr firstRow="1" bandRow="1">
                    <a:tableStyleId>{5C22544A-7EE6-4342-B048-85BDC9FD1C3A}</a:tableStyleId>
                  </a:tblPr>
                  <a:tblGrid>
                    <a:gridCol w="2819400"/>
                    <a:gridCol w="2819400"/>
                    <a:gridCol w="2819400"/>
                  </a:tblGrid>
                  <a:tr h="370840">
                    <a:tc>
                      <a:txBody>
                        <a:bodyPr/>
                        <a:lstStyle/>
                        <a:p>
                          <a:pPr algn="ctr"/>
                          <a:r>
                            <a:rPr lang="de-DE" dirty="0" smtClean="0"/>
                            <a:t>Transceiver Chip</a:t>
                          </a:r>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type m:val="skw"/>
                                    <m:ctrlPr>
                                      <a:rPr lang="de-DE" sz="1800" i="1" smtClean="0">
                                        <a:latin typeface="Cambria Math"/>
                                        <a:ea typeface="Cambria Math"/>
                                      </a:rPr>
                                    </m:ctrlPr>
                                  </m:fPr>
                                  <m:num>
                                    <m:r>
                                      <a:rPr lang="de-DE" sz="1800" b="0" i="1" smtClean="0">
                                        <a:latin typeface="Cambria Math"/>
                                        <a:ea typeface="Cambria Math"/>
                                      </a:rPr>
                                      <m:t>1</m:t>
                                    </m:r>
                                  </m:num>
                                  <m:den>
                                    <m:sSub>
                                      <m:sSubPr>
                                        <m:ctrlPr>
                                          <a:rPr lang="de-DE" sz="1800" i="1">
                                            <a:latin typeface="Cambria Math"/>
                                            <a:ea typeface="Cambria Math"/>
                                          </a:rPr>
                                        </m:ctrlPr>
                                      </m:sSubPr>
                                      <m:e>
                                        <m:r>
                                          <a:rPr lang="de-DE" sz="1800" i="1">
                                            <a:latin typeface="Cambria Math"/>
                                            <a:ea typeface="Cambria Math"/>
                                          </a:rPr>
                                          <m:t>𝜂</m:t>
                                        </m:r>
                                      </m:e>
                                      <m:sub>
                                        <m:r>
                                          <m:rPr>
                                            <m:nor/>
                                          </m:rPr>
                                          <a:rPr lang="de-DE" sz="1800">
                                            <a:latin typeface="Cambria Math"/>
                                            <a:ea typeface="Cambria Math"/>
                                          </a:rPr>
                                          <m:t>max</m:t>
                                        </m:r>
                                      </m:sub>
                                    </m:sSub>
                                  </m:den>
                                </m:f>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de-DE" b="1" i="1" smtClean="0">
                                        <a:latin typeface="Cambria Math"/>
                                      </a:rPr>
                                      <m:t>𝑷</m:t>
                                    </m:r>
                                  </m:e>
                                  <m:sub>
                                    <m:r>
                                      <m:rPr>
                                        <m:nor/>
                                      </m:rPr>
                                      <a:rPr lang="de-DE" b="1" i="0" smtClean="0">
                                        <a:latin typeface="Cambria Math"/>
                                      </a:rPr>
                                      <m:t>base</m:t>
                                    </m:r>
                                  </m:sub>
                                </m:sSub>
                              </m:oMath>
                            </m:oMathPara>
                          </a14:m>
                          <a:endParaRPr lang="en-US" dirty="0"/>
                        </a:p>
                      </a:txBody>
                      <a:tcPr/>
                    </a:tc>
                  </a:tr>
                  <a:tr h="370840">
                    <a:tc>
                      <a:txBody>
                        <a:bodyPr/>
                        <a:lstStyle/>
                        <a:p>
                          <a:r>
                            <a:rPr lang="de-DE" dirty="0" smtClean="0"/>
                            <a:t>AT86RF231</a:t>
                          </a:r>
                          <a:endParaRPr lang="en-US" dirty="0"/>
                        </a:p>
                      </a:txBody>
                      <a:tcPr/>
                    </a:tc>
                    <a:tc>
                      <a:txBody>
                        <a:bodyPr/>
                        <a:lstStyle/>
                        <a:p>
                          <a:r>
                            <a:rPr lang="de-DE" dirty="0" smtClean="0"/>
                            <a:t>10.017</a:t>
                          </a:r>
                          <a:endParaRPr lang="en-US" dirty="0"/>
                        </a:p>
                      </a:txBody>
                      <a:tcPr/>
                    </a:tc>
                    <a:tc>
                      <a:txBody>
                        <a:bodyPr/>
                        <a:lstStyle/>
                        <a:p>
                          <a:r>
                            <a:rPr lang="de-DE" dirty="0" smtClean="0"/>
                            <a:t>22.933 mW</a:t>
                          </a:r>
                          <a:endParaRPr lang="en-US" dirty="0"/>
                        </a:p>
                      </a:txBody>
                      <a:tcPr/>
                    </a:tc>
                  </a:tr>
                  <a:tr h="370840">
                    <a:tc>
                      <a:txBody>
                        <a:bodyPr/>
                        <a:lstStyle/>
                        <a:p>
                          <a:r>
                            <a:rPr lang="de-DE" dirty="0" smtClean="0"/>
                            <a:t>CC2520</a:t>
                          </a:r>
                          <a:endParaRPr lang="en-US" dirty="0"/>
                        </a:p>
                      </a:txBody>
                      <a:tcPr/>
                    </a:tc>
                    <a:tc>
                      <a:txBody>
                        <a:bodyPr/>
                        <a:lstStyle/>
                        <a:p>
                          <a:r>
                            <a:rPr lang="de-DE" dirty="0" smtClean="0"/>
                            <a:t>14.809</a:t>
                          </a:r>
                          <a:endParaRPr lang="en-US" dirty="0"/>
                        </a:p>
                      </a:txBody>
                      <a:tcPr/>
                    </a:tc>
                    <a:tc>
                      <a:txBody>
                        <a:bodyPr/>
                        <a:lstStyle/>
                        <a:p>
                          <a:r>
                            <a:rPr lang="de-DE" dirty="0" smtClean="0"/>
                            <a:t>58.192 mW</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AT86RF212</a:t>
                          </a:r>
                          <a:endParaRPr lang="en-US" dirty="0" smtClean="0"/>
                        </a:p>
                      </a:txBody>
                      <a:tcPr/>
                    </a:tc>
                    <a:tc>
                      <a:txBody>
                        <a:bodyPr/>
                        <a:lstStyle/>
                        <a:p>
                          <a:r>
                            <a:rPr lang="de-DE" dirty="0" smtClean="0"/>
                            <a:t>3.8817</a:t>
                          </a:r>
                          <a:endParaRPr lang="en-US" dirty="0"/>
                        </a:p>
                      </a:txBody>
                      <a:tcPr/>
                    </a:tc>
                    <a:tc>
                      <a:txBody>
                        <a:bodyPr/>
                        <a:lstStyle/>
                        <a:p>
                          <a:r>
                            <a:rPr lang="de-DE" dirty="0" smtClean="0"/>
                            <a:t>36.675 mW</a:t>
                          </a:r>
                          <a:endParaRPr lang="en-US" dirty="0"/>
                        </a:p>
                      </a:txBody>
                      <a:tcPr/>
                    </a:tc>
                  </a:tr>
                  <a:tr h="370840">
                    <a:tc>
                      <a:txBody>
                        <a:bodyPr/>
                        <a:lstStyle/>
                        <a:p>
                          <a:r>
                            <a:rPr lang="de-DE" dirty="0" smtClean="0"/>
                            <a:t>CC1101</a:t>
                          </a:r>
                          <a:endParaRPr lang="en-US" dirty="0"/>
                        </a:p>
                      </a:txBody>
                      <a:tcPr/>
                    </a:tc>
                    <a:tc>
                      <a:txBody>
                        <a:bodyPr/>
                        <a:lstStyle/>
                        <a:p>
                          <a:r>
                            <a:rPr lang="de-DE" dirty="0" smtClean="0"/>
                            <a:t>3.6122</a:t>
                          </a:r>
                          <a:endParaRPr lang="en-US" dirty="0"/>
                        </a:p>
                      </a:txBody>
                      <a:tcPr/>
                    </a:tc>
                    <a:tc>
                      <a:txBody>
                        <a:bodyPr/>
                        <a:lstStyle/>
                        <a:p>
                          <a:r>
                            <a:rPr lang="de-DE" dirty="0" smtClean="0"/>
                            <a:t>48.577 mW</a:t>
                          </a:r>
                          <a:endParaRPr lang="en-US" dirty="0"/>
                        </a:p>
                      </a:txBody>
                      <a:tcPr/>
                    </a:tc>
                  </a:tr>
                  <a:tr h="370840">
                    <a:tc>
                      <a:txBody>
                        <a:bodyPr/>
                        <a:lstStyle/>
                        <a:p>
                          <a:r>
                            <a:rPr lang="de-DE" dirty="0" smtClean="0"/>
                            <a:t>SX1232</a:t>
                          </a:r>
                          <a:endParaRPr lang="en-US" dirty="0"/>
                        </a:p>
                      </a:txBody>
                      <a:tcPr/>
                    </a:tc>
                    <a:tc>
                      <a:txBody>
                        <a:bodyPr/>
                        <a:lstStyle/>
                        <a:p>
                          <a:r>
                            <a:rPr lang="de-DE" dirty="0" smtClean="0"/>
                            <a:t>3.9153</a:t>
                          </a:r>
                          <a:endParaRPr lang="en-US" dirty="0"/>
                        </a:p>
                      </a:txBody>
                      <a:tcPr/>
                    </a:tc>
                    <a:tc>
                      <a:txBody>
                        <a:bodyPr/>
                        <a:lstStyle/>
                        <a:p>
                          <a:r>
                            <a:rPr lang="de-DE" dirty="0" smtClean="0"/>
                            <a:t>46.426 mW</a:t>
                          </a:r>
                          <a:endParaRPr lang="en-US" dirty="0"/>
                        </a:p>
                      </a:txBody>
                      <a:tcPr/>
                    </a:tc>
                  </a:tr>
                </a:tbl>
              </a:graphicData>
            </a:graphic>
          </p:graphicFrame>
        </mc:Choice>
        <mc:Fallback xmlns="">
          <p:graphicFrame>
            <p:nvGraphicFramePr>
              <p:cNvPr id="6" name="Inhaltsplatzhalter 5"/>
              <p:cNvGraphicFramePr>
                <a:graphicFrameLocks noGrp="1"/>
              </p:cNvGraphicFramePr>
              <p:nvPr>
                <p:ph idx="1"/>
                <p:extLst>
                  <p:ext uri="{D42A27DB-BD31-4B8C-83A1-F6EECF244321}">
                    <p14:modId xmlns:p14="http://schemas.microsoft.com/office/powerpoint/2010/main" val="2541835314"/>
                  </p:ext>
                </p:extLst>
              </p:nvPr>
            </p:nvGraphicFramePr>
            <p:xfrm>
              <a:off x="304800" y="1600200"/>
              <a:ext cx="8458200" cy="2305114"/>
            </p:xfrm>
            <a:graphic>
              <a:graphicData uri="http://schemas.openxmlformats.org/drawingml/2006/table">
                <a:tbl>
                  <a:tblPr firstRow="1" bandRow="1">
                    <a:tableStyleId>{5C22544A-7EE6-4342-B048-85BDC9FD1C3A}</a:tableStyleId>
                  </a:tblPr>
                  <a:tblGrid>
                    <a:gridCol w="2819400"/>
                    <a:gridCol w="2819400"/>
                    <a:gridCol w="2819400"/>
                  </a:tblGrid>
                  <a:tr h="450914">
                    <a:tc>
                      <a:txBody>
                        <a:bodyPr/>
                        <a:lstStyle/>
                        <a:p>
                          <a:pPr algn="ctr"/>
                          <a:r>
                            <a:rPr lang="de-DE" dirty="0" smtClean="0"/>
                            <a:t>Transceiver Chip</a:t>
                          </a:r>
                          <a:endParaRPr lang="en-US" dirty="0"/>
                        </a:p>
                      </a:txBody>
                      <a:tcPr/>
                    </a:tc>
                    <a:tc>
                      <a:txBody>
                        <a:bodyPr/>
                        <a:lstStyle/>
                        <a:p>
                          <a:endParaRPr lang="de-DE"/>
                        </a:p>
                      </a:txBody>
                      <a:tcPr>
                        <a:blipFill rotWithShape="1">
                          <a:blip r:embed="rId2"/>
                          <a:stretch>
                            <a:fillRect l="-100216" t="-120270" r="-100216" b="-431081"/>
                          </a:stretch>
                        </a:blipFill>
                      </a:tcPr>
                    </a:tc>
                    <a:tc>
                      <a:txBody>
                        <a:bodyPr/>
                        <a:lstStyle/>
                        <a:p>
                          <a:endParaRPr lang="de-DE"/>
                        </a:p>
                      </a:txBody>
                      <a:tcPr>
                        <a:blipFill rotWithShape="1">
                          <a:blip r:embed="rId2"/>
                          <a:stretch>
                            <a:fillRect l="-199784" t="-120270" b="-431081"/>
                          </a:stretch>
                        </a:blipFill>
                      </a:tcPr>
                    </a:tc>
                  </a:tr>
                  <a:tr h="370840">
                    <a:tc>
                      <a:txBody>
                        <a:bodyPr/>
                        <a:lstStyle/>
                        <a:p>
                          <a:r>
                            <a:rPr lang="de-DE" dirty="0" smtClean="0"/>
                            <a:t>AT86RF231</a:t>
                          </a:r>
                          <a:endParaRPr lang="en-US" dirty="0"/>
                        </a:p>
                      </a:txBody>
                      <a:tcPr/>
                    </a:tc>
                    <a:tc>
                      <a:txBody>
                        <a:bodyPr/>
                        <a:lstStyle/>
                        <a:p>
                          <a:r>
                            <a:rPr lang="de-DE" dirty="0" smtClean="0"/>
                            <a:t>10.017</a:t>
                          </a:r>
                          <a:endParaRPr lang="en-US" dirty="0"/>
                        </a:p>
                      </a:txBody>
                      <a:tcPr/>
                    </a:tc>
                    <a:tc>
                      <a:txBody>
                        <a:bodyPr/>
                        <a:lstStyle/>
                        <a:p>
                          <a:r>
                            <a:rPr lang="de-DE" dirty="0" smtClean="0"/>
                            <a:t>22.933 mW</a:t>
                          </a:r>
                          <a:endParaRPr lang="en-US" dirty="0"/>
                        </a:p>
                      </a:txBody>
                      <a:tcPr/>
                    </a:tc>
                  </a:tr>
                  <a:tr h="370840">
                    <a:tc>
                      <a:txBody>
                        <a:bodyPr/>
                        <a:lstStyle/>
                        <a:p>
                          <a:r>
                            <a:rPr lang="de-DE" dirty="0" smtClean="0"/>
                            <a:t>CC2520</a:t>
                          </a:r>
                          <a:endParaRPr lang="en-US" dirty="0"/>
                        </a:p>
                      </a:txBody>
                      <a:tcPr/>
                    </a:tc>
                    <a:tc>
                      <a:txBody>
                        <a:bodyPr/>
                        <a:lstStyle/>
                        <a:p>
                          <a:r>
                            <a:rPr lang="de-DE" dirty="0" smtClean="0"/>
                            <a:t>14.809</a:t>
                          </a:r>
                          <a:endParaRPr lang="en-US" dirty="0"/>
                        </a:p>
                      </a:txBody>
                      <a:tcPr/>
                    </a:tc>
                    <a:tc>
                      <a:txBody>
                        <a:bodyPr/>
                        <a:lstStyle/>
                        <a:p>
                          <a:r>
                            <a:rPr lang="de-DE" dirty="0" smtClean="0"/>
                            <a:t>58.192 mW</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AT86RF212</a:t>
                          </a:r>
                          <a:endParaRPr lang="en-US" dirty="0" smtClean="0"/>
                        </a:p>
                      </a:txBody>
                      <a:tcPr/>
                    </a:tc>
                    <a:tc>
                      <a:txBody>
                        <a:bodyPr/>
                        <a:lstStyle/>
                        <a:p>
                          <a:r>
                            <a:rPr lang="de-DE" dirty="0" smtClean="0"/>
                            <a:t>3.8817</a:t>
                          </a:r>
                          <a:endParaRPr lang="en-US" dirty="0"/>
                        </a:p>
                      </a:txBody>
                      <a:tcPr/>
                    </a:tc>
                    <a:tc>
                      <a:txBody>
                        <a:bodyPr/>
                        <a:lstStyle/>
                        <a:p>
                          <a:r>
                            <a:rPr lang="de-DE" dirty="0" smtClean="0"/>
                            <a:t>36.675 mW</a:t>
                          </a:r>
                          <a:endParaRPr lang="en-US" dirty="0"/>
                        </a:p>
                      </a:txBody>
                      <a:tcPr/>
                    </a:tc>
                  </a:tr>
                  <a:tr h="370840">
                    <a:tc>
                      <a:txBody>
                        <a:bodyPr/>
                        <a:lstStyle/>
                        <a:p>
                          <a:r>
                            <a:rPr lang="de-DE" dirty="0" smtClean="0"/>
                            <a:t>CC1101</a:t>
                          </a:r>
                          <a:endParaRPr lang="en-US" dirty="0"/>
                        </a:p>
                      </a:txBody>
                      <a:tcPr/>
                    </a:tc>
                    <a:tc>
                      <a:txBody>
                        <a:bodyPr/>
                        <a:lstStyle/>
                        <a:p>
                          <a:r>
                            <a:rPr lang="de-DE" dirty="0" smtClean="0"/>
                            <a:t>3.6122</a:t>
                          </a:r>
                          <a:endParaRPr lang="en-US" dirty="0"/>
                        </a:p>
                      </a:txBody>
                      <a:tcPr/>
                    </a:tc>
                    <a:tc>
                      <a:txBody>
                        <a:bodyPr/>
                        <a:lstStyle/>
                        <a:p>
                          <a:r>
                            <a:rPr lang="de-DE" dirty="0" smtClean="0"/>
                            <a:t>48.577 mW</a:t>
                          </a:r>
                          <a:endParaRPr lang="en-US" dirty="0"/>
                        </a:p>
                      </a:txBody>
                      <a:tcPr/>
                    </a:tc>
                  </a:tr>
                  <a:tr h="370840">
                    <a:tc>
                      <a:txBody>
                        <a:bodyPr/>
                        <a:lstStyle/>
                        <a:p>
                          <a:r>
                            <a:rPr lang="de-DE" dirty="0" smtClean="0"/>
                            <a:t>SX1232</a:t>
                          </a:r>
                          <a:endParaRPr lang="en-US" dirty="0"/>
                        </a:p>
                      </a:txBody>
                      <a:tcPr/>
                    </a:tc>
                    <a:tc>
                      <a:txBody>
                        <a:bodyPr/>
                        <a:lstStyle/>
                        <a:p>
                          <a:r>
                            <a:rPr lang="de-DE" dirty="0" smtClean="0"/>
                            <a:t>3.9153</a:t>
                          </a:r>
                          <a:endParaRPr lang="en-US" dirty="0"/>
                        </a:p>
                      </a:txBody>
                      <a:tcPr/>
                    </a:tc>
                    <a:tc>
                      <a:txBody>
                        <a:bodyPr/>
                        <a:lstStyle/>
                        <a:p>
                          <a:r>
                            <a:rPr lang="de-DE" dirty="0" smtClean="0"/>
                            <a:t>46.426 </a:t>
                          </a:r>
                          <a:r>
                            <a:rPr lang="de-DE" dirty="0" smtClean="0"/>
                            <a:t>mW</a:t>
                          </a:r>
                          <a:endParaRPr lang="en-US" dirty="0"/>
                        </a:p>
                      </a:txBody>
                      <a:tcPr/>
                    </a:tc>
                  </a:tr>
                </a:tbl>
              </a:graphicData>
            </a:graphic>
          </p:graphicFrame>
        </mc:Fallback>
      </mc:AlternateContent>
      <p:sp>
        <p:nvSpPr>
          <p:cNvPr id="4" name="Date Placeholder 3"/>
          <p:cNvSpPr>
            <a:spLocks noGrp="1"/>
          </p:cNvSpPr>
          <p:nvPr>
            <p:ph type="dt" sz="half" idx="10"/>
          </p:nvPr>
        </p:nvSpPr>
        <p:spPr/>
        <p:txBody>
          <a:bodyPr/>
          <a:lstStyle/>
          <a:p>
            <a:r>
              <a:rPr lang="en-US" altLang="zh-CN" dirty="0"/>
              <a:t>May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8</a:t>
            </a:fld>
            <a:endParaRPr lang="en-US"/>
          </a:p>
        </p:txBody>
      </p:sp>
      <mc:AlternateContent xmlns:mc="http://schemas.openxmlformats.org/markup-compatibility/2006" xmlns:a14="http://schemas.microsoft.com/office/drawing/2010/main">
        <mc:Choice Requires="a14">
          <p:sp>
            <p:nvSpPr>
              <p:cNvPr id="7" name="Content Placeholder 2"/>
              <p:cNvSpPr txBox="1">
                <a:spLocks/>
              </p:cNvSpPr>
              <p:nvPr/>
            </p:nvSpPr>
            <p:spPr bwMode="auto">
              <a:xfrm>
                <a:off x="304800" y="4038600"/>
                <a:ext cx="8458200" cy="2133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57150" indent="0">
                  <a:buNone/>
                </a:pPr>
                <a:r>
                  <a:rPr lang="en-US" sz="2800" kern="0" dirty="0" smtClean="0">
                    <a:latin typeface="+mj-lt"/>
                  </a:rPr>
                  <a:t>Example (AT86RF231):</a:t>
                </a:r>
              </a:p>
              <a:p>
                <a:pPr marL="57150" indent="0">
                  <a:buNone/>
                </a:pPr>
                <a:r>
                  <a:rPr lang="en-US" sz="2800" kern="0" dirty="0" smtClean="0">
                    <a:latin typeface="+mj-lt"/>
                  </a:rPr>
                  <a:t>80 Octets @ 250 kbps, 0 </a:t>
                </a:r>
                <a:r>
                  <a:rPr lang="en-US" sz="2800" kern="0" dirty="0" err="1" smtClean="0">
                    <a:latin typeface="+mj-lt"/>
                  </a:rPr>
                  <a:t>dBm</a:t>
                </a:r>
                <a:r>
                  <a:rPr lang="en-US" sz="2800" kern="0" dirty="0" smtClean="0">
                    <a:latin typeface="+mj-lt"/>
                  </a:rPr>
                  <a:t>: </a:t>
                </a:r>
                <a14:m>
                  <m:oMath xmlns:m="http://schemas.openxmlformats.org/officeDocument/2006/math">
                    <m:r>
                      <a:rPr lang="en-US" sz="2800" b="0" i="1" kern="0" smtClean="0">
                        <a:latin typeface="Cambria Math"/>
                      </a:rPr>
                      <m:t>95.77 </m:t>
                    </m:r>
                    <m:r>
                      <m:rPr>
                        <m:nor/>
                      </m:rPr>
                      <a:rPr lang="en-US" sz="2800" b="0" i="0" kern="0" smtClean="0">
                        <a:latin typeface="Cambria Math"/>
                        <a:ea typeface="Cambria Math"/>
                      </a:rPr>
                      <m:t>μJ</m:t>
                    </m:r>
                  </m:oMath>
                </a14:m>
                <a:r>
                  <a:rPr lang="en-US" sz="2800" kern="0" dirty="0" smtClean="0">
                    <a:latin typeface="+mj-lt"/>
                  </a:rPr>
                  <a:t> </a:t>
                </a:r>
              </a:p>
              <a:p>
                <a:pPr marL="57150" indent="0">
                  <a:buNone/>
                </a:pPr>
                <a:r>
                  <a:rPr lang="en-US" sz="2800" kern="0" dirty="0" smtClean="0">
                    <a:latin typeface="+mj-lt"/>
                  </a:rPr>
                  <a:t>80 Octets @ 500 kbps, 3 </a:t>
                </a:r>
                <a:r>
                  <a:rPr lang="en-US" sz="2800" kern="0" dirty="0" err="1" smtClean="0">
                    <a:latin typeface="+mj-lt"/>
                  </a:rPr>
                  <a:t>dBm</a:t>
                </a:r>
                <a:r>
                  <a:rPr lang="en-US" sz="2800" kern="0" dirty="0" smtClean="0">
                    <a:latin typeface="+mj-lt"/>
                  </a:rPr>
                  <a:t>:</a:t>
                </a:r>
                <a:r>
                  <a:rPr lang="en-US" sz="2800" kern="0" dirty="0"/>
                  <a:t> </a:t>
                </a:r>
                <a14:m>
                  <m:oMath xmlns:m="http://schemas.openxmlformats.org/officeDocument/2006/math">
                    <m:r>
                      <a:rPr lang="en-US" sz="2800" i="1" kern="0" dirty="0" smtClean="0">
                        <a:latin typeface="Cambria Math"/>
                      </a:rPr>
                      <m:t>6</m:t>
                    </m:r>
                    <m:r>
                      <a:rPr lang="en-US" sz="2800" b="0" i="1" kern="0" dirty="0" smtClean="0">
                        <a:latin typeface="Cambria Math"/>
                      </a:rPr>
                      <m:t>1</m:t>
                    </m:r>
                    <m:r>
                      <a:rPr lang="en-US" sz="2800" i="1" kern="0">
                        <a:latin typeface="Cambria Math"/>
                      </a:rPr>
                      <m:t>.</m:t>
                    </m:r>
                    <m:r>
                      <a:rPr lang="en-US" sz="2800" b="0" i="1" kern="0" smtClean="0">
                        <a:latin typeface="Cambria Math"/>
                      </a:rPr>
                      <m:t>82</m:t>
                    </m:r>
                    <m:r>
                      <a:rPr lang="en-US" sz="2800" i="1" kern="0">
                        <a:latin typeface="Cambria Math"/>
                      </a:rPr>
                      <m:t> </m:t>
                    </m:r>
                    <m:r>
                      <m:rPr>
                        <m:nor/>
                      </m:rPr>
                      <a:rPr lang="en-US" sz="2800" i="0" kern="0">
                        <a:latin typeface="Cambria Math"/>
                        <a:ea typeface="Cambria Math"/>
                      </a:rPr>
                      <m:t>μJ</m:t>
                    </m:r>
                  </m:oMath>
                </a14:m>
                <a:endParaRPr lang="de-DE" sz="2800" kern="0" dirty="0" smtClean="0">
                  <a:latin typeface="+mj-lt"/>
                </a:endParaRPr>
              </a:p>
            </p:txBody>
          </p:sp>
        </mc:Choice>
        <mc:Fallback xmlns="">
          <p:sp>
            <p:nvSpPr>
              <p:cNvPr id="7" name="Content Placeholder 2"/>
              <p:cNvSpPr txBox="1">
                <a:spLocks noRot="1" noChangeAspect="1" noMove="1" noResize="1" noEditPoints="1" noAdjustHandles="1" noChangeArrowheads="1" noChangeShapeType="1" noTextEdit="1"/>
              </p:cNvSpPr>
              <p:nvPr/>
            </p:nvSpPr>
            <p:spPr bwMode="auto">
              <a:xfrm>
                <a:off x="304800" y="4038600"/>
                <a:ext cx="8458200" cy="2133600"/>
              </a:xfrm>
              <a:prstGeom prst="rect">
                <a:avLst/>
              </a:prstGeom>
              <a:blipFill rotWithShape="1">
                <a:blip r:embed="rId3"/>
                <a:stretch>
                  <a:fillRect l="-793" t="-2857"/>
                </a:stretch>
              </a:blipFill>
              <a:ln w="9525">
                <a:noFill/>
                <a:miter lim="800000"/>
                <a:headEnd/>
                <a:tailEnd/>
              </a:ln>
            </p:spPr>
            <p:txBody>
              <a:bodyPr/>
              <a:lstStyle/>
              <a:p>
                <a:r>
                  <a:rPr lang="de-DE">
                    <a:noFill/>
                  </a:rPr>
                  <a:t> </a:t>
                </a:r>
              </a:p>
            </p:txBody>
          </p:sp>
        </mc:Fallback>
      </mc:AlternateContent>
    </p:spTree>
    <p:extLst>
      <p:ext uri="{BB962C8B-B14F-4D97-AF65-F5344CB8AC3E}">
        <p14:creationId xmlns:p14="http://schemas.microsoft.com/office/powerpoint/2010/main" val="4004717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ltLang="zh-CN" dirty="0"/>
              <a:t>May  2013</a:t>
            </a:r>
            <a:endParaRPr lang="en-US" dirty="0"/>
          </a:p>
        </p:txBody>
      </p:sp>
      <p:sp>
        <p:nvSpPr>
          <p:cNvPr id="6" name="Slide Number Placeholder 5"/>
          <p:cNvSpPr>
            <a:spLocks noGrp="1"/>
          </p:cNvSpPr>
          <p:nvPr>
            <p:ph type="sldNum" sz="quarter" idx="12"/>
          </p:nvPr>
        </p:nvSpPr>
        <p:spPr/>
        <p:txBody>
          <a:bodyPr/>
          <a:lstStyle/>
          <a:p>
            <a:r>
              <a:rPr lang="en-US" smtClean="0"/>
              <a:t>Slide </a:t>
            </a:r>
            <a:fld id="{3D7B28C0-BB67-4036-BA37-A1CE406089FA}" type="slidenum">
              <a:rPr lang="en-US" smtClean="0"/>
              <a:pPr/>
              <a:t>9</a:t>
            </a:fld>
            <a:endParaRPr lang="en-US"/>
          </a:p>
        </p:txBody>
      </p:sp>
      <mc:AlternateContent xmlns:mc="http://schemas.openxmlformats.org/markup-compatibility/2006" xmlns:a14="http://schemas.microsoft.com/office/drawing/2010/main">
        <mc:Choice Requires="a14">
          <p:sp>
            <p:nvSpPr>
              <p:cNvPr id="7" name="Content Placeholder 2"/>
              <p:cNvSpPr>
                <a:spLocks noGrp="1"/>
              </p:cNvSpPr>
              <p:nvPr>
                <p:ph idx="1"/>
              </p:nvPr>
            </p:nvSpPr>
            <p:spPr>
              <a:xfrm>
                <a:off x="304800" y="1676400"/>
                <a:ext cx="8458200" cy="4495800"/>
              </a:xfrm>
            </p:spPr>
            <p:txBody>
              <a:bodyPr/>
              <a:lstStyle/>
              <a:p>
                <a:r>
                  <a:rPr lang="de-DE" sz="2800" dirty="0" smtClean="0">
                    <a:latin typeface="+mj-lt"/>
                  </a:rPr>
                  <a:t>Most </a:t>
                </a:r>
                <a:r>
                  <a:rPr lang="de-DE" sz="2800" dirty="0" err="1" smtClean="0">
                    <a:latin typeface="+mj-lt"/>
                  </a:rPr>
                  <a:t>considerations</a:t>
                </a:r>
                <a:r>
                  <a:rPr lang="de-DE" sz="2800" dirty="0" smtClean="0">
                    <a:latin typeface="+mj-lt"/>
                  </a:rPr>
                  <a:t> </a:t>
                </a:r>
                <a:r>
                  <a:rPr lang="de-DE" sz="2800" dirty="0" err="1" smtClean="0">
                    <a:latin typeface="+mj-lt"/>
                  </a:rPr>
                  <a:t>are</a:t>
                </a:r>
                <a:r>
                  <a:rPr lang="de-DE" sz="2800" dirty="0" smtClean="0">
                    <a:latin typeface="+mj-lt"/>
                  </a:rPr>
                  <a:t> </a:t>
                </a:r>
                <a:r>
                  <a:rPr lang="de-DE" sz="2800" dirty="0" err="1" smtClean="0">
                    <a:latin typeface="+mj-lt"/>
                  </a:rPr>
                  <a:t>based</a:t>
                </a:r>
                <a:r>
                  <a:rPr lang="de-DE" sz="2800" dirty="0" smtClean="0">
                    <a:latin typeface="+mj-lt"/>
                  </a:rPr>
                  <a:t> upon </a:t>
                </a:r>
                <a:r>
                  <a:rPr lang="de-DE" sz="2800" dirty="0" err="1" smtClean="0">
                    <a:latin typeface="+mj-lt"/>
                  </a:rPr>
                  <a:t>the</a:t>
                </a:r>
                <a:r>
                  <a:rPr lang="de-DE" sz="2800" dirty="0" smtClean="0">
                    <a:latin typeface="+mj-lt"/>
                  </a:rPr>
                  <a:t> </a:t>
                </a:r>
                <a:r>
                  <a:rPr lang="de-DE" sz="2800" dirty="0" err="1" smtClean="0">
                    <a:latin typeface="+mj-lt"/>
                  </a:rPr>
                  <a:t>E</a:t>
                </a:r>
                <a:r>
                  <a:rPr lang="de-DE" sz="2800" baseline="-25000" dirty="0" err="1" smtClean="0">
                    <a:latin typeface="+mj-lt"/>
                  </a:rPr>
                  <a:t>b</a:t>
                </a:r>
                <a:r>
                  <a:rPr lang="de-DE" sz="2800" dirty="0" smtClean="0">
                    <a:latin typeface="+mj-lt"/>
                  </a:rPr>
                  <a:t>, i.e. </a:t>
                </a:r>
                <a:r>
                  <a:rPr lang="de-DE" sz="2800" dirty="0" err="1" smtClean="0">
                    <a:latin typeface="+mj-lt"/>
                  </a:rPr>
                  <a:t>the</a:t>
                </a:r>
                <a:r>
                  <a:rPr lang="de-DE" sz="2800" dirty="0" smtClean="0">
                    <a:latin typeface="+mj-lt"/>
                  </a:rPr>
                  <a:t> </a:t>
                </a:r>
                <a:r>
                  <a:rPr lang="de-DE" sz="2800" dirty="0" err="1" smtClean="0">
                    <a:latin typeface="+mj-lt"/>
                  </a:rPr>
                  <a:t>energy</a:t>
                </a:r>
                <a:r>
                  <a:rPr lang="de-DE" sz="2800" dirty="0" smtClean="0">
                    <a:latin typeface="+mj-lt"/>
                  </a:rPr>
                  <a:t> per </a:t>
                </a:r>
                <a:r>
                  <a:rPr lang="de-DE" sz="2800" dirty="0" err="1" smtClean="0">
                    <a:latin typeface="+mj-lt"/>
                  </a:rPr>
                  <a:t>bit</a:t>
                </a:r>
                <a:endParaRPr lang="en-US" sz="2800" dirty="0" smtClean="0">
                  <a:latin typeface="+mj-lt"/>
                </a:endParaRPr>
              </a:p>
              <a:p>
                <a:r>
                  <a:rPr lang="en-US" sz="2800" dirty="0" smtClean="0">
                    <a:latin typeface="+mj-lt"/>
                  </a:rPr>
                  <a:t>Energy per bit at transmitter can be expressed as:</a:t>
                </a:r>
              </a:p>
              <a:p>
                <a:pPr marL="0" indent="0">
                  <a:buNone/>
                </a:pPr>
                <a14:m>
                  <m:oMathPara xmlns:m="http://schemas.openxmlformats.org/officeDocument/2006/math">
                    <m:oMathParaPr>
                      <m:jc m:val="centerGroup"/>
                    </m:oMathParaPr>
                    <m:oMath xmlns:m="http://schemas.openxmlformats.org/officeDocument/2006/math">
                      <m:sSub>
                        <m:sSubPr>
                          <m:ctrlPr>
                            <a:rPr lang="en-US" sz="2800" b="0" i="1" smtClean="0">
                              <a:latin typeface="Cambria Math"/>
                            </a:rPr>
                          </m:ctrlPr>
                        </m:sSubPr>
                        <m:e>
                          <m:r>
                            <a:rPr lang="en-US" sz="2800" b="0" i="1" smtClean="0">
                              <a:latin typeface="Cambria Math"/>
                            </a:rPr>
                            <m:t>𝐸</m:t>
                          </m:r>
                        </m:e>
                        <m:sub>
                          <m:r>
                            <a:rPr lang="en-US" sz="2800" b="0" i="1" smtClean="0">
                              <a:latin typeface="Cambria Math"/>
                            </a:rPr>
                            <m:t>𝑏</m:t>
                          </m:r>
                          <m:r>
                            <a:rPr lang="en-US" sz="2800" b="0" i="1" smtClean="0">
                              <a:latin typeface="Cambria Math"/>
                            </a:rPr>
                            <m:t>,</m:t>
                          </m:r>
                          <m:r>
                            <a:rPr lang="en-US" sz="2800" b="0" i="1" smtClean="0">
                              <a:latin typeface="Cambria Math"/>
                            </a:rPr>
                            <m:t>𝑇𝑋</m:t>
                          </m:r>
                        </m:sub>
                      </m:sSub>
                      <m:r>
                        <a:rPr lang="en-US" sz="2800" b="0" i="1" smtClean="0">
                          <a:latin typeface="Cambria Math"/>
                        </a:rPr>
                        <m:t>=</m:t>
                      </m:r>
                      <m:f>
                        <m:fPr>
                          <m:type m:val="lin"/>
                          <m:ctrlPr>
                            <a:rPr lang="en-US" sz="2800" b="0" i="1" smtClean="0">
                              <a:latin typeface="Cambria Math"/>
                            </a:rPr>
                          </m:ctrlPr>
                        </m:fPr>
                        <m:num>
                          <m:sSub>
                            <m:sSubPr>
                              <m:ctrlPr>
                                <a:rPr lang="en-US" sz="2800" i="1">
                                  <a:latin typeface="Cambria Math"/>
                                </a:rPr>
                              </m:ctrlPr>
                            </m:sSubPr>
                            <m:e>
                              <m:r>
                                <a:rPr lang="en-US" sz="2800" i="1">
                                  <a:latin typeface="Cambria Math"/>
                                </a:rPr>
                                <m:t>𝑃</m:t>
                              </m:r>
                            </m:e>
                            <m:sub>
                              <m:r>
                                <a:rPr lang="en-US" sz="2800" i="1">
                                  <a:latin typeface="Cambria Math"/>
                                </a:rPr>
                                <m:t>𝑇𝑋</m:t>
                              </m:r>
                            </m:sub>
                          </m:sSub>
                        </m:num>
                        <m:den>
                          <m:r>
                            <a:rPr lang="en-US" sz="2800" b="0" i="1" smtClean="0">
                              <a:latin typeface="Cambria Math"/>
                            </a:rPr>
                            <m:t>𝑅</m:t>
                          </m:r>
                        </m:den>
                      </m:f>
                    </m:oMath>
                  </m:oMathPara>
                </a14:m>
                <a:endParaRPr lang="en-US" sz="2800" b="0" dirty="0" smtClean="0">
                  <a:latin typeface="+mj-lt"/>
                </a:endParaRPr>
              </a:p>
              <a:p>
                <a:pPr marL="357188" indent="0">
                  <a:buNone/>
                </a:pPr>
                <a:r>
                  <a:rPr lang="en-US" sz="2800" dirty="0" smtClean="0">
                    <a:latin typeface="+mj-lt"/>
                  </a:rPr>
                  <a:t>with R being the data rate in bit/s</a:t>
                </a:r>
              </a:p>
            </p:txBody>
          </p:sp>
        </mc:Choice>
        <mc:Fallback xmlns="">
          <p:sp>
            <p:nvSpPr>
              <p:cNvPr id="7" name="Content Placeholder 2"/>
              <p:cNvSpPr>
                <a:spLocks noGrp="1" noRot="1" noChangeAspect="1" noMove="1" noResize="1" noEditPoints="1" noAdjustHandles="1" noChangeArrowheads="1" noChangeShapeType="1" noTextEdit="1"/>
              </p:cNvSpPr>
              <p:nvPr>
                <p:ph idx="1"/>
              </p:nvPr>
            </p:nvSpPr>
            <p:spPr>
              <a:xfrm>
                <a:off x="304800" y="1676400"/>
                <a:ext cx="8458200" cy="4495800"/>
              </a:xfrm>
              <a:blipFill rotWithShape="1">
                <a:blip r:embed="rId2"/>
                <a:stretch>
                  <a:fillRect l="-1225" t="-1355"/>
                </a:stretch>
              </a:blipFill>
            </p:spPr>
            <p:txBody>
              <a:bodyPr/>
              <a:lstStyle/>
              <a:p>
                <a:r>
                  <a:rPr lang="de-DE">
                    <a:noFill/>
                  </a:rPr>
                  <a:t> </a:t>
                </a:r>
              </a:p>
            </p:txBody>
          </p:sp>
        </mc:Fallback>
      </mc:AlternateContent>
      <p:sp>
        <p:nvSpPr>
          <p:cNvPr id="9" name="Title 1"/>
          <p:cNvSpPr txBox="1">
            <a:spLocks/>
          </p:cNvSpPr>
          <p:nvPr/>
        </p:nvSpPr>
        <p:spPr bwMode="auto">
          <a:xfrm>
            <a:off x="533400" y="533400"/>
            <a:ext cx="7620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4000" kern="0" dirty="0" smtClean="0"/>
              <a:t>Energy per bit (1)</a:t>
            </a:r>
            <a:endParaRPr lang="en-US" kern="0" dirty="0"/>
          </a:p>
        </p:txBody>
      </p:sp>
      <p:pic>
        <p:nvPicPr>
          <p:cNvPr id="1027" name="Picture 3" descr="\\VBOXSVR\VirtualBoxShare\link.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7059" y="4419600"/>
            <a:ext cx="5642604" cy="2016919"/>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2" name="Rechteck 1"/>
              <p:cNvSpPr/>
              <p:nvPr/>
            </p:nvSpPr>
            <p:spPr>
              <a:xfrm>
                <a:off x="3384176" y="5791200"/>
                <a:ext cx="689612" cy="349326"/>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600" i="1">
                              <a:latin typeface="Cambria Math"/>
                            </a:rPr>
                          </m:ctrlPr>
                        </m:sSubPr>
                        <m:e>
                          <m:r>
                            <a:rPr lang="en-US" sz="1600" i="1">
                              <a:latin typeface="Cambria Math"/>
                            </a:rPr>
                            <m:t>𝐸</m:t>
                          </m:r>
                        </m:e>
                        <m:sub>
                          <m:r>
                            <a:rPr lang="en-US" sz="1600" i="1">
                              <a:latin typeface="Cambria Math"/>
                            </a:rPr>
                            <m:t>𝑏</m:t>
                          </m:r>
                          <m:r>
                            <a:rPr lang="en-US" sz="1600" i="1">
                              <a:latin typeface="Cambria Math"/>
                            </a:rPr>
                            <m:t>,</m:t>
                          </m:r>
                          <m:r>
                            <a:rPr lang="en-US" sz="1600" i="1">
                              <a:latin typeface="Cambria Math"/>
                            </a:rPr>
                            <m:t>𝑇𝑋</m:t>
                          </m:r>
                        </m:sub>
                      </m:sSub>
                    </m:oMath>
                  </m:oMathPara>
                </a14:m>
                <a:endParaRPr lang="en-US" sz="1600" dirty="0"/>
              </a:p>
            </p:txBody>
          </p:sp>
        </mc:Choice>
        <mc:Fallback xmlns="">
          <p:sp>
            <p:nvSpPr>
              <p:cNvPr id="2" name="Rechteck 1"/>
              <p:cNvSpPr>
                <a:spLocks noRot="1" noChangeAspect="1" noMove="1" noResize="1" noEditPoints="1" noAdjustHandles="1" noChangeArrowheads="1" noChangeShapeType="1" noTextEdit="1"/>
              </p:cNvSpPr>
              <p:nvPr/>
            </p:nvSpPr>
            <p:spPr>
              <a:xfrm>
                <a:off x="3384176" y="5791200"/>
                <a:ext cx="689612" cy="349326"/>
              </a:xfrm>
              <a:prstGeom prst="rect">
                <a:avLst/>
              </a:prstGeom>
              <a:blipFill rotWithShape="1">
                <a:blip r:embed="rId4"/>
                <a:stretch>
                  <a:fillRect/>
                </a:stretch>
              </a:blipFill>
              <a:ln>
                <a:solidFill>
                  <a:srgbClr val="FF0000"/>
                </a:solidFill>
              </a:ln>
            </p:spPr>
            <p:txBody>
              <a:bodyPr/>
              <a:lstStyle/>
              <a:p>
                <a:r>
                  <a:rPr lang="de-DE">
                    <a:noFill/>
                  </a:rPr>
                  <a:t> </a:t>
                </a:r>
              </a:p>
            </p:txBody>
          </p:sp>
        </mc:Fallback>
      </mc:AlternateContent>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857</Words>
  <Application>Microsoft Office PowerPoint</Application>
  <PresentationFormat>Bildschirmpräsentation (4:3)</PresentationFormat>
  <Paragraphs>200</Paragraphs>
  <Slides>20</Slides>
  <Notes>1</Notes>
  <HiddenSlides>0</HiddenSlides>
  <MMClips>0</MMClips>
  <ScaleCrop>false</ScaleCrop>
  <HeadingPairs>
    <vt:vector size="4" baseType="variant">
      <vt:variant>
        <vt:lpstr>Design</vt:lpstr>
      </vt:variant>
      <vt:variant>
        <vt:i4>1</vt:i4>
      </vt:variant>
      <vt:variant>
        <vt:lpstr>Folientitel</vt:lpstr>
      </vt:variant>
      <vt:variant>
        <vt:i4>20</vt:i4>
      </vt:variant>
    </vt:vector>
  </HeadingPairs>
  <TitlesOfParts>
    <vt:vector size="21" baseType="lpstr">
      <vt:lpstr>Office Theme</vt:lpstr>
      <vt:lpstr>PowerPoint-Präsentation</vt:lpstr>
      <vt:lpstr>PowerPoint-Präsentation</vt:lpstr>
      <vt:lpstr>Outline</vt:lpstr>
      <vt:lpstr>Objective </vt:lpstr>
      <vt:lpstr>TX-Power consumption (1)</vt:lpstr>
      <vt:lpstr>TX-Power consumption (2)</vt:lpstr>
      <vt:lpstr>TX-Power consumption (3)</vt:lpstr>
      <vt:lpstr>TX-Power consumption (4)</vt:lpstr>
      <vt:lpstr>PowerPoint-Präsentation</vt:lpstr>
      <vt:lpstr>PowerPoint-Präsentation</vt:lpstr>
      <vt:lpstr>PowerPoint-Präsentation</vt:lpstr>
      <vt:lpstr>PowerPoint-Präsentation</vt:lpstr>
      <vt:lpstr>Transceiver sensitivity</vt:lpstr>
      <vt:lpstr>Transceiver sensitivity</vt:lpstr>
      <vt:lpstr>Results (1)</vt:lpstr>
      <vt:lpstr>Results (2)</vt:lpstr>
      <vt:lpstr>Results (3)</vt:lpstr>
      <vt:lpstr>Summary</vt:lpstr>
      <vt:lpstr>Conclusion</vt:lpstr>
      <vt:lpstr>Outlook</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Datarates and Power Consumption</dc:title>
  <dc:subject>Channel Models</dc:subject>
  <dc:creator>F.Beer;J. Robert;G. Kilian</dc:creator>
  <cp:keywords>IEEE 802.15.4q</cp:keywords>
  <dc:description>Channel Models for IEEE 802.15.4q</dc:description>
  <cp:lastModifiedBy>beer</cp:lastModifiedBy>
  <cp:revision>458</cp:revision>
  <cp:lastPrinted>1998-02-10T13:28:06Z</cp:lastPrinted>
  <dcterms:created xsi:type="dcterms:W3CDTF">1999-11-08T18:59:45Z</dcterms:created>
  <dcterms:modified xsi:type="dcterms:W3CDTF">2013-05-15T21:50:55Z</dcterms:modified>
  <cp:contentStatus>Draft</cp:contentStatus>
</cp:coreProperties>
</file>