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8" r:id="rId3"/>
    <p:sldId id="269" r:id="rId4"/>
    <p:sldId id="270" r:id="rId5"/>
    <p:sldId id="276" r:id="rId6"/>
    <p:sldId id="273" r:id="rId7"/>
    <p:sldId id="274"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68" autoAdjust="0"/>
    <p:restoredTop sz="95912" autoAdjust="0"/>
  </p:normalViewPr>
  <p:slideViewPr>
    <p:cSldViewPr showGuides="1">
      <p:cViewPr>
        <p:scale>
          <a:sx n="75" d="100"/>
          <a:sy n="75" d="100"/>
        </p:scale>
        <p:origin x="-1146" y="-270"/>
      </p:cViewPr>
      <p:guideLst>
        <p:guide orient="horz" pos="913"/>
        <p:guide pos="431"/>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2013/5/16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3BECF9F4-547F-4EDD-AB32-2E9B5C1D74C4}" type="datetime1">
              <a:rPr kumimoji="1" lang="ja-JP" altLang="en-US" smtClean="0"/>
              <a:t>2013/5/16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553A351B-2FDE-4C4E-8C04-CC11E45F88F1}" type="datetime1">
              <a:rPr kumimoji="1" lang="ja-JP" altLang="en-US" smtClean="0"/>
              <a:t>2013/5/16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14C47CE1-7D50-4378-8F40-17241331610A}" type="datetime1">
              <a:rPr kumimoji="1" lang="ja-JP" altLang="en-US" smtClean="0"/>
              <a:t>2013/5/16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DCD8EB32-FB4A-488D-9347-A49E25F76581}" type="datetime1">
              <a:rPr kumimoji="1" lang="ja-JP" altLang="en-US" smtClean="0"/>
              <a:t>2013/5/16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2EFA7C49-FE5E-404A-9EEE-22E4588D4676}" type="datetime1">
              <a:rPr kumimoji="1" lang="ja-JP" altLang="en-US" smtClean="0"/>
              <a:t>2013/5/16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81B86EED-93D0-4998-AA5E-EB2B313224B0}" type="datetime1">
              <a:rPr kumimoji="1" lang="ja-JP" altLang="en-US" smtClean="0"/>
              <a:t>2013/5/16</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978453EA-50D5-413C-9788-A6AF42B0B393}" type="datetime1">
              <a:rPr kumimoji="1" lang="ja-JP" altLang="en-US" smtClean="0"/>
              <a:t>2013/5/16</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4290A37C-9FCA-4279-A4AE-7B519E2F1029}" type="datetime1">
              <a:rPr kumimoji="1" lang="ja-JP" altLang="en-US" smtClean="0"/>
              <a:t>2013/5/16</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7D6DCFD-1147-46C6-A19A-01F9966B1F8B}" type="datetime1">
              <a:rPr kumimoji="1" lang="ja-JP" altLang="en-US" smtClean="0"/>
              <a:t>2013/5/16</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18BA0E36-95E5-42AE-B226-50F0DAE08FE6}" type="datetime1">
              <a:rPr kumimoji="1" lang="ja-JP" altLang="en-US" smtClean="0"/>
              <a:t>2013/5/16</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D67330D9-A50B-4384-8367-544C72CDC4CF}" type="datetime1">
              <a:rPr kumimoji="1" lang="ja-JP" altLang="en-US" smtClean="0"/>
              <a:t>2013/5/16</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C5D5951F-6B7E-4783-AAF6-6925B67ED72A}" type="datetime1">
              <a:rPr kumimoji="1" lang="ja-JP" altLang="en-US" smtClean="0"/>
              <a:t>2013/5/16</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15-13-0321-00-004n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478423"/>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Joint Filtered </a:t>
            </a:r>
            <a:r>
              <a:rPr lang="en-US" altLang="ja-JP" sz="1800" dirty="0" smtClean="0">
                <a:solidFill>
                  <a:schemeClr val="tx2"/>
                </a:solidFill>
              </a:rPr>
              <a:t>FSK PHY Proposal</a:t>
            </a:r>
            <a:endParaRPr lang="en-US" altLang="zh-CN" sz="1800" dirty="0" smtClean="0">
              <a:solidFill>
                <a:schemeClr val="tx2"/>
              </a:solidFill>
            </a:endParaRPr>
          </a:p>
          <a:p>
            <a:pPr eaLnBrk="0" hangingPunct="0">
              <a:defRPr/>
            </a:pPr>
            <a:r>
              <a:rPr lang="en-US" altLang="zh-CN" sz="1800" b="1" dirty="0" smtClean="0">
                <a:solidFill>
                  <a:schemeClr val="tx2"/>
                </a:solidFill>
              </a:rPr>
              <a:t>Date </a:t>
            </a:r>
            <a:r>
              <a:rPr lang="en-US" altLang="zh-CN" sz="1800" b="1" dirty="0"/>
              <a:t>Submitted:	</a:t>
            </a:r>
            <a:r>
              <a:rPr lang="en-US" altLang="zh-CN" sz="1800" dirty="0" smtClean="0"/>
              <a:t>Ma</a:t>
            </a:r>
            <a:r>
              <a:rPr lang="en-US" altLang="zh-CN" sz="1800" dirty="0"/>
              <a:t>y</a:t>
            </a:r>
            <a:r>
              <a:rPr lang="en-US" altLang="ja-JP" sz="1800" dirty="0" smtClean="0"/>
              <a:t> </a:t>
            </a:r>
            <a:r>
              <a:rPr lang="en-US" altLang="zh-CN" sz="1800" dirty="0" smtClean="0"/>
              <a:t>, 2013</a:t>
            </a:r>
            <a:r>
              <a:rPr lang="en-US" altLang="zh-CN" sz="1800" dirty="0"/>
              <a:t>	</a:t>
            </a:r>
          </a:p>
          <a:p>
            <a:pPr eaLnBrk="0" hangingPunct="0">
              <a:defRPr/>
            </a:pPr>
            <a:r>
              <a:rPr lang="en-US" altLang="zh-CN" sz="1800" b="1" dirty="0" smtClean="0"/>
              <a:t>Source:</a:t>
            </a:r>
          </a:p>
          <a:p>
            <a:pPr marL="182563" eaLnBrk="0" hangingPunct="0">
              <a:defRPr/>
            </a:pPr>
            <a:r>
              <a:rPr lang="en-US" altLang="zh-CN" sz="1800" dirty="0"/>
              <a:t>Kenichi Mori (ken1.morius@gmail.com</a:t>
            </a:r>
            <a:r>
              <a:rPr lang="en-US" altLang="zh-CN" sz="1800" dirty="0" smtClean="0"/>
              <a:t>), individual;</a:t>
            </a:r>
            <a:br>
              <a:rPr lang="en-US" altLang="zh-CN" sz="1800" dirty="0" smtClean="0"/>
            </a:br>
            <a:r>
              <a:rPr lang="en-US" altLang="zh-CN" sz="1800" dirty="0" err="1" smtClean="0"/>
              <a:t>Shinsuke</a:t>
            </a:r>
            <a:r>
              <a:rPr lang="en-US" altLang="zh-CN" sz="1800" dirty="0" smtClean="0"/>
              <a:t> </a:t>
            </a:r>
            <a:r>
              <a:rPr lang="en-US" altLang="zh-CN" sz="1800" dirty="0"/>
              <a:t>Hara (shinsukehara0122@gmail.com </a:t>
            </a:r>
            <a:r>
              <a:rPr lang="en-US" altLang="zh-CN" sz="1800" dirty="0" smtClean="0"/>
              <a:t>), </a:t>
            </a:r>
            <a:r>
              <a:rPr lang="en-US" altLang="zh-CN" sz="1800" dirty="0" err="1" smtClean="0"/>
              <a:t>QoL</a:t>
            </a:r>
            <a:r>
              <a:rPr lang="en-US" altLang="zh-CN" sz="1800" dirty="0" smtClean="0"/>
              <a:t>-SN;</a:t>
            </a:r>
            <a:br>
              <a:rPr lang="en-US" altLang="zh-CN" sz="1800" dirty="0" smtClean="0"/>
            </a:br>
            <a:r>
              <a:rPr lang="en-US" altLang="zh-CN" sz="1800" dirty="0" smtClean="0"/>
              <a:t>Masahiro </a:t>
            </a:r>
            <a:r>
              <a:rPr lang="en-US" altLang="zh-CN" sz="1800" dirty="0"/>
              <a:t>Kuroda (</a:t>
            </a:r>
            <a:r>
              <a:rPr lang="en-US" altLang="zh-CN" sz="1800" dirty="0" smtClean="0"/>
              <a:t>marsh@nict.go.jp), </a:t>
            </a:r>
            <a:r>
              <a:rPr lang="en-US" altLang="zh-CN" sz="1800" dirty="0" err="1" smtClean="0"/>
              <a:t>QoL</a:t>
            </a:r>
            <a:r>
              <a:rPr lang="en-US" altLang="zh-CN" sz="1800" dirty="0" smtClean="0"/>
              <a:t>-SN&amp;NICT;</a:t>
            </a:r>
            <a:br>
              <a:rPr lang="en-US" altLang="zh-CN" sz="1800" dirty="0" smtClean="0"/>
            </a:br>
            <a:r>
              <a:rPr lang="en-US" altLang="ja-JP" sz="1800" dirty="0" smtClean="0"/>
              <a:t>Andy </a:t>
            </a:r>
            <a:r>
              <a:rPr lang="en-US" altLang="ja-JP" sz="1800" dirty="0" err="1" smtClean="0"/>
              <a:t>Bottomley</a:t>
            </a:r>
            <a:r>
              <a:rPr lang="en-US" altLang="ja-JP" sz="1800" dirty="0"/>
              <a:t> </a:t>
            </a:r>
            <a:r>
              <a:rPr lang="en-US" altLang="ja-JP" sz="1800" dirty="0" smtClean="0"/>
              <a:t>(andy.bottomley@microsemi.com), </a:t>
            </a:r>
            <a:r>
              <a:rPr lang="en-US" altLang="ja-JP" sz="1800" dirty="0" err="1" smtClean="0"/>
              <a:t>Microsemi</a:t>
            </a:r>
            <a:r>
              <a:rPr lang="en-US" altLang="ja-JP" sz="1800" dirty="0" smtClean="0"/>
              <a:t>;</a:t>
            </a:r>
            <a:endParaRPr lang="en-US" altLang="zh-CN" sz="1800" dirty="0"/>
          </a:p>
          <a:p>
            <a:pPr eaLnBrk="0" hangingPunct="0">
              <a:spcBef>
                <a:spcPts val="600"/>
              </a:spcBef>
              <a:spcAft>
                <a:spcPts val="600"/>
              </a:spcAft>
              <a:defRPr/>
            </a:pPr>
            <a:r>
              <a:rPr lang="en-US" altLang="zh-CN" sz="1600" b="1" dirty="0" smtClean="0"/>
              <a:t>Abstract</a:t>
            </a:r>
            <a:r>
              <a:rPr lang="en-US" altLang="zh-CN" sz="1600" b="1" dirty="0"/>
              <a:t>:</a:t>
            </a:r>
            <a:r>
              <a:rPr lang="en-US" altLang="zh-CN" sz="1600" dirty="0"/>
              <a:t> </a:t>
            </a:r>
            <a:r>
              <a:rPr lang="en-US" altLang="zh-CN" sz="1600" dirty="0" smtClean="0"/>
              <a:t>Merged technical proposal for wearable 15.4n device</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Merged modulation scheme of Filtered FSK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
        <p:nvSpPr>
          <p:cNvPr id="2" name="スライド番号プレースホルダー 1"/>
          <p:cNvSpPr>
            <a:spLocks noGrp="1"/>
          </p:cNvSpPr>
          <p:nvPr>
            <p:ph type="sldNum" sz="quarter" idx="12"/>
          </p:nvPr>
        </p:nvSpPr>
        <p:spPr/>
        <p:txBody>
          <a:bodyPr/>
          <a:lstStyle/>
          <a:p>
            <a:fld id="{690A14BF-E132-4BDE-B1CB-39223ACD2D34}" type="slidenum">
              <a:rPr kumimoji="1" lang="ja-JP" altLang="en-US" smtClean="0"/>
              <a:pPr/>
              <a:t>1</a:t>
            </a:fld>
            <a:endParaRPr kumimoji="1" lang="ja-JP" altLang="en-US"/>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84200"/>
            <a:ext cx="8640960" cy="792163"/>
          </a:xfrm>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575556" y="1736812"/>
            <a:ext cx="8352928" cy="4114800"/>
          </a:xfrm>
        </p:spPr>
        <p:txBody>
          <a:bodyPr/>
          <a:lstStyle/>
          <a:p>
            <a:r>
              <a:rPr lang="en-US" altLang="ja-JP" sz="2400" dirty="0" smtClean="0">
                <a:latin typeface="Times New Roman" pitchFamily="18" charset="0"/>
                <a:cs typeface="Times New Roman" pitchFamily="18" charset="0"/>
              </a:rPr>
              <a:t>Joint Proposal of specs of Filtered FSK PHY </a:t>
            </a:r>
            <a:endParaRPr kumimoji="1" lang="ja-JP" altLang="en-US" sz="24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spTree>
    <p:extLst>
      <p:ext uri="{BB962C8B-B14F-4D97-AF65-F5344CB8AC3E}">
        <p14:creationId xmlns:p14="http://schemas.microsoft.com/office/powerpoint/2010/main" val="152497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524" y="584684"/>
            <a:ext cx="8604956" cy="792163"/>
          </a:xfrm>
        </p:spPr>
        <p:txBody>
          <a:bodyPr/>
          <a:lstStyle/>
          <a:p>
            <a:r>
              <a:rPr lang="en-US" altLang="ja-JP" dirty="0" smtClean="0"/>
              <a:t>Background</a:t>
            </a:r>
            <a:endParaRPr kumimoji="1" lang="ja-JP" altLang="en-US" dirty="0"/>
          </a:p>
        </p:txBody>
      </p:sp>
      <p:sp>
        <p:nvSpPr>
          <p:cNvPr id="3" name="コンテンツ プレースホルダー 2"/>
          <p:cNvSpPr>
            <a:spLocks noGrp="1"/>
          </p:cNvSpPr>
          <p:nvPr>
            <p:ph idx="1"/>
          </p:nvPr>
        </p:nvSpPr>
        <p:spPr>
          <a:xfrm>
            <a:off x="899592" y="1664804"/>
            <a:ext cx="7596844" cy="4320480"/>
          </a:xfrm>
        </p:spPr>
        <p:txBody>
          <a:bodyPr/>
          <a:lstStyle/>
          <a:p>
            <a:r>
              <a:rPr kumimoji="1" lang="en-US" altLang="ja-JP" sz="2400" dirty="0" smtClean="0">
                <a:latin typeface="Times New Roman" pitchFamily="18" charset="0"/>
                <a:cs typeface="Times New Roman" pitchFamily="18" charset="0"/>
              </a:rPr>
              <a:t>As far, there are two specs proposals on Filtered FSK shown as below</a:t>
            </a:r>
            <a:br>
              <a:rPr kumimoji="1" lang="en-US" altLang="ja-JP" sz="2400" dirty="0" smtClean="0">
                <a:latin typeface="Times New Roman" pitchFamily="18" charset="0"/>
                <a:cs typeface="Times New Roman" pitchFamily="18" charset="0"/>
              </a:rPr>
            </a:br>
            <a:r>
              <a:rPr kumimoji="1" lang="en-US" altLang="ja-JP" sz="2400" dirty="0" smtClean="0">
                <a:latin typeface="Times New Roman" pitchFamily="18" charset="0"/>
                <a:cs typeface="Times New Roman" pitchFamily="18" charset="0"/>
              </a:rPr>
              <a:t>- DCN </a:t>
            </a:r>
            <a:r>
              <a:rPr lang="en-US" altLang="ja-JP" sz="2400" dirty="0" smtClean="0">
                <a:latin typeface="Times New Roman" pitchFamily="18" charset="0"/>
                <a:cs typeface="Times New Roman" pitchFamily="18" charset="0"/>
              </a:rPr>
              <a:t>13-0041-02</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 DCN 13-0037-04</a:t>
            </a:r>
            <a:br>
              <a:rPr lang="en-US" altLang="ja-JP" sz="2400" dirty="0" smtClean="0">
                <a:latin typeface="Times New Roman" pitchFamily="18" charset="0"/>
                <a:cs typeface="Times New Roman" pitchFamily="18" charset="0"/>
              </a:rPr>
            </a:br>
            <a:endParaRPr lang="en-US" altLang="ja-JP" sz="2400" dirty="0" smtClean="0">
              <a:latin typeface="Times New Roman" pitchFamily="18" charset="0"/>
              <a:cs typeface="Times New Roman" pitchFamily="18" charset="0"/>
            </a:endParaRPr>
          </a:p>
          <a:p>
            <a:pPr>
              <a:buFontTx/>
              <a:buChar char="-"/>
            </a:pPr>
            <a:r>
              <a:rPr lang="en-US" altLang="ja-JP" sz="2400" dirty="0" smtClean="0">
                <a:latin typeface="Times New Roman" pitchFamily="18" charset="0"/>
                <a:cs typeface="Times New Roman" pitchFamily="18" charset="0"/>
              </a:rPr>
              <a:t>Same channel bandwidth</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500kHz</a:t>
            </a:r>
          </a:p>
          <a:p>
            <a:pPr>
              <a:buFontTx/>
              <a:buChar char="-"/>
            </a:pPr>
            <a:r>
              <a:rPr lang="en-US" altLang="ja-JP" sz="2400" dirty="0" smtClean="0">
                <a:latin typeface="Times New Roman" pitchFamily="18" charset="0"/>
                <a:cs typeface="Times New Roman" pitchFamily="18" charset="0"/>
              </a:rPr>
              <a:t>Same maximum output power level (10mW, ERP)</a:t>
            </a:r>
          </a:p>
          <a:p>
            <a:pPr>
              <a:buFontTx/>
              <a:buChar char="-"/>
            </a:pPr>
            <a:r>
              <a:rPr lang="en-US" altLang="ja-JP" sz="2400" dirty="0" smtClean="0">
                <a:latin typeface="Times New Roman" pitchFamily="18" charset="0"/>
                <a:cs typeface="Times New Roman" pitchFamily="18" charset="0"/>
              </a:rPr>
              <a:t>Gaussian filtered FSK</a:t>
            </a:r>
          </a:p>
          <a:p>
            <a:pPr>
              <a:buFontTx/>
              <a:buChar char="-"/>
            </a:pPr>
            <a:r>
              <a:rPr lang="en-US" altLang="ja-JP" sz="2400" dirty="0" smtClean="0">
                <a:solidFill>
                  <a:srgbClr val="FF0000"/>
                </a:solidFill>
                <a:latin typeface="Times New Roman" pitchFamily="18" charset="0"/>
                <a:cs typeface="Times New Roman" pitchFamily="18" charset="0"/>
              </a:rPr>
              <a:t>Different modulation index</a:t>
            </a:r>
            <a:r>
              <a:rPr lang="en-US" altLang="ja-JP" sz="2400" dirty="0" smtClean="0">
                <a:latin typeface="Times New Roman" pitchFamily="18" charset="0"/>
                <a:cs typeface="Times New Roman" pitchFamily="18" charset="0"/>
              </a:rPr>
              <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0.5, 1.0</a:t>
            </a: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3</a:t>
            </a:fld>
            <a:endParaRPr kumimoji="1" lang="ja-JP" altLang="en-US"/>
          </a:p>
        </p:txBody>
      </p:sp>
    </p:spTree>
    <p:extLst>
      <p:ext uri="{BB962C8B-B14F-4D97-AF65-F5344CB8AC3E}">
        <p14:creationId xmlns:p14="http://schemas.microsoft.com/office/powerpoint/2010/main" val="36669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13"/>
            <a:ext cx="8640960" cy="792163"/>
          </a:xfrm>
        </p:spPr>
        <p:txBody>
          <a:bodyPr/>
          <a:lstStyle/>
          <a:p>
            <a:r>
              <a:rPr kumimoji="1" lang="en-US" altLang="ja-JP" dirty="0" smtClean="0"/>
              <a:t>Filtered FSK proposal 1</a:t>
            </a:r>
            <a:endParaRPr kumimoji="1" lang="ja-JP" altLang="en-US" dirty="0"/>
          </a:p>
        </p:txBody>
      </p:sp>
      <p:sp>
        <p:nvSpPr>
          <p:cNvPr id="3" name="コンテンツ プレースホルダー 2"/>
          <p:cNvSpPr>
            <a:spLocks noGrp="1"/>
          </p:cNvSpPr>
          <p:nvPr>
            <p:ph idx="1"/>
          </p:nvPr>
        </p:nvSpPr>
        <p:spPr>
          <a:xfrm>
            <a:off x="611560" y="1448781"/>
            <a:ext cx="8100900" cy="2700299"/>
          </a:xfrm>
        </p:spPr>
        <p:txBody>
          <a:bodyPr/>
          <a:lstStyle/>
          <a:p>
            <a:pPr marL="182563" indent="-182563"/>
            <a:r>
              <a:rPr lang="en-US" altLang="ja-JP" sz="2400" dirty="0" smtClean="0">
                <a:latin typeface="+mj-lt"/>
                <a:ea typeface="+mj-ea"/>
              </a:rPr>
              <a:t>Preparation for Common Signal Mode</a:t>
            </a:r>
            <a:br>
              <a:rPr lang="en-US" altLang="ja-JP" sz="2400" dirty="0" smtClean="0">
                <a:latin typeface="+mj-lt"/>
                <a:ea typeface="+mj-ea"/>
              </a:rPr>
            </a:br>
            <a:r>
              <a:rPr lang="en-US" altLang="ja-JP" sz="2400" dirty="0" smtClean="0">
                <a:latin typeface="+mj-lt"/>
                <a:ea typeface="+mj-ea"/>
              </a:rPr>
              <a:t>- 15.4g specified the common signal mode to facilitate multi-</a:t>
            </a:r>
            <a:br>
              <a:rPr lang="en-US" altLang="ja-JP" sz="2400" dirty="0" smtClean="0">
                <a:latin typeface="+mj-lt"/>
                <a:ea typeface="+mj-ea"/>
              </a:rPr>
            </a:br>
            <a:r>
              <a:rPr lang="en-US" altLang="ja-JP" sz="2400" dirty="0" smtClean="0">
                <a:latin typeface="+mj-lt"/>
                <a:ea typeface="+mj-ea"/>
              </a:rPr>
              <a:t>   PHY scheme as shown below.</a:t>
            </a:r>
            <a:br>
              <a:rPr lang="en-US" altLang="ja-JP" sz="2400" dirty="0" smtClean="0">
                <a:latin typeface="+mj-lt"/>
                <a:ea typeface="+mj-ea"/>
              </a:rPr>
            </a:br>
            <a:r>
              <a:rPr lang="en-US" altLang="ja-JP" sz="2400" dirty="0" smtClean="0">
                <a:latin typeface="+mj-lt"/>
                <a:ea typeface="+mj-ea"/>
              </a:rPr>
              <a:t>- 50kbps, Modulation index = 1.0</a:t>
            </a:r>
          </a:p>
          <a:p>
            <a:pPr marL="182563" indent="-182563"/>
            <a:r>
              <a:rPr lang="en-US" altLang="ja-JP" sz="2400" dirty="0" smtClean="0">
                <a:latin typeface="+mj-lt"/>
                <a:ea typeface="+mj-ea"/>
              </a:rPr>
              <a:t>When requested, a device that supports CSM Filtered FSK shall transmit Filtered FSK with 50kbps data rate and modulation index 1.0. </a:t>
            </a: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4</a:t>
            </a:fld>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412" y="4419721"/>
            <a:ext cx="4447008" cy="18895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863588" y="4473116"/>
            <a:ext cx="2390398" cy="646331"/>
          </a:xfrm>
          <a:prstGeom prst="rect">
            <a:avLst/>
          </a:prstGeom>
          <a:noFill/>
        </p:spPr>
        <p:txBody>
          <a:bodyPr wrap="none" rtlCol="0">
            <a:spAutoFit/>
          </a:bodyPr>
          <a:lstStyle/>
          <a:p>
            <a:r>
              <a:rPr kumimoji="1" lang="en-US" altLang="ja-JP" dirty="0" smtClean="0"/>
              <a:t>Reference:</a:t>
            </a:r>
          </a:p>
          <a:p>
            <a:r>
              <a:rPr kumimoji="1" lang="en-US" altLang="ja-JP" dirty="0" smtClean="0"/>
              <a:t>IEEE803.15.4g-2012</a:t>
            </a:r>
            <a:endParaRPr kumimoji="1" lang="ja-JP" altLang="en-US" dirty="0"/>
          </a:p>
        </p:txBody>
      </p:sp>
    </p:spTree>
    <p:extLst>
      <p:ext uri="{BB962C8B-B14F-4D97-AF65-F5344CB8AC3E}">
        <p14:creationId xmlns:p14="http://schemas.microsoft.com/office/powerpoint/2010/main" val="961759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chemeClr val="tx1"/>
                </a:solidFill>
              </a:rPr>
              <a:t>Proposed </a:t>
            </a:r>
            <a:r>
              <a:rPr lang="en-US" altLang="ja-JP" dirty="0" smtClean="0">
                <a:solidFill>
                  <a:schemeClr val="tx1"/>
                </a:solidFill>
              </a:rPr>
              <a:t>Optional Filtered FSK</a:t>
            </a:r>
            <a:br>
              <a:rPr lang="en-US" altLang="ja-JP" dirty="0" smtClean="0">
                <a:solidFill>
                  <a:schemeClr val="tx1"/>
                </a:solidFill>
              </a:rPr>
            </a:br>
            <a:r>
              <a:rPr lang="en-US" altLang="ja-JP" dirty="0" smtClean="0">
                <a:solidFill>
                  <a:schemeClr val="tx1"/>
                </a:solidFill>
              </a:rPr>
              <a:t>(modulation index)</a:t>
            </a:r>
            <a:endParaRPr kumimoji="1" lang="ja-JP" altLang="en-US" dirty="0">
              <a:solidFill>
                <a:schemeClr val="tx1"/>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50293836"/>
              </p:ext>
            </p:extLst>
          </p:nvPr>
        </p:nvGraphicFramePr>
        <p:xfrm>
          <a:off x="647564" y="2192873"/>
          <a:ext cx="7848872" cy="2964319"/>
        </p:xfrm>
        <a:graphic>
          <a:graphicData uri="http://schemas.openxmlformats.org/drawingml/2006/table">
            <a:tbl>
              <a:tblPr firstRow="1" bandRow="1">
                <a:tableStyleId>{5C22544A-7EE6-4342-B048-85BDC9FD1C3A}</a:tableStyleId>
              </a:tblPr>
              <a:tblGrid>
                <a:gridCol w="1728192"/>
                <a:gridCol w="2196244"/>
                <a:gridCol w="1962218"/>
                <a:gridCol w="1962218"/>
              </a:tblGrid>
              <a:tr h="1404125">
                <a:tc>
                  <a:txBody>
                    <a:bodyPr/>
                    <a:lstStyle/>
                    <a:p>
                      <a:pPr algn="ctr"/>
                      <a:r>
                        <a:rPr kumimoji="1" lang="en-US" altLang="ja-JP" sz="2400" dirty="0" smtClean="0"/>
                        <a:t>Band</a:t>
                      </a:r>
                      <a:endParaRPr kumimoji="1" lang="ja-JP" altLang="en-US" sz="2400" dirty="0"/>
                    </a:p>
                  </a:txBody>
                  <a:tcPr/>
                </a:tc>
                <a:tc>
                  <a:txBody>
                    <a:bodyPr/>
                    <a:lstStyle/>
                    <a:p>
                      <a:pPr algn="ctr"/>
                      <a:r>
                        <a:rPr kumimoji="1" lang="en-US" altLang="ja-JP" sz="2400" dirty="0" smtClean="0"/>
                        <a:t>Modulation</a:t>
                      </a:r>
                      <a:endParaRPr kumimoji="1" lang="ja-JP" altLang="en-US" sz="2400" dirty="0"/>
                    </a:p>
                  </a:txBody>
                  <a:tcPr/>
                </a:tc>
                <a:tc>
                  <a:txBody>
                    <a:bodyPr/>
                    <a:lstStyle/>
                    <a:p>
                      <a:pPr algn="ctr"/>
                      <a:r>
                        <a:rPr kumimoji="1" lang="en-US" altLang="ja-JP" sz="2400" dirty="0" smtClean="0"/>
                        <a:t>Data Rate</a:t>
                      </a:r>
                      <a:endParaRPr kumimoji="1" lang="ja-JP" altLang="en-US" sz="2400" dirty="0"/>
                    </a:p>
                  </a:txBody>
                  <a:tcPr/>
                </a:tc>
                <a:tc>
                  <a:txBody>
                    <a:bodyPr/>
                    <a:lstStyle/>
                    <a:p>
                      <a:pPr algn="ctr"/>
                      <a:r>
                        <a:rPr kumimoji="1" lang="en-US" altLang="ja-JP" sz="2400" dirty="0" smtClean="0"/>
                        <a:t>Modulation</a:t>
                      </a:r>
                      <a:r>
                        <a:rPr kumimoji="1" lang="en-US" altLang="ja-JP" sz="2400" baseline="0" dirty="0" smtClean="0"/>
                        <a:t> Index</a:t>
                      </a:r>
                      <a:endParaRPr kumimoji="1" lang="ja-JP" altLang="en-US" sz="2400" dirty="0"/>
                    </a:p>
                  </a:txBody>
                  <a:tcPr/>
                </a:tc>
              </a:tr>
              <a:tr h="780097">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174 – 216</a:t>
                      </a:r>
                      <a:br>
                        <a:rPr lang="en-US" sz="2400" dirty="0" smtClean="0"/>
                      </a:br>
                      <a:r>
                        <a:rPr lang="en-US" altLang="ja-JP" sz="2400" dirty="0" smtClean="0"/>
                        <a:t>407-425</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400" dirty="0" smtClean="0"/>
                        <a:t>608-630</a:t>
                      </a:r>
                    </a:p>
                  </a:txBody>
                  <a:tcPr marT="45728" marB="45728"/>
                </a:tc>
                <a:tc rowSpan="2">
                  <a:txBody>
                    <a:bodyPr/>
                    <a:lstStyle/>
                    <a:p>
                      <a:pPr algn="ctr"/>
                      <a:r>
                        <a:rPr kumimoji="1" lang="en-US" altLang="ja-JP" sz="2400" dirty="0" smtClean="0"/>
                        <a:t>2-FFSK</a:t>
                      </a:r>
                      <a:endParaRPr kumimoji="1" lang="ja-JP" altLang="en-US" sz="2400" dirty="0"/>
                    </a:p>
                  </a:txBody>
                  <a:tcPr/>
                </a:tc>
                <a:tc>
                  <a:txBody>
                    <a:bodyPr/>
                    <a:lstStyle/>
                    <a:p>
                      <a:pPr algn="ctr"/>
                      <a:r>
                        <a:rPr kumimoji="1" lang="en-US" altLang="ja-JP" sz="2400" dirty="0" smtClean="0"/>
                        <a:t>100</a:t>
                      </a:r>
                      <a:endParaRPr kumimoji="1" lang="ja-JP" altLang="en-US" sz="2400" dirty="0"/>
                    </a:p>
                  </a:txBody>
                  <a:tcPr/>
                </a:tc>
                <a:tc>
                  <a:txBody>
                    <a:bodyPr/>
                    <a:lstStyle/>
                    <a:p>
                      <a:pPr algn="ctr"/>
                      <a:r>
                        <a:rPr kumimoji="1" lang="en-US" altLang="ja-JP" sz="2400" dirty="0" smtClean="0"/>
                        <a:t>0.5</a:t>
                      </a:r>
                      <a:r>
                        <a:rPr kumimoji="1" lang="en-US" altLang="ja-JP" sz="2400" baseline="0" dirty="0" smtClean="0"/>
                        <a:t> and 1.0</a:t>
                      </a:r>
                      <a:endParaRPr kumimoji="1" lang="ja-JP" altLang="en-US" sz="2400" dirty="0"/>
                    </a:p>
                  </a:txBody>
                  <a:tcPr/>
                </a:tc>
              </a:tr>
              <a:tr h="780097">
                <a:tc vMerge="1">
                  <a:txBody>
                    <a:bodyPr/>
                    <a:lstStyle/>
                    <a:p>
                      <a:pPr algn="ctr"/>
                      <a:endParaRPr lang="en-US" sz="2400" dirty="0"/>
                    </a:p>
                  </a:txBody>
                  <a:tcPr marT="45728" marB="45728"/>
                </a:tc>
                <a:tc vMerge="1">
                  <a:txBody>
                    <a:bodyPr/>
                    <a:lstStyle/>
                    <a:p>
                      <a:pPr algn="ctr"/>
                      <a:endParaRPr kumimoji="1" lang="ja-JP" altLang="en-US" sz="2400" dirty="0"/>
                    </a:p>
                  </a:txBody>
                  <a:tcPr/>
                </a:tc>
                <a:tc>
                  <a:txBody>
                    <a:bodyPr/>
                    <a:lstStyle/>
                    <a:p>
                      <a:pPr algn="ctr"/>
                      <a:r>
                        <a:rPr kumimoji="1" lang="en-US" altLang="ja-JP" sz="2400" dirty="0" smtClean="0"/>
                        <a:t>200</a:t>
                      </a:r>
                      <a:endParaRPr kumimoji="1" lang="ja-JP" altLang="en-US" sz="2400" dirty="0"/>
                    </a:p>
                  </a:txBody>
                  <a:tcPr/>
                </a:tc>
                <a:tc>
                  <a:txBody>
                    <a:bodyPr/>
                    <a:lstStyle/>
                    <a:p>
                      <a:pPr algn="ctr"/>
                      <a:r>
                        <a:rPr kumimoji="1" lang="en-US" altLang="ja-JP" sz="2400" dirty="0" smtClean="0"/>
                        <a:t>0.5 and</a:t>
                      </a:r>
                      <a:r>
                        <a:rPr kumimoji="1" lang="en-US" altLang="ja-JP" sz="2400" baseline="0" dirty="0" smtClean="0"/>
                        <a:t> 1.0</a:t>
                      </a:r>
                      <a:endParaRPr kumimoji="1" lang="ja-JP" altLang="en-US" sz="2400" dirty="0"/>
                    </a:p>
                  </a:txBody>
                  <a:tcPr/>
                </a:tc>
              </a:tr>
            </a:tbl>
          </a:graphicData>
        </a:graphic>
      </p:graphicFrame>
      <p:sp>
        <p:nvSpPr>
          <p:cNvPr id="3" name="スライド番号プレースホルダー 2"/>
          <p:cNvSpPr>
            <a:spLocks noGrp="1"/>
          </p:cNvSpPr>
          <p:nvPr>
            <p:ph type="sldNum" sz="quarter" idx="12"/>
          </p:nvPr>
        </p:nvSpPr>
        <p:spPr/>
        <p:txBody>
          <a:bodyPr/>
          <a:lstStyle/>
          <a:p>
            <a:fld id="{690A14BF-E132-4BDE-B1CB-39223ACD2D34}" type="slidenum">
              <a:rPr kumimoji="1" lang="ja-JP" altLang="en-US" smtClean="0"/>
              <a:pPr/>
              <a:t>5</a:t>
            </a:fld>
            <a:endParaRPr kumimoji="1" lang="ja-JP" altLang="en-US"/>
          </a:p>
        </p:txBody>
      </p:sp>
      <p:sp>
        <p:nvSpPr>
          <p:cNvPr id="5" name="テキスト ボックス 4"/>
          <p:cNvSpPr txBox="1"/>
          <p:nvPr/>
        </p:nvSpPr>
        <p:spPr>
          <a:xfrm>
            <a:off x="684213" y="5440578"/>
            <a:ext cx="3986989" cy="646331"/>
          </a:xfrm>
          <a:prstGeom prst="rect">
            <a:avLst/>
          </a:prstGeom>
          <a:noFill/>
        </p:spPr>
        <p:txBody>
          <a:bodyPr wrap="none" rtlCol="0">
            <a:spAutoFit/>
          </a:bodyPr>
          <a:lstStyle/>
          <a:p>
            <a:r>
              <a:rPr kumimoji="1" lang="en-US" altLang="ja-JP" dirty="0" smtClean="0"/>
              <a:t>FFSK: Filtered FSK</a:t>
            </a:r>
          </a:p>
          <a:p>
            <a:r>
              <a:rPr lang="en-US" altLang="ja-JP" dirty="0" smtClean="0"/>
              <a:t>Based on Gaussian filter with BT=0.7</a:t>
            </a:r>
            <a:endParaRPr kumimoji="1" lang="ja-JP" altLang="en-US" dirty="0"/>
          </a:p>
        </p:txBody>
      </p:sp>
    </p:spTree>
    <p:extLst>
      <p:ext uri="{BB962C8B-B14F-4D97-AF65-F5344CB8AC3E}">
        <p14:creationId xmlns:p14="http://schemas.microsoft.com/office/powerpoint/2010/main" val="423455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828092"/>
          </a:xfrm>
        </p:spPr>
        <p:txBody>
          <a:bodyPr/>
          <a:lstStyle/>
          <a:p>
            <a:r>
              <a:rPr kumimoji="1" lang="en-US" altLang="ja-JP" dirty="0" smtClean="0">
                <a:solidFill>
                  <a:schemeClr val="tx1"/>
                </a:solidFill>
              </a:rPr>
              <a:t>Proposed Channel Plan</a:t>
            </a:r>
            <a:endParaRPr kumimoji="1" lang="ja-JP" altLang="en-US" dirty="0">
              <a:solidFill>
                <a:schemeClr val="tx1"/>
              </a:solidFill>
            </a:endParaRPr>
          </a:p>
        </p:txBody>
      </p:sp>
      <mc:AlternateContent xmlns:mc="http://schemas.openxmlformats.org/markup-compatibility/2006" xmlns:a14="http://schemas.microsoft.com/office/drawing/2010/main">
        <mc:Choice Requires="a14">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879508696"/>
                  </p:ext>
                </p:extLst>
              </p:nvPr>
            </p:nvGraphicFramePr>
            <p:xfrm>
              <a:off x="719572" y="3052280"/>
              <a:ext cx="7772400" cy="1516204"/>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403684">
                    <a:tc>
                      <a:txBody>
                        <a:bodyPr/>
                        <a:lstStyle/>
                        <a:p>
                          <a:pPr algn="ctr"/>
                          <a:r>
                            <a:rPr kumimoji="1" lang="en-US" altLang="ja-JP" dirty="0" smtClean="0"/>
                            <a:t>Band</a:t>
                          </a:r>
                          <a:endParaRPr kumimoji="1" lang="ja-JP" altLang="en-US" dirty="0"/>
                        </a:p>
                      </a:txBody>
                      <a:tcPr/>
                    </a:tc>
                    <a:tc>
                      <a:txBody>
                        <a:bodyPr/>
                        <a:lstStyle/>
                        <a:p>
                          <a:pPr algn="ctr"/>
                          <a:r>
                            <a:rPr kumimoji="1" lang="en-US" altLang="ja-JP" dirty="0" smtClean="0"/>
                            <a:t>Modulation</a:t>
                          </a:r>
                          <a:endParaRPr kumimoji="1" lang="ja-JP" altLang="en-US"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kumimoji="1" lang="en-US" altLang="ja-JP" b="1" i="1" smtClean="0">
                                        <a:latin typeface="Cambria Math"/>
                                      </a:rPr>
                                    </m:ctrlPr>
                                  </m:sSubPr>
                                  <m:e>
                                    <m:r>
                                      <a:rPr kumimoji="1" lang="en-US" altLang="ja-JP" b="1" i="1" smtClean="0">
                                        <a:latin typeface="Cambria Math"/>
                                      </a:rPr>
                                      <m:t>𝒇</m:t>
                                    </m:r>
                                  </m:e>
                                  <m:sub>
                                    <m:r>
                                      <a:rPr kumimoji="1" lang="en-US" altLang="ja-JP" b="1" i="1" smtClean="0">
                                        <a:latin typeface="Cambria Math"/>
                                      </a:rPr>
                                      <m:t>𝒔</m:t>
                                    </m:r>
                                  </m:sub>
                                </m:sSub>
                              </m:oMath>
                            </m:oMathPara>
                          </a14:m>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b="1" i="1" smtClean="0">
                                        <a:latin typeface="Cambria Math"/>
                                      </a:rPr>
                                    </m:ctrlPr>
                                  </m:sSubPr>
                                  <m:e>
                                    <m:r>
                                      <a:rPr kumimoji="1" lang="en-US" altLang="ja-JP" b="1" i="1" smtClean="0">
                                        <a:latin typeface="Cambria Math"/>
                                      </a:rPr>
                                      <m:t>𝒇</m:t>
                                    </m:r>
                                  </m:e>
                                  <m:sub>
                                    <m:r>
                                      <a:rPr kumimoji="1" lang="en-US" altLang="ja-JP" b="1" i="1" smtClean="0">
                                        <a:latin typeface="Cambria Math"/>
                                      </a:rPr>
                                      <m:t>𝒃𝒘</m:t>
                                    </m:r>
                                  </m:sub>
                                </m:sSub>
                              </m:oMath>
                            </m:oMathPara>
                          </a14:m>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b="1" i="1" smtClean="0">
                                    <a:latin typeface="Cambria Math"/>
                                  </a:rPr>
                                  <m:t>𝑵</m:t>
                                </m:r>
                              </m:oMath>
                            </m:oMathPara>
                          </a14:m>
                          <a:endParaRPr kumimoji="1" lang="ja-JP" altLang="en-US" dirty="0"/>
                        </a:p>
                      </a:txBody>
                      <a:tcPr/>
                    </a:tc>
                  </a:tr>
                  <a:tr h="370840">
                    <a:tc>
                      <a:txBody>
                        <a:bodyPr/>
                        <a:lstStyle/>
                        <a:p>
                          <a:pPr algn="ctr"/>
                          <a:r>
                            <a:rPr lang="en-US" sz="1800" dirty="0" smtClean="0"/>
                            <a:t>174 – 216</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174.25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a:t>
                          </a:r>
                          <a:r>
                            <a:rPr kumimoji="1" lang="en-US" altLang="ja-JP" baseline="0" dirty="0" smtClean="0"/>
                            <a:t> … ,83</a:t>
                          </a:r>
                          <a:endParaRPr kumimoji="1" lang="ja-JP" altLang="en-US" dirty="0"/>
                        </a:p>
                      </a:txBody>
                      <a:tcPr/>
                    </a:tc>
                  </a:tr>
                  <a:tr h="370840">
                    <a:tc>
                      <a:txBody>
                        <a:bodyPr/>
                        <a:lstStyle/>
                        <a:p>
                          <a:pPr algn="ctr"/>
                          <a:r>
                            <a:rPr lang="en-US" altLang="ja-JP" sz="1800" dirty="0" smtClean="0"/>
                            <a:t>407-425</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407.25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35</a:t>
                          </a:r>
                          <a:endParaRPr kumimoji="1" lang="ja-JP" altLang="en-US" dirty="0"/>
                        </a:p>
                      </a:txBody>
                      <a:tcPr/>
                    </a:tc>
                  </a:tr>
                  <a:tr h="370840">
                    <a:tc>
                      <a:txBody>
                        <a:bodyPr/>
                        <a:lstStyle/>
                        <a:p>
                          <a:pPr algn="ctr"/>
                          <a:r>
                            <a:rPr lang="en-US" altLang="ja-JP" sz="1800" dirty="0" smtClean="0"/>
                            <a:t>608-630</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608.25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43</a:t>
                          </a:r>
                          <a:endParaRPr kumimoji="1" lang="ja-JP" altLang="en-US" dirty="0"/>
                        </a:p>
                      </a:txBody>
                      <a:tcPr/>
                    </a:tc>
                  </a:tr>
                </a:tbl>
              </a:graphicData>
            </a:graphic>
          </p:graphicFrame>
        </mc:Choice>
        <mc:Fallback xmlns="">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879508696"/>
                  </p:ext>
                </p:extLst>
              </p:nvPr>
            </p:nvGraphicFramePr>
            <p:xfrm>
              <a:off x="719572" y="3052280"/>
              <a:ext cx="7772400" cy="1516204"/>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403684">
                    <a:tc>
                      <a:txBody>
                        <a:bodyPr/>
                        <a:lstStyle/>
                        <a:p>
                          <a:pPr algn="ctr"/>
                          <a:r>
                            <a:rPr kumimoji="1" lang="en-US" altLang="ja-JP" dirty="0" smtClean="0"/>
                            <a:t>Band</a:t>
                          </a:r>
                          <a:endParaRPr kumimoji="1" lang="ja-JP" altLang="en-US" dirty="0"/>
                        </a:p>
                      </a:txBody>
                      <a:tcPr/>
                    </a:tc>
                    <a:tc>
                      <a:txBody>
                        <a:bodyPr/>
                        <a:lstStyle/>
                        <a:p>
                          <a:pPr algn="ctr"/>
                          <a:r>
                            <a:rPr kumimoji="1" lang="en-US" altLang="ja-JP" dirty="0" smtClean="0"/>
                            <a:t>Modulation</a:t>
                          </a:r>
                          <a:endParaRPr kumimoji="1" lang="ja-JP" altLang="en-US" dirty="0"/>
                        </a:p>
                      </a:txBody>
                      <a:tcPr/>
                    </a:tc>
                    <a:tc>
                      <a:txBody>
                        <a:bodyPr/>
                        <a:lstStyle/>
                        <a:p>
                          <a:endParaRPr lang="ja-JP"/>
                        </a:p>
                      </a:txBody>
                      <a:tcPr>
                        <a:blipFill rotWithShape="1">
                          <a:blip r:embed="rId2"/>
                          <a:stretch>
                            <a:fillRect l="-200000" t="-7576" r="-200392" b="-300000"/>
                          </a:stretch>
                        </a:blipFill>
                      </a:tcPr>
                    </a:tc>
                    <a:tc>
                      <a:txBody>
                        <a:bodyPr/>
                        <a:lstStyle/>
                        <a:p>
                          <a:endParaRPr lang="ja-JP"/>
                        </a:p>
                      </a:txBody>
                      <a:tcPr>
                        <a:blipFill rotWithShape="1">
                          <a:blip r:embed="rId2"/>
                          <a:stretch>
                            <a:fillRect l="-300000" t="-7576" r="-100392" b="-300000"/>
                          </a:stretch>
                        </a:blipFill>
                      </a:tcPr>
                    </a:tc>
                    <a:tc>
                      <a:txBody>
                        <a:bodyPr/>
                        <a:lstStyle/>
                        <a:p>
                          <a:endParaRPr lang="ja-JP"/>
                        </a:p>
                      </a:txBody>
                      <a:tcPr>
                        <a:blipFill rotWithShape="1">
                          <a:blip r:embed="rId2"/>
                          <a:stretch>
                            <a:fillRect l="-400000" t="-7576" r="-392" b="-300000"/>
                          </a:stretch>
                        </a:blipFill>
                      </a:tcPr>
                    </a:tc>
                  </a:tr>
                  <a:tr h="370840">
                    <a:tc>
                      <a:txBody>
                        <a:bodyPr/>
                        <a:lstStyle/>
                        <a:p>
                          <a:pPr algn="ctr"/>
                          <a:r>
                            <a:rPr lang="en-US" sz="1800" dirty="0" smtClean="0"/>
                            <a:t>174 – 216</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174.25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a:t>
                          </a:r>
                          <a:r>
                            <a:rPr kumimoji="1" lang="en-US" altLang="ja-JP" baseline="0" dirty="0" smtClean="0"/>
                            <a:t> … ,83</a:t>
                          </a:r>
                          <a:endParaRPr kumimoji="1" lang="ja-JP" altLang="en-US" dirty="0"/>
                        </a:p>
                      </a:txBody>
                      <a:tcPr/>
                    </a:tc>
                  </a:tr>
                  <a:tr h="370840">
                    <a:tc>
                      <a:txBody>
                        <a:bodyPr/>
                        <a:lstStyle/>
                        <a:p>
                          <a:pPr algn="ctr"/>
                          <a:r>
                            <a:rPr lang="en-US" altLang="ja-JP" sz="1800" dirty="0" smtClean="0"/>
                            <a:t>407-425</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407.25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35</a:t>
                          </a:r>
                          <a:endParaRPr kumimoji="1" lang="ja-JP" altLang="en-US" dirty="0"/>
                        </a:p>
                      </a:txBody>
                      <a:tcPr/>
                    </a:tc>
                  </a:tr>
                  <a:tr h="370840">
                    <a:tc>
                      <a:txBody>
                        <a:bodyPr/>
                        <a:lstStyle/>
                        <a:p>
                          <a:pPr algn="ctr"/>
                          <a:r>
                            <a:rPr lang="en-US" altLang="ja-JP" sz="1800" dirty="0" smtClean="0"/>
                            <a:t>608-630</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608.25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43</a:t>
                          </a:r>
                          <a:endParaRPr kumimoji="1" lang="ja-JP" altLang="en-US" dirty="0"/>
                        </a:p>
                      </a:txBody>
                      <a:tcPr/>
                    </a:tc>
                  </a:tr>
                </a:tbl>
              </a:graphicData>
            </a:graphic>
          </p:graphicFrame>
        </mc:Fallback>
      </mc:AlternateContent>
      <mc:AlternateContent xmlns:mc="http://schemas.openxmlformats.org/markup-compatibility/2006" xmlns:a14="http://schemas.microsoft.com/office/drawing/2010/main">
        <mc:Choice Requires="a14">
          <p:sp>
            <p:nvSpPr>
              <p:cNvPr id="5" name="正方形/長方形 4"/>
              <p:cNvSpPr/>
              <p:nvPr/>
            </p:nvSpPr>
            <p:spPr>
              <a:xfrm>
                <a:off x="1561373" y="2384884"/>
                <a:ext cx="6660740" cy="461665"/>
              </a:xfrm>
              <a:prstGeom prst="rect">
                <a:avLst/>
              </a:prstGeom>
            </p:spPr>
            <p:txBody>
              <a:bodyPr wrap="square">
                <a:spAutoFit/>
              </a:bodyPr>
              <a:lstStyle/>
              <a:p>
                <a:pPr marL="857250" lvl="2" indent="0">
                  <a:buNone/>
                </a:pPr>
                <a14:m>
                  <m:oMath xmlns:m="http://schemas.openxmlformats.org/officeDocument/2006/math">
                    <m:sSub>
                      <m:sSubPr>
                        <m:ctrlPr>
                          <a:rPr lang="en-US" altLang="ja-JP" sz="2400" i="1" smtClean="0">
                            <a:solidFill>
                              <a:schemeClr val="tx1"/>
                            </a:solidFill>
                            <a:latin typeface="Cambria Math"/>
                          </a:rPr>
                        </m:ctrlPr>
                      </m:sSubPr>
                      <m:e>
                        <m:r>
                          <a:rPr lang="en-US" altLang="ja-JP" sz="2400" i="1">
                            <a:solidFill>
                              <a:schemeClr val="tx1"/>
                            </a:solidFill>
                            <a:latin typeface="Cambria Math"/>
                          </a:rPr>
                          <m:t>𝑓</m:t>
                        </m:r>
                      </m:e>
                      <m:sub>
                        <m:r>
                          <a:rPr lang="en-US" altLang="ja-JP" sz="2400" i="1">
                            <a:solidFill>
                              <a:schemeClr val="tx1"/>
                            </a:solidFill>
                            <a:latin typeface="Cambria Math"/>
                          </a:rPr>
                          <m:t>𝑐</m:t>
                        </m:r>
                      </m:sub>
                    </m:sSub>
                    <m:r>
                      <a:rPr lang="en-US" altLang="ja-JP" sz="2400" i="1">
                        <a:solidFill>
                          <a:schemeClr val="tx1"/>
                        </a:solidFill>
                        <a:latin typeface="Cambria Math"/>
                      </a:rPr>
                      <m:t>=</m:t>
                    </m:r>
                    <m:sSub>
                      <m:sSubPr>
                        <m:ctrlPr>
                          <a:rPr lang="en-US" altLang="ja-JP" sz="2400" b="0" i="1" smtClean="0">
                            <a:solidFill>
                              <a:schemeClr val="tx1"/>
                            </a:solidFill>
                            <a:latin typeface="Cambria Math"/>
                          </a:rPr>
                        </m:ctrlPr>
                      </m:sSubPr>
                      <m:e>
                        <m:r>
                          <a:rPr lang="en-US" altLang="ja-JP" sz="2400" b="0" i="1" smtClean="0">
                            <a:solidFill>
                              <a:schemeClr val="tx1"/>
                            </a:solidFill>
                            <a:latin typeface="Cambria Math"/>
                          </a:rPr>
                          <m:t>𝑓</m:t>
                        </m:r>
                      </m:e>
                      <m:sub>
                        <m:r>
                          <a:rPr lang="en-US" altLang="ja-JP" sz="2400" b="0" i="1" smtClean="0">
                            <a:solidFill>
                              <a:schemeClr val="tx1"/>
                            </a:solidFill>
                            <a:latin typeface="Cambria Math"/>
                          </a:rPr>
                          <m:t>𝑠</m:t>
                        </m:r>
                      </m:sub>
                    </m:sSub>
                    <m:r>
                      <a:rPr lang="en-US" altLang="ja-JP" sz="2400" i="1">
                        <a:solidFill>
                          <a:schemeClr val="tx1"/>
                        </a:solidFill>
                        <a:latin typeface="Cambria Math"/>
                      </a:rPr>
                      <m:t>+</m:t>
                    </m:r>
                    <m:r>
                      <a:rPr lang="en-US" altLang="ja-JP" sz="2400" b="0" i="1" smtClean="0">
                        <a:solidFill>
                          <a:schemeClr val="tx1"/>
                        </a:solidFill>
                        <a:latin typeface="Cambria Math"/>
                      </a:rPr>
                      <m:t>𝑁</m:t>
                    </m:r>
                    <m:sSub>
                      <m:sSubPr>
                        <m:ctrlPr>
                          <a:rPr lang="en-US" altLang="ja-JP" sz="2400" b="0" i="1" smtClean="0">
                            <a:solidFill>
                              <a:schemeClr val="tx1"/>
                            </a:solidFill>
                            <a:latin typeface="Cambria Math"/>
                          </a:rPr>
                        </m:ctrlPr>
                      </m:sSubPr>
                      <m:e>
                        <m:r>
                          <a:rPr lang="en-US" altLang="ja-JP" sz="2400" b="0" i="1" smtClean="0">
                            <a:solidFill>
                              <a:schemeClr val="tx1"/>
                            </a:solidFill>
                            <a:latin typeface="Cambria Math"/>
                          </a:rPr>
                          <m:t>𝑓</m:t>
                        </m:r>
                      </m:e>
                      <m:sub>
                        <m:r>
                          <a:rPr lang="en-US" altLang="ja-JP" sz="2400" b="0" i="1" smtClean="0">
                            <a:solidFill>
                              <a:schemeClr val="tx1"/>
                            </a:solidFill>
                            <a:latin typeface="Cambria Math"/>
                          </a:rPr>
                          <m:t>𝑏𝑤</m:t>
                        </m:r>
                      </m:sub>
                    </m:sSub>
                  </m:oMath>
                </a14:m>
                <a:r>
                  <a:rPr lang="en-US" altLang="ja-JP" sz="2400" dirty="0" smtClean="0">
                    <a:solidFill>
                      <a:schemeClr val="tx1"/>
                    </a:solidFill>
                    <a:latin typeface="Times New Roman" pitchFamily="18" charset="0"/>
                    <a:cs typeface="Times New Roman" pitchFamily="18" charset="0"/>
                  </a:rPr>
                  <a:t> (MHz)</a:t>
                </a:r>
                <a:endParaRPr lang="en-US" altLang="ja-JP" sz="2400" dirty="0">
                  <a:solidFill>
                    <a:schemeClr val="tx1"/>
                  </a:solidFill>
                  <a:latin typeface="Times New Roman" pitchFamily="18" charset="0"/>
                  <a:cs typeface="Times New Roman" pitchFamily="18" charset="0"/>
                </a:endParaRPr>
              </a:p>
            </p:txBody>
          </p:sp>
        </mc:Choice>
        <mc:Fallback xmlns="">
          <p:sp>
            <p:nvSpPr>
              <p:cNvPr id="5" name="正方形/長方形 4"/>
              <p:cNvSpPr>
                <a:spLocks noRot="1" noChangeAspect="1" noMove="1" noResize="1" noEditPoints="1" noAdjustHandles="1" noChangeArrowheads="1" noChangeShapeType="1" noTextEdit="1"/>
              </p:cNvSpPr>
              <p:nvPr/>
            </p:nvSpPr>
            <p:spPr>
              <a:xfrm>
                <a:off x="1561373" y="2384884"/>
                <a:ext cx="6660740" cy="461665"/>
              </a:xfrm>
              <a:prstGeom prst="rect">
                <a:avLst/>
              </a:prstGeom>
              <a:blipFill rotWithShape="1">
                <a:blip r:embed="rId3"/>
                <a:stretch>
                  <a:fillRect t="-10526" b="-28947"/>
                </a:stretch>
              </a:blipFill>
            </p:spPr>
            <p:txBody>
              <a:bodyPr/>
              <a:lstStyle/>
              <a:p>
                <a:r>
                  <a:rPr lang="ja-JP" altLang="en-US">
                    <a:noFill/>
                  </a:rPr>
                  <a:t> </a:t>
                </a:r>
              </a:p>
            </p:txBody>
          </p:sp>
        </mc:Fallback>
      </mc:AlternateContent>
      <p:sp>
        <p:nvSpPr>
          <p:cNvPr id="6" name="コンテンツ プレースホルダー 2"/>
          <p:cNvSpPr txBox="1">
            <a:spLocks/>
          </p:cNvSpPr>
          <p:nvPr/>
        </p:nvSpPr>
        <p:spPr bwMode="auto">
          <a:xfrm>
            <a:off x="251520" y="1448780"/>
            <a:ext cx="8604956"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mj-lt"/>
              </a:rPr>
              <a:t>Center frequencies for each channels for each modulation schemes can be calculated as follows;  </a:t>
            </a:r>
            <a:endParaRPr lang="ja-JP" altLang="en-US" sz="2400" kern="0" dirty="0">
              <a:latin typeface="+mj-lt"/>
            </a:endParaRPr>
          </a:p>
        </p:txBody>
      </p:sp>
      <p:sp>
        <p:nvSpPr>
          <p:cNvPr id="3" name="スライド番号プレースホルダー 2"/>
          <p:cNvSpPr>
            <a:spLocks noGrp="1"/>
          </p:cNvSpPr>
          <p:nvPr>
            <p:ph type="sldNum" sz="quarter" idx="12"/>
          </p:nvPr>
        </p:nvSpPr>
        <p:spPr/>
        <p:txBody>
          <a:bodyPr/>
          <a:lstStyle/>
          <a:p>
            <a:fld id="{690A14BF-E132-4BDE-B1CB-39223ACD2D34}" type="slidenum">
              <a:rPr kumimoji="1" lang="ja-JP" altLang="en-US" smtClean="0"/>
              <a:pPr/>
              <a:t>6</a:t>
            </a:fld>
            <a:endParaRPr kumimoji="1" lang="ja-JP" altLang="en-US"/>
          </a:p>
        </p:txBody>
      </p:sp>
      <p:sp>
        <p:nvSpPr>
          <p:cNvPr id="7" name="テキスト ボックス 6"/>
          <p:cNvSpPr txBox="1"/>
          <p:nvPr/>
        </p:nvSpPr>
        <p:spPr>
          <a:xfrm>
            <a:off x="681497" y="5047952"/>
            <a:ext cx="8174979" cy="923330"/>
          </a:xfrm>
          <a:prstGeom prst="rect">
            <a:avLst/>
          </a:prstGeom>
          <a:noFill/>
        </p:spPr>
        <p:txBody>
          <a:bodyPr wrap="square" rtlCol="0">
            <a:spAutoFit/>
          </a:bodyPr>
          <a:lstStyle/>
          <a:p>
            <a:r>
              <a:rPr kumimoji="1" lang="en-US" altLang="ja-JP" dirty="0" smtClean="0"/>
              <a:t>Note: Output power level may have to back-off on the end channels to meet Chinese regulation (</a:t>
            </a:r>
            <a:r>
              <a:rPr lang="en-US" altLang="ja-JP" dirty="0" smtClean="0"/>
              <a:t>Chinese </a:t>
            </a:r>
            <a:r>
              <a:rPr lang="en-US" altLang="ja-JP" dirty="0"/>
              <a:t>MIIT </a:t>
            </a:r>
            <a:r>
              <a:rPr lang="en-US" altLang="ja-JP" dirty="0" smtClean="0"/>
              <a:t>DOC423-2005, </a:t>
            </a:r>
            <a:r>
              <a:rPr kumimoji="1" lang="en-US" altLang="ja-JP" dirty="0" smtClean="0"/>
              <a:t>DCN 12-0105/r1 and DCN 13-313/r1)</a:t>
            </a:r>
            <a:endParaRPr kumimoji="1" lang="ja-JP" altLang="en-US" dirty="0"/>
          </a:p>
        </p:txBody>
      </p:sp>
    </p:spTree>
    <p:extLst>
      <p:ext uri="{BB962C8B-B14F-4D97-AF65-F5344CB8AC3E}">
        <p14:creationId xmlns:p14="http://schemas.microsoft.com/office/powerpoint/2010/main" val="361176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13"/>
            <a:ext cx="7772400" cy="792163"/>
          </a:xfrm>
        </p:spPr>
        <p:txBody>
          <a:bodyPr/>
          <a:lstStyle/>
          <a:p>
            <a:r>
              <a:rPr kumimoji="1" lang="en-US" altLang="ja-JP" dirty="0" smtClean="0"/>
              <a:t>Summary</a:t>
            </a:r>
            <a:endParaRPr kumimoji="1" lang="ja-JP" altLang="en-US" dirty="0"/>
          </a:p>
        </p:txBody>
      </p:sp>
      <p:sp>
        <p:nvSpPr>
          <p:cNvPr id="3" name="スライド番号プレースホルダー 2"/>
          <p:cNvSpPr>
            <a:spLocks noGrp="1"/>
          </p:cNvSpPr>
          <p:nvPr>
            <p:ph type="sldNum" sz="quarter" idx="12"/>
          </p:nvPr>
        </p:nvSpPr>
        <p:spPr/>
        <p:txBody>
          <a:bodyPr/>
          <a:lstStyle/>
          <a:p>
            <a:fld id="{690A14BF-E132-4BDE-B1CB-39223ACD2D34}" type="slidenum">
              <a:rPr kumimoji="1" lang="ja-JP" altLang="en-US" smtClean="0"/>
              <a:pPr/>
              <a:t>7</a:t>
            </a:fld>
            <a:endParaRPr kumimoji="1" lang="ja-JP" altLang="en-US"/>
          </a:p>
        </p:txBody>
      </p:sp>
      <p:graphicFrame>
        <p:nvGraphicFramePr>
          <p:cNvPr id="10" name="コンテンツ プレースホルダー 3"/>
          <p:cNvGraphicFramePr>
            <a:graphicFrameLocks noGrp="1"/>
          </p:cNvGraphicFramePr>
          <p:nvPr>
            <p:ph idx="1"/>
            <p:extLst>
              <p:ext uri="{D42A27DB-BD31-4B8C-83A1-F6EECF244321}">
                <p14:modId xmlns:p14="http://schemas.microsoft.com/office/powerpoint/2010/main" val="3127393798"/>
              </p:ext>
            </p:extLst>
          </p:nvPr>
        </p:nvGraphicFramePr>
        <p:xfrm>
          <a:off x="287525" y="1880829"/>
          <a:ext cx="8568952" cy="2993463"/>
        </p:xfrm>
        <a:graphic>
          <a:graphicData uri="http://schemas.openxmlformats.org/drawingml/2006/table">
            <a:tbl>
              <a:tblPr firstRow="1" bandRow="1">
                <a:tableStyleId>{5C22544A-7EE6-4342-B048-85BDC9FD1C3A}</a:tableStyleId>
              </a:tblPr>
              <a:tblGrid>
                <a:gridCol w="1660942"/>
                <a:gridCol w="1918493"/>
                <a:gridCol w="1229301"/>
                <a:gridCol w="1910529"/>
                <a:gridCol w="1849687"/>
              </a:tblGrid>
              <a:tr h="1062349">
                <a:tc>
                  <a:txBody>
                    <a:bodyPr/>
                    <a:lstStyle/>
                    <a:p>
                      <a:pPr algn="ctr"/>
                      <a:r>
                        <a:rPr kumimoji="1" lang="en-US" altLang="ja-JP" sz="2400" dirty="0" smtClean="0"/>
                        <a:t>Band</a:t>
                      </a:r>
                      <a:endParaRPr kumimoji="1" lang="ja-JP" altLang="en-US" sz="2400" dirty="0"/>
                    </a:p>
                  </a:txBody>
                  <a:tcPr/>
                </a:tc>
                <a:tc>
                  <a:txBody>
                    <a:bodyPr/>
                    <a:lstStyle/>
                    <a:p>
                      <a:pPr algn="ctr"/>
                      <a:r>
                        <a:rPr kumimoji="1" lang="en-US" altLang="ja-JP" sz="2400" dirty="0" smtClean="0"/>
                        <a:t>Modulation</a:t>
                      </a:r>
                      <a:endParaRPr kumimoji="1" lang="ja-JP" altLang="en-US" sz="2400" dirty="0"/>
                    </a:p>
                  </a:txBody>
                  <a:tcPr/>
                </a:tc>
                <a:tc>
                  <a:txBody>
                    <a:bodyPr/>
                    <a:lstStyle/>
                    <a:p>
                      <a:pPr algn="ctr"/>
                      <a:r>
                        <a:rPr kumimoji="1" lang="en-US" altLang="ja-JP" sz="2400" dirty="0" smtClean="0"/>
                        <a:t>Data</a:t>
                      </a:r>
                    </a:p>
                    <a:p>
                      <a:pPr algn="ctr"/>
                      <a:r>
                        <a:rPr kumimoji="1" lang="en-US" altLang="ja-JP" sz="2400" dirty="0" smtClean="0"/>
                        <a:t>Rate</a:t>
                      </a:r>
                    </a:p>
                    <a:p>
                      <a:pPr algn="ctr"/>
                      <a:r>
                        <a:rPr kumimoji="1" lang="en-US" altLang="ja-JP" sz="2000" dirty="0" smtClean="0"/>
                        <a:t>(kbps)</a:t>
                      </a:r>
                      <a:endParaRPr kumimoji="1" lang="ja-JP" altLang="en-US" sz="2000" dirty="0"/>
                    </a:p>
                  </a:txBody>
                  <a:tcPr/>
                </a:tc>
                <a:tc>
                  <a:txBody>
                    <a:bodyPr/>
                    <a:lstStyle/>
                    <a:p>
                      <a:pPr algn="ctr"/>
                      <a:r>
                        <a:rPr kumimoji="1" lang="en-US" altLang="ja-JP" sz="2400" dirty="0" smtClean="0"/>
                        <a:t>Modulation</a:t>
                      </a:r>
                    </a:p>
                    <a:p>
                      <a:pPr algn="ctr"/>
                      <a:r>
                        <a:rPr kumimoji="1" lang="en-US" altLang="ja-JP" sz="2400" baseline="0" dirty="0" smtClean="0"/>
                        <a:t>Index</a:t>
                      </a:r>
                      <a:endParaRPr kumimoji="1" lang="ja-JP" altLang="en-US" sz="2400" dirty="0"/>
                    </a:p>
                  </a:txBody>
                  <a:tcPr/>
                </a:tc>
                <a:tc>
                  <a:txBody>
                    <a:bodyPr/>
                    <a:lstStyle/>
                    <a:p>
                      <a:pPr algn="ctr"/>
                      <a:r>
                        <a:rPr kumimoji="1" lang="en-US" altLang="ja-JP" sz="2400" dirty="0" smtClean="0"/>
                        <a:t>Channel</a:t>
                      </a:r>
                    </a:p>
                    <a:p>
                      <a:pPr algn="ctr"/>
                      <a:r>
                        <a:rPr kumimoji="1" lang="en-US" altLang="ja-JP" sz="2400" dirty="0" smtClean="0"/>
                        <a:t>Bandwidth</a:t>
                      </a:r>
                    </a:p>
                    <a:p>
                      <a:pPr algn="ctr"/>
                      <a:r>
                        <a:rPr kumimoji="1" lang="en-US" altLang="ja-JP" sz="2000" dirty="0" smtClean="0"/>
                        <a:t>(kHz)</a:t>
                      </a:r>
                      <a:endParaRPr kumimoji="1" lang="ja-JP" altLang="en-US" sz="2000" dirty="0"/>
                    </a:p>
                  </a:txBody>
                  <a:tcPr/>
                </a:tc>
              </a:tr>
              <a:tr h="775228">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174 – 216</a:t>
                      </a:r>
                      <a:br>
                        <a:rPr lang="en-US" sz="2400" dirty="0" smtClean="0"/>
                      </a:br>
                      <a:r>
                        <a:rPr lang="en-US" altLang="ja-JP" sz="2400" dirty="0" smtClean="0"/>
                        <a:t>407-425</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400" dirty="0" smtClean="0"/>
                        <a:t>608-630</a:t>
                      </a:r>
                    </a:p>
                  </a:txBody>
                  <a:tcPr marT="45728" marB="45728"/>
                </a:tc>
                <a:tc>
                  <a:txBody>
                    <a:bodyPr/>
                    <a:lstStyle/>
                    <a:p>
                      <a:pPr algn="ctr"/>
                      <a:r>
                        <a:rPr kumimoji="1" lang="en-US" altLang="ja-JP" sz="2400" dirty="0" smtClean="0"/>
                        <a:t>2-FFSK</a:t>
                      </a:r>
                    </a:p>
                    <a:p>
                      <a:pPr algn="ctr"/>
                      <a:r>
                        <a:rPr kumimoji="1" lang="en-US" altLang="ja-JP" sz="2400" dirty="0" smtClean="0"/>
                        <a:t>(common)</a:t>
                      </a:r>
                      <a:endParaRPr kumimoji="1" lang="ja-JP" altLang="en-US" sz="2400" dirty="0"/>
                    </a:p>
                  </a:txBody>
                  <a:tcPr/>
                </a:tc>
                <a:tc>
                  <a:txBody>
                    <a:bodyPr/>
                    <a:lstStyle/>
                    <a:p>
                      <a:pPr algn="ctr"/>
                      <a:r>
                        <a:rPr kumimoji="1" lang="en-US" altLang="ja-JP" sz="2400" dirty="0" smtClean="0"/>
                        <a:t>50</a:t>
                      </a:r>
                      <a:endParaRPr kumimoji="1" lang="ja-JP" altLang="en-US" sz="2400" dirty="0"/>
                    </a:p>
                  </a:txBody>
                  <a:tcPr/>
                </a:tc>
                <a:tc>
                  <a:txBody>
                    <a:bodyPr/>
                    <a:lstStyle/>
                    <a:p>
                      <a:pPr algn="ctr"/>
                      <a:r>
                        <a:rPr kumimoji="1" lang="en-US" altLang="ja-JP" sz="2400" dirty="0" smtClean="0"/>
                        <a:t>1.0</a:t>
                      </a:r>
                      <a:endParaRPr kumimoji="1" lang="ja-JP" altLang="en-US" sz="2400" dirty="0"/>
                    </a:p>
                  </a:txBody>
                  <a:tcPr/>
                </a:tc>
                <a:tc>
                  <a:txBody>
                    <a:bodyPr/>
                    <a:lstStyle/>
                    <a:p>
                      <a:pPr algn="ctr"/>
                      <a:r>
                        <a:rPr kumimoji="1" lang="en-US" altLang="ja-JP" sz="2400" dirty="0" smtClean="0"/>
                        <a:t>500</a:t>
                      </a:r>
                      <a:endParaRPr kumimoji="1" lang="ja-JP" altLang="en-US" sz="2400" dirty="0"/>
                    </a:p>
                  </a:txBody>
                  <a:tcPr/>
                </a:tc>
              </a:tr>
              <a:tr h="501907">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2400" dirty="0" smtClean="0"/>
                    </a:p>
                  </a:txBody>
                  <a:tcPr marT="45728" marB="45728"/>
                </a:tc>
                <a:tc rowSpan="2">
                  <a:txBody>
                    <a:bodyPr/>
                    <a:lstStyle/>
                    <a:p>
                      <a:pPr algn="ctr"/>
                      <a:r>
                        <a:rPr kumimoji="1" lang="en-US" altLang="ja-JP" sz="2400" dirty="0" smtClean="0"/>
                        <a:t>2-FFSK</a:t>
                      </a:r>
                      <a:br>
                        <a:rPr kumimoji="1" lang="en-US" altLang="ja-JP" sz="2400" dirty="0" smtClean="0"/>
                      </a:br>
                      <a:r>
                        <a:rPr kumimoji="1" lang="en-US" altLang="ja-JP" sz="2400" dirty="0" smtClean="0"/>
                        <a:t>(optional)</a:t>
                      </a:r>
                      <a:endParaRPr kumimoji="1" lang="ja-JP" altLang="en-US" sz="2400" dirty="0"/>
                    </a:p>
                  </a:txBody>
                  <a:tcPr/>
                </a:tc>
                <a:tc>
                  <a:txBody>
                    <a:bodyPr/>
                    <a:lstStyle/>
                    <a:p>
                      <a:pPr algn="ctr"/>
                      <a:r>
                        <a:rPr kumimoji="1" lang="en-US" altLang="ja-JP" sz="2400" dirty="0" smtClean="0"/>
                        <a:t>100</a:t>
                      </a:r>
                      <a:endParaRPr kumimoji="1" lang="ja-JP" altLang="en-US" sz="2400" dirty="0"/>
                    </a:p>
                  </a:txBody>
                  <a:tcPr/>
                </a:tc>
                <a:tc rowSpan="2">
                  <a:txBody>
                    <a:bodyPr/>
                    <a:lstStyle/>
                    <a:p>
                      <a:pPr algn="ctr"/>
                      <a:endParaRPr kumimoji="1" lang="en-US" altLang="ja-JP" sz="2400" dirty="0" smtClean="0"/>
                    </a:p>
                    <a:p>
                      <a:pPr algn="ctr"/>
                      <a:r>
                        <a:rPr kumimoji="1" lang="en-US" altLang="ja-JP" sz="2400" dirty="0" smtClean="0"/>
                        <a:t>0.5</a:t>
                      </a:r>
                      <a:r>
                        <a:rPr kumimoji="1" lang="en-US" altLang="ja-JP" sz="2400" baseline="0" dirty="0" smtClean="0"/>
                        <a:t> and 1.0</a:t>
                      </a:r>
                      <a:endParaRPr kumimoji="1" lang="ja-JP" altLang="en-US" sz="2400" dirty="0"/>
                    </a:p>
                  </a:txBody>
                  <a:tcPr/>
                </a:tc>
                <a:tc rowSpan="2">
                  <a:txBody>
                    <a:bodyPr/>
                    <a:lstStyle/>
                    <a:p>
                      <a:pPr algn="ctr"/>
                      <a:endParaRPr kumimoji="1" lang="en-US" altLang="ja-JP" sz="2400" dirty="0" smtClean="0"/>
                    </a:p>
                    <a:p>
                      <a:pPr algn="ctr"/>
                      <a:r>
                        <a:rPr kumimoji="1" lang="en-US" altLang="ja-JP" sz="2400" dirty="0" smtClean="0"/>
                        <a:t>500</a:t>
                      </a:r>
                      <a:endParaRPr kumimoji="1" lang="ja-JP" altLang="en-US" sz="2400" dirty="0"/>
                    </a:p>
                  </a:txBody>
                  <a:tcPr/>
                </a:tc>
              </a:tr>
              <a:tr h="540836">
                <a:tc vMerge="1">
                  <a:txBody>
                    <a:bodyPr/>
                    <a:lstStyle/>
                    <a:p>
                      <a:pPr algn="ctr"/>
                      <a:endParaRPr lang="en-US" sz="2400" dirty="0"/>
                    </a:p>
                  </a:txBody>
                  <a:tcPr marT="45728" marB="45728"/>
                </a:tc>
                <a:tc vMerge="1">
                  <a:txBody>
                    <a:bodyPr/>
                    <a:lstStyle/>
                    <a:p>
                      <a:pPr algn="ctr"/>
                      <a:endParaRPr kumimoji="1" lang="ja-JP" altLang="en-US" sz="2400" dirty="0"/>
                    </a:p>
                  </a:txBody>
                  <a:tcPr/>
                </a:tc>
                <a:tc>
                  <a:txBody>
                    <a:bodyPr/>
                    <a:lstStyle/>
                    <a:p>
                      <a:pPr algn="ctr"/>
                      <a:r>
                        <a:rPr kumimoji="1" lang="en-US" altLang="ja-JP" sz="2400" dirty="0" smtClean="0"/>
                        <a:t>200</a:t>
                      </a:r>
                      <a:endParaRPr kumimoji="1" lang="ja-JP" altLang="en-US" sz="2400" dirty="0"/>
                    </a:p>
                  </a:txBody>
                  <a:tcPr/>
                </a:tc>
                <a:tc vMerge="1">
                  <a:txBody>
                    <a:bodyPr/>
                    <a:lstStyle/>
                    <a:p>
                      <a:pPr algn="ctr"/>
                      <a:endParaRPr kumimoji="1" lang="ja-JP" altLang="en-US" sz="2400" dirty="0"/>
                    </a:p>
                  </a:txBody>
                  <a:tcPr/>
                </a:tc>
                <a:tc vMerge="1">
                  <a:txBody>
                    <a:bodyPr/>
                    <a:lstStyle/>
                    <a:p>
                      <a:pPr algn="ctr"/>
                      <a:endParaRPr kumimoji="1" lang="ja-JP" altLang="en-US" sz="2400" dirty="0"/>
                    </a:p>
                  </a:txBody>
                  <a:tcPr/>
                </a:tc>
              </a:tr>
            </a:tbl>
          </a:graphicData>
        </a:graphic>
      </p:graphicFrame>
      <p:sp>
        <p:nvSpPr>
          <p:cNvPr id="4" name="テキスト ボックス 3"/>
          <p:cNvSpPr txBox="1"/>
          <p:nvPr/>
        </p:nvSpPr>
        <p:spPr>
          <a:xfrm>
            <a:off x="251520" y="5265204"/>
            <a:ext cx="8604957" cy="830997"/>
          </a:xfrm>
          <a:prstGeom prst="rect">
            <a:avLst/>
          </a:prstGeom>
          <a:noFill/>
        </p:spPr>
        <p:txBody>
          <a:bodyPr wrap="square" rtlCol="0">
            <a:spAutoFit/>
          </a:bodyPr>
          <a:lstStyle/>
          <a:p>
            <a:r>
              <a:rPr kumimoji="1" lang="en-US" altLang="ja-JP" sz="2400" dirty="0" smtClean="0"/>
              <a:t>Maximum output power level for all Filtered FSK (Gaussian FSK) mode is 10mW (ERP).</a:t>
            </a:r>
            <a:endParaRPr kumimoji="1" lang="ja-JP" altLang="en-US" sz="2400" dirty="0"/>
          </a:p>
        </p:txBody>
      </p:sp>
    </p:spTree>
    <p:extLst>
      <p:ext uri="{BB962C8B-B14F-4D97-AF65-F5344CB8AC3E}">
        <p14:creationId xmlns:p14="http://schemas.microsoft.com/office/powerpoint/2010/main" val="2689589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1377</TotalTime>
  <Words>245</Words>
  <Application>Microsoft Office PowerPoint</Application>
  <PresentationFormat>画面に合わせる (4:3)</PresentationFormat>
  <Paragraphs>95</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Abstract</vt:lpstr>
      <vt:lpstr>Background</vt:lpstr>
      <vt:lpstr>Filtered FSK proposal 1</vt:lpstr>
      <vt:lpstr>Proposed Optional Filtered FSK (modulation index)</vt:lpstr>
      <vt:lpstr>Proposed Channel Plan</vt:lpstr>
      <vt:lpstr>Summary</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全社標準ＰＣ</cp:lastModifiedBy>
  <cp:revision>119</cp:revision>
  <dcterms:created xsi:type="dcterms:W3CDTF">2012-11-04T11:02:43Z</dcterms:created>
  <dcterms:modified xsi:type="dcterms:W3CDTF">2013-05-15T20:45:48Z</dcterms:modified>
</cp:coreProperties>
</file>