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370" r:id="rId2"/>
    <p:sldId id="372" r:id="rId3"/>
    <p:sldId id="380" r:id="rId4"/>
    <p:sldId id="388" r:id="rId5"/>
    <p:sldId id="392" r:id="rId6"/>
    <p:sldId id="389" r:id="rId7"/>
    <p:sldId id="390" r:id="rId8"/>
    <p:sldId id="391" r:id="rId9"/>
    <p:sldId id="387" r:id="rId10"/>
    <p:sldId id="393" r:id="rId11"/>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9" d="100"/>
          <a:sy n="109" d="100"/>
        </p:scale>
        <p:origin x="-2416" y="-9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5/16/13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5/16/13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May 13</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15-13-0320-</a:t>
            </a:r>
            <a:r>
              <a:rPr lang="en-US" b="1" dirty="0" smtClean="0"/>
              <a:t>02-</a:t>
            </a:r>
            <a:r>
              <a:rPr lang="en-US" b="1" dirty="0" smtClean="0"/>
              <a:t>0000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May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May 2013</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SC WNG and SC Man Closing </a:t>
            </a:r>
            <a:r>
              <a:rPr lang="en-US" sz="1800" dirty="0"/>
              <a:t>Report for </a:t>
            </a:r>
            <a:r>
              <a:rPr lang="en-US" sz="1800" dirty="0" smtClean="0"/>
              <a:t>May 2013</a:t>
            </a:r>
            <a:endParaRPr lang="en-US" sz="1800" dirty="0"/>
          </a:p>
          <a:p>
            <a:pPr marL="914400" indent="-914400" eaLnBrk="0" hangingPunct="0">
              <a:defRPr/>
            </a:pPr>
            <a:r>
              <a:rPr lang="en-US" sz="1800" b="1" dirty="0"/>
              <a:t>Date Submitted: </a:t>
            </a:r>
            <a:r>
              <a:rPr lang="en-US" sz="1800" dirty="0" smtClean="0"/>
              <a:t>15 May 2013</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a:t>
            </a:r>
            <a:r>
              <a:rPr lang="en-US" sz="1800" dirty="0" smtClean="0"/>
              <a:t>and Maintenance Closing Reports </a:t>
            </a:r>
            <a:r>
              <a:rPr lang="en-US" sz="1800" dirty="0"/>
              <a:t>for </a:t>
            </a:r>
            <a:r>
              <a:rPr lang="en-US" sz="1800" dirty="0" smtClean="0"/>
              <a:t>May 2013 </a:t>
            </a:r>
            <a:r>
              <a:rPr lang="en-US" sz="1800" dirty="0"/>
              <a:t>Session</a:t>
            </a:r>
          </a:p>
          <a:p>
            <a:pPr marL="914400" indent="-914400" eaLnBrk="0" hangingPunct="0">
              <a:defRPr/>
            </a:pPr>
            <a:r>
              <a:rPr lang="en-US" sz="1800" b="1" dirty="0"/>
              <a:t>Abstract: </a:t>
            </a:r>
            <a:r>
              <a:rPr lang="en-US" sz="1800" dirty="0"/>
              <a:t>WNG and Maintenance Closing Reports for </a:t>
            </a:r>
            <a:r>
              <a:rPr lang="en-US" sz="1800" dirty="0" smtClean="0"/>
              <a:t>Waikoloa</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Annex A: SC-mag Straw Polls</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10</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730753269"/>
              </p:ext>
            </p:extLst>
          </p:nvPr>
        </p:nvGraphicFramePr>
        <p:xfrm>
          <a:off x="838200" y="1600200"/>
          <a:ext cx="7772400" cy="2661919"/>
        </p:xfrm>
        <a:graphic>
          <a:graphicData uri="http://schemas.openxmlformats.org/drawingml/2006/table">
            <a:tbl>
              <a:tblPr firstRow="1" bandRow="1">
                <a:tableStyleId>{5C22544A-7EE6-4342-B048-85BDC9FD1C3A}</a:tableStyleId>
              </a:tblPr>
              <a:tblGrid>
                <a:gridCol w="3200400"/>
                <a:gridCol w="1524000"/>
                <a:gridCol w="1524000"/>
                <a:gridCol w="1524000"/>
              </a:tblGrid>
              <a:tr h="370840">
                <a:tc>
                  <a:txBody>
                    <a:bodyPr/>
                    <a:lstStyle/>
                    <a:p>
                      <a:endParaRPr lang="en-US" dirty="0"/>
                    </a:p>
                  </a:txBody>
                  <a:tcPr/>
                </a:tc>
                <a:tc>
                  <a:txBody>
                    <a:bodyPr/>
                    <a:lstStyle/>
                    <a:p>
                      <a:pPr marL="0" marR="0">
                        <a:spcBef>
                          <a:spcPts val="0"/>
                        </a:spcBef>
                        <a:spcAft>
                          <a:spcPts val="0"/>
                        </a:spcAft>
                      </a:pPr>
                      <a:r>
                        <a:rPr lang="en-US" sz="1400" dirty="0">
                          <a:effectLst/>
                          <a:latin typeface="Times New Roman"/>
                          <a:ea typeface="Times New Roman"/>
                        </a:rPr>
                        <a:t>Change request 1</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1400" dirty="0">
                          <a:effectLst/>
                          <a:latin typeface="Times New Roman"/>
                          <a:ea typeface="Times New Roman"/>
                        </a:rPr>
                        <a:t>Change request 2</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1400" dirty="0">
                          <a:effectLst/>
                          <a:latin typeface="Times New Roman"/>
                          <a:ea typeface="Times New Roman"/>
                        </a:rPr>
                        <a:t>Change request 3</a:t>
                      </a:r>
                      <a:endParaRPr lang="en-US" sz="1200" dirty="0">
                        <a:effectLst/>
                        <a:latin typeface="Times New Roman"/>
                        <a:ea typeface="Times New Roman"/>
                      </a:endParaRPr>
                    </a:p>
                  </a:txBody>
                  <a:tcPr marL="68580" marR="68580" marT="0" marB="0"/>
                </a:tc>
              </a:tr>
              <a:tr h="370840">
                <a:tc>
                  <a:txBody>
                    <a:bodyPr/>
                    <a:lstStyle/>
                    <a:p>
                      <a:pPr marL="0" marR="0">
                        <a:spcBef>
                          <a:spcPts val="0"/>
                        </a:spcBef>
                        <a:spcAft>
                          <a:spcPts val="0"/>
                        </a:spcAft>
                      </a:pPr>
                      <a:r>
                        <a:rPr lang="en-US" sz="1400">
                          <a:effectLst/>
                          <a:latin typeface="Times New Roman"/>
                          <a:ea typeface="Times New Roman"/>
                        </a:rPr>
                        <a:t>Those who support doing nothing to address the change request</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400" dirty="0">
                          <a:effectLst/>
                          <a:latin typeface="Times New Roman"/>
                          <a:ea typeface="Times New Roman"/>
                        </a:rPr>
                        <a:t>0</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latin typeface="Times New Roman"/>
                          <a:ea typeface="Times New Roman"/>
                        </a:rPr>
                        <a:t>0</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latin typeface="Times New Roman"/>
                          <a:ea typeface="Times New Roman"/>
                        </a:rPr>
                        <a:t>0</a:t>
                      </a:r>
                      <a:endParaRPr lang="en-US" sz="1200">
                        <a:effectLst/>
                        <a:latin typeface="Times New Roman"/>
                        <a:ea typeface="Times New Roman"/>
                      </a:endParaRPr>
                    </a:p>
                  </a:txBody>
                  <a:tcPr marL="68580" marR="68580" marT="0" marB="0"/>
                </a:tc>
              </a:tr>
              <a:tr h="370840">
                <a:tc>
                  <a:txBody>
                    <a:bodyPr/>
                    <a:lstStyle/>
                    <a:p>
                      <a:pPr marL="0" marR="0">
                        <a:spcBef>
                          <a:spcPts val="0"/>
                        </a:spcBef>
                        <a:spcAft>
                          <a:spcPts val="0"/>
                        </a:spcAft>
                      </a:pPr>
                      <a:r>
                        <a:rPr lang="en-US" sz="1400" dirty="0">
                          <a:effectLst/>
                          <a:latin typeface="Times New Roman"/>
                          <a:ea typeface="Times New Roman"/>
                        </a:rPr>
                        <a:t>Those who support addressing the change request (not necessarily the ETSI change requested)</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latin typeface="Times New Roman"/>
                          <a:ea typeface="Times New Roman"/>
                        </a:rPr>
                        <a:t>20</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latin typeface="Times New Roman"/>
                          <a:ea typeface="Times New Roman"/>
                        </a:rPr>
                        <a:t>14</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400" dirty="0">
                          <a:effectLst/>
                          <a:latin typeface="Times New Roman"/>
                          <a:ea typeface="Times New Roman"/>
                        </a:rPr>
                        <a:t>11</a:t>
                      </a:r>
                      <a:endParaRPr lang="en-US" sz="1200" dirty="0">
                        <a:effectLst/>
                        <a:latin typeface="Times New Roman"/>
                        <a:ea typeface="Times New Roman"/>
                      </a:endParaRPr>
                    </a:p>
                  </a:txBody>
                  <a:tcPr marL="68580" marR="68580" marT="0" marB="0"/>
                </a:tc>
              </a:tr>
              <a:tr h="370840">
                <a:tc>
                  <a:txBody>
                    <a:bodyPr/>
                    <a:lstStyle/>
                    <a:p>
                      <a:endParaRPr lang="en-US" dirty="0"/>
                    </a:p>
                  </a:txBody>
                  <a:tcPr>
                    <a:solidFill>
                      <a:schemeClr val="accent1"/>
                    </a:solidFill>
                  </a:tcPr>
                </a:tc>
                <a:tc>
                  <a:txBody>
                    <a:bodyPr/>
                    <a:lstStyle/>
                    <a:p>
                      <a:r>
                        <a:rPr lang="en-US" dirty="0" smtClean="0">
                          <a:solidFill>
                            <a:schemeClr val="bg1"/>
                          </a:solidFill>
                        </a:rPr>
                        <a:t>For</a:t>
                      </a:r>
                      <a:endParaRPr lang="en-US" dirty="0">
                        <a:solidFill>
                          <a:schemeClr val="bg1"/>
                        </a:solidFill>
                      </a:endParaRPr>
                    </a:p>
                  </a:txBody>
                  <a:tcPr>
                    <a:solidFill>
                      <a:schemeClr val="accent1"/>
                    </a:solidFill>
                  </a:tcPr>
                </a:tc>
                <a:tc>
                  <a:txBody>
                    <a:bodyPr/>
                    <a:lstStyle/>
                    <a:p>
                      <a:r>
                        <a:rPr lang="en-US" dirty="0" smtClean="0">
                          <a:solidFill>
                            <a:schemeClr val="bg1"/>
                          </a:solidFill>
                        </a:rPr>
                        <a:t>Against</a:t>
                      </a:r>
                      <a:endParaRPr lang="en-US" dirty="0">
                        <a:solidFill>
                          <a:schemeClr val="bg1"/>
                        </a:solidFill>
                      </a:endParaRPr>
                    </a:p>
                  </a:txBody>
                  <a:tcPr>
                    <a:solidFill>
                      <a:schemeClr val="accent1"/>
                    </a:solidFill>
                  </a:tcPr>
                </a:tc>
                <a:tc>
                  <a:txBody>
                    <a:bodyPr/>
                    <a:lstStyle/>
                    <a:p>
                      <a:endParaRPr lang="en-US" dirty="0"/>
                    </a:p>
                  </a:txBody>
                  <a:tcPr>
                    <a:solidFill>
                      <a:schemeClr val="accent1"/>
                    </a:solidFill>
                  </a:tcPr>
                </a:tc>
              </a:tr>
              <a:tr h="370840">
                <a:tc>
                  <a:txBody>
                    <a:bodyPr/>
                    <a:lstStyle/>
                    <a:p>
                      <a:pPr marL="0" marR="0">
                        <a:spcBef>
                          <a:spcPts val="0"/>
                        </a:spcBef>
                        <a:spcAft>
                          <a:spcPts val="0"/>
                        </a:spcAft>
                      </a:pPr>
                      <a:r>
                        <a:rPr lang="en-US" sz="1400" dirty="0">
                          <a:effectLst/>
                          <a:latin typeface="Times New Roman"/>
                          <a:ea typeface="Times New Roman"/>
                        </a:rPr>
                        <a:t>Those who support changing the order of LTV for legacy and future devices</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latin typeface="Times New Roman"/>
                          <a:ea typeface="Times New Roman"/>
                        </a:rPr>
                        <a:t>4</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latin typeface="Times New Roman"/>
                          <a:ea typeface="Times New Roman"/>
                        </a:rPr>
                        <a:t>8</a:t>
                      </a:r>
                      <a:endParaRPr lang="en-US" sz="1200">
                        <a:effectLst/>
                        <a:latin typeface="Times New Roman"/>
                        <a:ea typeface="Times New Roman"/>
                      </a:endParaRPr>
                    </a:p>
                  </a:txBody>
                  <a:tcPr marL="68580" marR="68580" marT="0" marB="0"/>
                </a:tc>
                <a:tc>
                  <a:txBody>
                    <a:bodyPr/>
                    <a:lstStyle/>
                    <a:p>
                      <a:endParaRPr lang="en-US"/>
                    </a:p>
                  </a:txBody>
                  <a:tcPr/>
                </a:tc>
              </a:tr>
              <a:tr h="370840">
                <a:tc>
                  <a:txBody>
                    <a:bodyPr/>
                    <a:lstStyle/>
                    <a:p>
                      <a:pPr marL="0" marR="0">
                        <a:spcBef>
                          <a:spcPts val="0"/>
                        </a:spcBef>
                        <a:spcAft>
                          <a:spcPts val="0"/>
                        </a:spcAft>
                      </a:pPr>
                      <a:r>
                        <a:rPr lang="en-US" sz="1400">
                          <a:effectLst/>
                          <a:latin typeface="Times New Roman"/>
                          <a:ea typeface="Times New Roman"/>
                        </a:rPr>
                        <a:t>Those who support changing the order of LTV for only future devices</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latin typeface="Times New Roman"/>
                          <a:ea typeface="Times New Roman"/>
                        </a:rPr>
                        <a:t>13</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400" dirty="0">
                          <a:effectLst/>
                          <a:latin typeface="Times New Roman"/>
                          <a:ea typeface="Times New Roman"/>
                        </a:rPr>
                        <a:t>0</a:t>
                      </a:r>
                      <a:endParaRPr lang="en-US" sz="1200" dirty="0">
                        <a:effectLst/>
                        <a:latin typeface="Times New Roman"/>
                        <a:ea typeface="Times New Roman"/>
                      </a:endParaRPr>
                    </a:p>
                  </a:txBody>
                  <a:tcPr marL="68580" marR="68580" marT="0" marB="0"/>
                </a:tc>
                <a:tc>
                  <a:txBody>
                    <a:bodyPr/>
                    <a:lstStyle/>
                    <a:p>
                      <a:endParaRPr lang="en-US" dirty="0"/>
                    </a:p>
                  </a:txBody>
                  <a:tcPr/>
                </a:tc>
              </a:tr>
            </a:tbl>
          </a:graphicData>
        </a:graphic>
      </p:graphicFrame>
    </p:spTree>
    <p:extLst>
      <p:ext uri="{BB962C8B-B14F-4D97-AF65-F5344CB8AC3E}">
        <p14:creationId xmlns:p14="http://schemas.microsoft.com/office/powerpoint/2010/main" val="3846110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01000" cy="762000"/>
          </a:xfrm>
        </p:spPr>
        <p:txBody>
          <a:bodyPr/>
          <a:lstStyle/>
          <a:p>
            <a:r>
              <a:rPr lang="en-US" dirty="0" smtClean="0"/>
              <a:t>Standing Committees</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800" dirty="0" smtClean="0"/>
              <a:t>SC Maintenance:</a:t>
            </a:r>
          </a:p>
          <a:p>
            <a:r>
              <a:rPr lang="en-US" sz="2800" dirty="0" smtClean="0"/>
              <a:t>SC-mag had one meeting with the objectives of presentations and discussions on the ETSI TC ERM requested changes to 802.15.4 and to hear and discuss maintenance requests from </a:t>
            </a:r>
            <a:r>
              <a:rPr lang="en-US" sz="2800" dirty="0"/>
              <a:t>Hendricus De </a:t>
            </a:r>
            <a:r>
              <a:rPr lang="en-US" sz="2800" dirty="0" smtClean="0"/>
              <a:t>Ruijter, and Cristina Seibert </a:t>
            </a:r>
          </a:p>
          <a:p>
            <a:pPr marL="0" indent="0">
              <a:buNone/>
            </a:pPr>
            <a:r>
              <a:rPr lang="en-US" sz="2800" dirty="0" smtClean="0"/>
              <a:t>SC WNG:</a:t>
            </a:r>
          </a:p>
          <a:p>
            <a:pPr>
              <a:buFont typeface="Arial"/>
              <a:buChar char="•"/>
            </a:pPr>
            <a:r>
              <a:rPr lang="en-US" sz="2800" dirty="0" smtClean="0"/>
              <a:t>There were no WNG meeting requests</a:t>
            </a: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 Agenda</a:t>
            </a:r>
            <a:endParaRPr lang="en-US" dirty="0"/>
          </a:p>
        </p:txBody>
      </p:sp>
      <p:sp>
        <p:nvSpPr>
          <p:cNvPr id="3" name="Content Placeholder 2"/>
          <p:cNvSpPr>
            <a:spLocks noGrp="1"/>
          </p:cNvSpPr>
          <p:nvPr>
            <p:ph idx="1"/>
          </p:nvPr>
        </p:nvSpPr>
        <p:spPr>
          <a:xfrm>
            <a:off x="152400" y="1219200"/>
            <a:ext cx="8839200" cy="5029200"/>
          </a:xfrm>
        </p:spPr>
        <p:txBody>
          <a:bodyPr/>
          <a:lstStyle/>
          <a:p>
            <a:pPr marL="457200" indent="-457200">
              <a:buFont typeface="+mj-lt"/>
              <a:buAutoNum type="arabicPeriod"/>
            </a:pPr>
            <a:r>
              <a:rPr lang="en-US" sz="2400" dirty="0" smtClean="0"/>
              <a:t>ETSI TC ERM change request presentations</a:t>
            </a:r>
          </a:p>
          <a:p>
            <a:pPr marL="457200" indent="-457200">
              <a:buFont typeface="+mj-lt"/>
              <a:buAutoNum type="arabicPeriod"/>
            </a:pPr>
            <a:r>
              <a:rPr lang="en-US" sz="2400" dirty="0" smtClean="0"/>
              <a:t>ETSI TC ERM email responses</a:t>
            </a:r>
          </a:p>
          <a:p>
            <a:pPr marL="457200" indent="-457200">
              <a:buFont typeface="+mj-lt"/>
              <a:buAutoNum type="arabicPeriod"/>
            </a:pPr>
            <a:r>
              <a:rPr lang="en-US" sz="2400" dirty="0" smtClean="0"/>
              <a:t>Other SC maintenance requests</a:t>
            </a:r>
          </a:p>
          <a:p>
            <a:pPr lvl="1"/>
            <a:r>
              <a:rPr lang="en-US" sz="2000" dirty="0"/>
              <a:t>Hendricus De </a:t>
            </a:r>
            <a:r>
              <a:rPr lang="en-US" sz="2000" dirty="0" smtClean="0"/>
              <a:t>Ruijter</a:t>
            </a:r>
          </a:p>
          <a:p>
            <a:pPr lvl="1"/>
            <a:r>
              <a:rPr lang="en-US" sz="2000" dirty="0" smtClean="0"/>
              <a:t>Cristina </a:t>
            </a:r>
            <a:r>
              <a:rPr lang="en-US" sz="2000" dirty="0"/>
              <a:t>Seibert</a:t>
            </a:r>
            <a:endParaRPr lang="en-US" sz="2000" dirty="0" smtClean="0"/>
          </a:p>
          <a:p>
            <a:endParaRPr lang="en-US" sz="2400" dirty="0" smtClean="0"/>
          </a:p>
          <a:p>
            <a:endParaRPr lang="en-US" sz="24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342332755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219200"/>
            <a:ext cx="8839200" cy="5029200"/>
          </a:xfrm>
        </p:spPr>
        <p:txBody>
          <a:bodyPr/>
          <a:lstStyle/>
          <a:p>
            <a:pPr marL="0" lvl="0" indent="0">
              <a:buNone/>
            </a:pPr>
            <a:r>
              <a:rPr lang="en-US" sz="2400" b="1" dirty="0" smtClean="0"/>
              <a:t>ETSI TC ERM Change Requests</a:t>
            </a:r>
          </a:p>
          <a:p>
            <a:pPr lvl="0">
              <a:buFont typeface="Arial"/>
              <a:buChar char="•"/>
            </a:pPr>
            <a:r>
              <a:rPr lang="en-US" sz="2400" dirty="0" smtClean="0"/>
              <a:t>Bob Heile drafted a reply to the </a:t>
            </a:r>
            <a:r>
              <a:rPr lang="en-US" sz="2400" dirty="0"/>
              <a:t>letter ETSI (15-13-218-00) sent </a:t>
            </a:r>
            <a:r>
              <a:rPr lang="en-US" sz="2400" dirty="0" smtClean="0"/>
              <a:t>to him requesting changes to IEEE Std. 802.15.4e-2012 that has been saved to Mentor (15-13-0226-00)</a:t>
            </a:r>
          </a:p>
          <a:p>
            <a:r>
              <a:rPr lang="en-US" sz="2400" dirty="0" smtClean="0"/>
              <a:t>Presentations:</a:t>
            </a:r>
          </a:p>
          <a:p>
            <a:pPr lvl="1"/>
            <a:r>
              <a:rPr lang="en-US" sz="2000" dirty="0"/>
              <a:t>Larry Taylor 			15-13-</a:t>
            </a:r>
            <a:r>
              <a:rPr lang="en-US" sz="2000" dirty="0" smtClean="0"/>
              <a:t>0194-</a:t>
            </a:r>
            <a:r>
              <a:rPr lang="en-US" sz="2000" dirty="0"/>
              <a:t>01 </a:t>
            </a:r>
          </a:p>
          <a:p>
            <a:pPr lvl="1"/>
            <a:r>
              <a:rPr lang="en-US" sz="2000" dirty="0"/>
              <a:t>Jonathan Simon 			15-13-0243-01</a:t>
            </a:r>
          </a:p>
          <a:p>
            <a:pPr lvl="1"/>
            <a:r>
              <a:rPr lang="en-US" sz="2000" dirty="0"/>
              <a:t>Ludwig Winkel 	 		15-13-0312-00  </a:t>
            </a:r>
          </a:p>
          <a:p>
            <a:pPr lvl="1"/>
            <a:r>
              <a:rPr lang="en-US" sz="2000" dirty="0"/>
              <a:t>McInnis/Harrington 		15-13-0316-</a:t>
            </a:r>
            <a:r>
              <a:rPr lang="en-US" sz="2000" dirty="0" smtClean="0"/>
              <a:t>03</a:t>
            </a:r>
            <a:endParaRPr lang="en-US" sz="2000" dirty="0"/>
          </a:p>
          <a:p>
            <a:pPr lvl="1"/>
            <a:r>
              <a:rPr lang="en-US" sz="2000" dirty="0"/>
              <a:t>Tom Herbst			</a:t>
            </a:r>
            <a:r>
              <a:rPr lang="en-US" sz="2000" dirty="0" smtClean="0"/>
              <a:t>15-13-0326-00</a:t>
            </a:r>
            <a:endParaRPr lang="en-US" sz="2000" dirty="0"/>
          </a:p>
          <a:p>
            <a:pPr lvl="1"/>
            <a:r>
              <a:rPr lang="en-US" sz="2000" dirty="0"/>
              <a:t>Ben Rolfe				15-13-0323-</a:t>
            </a:r>
            <a:r>
              <a:rPr lang="en-US" sz="2000" dirty="0" smtClean="0"/>
              <a:t>00</a:t>
            </a:r>
          </a:p>
          <a:p>
            <a:pPr marL="0" lvl="0" indent="0">
              <a:buNone/>
            </a:pPr>
            <a:endParaRPr lang="en-US" sz="20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133612210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066800"/>
            <a:ext cx="8839200" cy="5029200"/>
          </a:xfrm>
        </p:spPr>
        <p:txBody>
          <a:bodyPr/>
          <a:lstStyle/>
          <a:p>
            <a:pPr marL="0" lvl="0" indent="0">
              <a:buNone/>
            </a:pPr>
            <a:r>
              <a:rPr lang="en-US" sz="2400" b="1" dirty="0" smtClean="0"/>
              <a:t>ETSI TC ERM email responses:</a:t>
            </a:r>
          </a:p>
          <a:p>
            <a:r>
              <a:rPr lang="en-US" sz="1600" b="1" dirty="0" smtClean="0"/>
              <a:t>Craig Harmon:</a:t>
            </a:r>
          </a:p>
          <a:p>
            <a:pPr lvl="1"/>
            <a:r>
              <a:rPr lang="en-US" sz="1400" dirty="0" smtClean="0"/>
              <a:t>JTC </a:t>
            </a:r>
            <a:r>
              <a:rPr lang="en-US" sz="1400" dirty="0"/>
              <a:t>1/SC 31 is interested in any modification of 802.15.4 and 8802.15.4, </a:t>
            </a:r>
            <a:r>
              <a:rPr lang="en-US" sz="1400" dirty="0" smtClean="0"/>
              <a:t>respectively.  Might </a:t>
            </a:r>
            <a:r>
              <a:rPr lang="en-US" sz="1400" dirty="0"/>
              <a:t>we see a marked up copy of the standard reflecting the changes</a:t>
            </a:r>
            <a:r>
              <a:rPr lang="en-US" sz="1400" dirty="0" smtClean="0"/>
              <a:t>?</a:t>
            </a:r>
          </a:p>
          <a:p>
            <a:pPr lvl="1"/>
            <a:r>
              <a:rPr lang="en-US" sz="1400" dirty="0"/>
              <a:t>Absent the detail to see how the ETSI recommendations would be implemented, you are correct . . . there is insufficient information to accept or reject their suggestions</a:t>
            </a:r>
            <a:r>
              <a:rPr lang="en-US" sz="1400" dirty="0" smtClean="0"/>
              <a:t>.</a:t>
            </a:r>
          </a:p>
          <a:p>
            <a:r>
              <a:rPr lang="en-US" sz="1800" b="1" dirty="0" smtClean="0"/>
              <a:t>Andrew Myles:</a:t>
            </a:r>
          </a:p>
          <a:p>
            <a:pPr lvl="1"/>
            <a:r>
              <a:rPr lang="en-US" sz="1400" dirty="0"/>
              <a:t>I assume you are sending this to me based on my involvement in ISO/IEC JTC1/SC6</a:t>
            </a:r>
            <a:r>
              <a:rPr lang="en-US" sz="1400" dirty="0" smtClean="0"/>
              <a:t>.  I </a:t>
            </a:r>
            <a:r>
              <a:rPr lang="en-US" sz="1400" dirty="0"/>
              <a:t>am not aware of any activity in SC6 that is related in any way to 802.15.4. Hope this </a:t>
            </a:r>
            <a:r>
              <a:rPr lang="en-US" sz="1400" dirty="0" smtClean="0"/>
              <a:t>helps</a:t>
            </a:r>
          </a:p>
          <a:p>
            <a:r>
              <a:rPr lang="en-US" sz="1800" b="1" dirty="0" smtClean="0"/>
              <a:t>Paul Duffy:</a:t>
            </a:r>
          </a:p>
          <a:p>
            <a:pPr lvl="1"/>
            <a:r>
              <a:rPr lang="en-US" sz="1400" dirty="0"/>
              <a:t>Cisco Connected Energy is the Cisco business unit which has developed and is now globally deploying network solutions providing critical communications capabilities for utility grid moderation efforts.  A key piece of this solution is our Field Area Network, which is based on the IEEE 802.15.4e/g MAC/</a:t>
            </a:r>
            <a:r>
              <a:rPr lang="en-US" sz="1400" dirty="0" smtClean="0"/>
              <a:t>PHY.  Of </a:t>
            </a:r>
            <a:r>
              <a:rPr lang="en-US" sz="1400" dirty="0"/>
              <a:t>the three issues/resolutions discussed within IEEE 802.15-&lt;15-13-0194-01-0mag</a:t>
            </a:r>
            <a:r>
              <a:rPr lang="en-US" sz="1400" dirty="0" smtClean="0"/>
              <a:t>&gt;</a:t>
            </a:r>
          </a:p>
          <a:p>
            <a:pPr marL="1033463" lvl="1">
              <a:buFont typeface="+mj-lt"/>
              <a:buAutoNum type="arabicPeriod"/>
            </a:pPr>
            <a:r>
              <a:rPr lang="en-US" sz="1400" dirty="0" smtClean="0"/>
              <a:t>Frame </a:t>
            </a:r>
            <a:r>
              <a:rPr lang="en-US" sz="1400" dirty="0"/>
              <a:t>ID extension.  Cisco agrees that the issue must be addressed and supports the proposed </a:t>
            </a:r>
            <a:r>
              <a:rPr lang="en-US" sz="1400" dirty="0" smtClean="0"/>
              <a:t>resolution.</a:t>
            </a:r>
          </a:p>
          <a:p>
            <a:pPr marL="1033463" lvl="1">
              <a:buFont typeface="+mj-lt"/>
              <a:buAutoNum type="arabicPeriod"/>
            </a:pPr>
            <a:r>
              <a:rPr lang="en-US" sz="1400" dirty="0" smtClean="0"/>
              <a:t>IE </a:t>
            </a:r>
            <a:r>
              <a:rPr lang="en-US" sz="1400" dirty="0"/>
              <a:t>namespace management.  Cisco agrees that the issue must be addressed, but DOES NOT support the proposed resolution.  We are happy to work with IEEE to produce a satisfactory </a:t>
            </a:r>
            <a:r>
              <a:rPr lang="en-US" sz="1400" dirty="0" smtClean="0"/>
              <a:t>solution.</a:t>
            </a:r>
          </a:p>
          <a:p>
            <a:pPr marL="1033463" lvl="1">
              <a:buFont typeface="+mj-lt"/>
              <a:buAutoNum type="arabicPeriod"/>
            </a:pPr>
            <a:r>
              <a:rPr lang="en-US" sz="1400" dirty="0" smtClean="0"/>
              <a:t>IE </a:t>
            </a:r>
            <a:r>
              <a:rPr lang="en-US" sz="1400" dirty="0"/>
              <a:t>Descriptor format. Cisco DOES NOT agree this is an issue that must be addressed and DOES NOT support the proposed resolution, nor any change which will break compatibility with current implementations of 802.15.4e.  We see no technical merit in this proposed change, which will break compatibility with millions of devices deployed to peoples homes.</a:t>
            </a:r>
          </a:p>
          <a:p>
            <a:pPr marL="0" lvl="0" indent="0">
              <a:buNone/>
            </a:pPr>
            <a:endParaRPr lang="en-US" sz="2400" b="1" dirty="0" smtClean="0"/>
          </a:p>
          <a:p>
            <a:pPr marL="0" lvl="0" indent="0">
              <a:buNone/>
            </a:pPr>
            <a:endParaRPr lang="en-US" sz="20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15025546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a:t>
            </a:r>
            <a:r>
              <a:rPr lang="en-US" dirty="0"/>
              <a:t>M</a:t>
            </a:r>
            <a:r>
              <a:rPr lang="en-US" dirty="0" smtClean="0"/>
              <a:t>aintenance Request</a:t>
            </a:r>
            <a:endParaRPr lang="en-US" dirty="0"/>
          </a:p>
        </p:txBody>
      </p:sp>
      <p:sp>
        <p:nvSpPr>
          <p:cNvPr id="3" name="Content Placeholder 2"/>
          <p:cNvSpPr>
            <a:spLocks noGrp="1"/>
          </p:cNvSpPr>
          <p:nvPr>
            <p:ph idx="1"/>
          </p:nvPr>
        </p:nvSpPr>
        <p:spPr>
          <a:xfrm>
            <a:off x="152400" y="1295400"/>
            <a:ext cx="8839200" cy="4876800"/>
          </a:xfrm>
        </p:spPr>
        <p:txBody>
          <a:bodyPr/>
          <a:lstStyle/>
          <a:p>
            <a:pPr>
              <a:buFont typeface="Arial"/>
              <a:buChar char="•"/>
            </a:pPr>
            <a:r>
              <a:rPr lang="en-US" sz="1600" dirty="0" smtClean="0"/>
              <a:t>Submission Date</a:t>
            </a:r>
            <a:r>
              <a:rPr lang="en-US" sz="1600" dirty="0"/>
              <a:t>: </a:t>
            </a:r>
            <a:r>
              <a:rPr lang="en-US" sz="1600" dirty="0" smtClean="0"/>
              <a:t>4</a:t>
            </a:r>
            <a:r>
              <a:rPr lang="en-US" sz="1600" dirty="0"/>
              <a:t>/19/2013</a:t>
            </a:r>
            <a:br>
              <a:rPr lang="en-US" sz="1600" dirty="0"/>
            </a:br>
            <a:r>
              <a:rPr lang="en-US" sz="1600" dirty="0"/>
              <a:t>Name: </a:t>
            </a:r>
            <a:r>
              <a:rPr lang="en-US" sz="1600" dirty="0" err="1"/>
              <a:t>Henk</a:t>
            </a:r>
            <a:r>
              <a:rPr lang="en-US" sz="1600" dirty="0"/>
              <a:t> de Ruijter</a:t>
            </a:r>
            <a:br>
              <a:rPr lang="en-US" sz="1600" dirty="0"/>
            </a:br>
            <a:r>
              <a:rPr lang="en-US" sz="1600" dirty="0"/>
              <a:t>Affiliation: Silicon Labs</a:t>
            </a:r>
            <a:br>
              <a:rPr lang="en-US" sz="1600" dirty="0"/>
            </a:br>
            <a:r>
              <a:rPr lang="en-US" sz="1600" dirty="0"/>
              <a:t>E-Mail: </a:t>
            </a:r>
            <a:r>
              <a:rPr lang="en-US" sz="1600" dirty="0" err="1"/>
              <a:t>hendricus.deruijter@silabs.com</a:t>
            </a:r>
            <a:r>
              <a:rPr lang="en-US" sz="1600" dirty="0"/>
              <a:t/>
            </a:r>
            <a:br>
              <a:rPr lang="en-US" sz="1600" dirty="0"/>
            </a:br>
            <a:r>
              <a:rPr lang="en-US" sz="1600" dirty="0"/>
              <a:t/>
            </a:r>
            <a:br>
              <a:rPr lang="en-US" sz="1600" dirty="0"/>
            </a:br>
            <a:r>
              <a:rPr lang="en-US" sz="1600" u="sng" dirty="0"/>
              <a:t>Document's title (include revision/year)</a:t>
            </a:r>
            <a:r>
              <a:rPr lang="en-US" sz="1600" dirty="0"/>
              <a:t>: d5P802-15-4k_Draft_Standard.pdf</a:t>
            </a:r>
            <a:br>
              <a:rPr lang="en-US" sz="1600" dirty="0"/>
            </a:br>
            <a:r>
              <a:rPr lang="en-US" sz="1600" u="sng" dirty="0"/>
              <a:t>Clause number</a:t>
            </a:r>
            <a:r>
              <a:rPr lang="en-US" sz="1600" dirty="0"/>
              <a:t>: 9.3 PHY PIB attributes</a:t>
            </a:r>
            <a:br>
              <a:rPr lang="en-US" sz="1600" dirty="0"/>
            </a:br>
            <a:r>
              <a:rPr lang="en-US" sz="1600" u="sng" dirty="0"/>
              <a:t>Page:</a:t>
            </a:r>
            <a:r>
              <a:rPr lang="en-US" sz="1600" dirty="0"/>
              <a:t> </a:t>
            </a:r>
            <a:r>
              <a:rPr lang="en-US" sz="1600" dirty="0" smtClean="0"/>
              <a:t>68</a:t>
            </a:r>
            <a:r>
              <a:rPr lang="en-US" sz="1600" dirty="0"/>
              <a:t/>
            </a:r>
            <a:br>
              <a:rPr lang="en-US" sz="1600" dirty="0"/>
            </a:br>
            <a:endParaRPr lang="en-US" sz="1600" dirty="0" smtClean="0"/>
          </a:p>
          <a:p>
            <a:r>
              <a:rPr lang="en-US" sz="1600" u="sng" dirty="0" smtClean="0"/>
              <a:t>Issue</a:t>
            </a:r>
            <a:r>
              <a:rPr lang="en-US" sz="1600" u="sng" dirty="0"/>
              <a:t>, concern, or question</a:t>
            </a:r>
            <a:r>
              <a:rPr lang="en-US" sz="1600" dirty="0"/>
              <a:t>: </a:t>
            </a:r>
            <a:r>
              <a:rPr lang="en-US" sz="1600" dirty="0" smtClean="0"/>
              <a:t>On </a:t>
            </a:r>
            <a:r>
              <a:rPr lang="en-US" sz="1600" dirty="0"/>
              <a:t>line 27, the description in the table says: “The valid symbol rates per band are given in Table 66b.” The issue is that table 66b list the Bit Rate and not the symbol </a:t>
            </a:r>
            <a:r>
              <a:rPr lang="en-US" sz="1600" dirty="0" smtClean="0"/>
              <a:t>rate.</a:t>
            </a:r>
            <a:endParaRPr lang="en-US" sz="1600" dirty="0"/>
          </a:p>
          <a:p>
            <a:r>
              <a:rPr lang="en-US" sz="1600" u="sng" dirty="0" smtClean="0"/>
              <a:t>Proposed </a:t>
            </a:r>
            <a:r>
              <a:rPr lang="en-US" sz="1600" u="sng" dirty="0"/>
              <a:t>change</a:t>
            </a:r>
            <a:r>
              <a:rPr lang="en-US" sz="1600" dirty="0"/>
              <a:t>:  </a:t>
            </a:r>
            <a:r>
              <a:rPr lang="en-US" sz="1600" dirty="0" smtClean="0"/>
              <a:t>Insert </a:t>
            </a:r>
            <a:r>
              <a:rPr lang="en-US" sz="1600" dirty="0"/>
              <a:t>the following sentence to the end of sub-clause 19.2.2.6 as follows</a:t>
            </a:r>
            <a:r>
              <a:rPr lang="en-US" sz="1600" dirty="0" smtClean="0"/>
              <a:t>: “</a:t>
            </a:r>
            <a:r>
              <a:rPr lang="en-US" sz="1600" dirty="0"/>
              <a:t>When spreading is enabled, the spreading bit rate shall be the value of the bit rate shown in Table 66b.</a:t>
            </a:r>
            <a:r>
              <a:rPr lang="en-US" sz="1600" dirty="0" smtClean="0"/>
              <a:t>”</a:t>
            </a:r>
            <a:endParaRPr lang="en-US" sz="1600" dirty="0"/>
          </a:p>
          <a:p>
            <a:pPr indent="0">
              <a:buNone/>
            </a:pPr>
            <a:r>
              <a:rPr lang="en-US" sz="1600" dirty="0"/>
              <a:t>In addition, change the description of  </a:t>
            </a:r>
            <a:r>
              <a:rPr lang="en-US" sz="1600" i="1" dirty="0" err="1"/>
              <a:t>phyLECIMFSKSymbolRate</a:t>
            </a:r>
            <a:r>
              <a:rPr lang="en-US" sz="1600" dirty="0"/>
              <a:t> in sub-clause 9.3 as follows</a:t>
            </a:r>
            <a:r>
              <a:rPr lang="en-US" sz="1600" dirty="0" smtClean="0"/>
              <a:t>: “</a:t>
            </a:r>
            <a:r>
              <a:rPr lang="en-US" sz="1600" dirty="0"/>
              <a:t>When </a:t>
            </a:r>
            <a:r>
              <a:rPr lang="en-US" sz="1600" i="1" dirty="0" err="1"/>
              <a:t>phyLECIMFSKSpreading</a:t>
            </a:r>
            <a:r>
              <a:rPr lang="en-US" sz="1600" dirty="0"/>
              <a:t> is FALSE, the valid symbol rates per band are given as the bit rates shown in Table 66b. When </a:t>
            </a:r>
            <a:r>
              <a:rPr lang="en-US" sz="1600" i="1" dirty="0" err="1"/>
              <a:t>phyLECIMFSKSpreading</a:t>
            </a:r>
            <a:r>
              <a:rPr lang="en-US" sz="1600" dirty="0"/>
              <a:t> is TRUE, the valid symbol rates per band correspond to the spreading bit rates shown in Table 66b, divided by the value of </a:t>
            </a:r>
            <a:r>
              <a:rPr lang="en-US" sz="1600" i="1" dirty="0" err="1"/>
              <a:t>phyLECIMFSKSpreadingFactor</a:t>
            </a:r>
            <a:r>
              <a:rPr lang="en-US" sz="1600" dirty="0"/>
              <a:t>.”</a:t>
            </a:r>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160952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a:t>
            </a:r>
            <a:r>
              <a:rPr lang="en-US" dirty="0"/>
              <a:t>M</a:t>
            </a:r>
            <a:r>
              <a:rPr lang="en-US" dirty="0" smtClean="0"/>
              <a:t>aintenance Request</a:t>
            </a:r>
            <a:endParaRPr lang="en-US" dirty="0"/>
          </a:p>
        </p:txBody>
      </p:sp>
      <p:sp>
        <p:nvSpPr>
          <p:cNvPr id="3" name="Content Placeholder 2"/>
          <p:cNvSpPr>
            <a:spLocks noGrp="1"/>
          </p:cNvSpPr>
          <p:nvPr>
            <p:ph idx="1"/>
          </p:nvPr>
        </p:nvSpPr>
        <p:spPr>
          <a:xfrm>
            <a:off x="152400" y="1295400"/>
            <a:ext cx="8839200" cy="4876800"/>
          </a:xfrm>
        </p:spPr>
        <p:txBody>
          <a:bodyPr/>
          <a:lstStyle/>
          <a:p>
            <a:r>
              <a:rPr lang="en-US" sz="1600" dirty="0" smtClean="0"/>
              <a:t>Date Submitted:</a:t>
            </a:r>
            <a:r>
              <a:rPr lang="en-US" sz="1600" dirty="0"/>
              <a:t> </a:t>
            </a:r>
            <a:r>
              <a:rPr lang="en-US" sz="1600" dirty="0" smtClean="0"/>
              <a:t>3</a:t>
            </a:r>
            <a:r>
              <a:rPr lang="en-US" sz="1600" dirty="0"/>
              <a:t>/28/2013 Name: Cristina Seibert Affiliation: Silver Spring Networks E-Mail: </a:t>
            </a:r>
            <a:r>
              <a:rPr lang="en-US" sz="1600" u="sng" dirty="0"/>
              <a:t>cseibert@silverspringnet.com  Document's title (include revision/year)</a:t>
            </a:r>
            <a:r>
              <a:rPr lang="en-US" sz="1600" dirty="0"/>
              <a:t>: 802.15.4e-</a:t>
            </a:r>
            <a:r>
              <a:rPr lang="en-US" sz="1600" dirty="0" smtClean="0"/>
              <a:t>2012 </a:t>
            </a:r>
            <a:r>
              <a:rPr lang="en-US" sz="1600" u="sng" dirty="0"/>
              <a:t>Clause number</a:t>
            </a:r>
            <a:r>
              <a:rPr lang="en-US" sz="1600" dirty="0"/>
              <a:t>: </a:t>
            </a:r>
            <a:r>
              <a:rPr lang="en-US" sz="1600" dirty="0" smtClean="0"/>
              <a:t>5.2.2.8.1</a:t>
            </a:r>
          </a:p>
          <a:p>
            <a:pPr indent="0">
              <a:buNone/>
            </a:pPr>
            <a:r>
              <a:rPr lang="en-US" sz="1600" u="sng" dirty="0" smtClean="0"/>
              <a:t>Page</a:t>
            </a:r>
            <a:r>
              <a:rPr lang="en-US" sz="1600" dirty="0"/>
              <a:t>: </a:t>
            </a:r>
            <a:r>
              <a:rPr lang="en-US" sz="1600" dirty="0" smtClean="0"/>
              <a:t>79</a:t>
            </a:r>
            <a:endParaRPr lang="en-US" sz="1600" dirty="0"/>
          </a:p>
          <a:p>
            <a:pPr>
              <a:buFont typeface="Arial"/>
              <a:buChar char="•"/>
            </a:pPr>
            <a:r>
              <a:rPr lang="en-US" sz="1600" u="sng" dirty="0" smtClean="0"/>
              <a:t>Issue</a:t>
            </a:r>
            <a:r>
              <a:rPr lang="en-US" sz="1600" u="sng" dirty="0"/>
              <a:t>, concern, or question</a:t>
            </a:r>
            <a:r>
              <a:rPr lang="en-US" sz="1600" dirty="0"/>
              <a:t>: Figure 48m has two errors. The first one is the length of the Frame Control field which should be 2 instead of 1 (octets). This is being fixed via the 4k amendment which replaces Figure 48m. The second error is that the Sequence Number is shown as always included when in fact it can be </a:t>
            </a:r>
            <a:r>
              <a:rPr lang="en-US" sz="1600" dirty="0" smtClean="0"/>
              <a:t>suppressed.</a:t>
            </a:r>
          </a:p>
          <a:p>
            <a:pPr>
              <a:buFont typeface="Arial"/>
              <a:buChar char="•"/>
            </a:pPr>
            <a:r>
              <a:rPr lang="en-US" sz="1600" u="sng" dirty="0" smtClean="0"/>
              <a:t>Proposed </a:t>
            </a:r>
            <a:r>
              <a:rPr lang="en-US" sz="1600" u="sng" dirty="0"/>
              <a:t>change</a:t>
            </a:r>
            <a:r>
              <a:rPr lang="en-US" sz="1600" dirty="0"/>
              <a:t>: Change Figure 48m to show a length of “0/1” octets for the Sequence Number field. Change sentence in section that states “The Sequence Number field shall be set to the current value of </a:t>
            </a:r>
            <a:r>
              <a:rPr lang="en-US" sz="1600" i="1" dirty="0" err="1"/>
              <a:t>macDSN</a:t>
            </a:r>
            <a:r>
              <a:rPr lang="en-US" sz="1600" dirty="0"/>
              <a:t>.” to “When the Sequence Number field is present, </a:t>
            </a:r>
            <a:r>
              <a:rPr lang="en-US" sz="1600" dirty="0" smtClean="0"/>
              <a:t>it </a:t>
            </a:r>
            <a:r>
              <a:rPr lang="en-US" sz="1600" dirty="0"/>
              <a:t>shall be set to the current value of </a:t>
            </a:r>
            <a:r>
              <a:rPr lang="en-US" sz="1600" i="1" dirty="0" err="1"/>
              <a:t>macDSN</a:t>
            </a:r>
            <a:r>
              <a:rPr lang="en-US" sz="1600" i="1" dirty="0"/>
              <a:t>.”</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365741061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762000"/>
          </a:xfrm>
        </p:spPr>
        <p:txBody>
          <a:bodyPr/>
          <a:lstStyle/>
          <a:p>
            <a:r>
              <a:rPr lang="en-US" dirty="0" smtClean="0"/>
              <a:t>Resolutions to SC </a:t>
            </a:r>
            <a:r>
              <a:rPr lang="en-US" dirty="0"/>
              <a:t>M</a:t>
            </a:r>
            <a:r>
              <a:rPr lang="en-US" dirty="0" smtClean="0"/>
              <a:t>aintenance Requests</a:t>
            </a:r>
            <a:endParaRPr lang="en-US" dirty="0"/>
          </a:p>
        </p:txBody>
      </p:sp>
      <p:sp>
        <p:nvSpPr>
          <p:cNvPr id="3" name="Content Placeholder 2"/>
          <p:cNvSpPr>
            <a:spLocks noGrp="1"/>
          </p:cNvSpPr>
          <p:nvPr>
            <p:ph idx="1"/>
          </p:nvPr>
        </p:nvSpPr>
        <p:spPr>
          <a:xfrm>
            <a:off x="152400" y="1143000"/>
            <a:ext cx="8839200" cy="4876800"/>
          </a:xfrm>
        </p:spPr>
        <p:txBody>
          <a:bodyPr/>
          <a:lstStyle/>
          <a:p>
            <a:pPr marL="0" indent="0">
              <a:buNone/>
            </a:pPr>
            <a:r>
              <a:rPr lang="en-US" sz="2400" b="1" dirty="0"/>
              <a:t>SC maintenance requests</a:t>
            </a:r>
          </a:p>
          <a:p>
            <a:r>
              <a:rPr lang="en-US" sz="2000" dirty="0" smtClean="0"/>
              <a:t>ETSI TC ERM</a:t>
            </a:r>
          </a:p>
          <a:p>
            <a:pPr lvl="1"/>
            <a:r>
              <a:rPr lang="en-US" sz="1800" dirty="0" smtClean="0">
                <a:cs typeface="Arial"/>
              </a:rPr>
              <a:t>As a result of numerous straw polls </a:t>
            </a:r>
            <a:r>
              <a:rPr lang="en-US" sz="1800" dirty="0" smtClean="0">
                <a:cs typeface="Arial"/>
              </a:rPr>
              <a:t>(Annex A) taken </a:t>
            </a:r>
            <a:r>
              <a:rPr lang="en-US" sz="1800" dirty="0" smtClean="0">
                <a:cs typeface="Arial"/>
              </a:rPr>
              <a:t>to determine the next actions for each of the change requests it </a:t>
            </a:r>
            <a:r>
              <a:rPr lang="en-US" sz="1800" dirty="0">
                <a:cs typeface="Arial"/>
              </a:rPr>
              <a:t>was agreed to </a:t>
            </a:r>
            <a:r>
              <a:rPr lang="en-US" sz="1800" dirty="0" smtClean="0">
                <a:cs typeface="Arial"/>
              </a:rPr>
              <a:t>form three teams to work on each of the three ETSI TC ERM requests, these teams will report back to SC-mag at the July plenary</a:t>
            </a:r>
            <a:endParaRPr lang="en-US" sz="1800" dirty="0" smtClean="0"/>
          </a:p>
          <a:p>
            <a:pPr marL="914400" lvl="1" indent="-457200">
              <a:buFont typeface="+mj-lt"/>
              <a:buAutoNum type="arabicPeriod"/>
            </a:pPr>
            <a:r>
              <a:rPr lang="en-US" sz="1800" dirty="0" smtClean="0"/>
              <a:t>Team addressing the extension range </a:t>
            </a:r>
            <a:r>
              <a:rPr lang="en-US" sz="1800" dirty="0"/>
              <a:t>of values of the 802.15.4 Frame </a:t>
            </a:r>
            <a:r>
              <a:rPr lang="en-US" sz="1800" dirty="0" smtClean="0"/>
              <a:t>Types consists of Ben Rolfe, Larry Taylor, Tom Herbst, Jussi Haapola, </a:t>
            </a:r>
            <a:r>
              <a:rPr lang="en-US" sz="1800" dirty="0"/>
              <a:t>T</a:t>
            </a:r>
            <a:r>
              <a:rPr lang="en-US" sz="1800" dirty="0" smtClean="0"/>
              <a:t>im Harrington, and Bill Verso</a:t>
            </a:r>
          </a:p>
          <a:p>
            <a:pPr marL="914400" lvl="1" indent="-457200">
              <a:buFont typeface="+mj-lt"/>
              <a:buAutoNum type="arabicPeriod"/>
            </a:pPr>
            <a:r>
              <a:rPr lang="en-US" sz="1800" dirty="0"/>
              <a:t>Team </a:t>
            </a:r>
            <a:r>
              <a:rPr lang="en-US" sz="1800" dirty="0" smtClean="0"/>
              <a:t>to define </a:t>
            </a:r>
            <a:r>
              <a:rPr lang="en-US" sz="1800" dirty="0"/>
              <a:t>a </a:t>
            </a:r>
            <a:r>
              <a:rPr lang="en-US" sz="1800" dirty="0" smtClean="0"/>
              <a:t>mechanism suitable for allocation/management of 802.15.4 IE IDs for all requests including external SDOs consists of Ben Rolfe, and Larry Taylor</a:t>
            </a:r>
          </a:p>
          <a:p>
            <a:pPr marL="914400" lvl="1" indent="-457200">
              <a:buFont typeface="+mj-lt"/>
              <a:buAutoNum type="arabicPeriod"/>
            </a:pPr>
            <a:r>
              <a:rPr lang="en-US" sz="1800" dirty="0"/>
              <a:t>Team to </a:t>
            </a:r>
            <a:r>
              <a:rPr lang="en-US" sz="1800" dirty="0" smtClean="0"/>
              <a:t>review the </a:t>
            </a:r>
            <a:r>
              <a:rPr lang="en-US" sz="1800" dirty="0"/>
              <a:t>Information Element TLV </a:t>
            </a:r>
            <a:r>
              <a:rPr lang="en-US" sz="1800" dirty="0" smtClean="0"/>
              <a:t>structure disconnect with ETSI and propose a resolution consists of Ben Rolfe, Larry Taylor, and Tom Herbst</a:t>
            </a:r>
          </a:p>
          <a:p>
            <a:r>
              <a:rPr lang="en-US" sz="2000" dirty="0" smtClean="0"/>
              <a:t>Hendricus </a:t>
            </a:r>
            <a:r>
              <a:rPr lang="en-US" sz="2000" dirty="0"/>
              <a:t>De </a:t>
            </a:r>
            <a:r>
              <a:rPr lang="en-US" sz="2000" dirty="0" smtClean="0"/>
              <a:t>Ruijter’s and </a:t>
            </a:r>
            <a:r>
              <a:rPr lang="en-US" sz="2000" dirty="0"/>
              <a:t>Cristina </a:t>
            </a:r>
            <a:r>
              <a:rPr lang="en-US" sz="2000" dirty="0" smtClean="0"/>
              <a:t>Seibert’s requests for changes were approved by the SC-mag to be recommended to the 802.15 WG for consideration during the next 802.15.4 revision.</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8</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286932118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 WNG</a:t>
            </a:r>
            <a:endParaRPr lang="en-US" dirty="0"/>
          </a:p>
        </p:txBody>
      </p:sp>
      <p:sp>
        <p:nvSpPr>
          <p:cNvPr id="3" name="Content Placeholder 2"/>
          <p:cNvSpPr>
            <a:spLocks noGrp="1"/>
          </p:cNvSpPr>
          <p:nvPr>
            <p:ph idx="1"/>
          </p:nvPr>
        </p:nvSpPr>
        <p:spPr/>
        <p:txBody>
          <a:bodyPr/>
          <a:lstStyle/>
          <a:p>
            <a:pPr marL="0" indent="0">
              <a:buNone/>
            </a:pPr>
            <a:r>
              <a:rPr lang="en-US" dirty="0" smtClean="0"/>
              <a:t>There was no SC WNG meeting</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9</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331979755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21883</TotalTime>
  <Words>699</Words>
  <Application>Microsoft Macintosh PowerPoint</Application>
  <PresentationFormat>On-screen Show (4:3)</PresentationFormat>
  <Paragraphs>118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Standing Committees</vt:lpstr>
      <vt:lpstr>SC Maintenance Agenda</vt:lpstr>
      <vt:lpstr>SC Maintenance</vt:lpstr>
      <vt:lpstr>SC Maintenance</vt:lpstr>
      <vt:lpstr>SC Maintenance Request</vt:lpstr>
      <vt:lpstr>SC Maintenance Request</vt:lpstr>
      <vt:lpstr>Resolutions to SC Maintenance Requests</vt:lpstr>
      <vt:lpstr>SC WNG</vt:lpstr>
      <vt:lpstr>Annex A: SC-mag Straw Polls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Standing Committees Closing Report</dc:title>
  <dc:subject/>
  <dc:creator>Pat Kinney</dc:creator>
  <cp:keywords/>
  <dc:description/>
  <cp:lastModifiedBy>Pat Kinney</cp:lastModifiedBy>
  <cp:revision>971</cp:revision>
  <cp:lastPrinted>2000-03-07T00:55:37Z</cp:lastPrinted>
  <dcterms:created xsi:type="dcterms:W3CDTF">2008-07-14T18:46:05Z</dcterms:created>
  <dcterms:modified xsi:type="dcterms:W3CDTF">2013-05-17T01:45:00Z</dcterms:modified>
  <cp:category>15-13-0320-00</cp:category>
</cp:coreProperties>
</file>