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8" r:id="rId3"/>
    <p:sldId id="293" r:id="rId4"/>
    <p:sldId id="277"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2" d="100"/>
          <a:sy n="72" d="100"/>
        </p:scale>
        <p:origin x="-354"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4934"/>
            <a:ext cx="4343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802-15-13-0313-01-004p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Task </a:t>
            </a:r>
            <a:r>
              <a:rPr lang="en-US" sz="1600" dirty="0">
                <a:solidFill>
                  <a:srgbClr val="FF0000"/>
                </a:solidFill>
              </a:rPr>
              <a:t>Group </a:t>
            </a:r>
            <a:r>
              <a:rPr lang="en-US" sz="1600" dirty="0" smtClean="0">
                <a:solidFill>
                  <a:srgbClr val="FF0000"/>
                </a:solidFill>
              </a:rPr>
              <a:t>Mid-Week Report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15 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 Mid-Week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Letter Ballot 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45969745"/>
              </p:ext>
            </p:extLst>
          </p:nvPr>
        </p:nvGraphicFramePr>
        <p:xfrm>
          <a:off x="685800" y="2057400"/>
          <a:ext cx="7772400" cy="3352797"/>
        </p:xfrm>
        <a:graphic>
          <a:graphicData uri="http://schemas.openxmlformats.org/drawingml/2006/table">
            <a:tbl>
              <a:tblPr>
                <a:tableStyleId>{5C22544A-7EE6-4342-B048-85BDC9FD1C3A}</a:tableStyleId>
              </a:tblPr>
              <a:tblGrid>
                <a:gridCol w="1406793"/>
                <a:gridCol w="1789485"/>
                <a:gridCol w="1789485"/>
                <a:gridCol w="1342113"/>
                <a:gridCol w="1444524"/>
              </a:tblGrid>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VOTERS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125</a:t>
                      </a:r>
                    </a:p>
                  </a:txBody>
                  <a:tcPr marL="9525" marR="9525" marT="9525" marB="0" anchor="b"/>
                </a:tc>
              </a:tr>
              <a:tr h="364901">
                <a:tc>
                  <a:txBody>
                    <a:bodyPr/>
                    <a:lstStyle/>
                    <a:p>
                      <a:pPr algn="ctr" fontAlgn="b"/>
                      <a:r>
                        <a:rPr lang="en-US" sz="1800" b="1" i="0" u="none" strike="noStrike">
                          <a:effectLst/>
                          <a:latin typeface="Arial"/>
                        </a:rPr>
                        <a:t>VOTERS</a:t>
                      </a:r>
                    </a:p>
                  </a:txBody>
                  <a:tcPr marL="9525" marR="9525" marT="9525" marB="0" anchor="b"/>
                </a:tc>
                <a:tc>
                  <a:txBody>
                    <a:bodyPr/>
                    <a:lstStyle/>
                    <a:p>
                      <a:pPr algn="ctr" fontAlgn="b"/>
                      <a:r>
                        <a:rPr lang="en-US" sz="1800" b="1" i="0" u="none" strike="noStrike">
                          <a:effectLst/>
                          <a:latin typeface="Arial"/>
                        </a:rPr>
                        <a:t>125</a:t>
                      </a:r>
                    </a:p>
                  </a:txBody>
                  <a:tcPr marL="9525" marR="9525" marT="9525" marB="0" anchor="b"/>
                </a:tc>
                <a:tc>
                  <a:txBody>
                    <a:bodyPr/>
                    <a:lstStyle/>
                    <a:p>
                      <a:pPr algn="r" fontAlgn="b"/>
                      <a:r>
                        <a:rPr lang="en-US" sz="1800" b="1" i="0" u="none" strike="noStrike">
                          <a:effectLst/>
                          <a:latin typeface="Arial"/>
                        </a:rPr>
                        <a:t>VOTED</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96</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YES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89</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ABSTAIN</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6</a:t>
                      </a:r>
                    </a:p>
                  </a:txBody>
                  <a:tcPr marL="9525" marR="9525" marT="9525" marB="0" anchor="b"/>
                </a:tc>
              </a:tr>
              <a:tr h="433589">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NO</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1</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VOTERS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76.80%</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YES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98.89%</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ABSTAIN</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6.25%</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COMMENTS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dirty="0">
                          <a:effectLst/>
                          <a:latin typeface="Arial"/>
                        </a:rPr>
                        <a:t>75</a:t>
                      </a:r>
                    </a:p>
                  </a:txBody>
                  <a:tcPr marL="9525" marR="9525" marT="9525" marB="0" anchor="b"/>
                </a:tc>
              </a:tr>
            </a:tbl>
          </a:graphicData>
        </a:graphic>
      </p:graphicFrame>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a:t>
            </a:fld>
            <a:endParaRPr lang="en-US"/>
          </a:p>
        </p:txBody>
      </p:sp>
    </p:spTree>
    <p:extLst>
      <p:ext uri="{BB962C8B-B14F-4D97-AF65-F5344CB8AC3E}">
        <p14:creationId xmlns:p14="http://schemas.microsoft.com/office/powerpoint/2010/main" val="993837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a:t>
            </a:r>
            <a:r>
              <a:rPr lang="en-US" dirty="0" smtClean="0">
                <a:ea typeface="ＭＳ Ｐゴシック" charset="0"/>
              </a:rPr>
              <a:t>participants</a:t>
            </a:r>
          </a:p>
          <a:p>
            <a:pPr>
              <a:defRPr/>
            </a:pPr>
            <a:r>
              <a:rPr lang="en-US" dirty="0" smtClean="0">
                <a:ea typeface="ＭＳ Ｐゴシック" charset="0"/>
              </a:rPr>
              <a:t>Progress well underway</a:t>
            </a:r>
            <a:endParaRPr lang="en-US" dirty="0">
              <a:ea typeface="ＭＳ Ｐゴシック" charset="0"/>
            </a:endParaRPr>
          </a:p>
          <a:p>
            <a:pPr>
              <a:defRPr/>
            </a:pPr>
            <a:r>
              <a:rPr lang="en-US" dirty="0" smtClean="0">
                <a:ea typeface="ＭＳ Ｐゴシック" charset="0"/>
              </a:rPr>
              <a:t>Will ask to establish a BRC to expedite comment resolution</a:t>
            </a: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1223</TotalTime>
  <Words>163</Words>
  <Application>Microsoft Office PowerPoint</Application>
  <PresentationFormat>On-screen Show (4:3)</PresentationFormat>
  <Paragraphs>61</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15.4p Rail Communications and Control Mid-Week Report</vt:lpstr>
      <vt:lpstr>Results of Letter Ballot 1</vt:lpstr>
      <vt:lpstr>15.4p Session Objectives</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IEEE-P802-15-13-0390-01-004p</dc:description>
  <cp:lastModifiedBy>jta</cp:lastModifiedBy>
  <cp:revision>78</cp:revision>
  <cp:lastPrinted>1998-02-10T13:28:06Z</cp:lastPrinted>
  <dcterms:created xsi:type="dcterms:W3CDTF">1999-11-08T18:59:45Z</dcterms:created>
  <dcterms:modified xsi:type="dcterms:W3CDTF">2013-05-15T20:44:36Z</dcterms:modified>
</cp:coreProperties>
</file>