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80" r:id="rId2"/>
    <p:sldId id="381" r:id="rId3"/>
    <p:sldId id="442" r:id="rId4"/>
    <p:sldId id="438" r:id="rId5"/>
    <p:sldId id="439" r:id="rId6"/>
    <p:sldId id="440" r:id="rId7"/>
    <p:sldId id="452" r:id="rId8"/>
    <p:sldId id="453" r:id="rId9"/>
    <p:sldId id="441" r:id="rId10"/>
    <p:sldId id="450" r:id="rId11"/>
    <p:sldId id="445" r:id="rId12"/>
    <p:sldId id="460" r:id="rId13"/>
    <p:sldId id="461" r:id="rId14"/>
    <p:sldId id="446" r:id="rId15"/>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CC3300"/>
    <a:srgbClr val="006600"/>
    <a:srgbClr val="FFFF00"/>
    <a:srgbClr val="006666"/>
    <a:srgbClr val="000000"/>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398" autoAdjust="0"/>
  </p:normalViewPr>
  <p:slideViewPr>
    <p:cSldViewPr snapToGrid="0">
      <p:cViewPr varScale="1">
        <p:scale>
          <a:sx n="73" d="100"/>
          <a:sy n="73" d="100"/>
        </p:scale>
        <p:origin x="-1932" y="-102"/>
      </p:cViewPr>
      <p:guideLst>
        <p:guide orient="horz" pos="2160"/>
        <p:guide pos="2880"/>
      </p:guideLst>
    </p:cSldViewPr>
  </p:slideViewPr>
  <p:outlineViewPr>
    <p:cViewPr>
      <p:scale>
        <a:sx n="66" d="100"/>
        <a:sy n="66" d="100"/>
      </p:scale>
      <p:origin x="0" y="1593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632" y="-7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1DE8971A-EE8D-4D6B-AEAC-8023B457536C}" type="datetime1">
              <a:rPr lang="en-US"/>
              <a:pPr>
                <a:defRPr/>
              </a:pPr>
              <a:t>5/15/2013</a:t>
            </a:fld>
            <a:endParaRPr lang="en-US" altLang="ja-JP"/>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lvl1pPr>
          </a:lstStyle>
          <a:p>
            <a:pPr>
              <a:defRPr/>
            </a:pPr>
            <a:endParaRPr lang="en-US" altLang="ja-JP"/>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lvl1pPr>
          </a:lstStyle>
          <a:p>
            <a:pPr>
              <a:defRPr/>
            </a:pPr>
            <a:r>
              <a:rPr lang="en-US" altLang="ja-JP"/>
              <a:t>Page </a:t>
            </a:r>
            <a:fld id="{EC491955-5A4E-4583-923E-AB13D0ED8154}" type="slidenum">
              <a:rPr lang="en-US" altLang="ja-JP"/>
              <a:pPr>
                <a:defRPr/>
              </a:pPr>
              <a:t>‹#›</a:t>
            </a:fld>
            <a:endParaRPr lang="en-US" altLang="ja-JP"/>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a:defRPr/>
            </a:pPr>
            <a:r>
              <a:rPr lang="en-US" altLang="ja-JP"/>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lvl1pPr>
          </a:lstStyle>
          <a:p>
            <a:pPr>
              <a:defRPr/>
            </a:pPr>
            <a:endParaRPr lang="en-US" altLang="ja-JP"/>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pPr>
              <a:defRPr/>
            </a:pPr>
            <a:fld id="{B4F3F0CD-2898-43F6-970A-4AD31E5DA95F}" type="datetime1">
              <a:rPr lang="en-US"/>
              <a:pPr>
                <a:defRPr/>
              </a:pPr>
              <a:t>5/15/2013</a:t>
            </a:fld>
            <a:endParaRPr lang="en-US" altLang="ja-JP"/>
          </a:p>
        </p:txBody>
      </p:sp>
      <p:sp>
        <p:nvSpPr>
          <p:cNvPr id="30724"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lvl5pPr>
          </a:lstStyle>
          <a:p>
            <a:pPr lvl="4">
              <a:defRPr/>
            </a:pPr>
            <a:endParaRPr lang="en-US" altLang="ja-JP"/>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ltLang="ja-JP"/>
              <a:t>Page </a:t>
            </a:r>
            <a:fld id="{2EAC9E7D-AFD0-40C9-BAAD-B6B58B2B233B}" type="slidenum">
              <a:rPr lang="en-US" altLang="ja-JP"/>
              <a:pPr>
                <a:defRPr/>
              </a:pPr>
              <a:t>‹#›</a:t>
            </a:fld>
            <a:endParaRPr lang="en-US" altLang="ja-JP"/>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a:defRPr/>
            </a:pPr>
            <a:r>
              <a:rPr lang="en-US" altLang="ja-JP"/>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4478BE24-87EC-4B9F-A7BA-56C13C396060}" type="datetime1">
              <a:rPr lang="en-US" smtClean="0"/>
              <a:pPr/>
              <a:t>5/15/2013</a:t>
            </a:fld>
            <a:endParaRPr lang="en-US" altLang="ja-JP" smtClean="0"/>
          </a:p>
        </p:txBody>
      </p:sp>
      <p:sp>
        <p:nvSpPr>
          <p:cNvPr id="31747" name="Rectangle 2"/>
          <p:cNvSpPr>
            <a:spLocks noGrp="1" noRot="1" noChangeAspect="1" noChangeArrowheads="1" noTextEdit="1"/>
          </p:cNvSpPr>
          <p:nvPr>
            <p:ph type="sldImg"/>
          </p:nvPr>
        </p:nvSpPr>
        <p:spPr>
          <a:xfrm>
            <a:off x="1128713" y="698500"/>
            <a:ext cx="4600575" cy="3451225"/>
          </a:xfrm>
          <a:ln/>
        </p:spPr>
      </p:sp>
      <p:sp>
        <p:nvSpPr>
          <p:cNvPr id="31748" name="Rectangle 3"/>
          <p:cNvSpPr>
            <a:spLocks noGrp="1" noChangeArrowheads="1"/>
          </p:cNvSpPr>
          <p:nvPr>
            <p:ph type="body" idx="1"/>
          </p:nvPr>
        </p:nvSpPr>
        <p:spPr>
          <a:noFill/>
          <a:ln/>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p>
            <a:fld id="{73C399F2-871A-48A6-B265-83F05397C650}" type="datetime1">
              <a:rPr lang="en-US" smtClean="0"/>
              <a:pPr/>
              <a:t>5/15/2013</a:t>
            </a:fld>
            <a:endParaRPr lang="en-US" altLang="ja-JP" smtClean="0"/>
          </a:p>
        </p:txBody>
      </p:sp>
      <p:sp>
        <p:nvSpPr>
          <p:cNvPr id="32771" name="Rectangle 2"/>
          <p:cNvSpPr>
            <a:spLocks noGrp="1" noChangeArrowheads="1"/>
          </p:cNvSpPr>
          <p:nvPr>
            <p:ph type="body" idx="1"/>
          </p:nvPr>
        </p:nvSpPr>
        <p:spPr>
          <a:xfrm>
            <a:off x="915988" y="4387850"/>
            <a:ext cx="5026025" cy="4154488"/>
          </a:xfrm>
          <a:noFill/>
          <a:ln/>
        </p:spPr>
        <p:txBody>
          <a:bodyPr lIns="90989" tIns="44697" rIns="90989" bIns="44697"/>
          <a:lstStyle/>
          <a:p>
            <a:endParaRPr lang="en-GB" smtClean="0"/>
          </a:p>
        </p:txBody>
      </p:sp>
      <p:sp>
        <p:nvSpPr>
          <p:cNvPr id="32772" name="Rectangle 3"/>
          <p:cNvSpPr>
            <a:spLocks noGrp="1" noRot="1" noChangeAspect="1" noChangeArrowheads="1" noTextEdit="1"/>
          </p:cNvSpPr>
          <p:nvPr>
            <p:ph type="sldImg"/>
          </p:nvPr>
        </p:nvSpPr>
        <p:spPr>
          <a:xfrm>
            <a:off x="1122363" y="693738"/>
            <a:ext cx="4616450" cy="3462337"/>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94A7287-E3A0-4FF6-A82C-CBB0899E0704}" type="datetime1">
              <a:rPr lang="en-US" smtClean="0"/>
              <a:pPr/>
              <a:t>5/15/2013</a:t>
            </a:fld>
            <a:endParaRPr lang="en-US" altLang="ja-JP" smtClean="0"/>
          </a:p>
        </p:txBody>
      </p:sp>
      <p:sp>
        <p:nvSpPr>
          <p:cNvPr id="33795" name="Rectangle 2"/>
          <p:cNvSpPr>
            <a:spLocks noGrp="1" noRot="1" noChangeAspect="1" noChangeArrowheads="1" noTextEdit="1"/>
          </p:cNvSpPr>
          <p:nvPr>
            <p:ph type="sldImg"/>
          </p:nvPr>
        </p:nvSpPr>
        <p:spPr>
          <a:xfrm>
            <a:off x="1122363" y="693738"/>
            <a:ext cx="4616450" cy="3462337"/>
          </a:xfrm>
          <a:ln/>
        </p:spPr>
      </p:sp>
      <p:sp>
        <p:nvSpPr>
          <p:cNvPr id="33796"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p:spPr>
        <p:txBody>
          <a:bodyPr/>
          <a:lstStyle/>
          <a:p>
            <a:fld id="{0C738CBE-156B-49EA-B81A-0690EF03CFE8}" type="datetime1">
              <a:rPr lang="en-US" smtClean="0"/>
              <a:pPr/>
              <a:t>5/15/2013</a:t>
            </a:fld>
            <a:endParaRPr lang="en-US" altLang="ja-JP" smtClean="0"/>
          </a:p>
        </p:txBody>
      </p:sp>
      <p:sp>
        <p:nvSpPr>
          <p:cNvPr id="34819" name="Rectangle 2"/>
          <p:cNvSpPr>
            <a:spLocks noGrp="1" noRot="1" noChangeAspect="1" noChangeArrowheads="1" noTextEdit="1"/>
          </p:cNvSpPr>
          <p:nvPr>
            <p:ph type="sldImg"/>
          </p:nvPr>
        </p:nvSpPr>
        <p:spPr>
          <a:xfrm>
            <a:off x="1122363" y="693738"/>
            <a:ext cx="4616450" cy="3462337"/>
          </a:xfrm>
          <a:ln/>
        </p:spPr>
      </p:sp>
      <p:sp>
        <p:nvSpPr>
          <p:cNvPr id="34820" name="Rectangle 3"/>
          <p:cNvSpPr>
            <a:spLocks noGrp="1" noChangeArrowheads="1"/>
          </p:cNvSpPr>
          <p:nvPr>
            <p:ph type="body" idx="1"/>
          </p:nvPr>
        </p:nvSpPr>
        <p:spPr>
          <a:xfrm>
            <a:off x="915988" y="4387850"/>
            <a:ext cx="5026025" cy="4154488"/>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B4F3F0CD-2898-43F6-970A-4AD31E5DA95F}" type="datetime1">
              <a:rPr lang="en-US" smtClean="0"/>
              <a:pPr>
                <a:defRPr/>
              </a:pPr>
              <a:t>5/15/2013</a:t>
            </a:fld>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Page </a:t>
            </a:r>
            <a:fld id="{2EAC9E7D-AFD0-40C9-BAAD-B6B58B2B233B}" type="slidenum">
              <a:rPr lang="en-US" altLang="ja-JP" smtClean="0"/>
              <a:pPr>
                <a:defRPr/>
              </a:pPr>
              <a:t>12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Footer Placeholder 4"/>
          <p:cNvSpPr>
            <a:spLocks noGrp="1"/>
          </p:cNvSpPr>
          <p:nvPr>
            <p:ph type="ftr" sz="quarter" idx="11"/>
          </p:nvPr>
        </p:nvSpPr>
        <p:spPr/>
        <p:txBody>
          <a:bodyPr/>
          <a:lstStyle>
            <a:lvl1pPr>
              <a:defRPr dirty="0" smtClean="0"/>
            </a:lvl1pPr>
          </a:lstStyle>
          <a:p>
            <a:pPr>
              <a:defRPr/>
            </a:pPr>
            <a:r>
              <a:rPr lang="en-US" altLang="ja-JP"/>
              <a:t>Tim Harrington, PRO ID</a:t>
            </a:r>
          </a:p>
          <a:p>
            <a:pPr>
              <a:defRPr/>
            </a:pPr>
            <a:r>
              <a:rPr lang="ja-JP" altLang="en-US"/>
              <a:t>Mike McInnis, The Boeing Company</a:t>
            </a:r>
            <a:endParaRPr lang="en-US" altLang="ja-JP"/>
          </a:p>
        </p:txBody>
      </p:sp>
      <p:sp>
        <p:nvSpPr>
          <p:cNvPr id="6" name="Slide Number Placeholder 5"/>
          <p:cNvSpPr>
            <a:spLocks noGrp="1"/>
          </p:cNvSpPr>
          <p:nvPr>
            <p:ph type="sldNum" sz="quarter" idx="12"/>
          </p:nvPr>
        </p:nvSpPr>
        <p:spPr/>
        <p:txBody>
          <a:bodyPr/>
          <a:lstStyle>
            <a:lvl1pPr>
              <a:defRPr/>
            </a:lvl1pPr>
          </a:lstStyle>
          <a:p>
            <a:pPr>
              <a:defRPr/>
            </a:pPr>
            <a:r>
              <a:rPr lang="en-US" altLang="ja-JP"/>
              <a:t>Slide </a:t>
            </a:r>
            <a:fld id="{F1FB54BC-5C47-4492-B3F0-C12CF2E06CE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4C8500DB-9F8D-4558-B953-D963D45B896E}"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858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0B14C6FB-CBC5-4D4C-B845-D212630643DE}"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524000"/>
            <a:ext cx="7772400" cy="4876800"/>
          </a:xfrm>
        </p:spPr>
        <p:txBody>
          <a:bodyPr/>
          <a:lstStyle/>
          <a:p>
            <a:pPr lvl="0"/>
            <a:endParaRPr lang="en-US" noProof="0" smtClean="0"/>
          </a:p>
        </p:txBody>
      </p:sp>
      <p:sp>
        <p:nvSpPr>
          <p:cNvPr id="4"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5" name="Rectangle 6"/>
          <p:cNvSpPr>
            <a:spLocks noGrp="1" noChangeArrowheads="1"/>
          </p:cNvSpPr>
          <p:nvPr>
            <p:ph type="sldNum" sz="quarter" idx="11"/>
          </p:nvPr>
        </p:nvSpPr>
        <p:spPr/>
        <p:txBody>
          <a:bodyPr/>
          <a:lstStyle>
            <a:lvl1pPr>
              <a:defRPr/>
            </a:lvl1pPr>
          </a:lstStyle>
          <a:p>
            <a:pPr>
              <a:defRPr/>
            </a:pPr>
            <a:r>
              <a:rPr lang="en-US" altLang="ja-JP"/>
              <a:t>Slide </a:t>
            </a:r>
            <a:fld id="{86E6BCA9-E53B-4D67-BD62-9E4B30C453CF}"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5" name="Slide Number Placeholder 5"/>
          <p:cNvSpPr>
            <a:spLocks noGrp="1"/>
          </p:cNvSpPr>
          <p:nvPr>
            <p:ph type="sldNum" sz="quarter" idx="11"/>
          </p:nvPr>
        </p:nvSpPr>
        <p:spPr/>
        <p:txBody>
          <a:bodyPr/>
          <a:lstStyle>
            <a:lvl1pPr>
              <a:defRPr/>
            </a:lvl1pPr>
          </a:lstStyle>
          <a:p>
            <a:pPr>
              <a:defRPr/>
            </a:pPr>
            <a:r>
              <a:rPr lang="en-US" altLang="ja-JP"/>
              <a:t>Slide </a:t>
            </a:r>
            <a:fld id="{3C5FC20D-F9AC-4C7E-B341-D9B2F9679354}" type="slidenum">
              <a:rPr lang="en-US" altLang="ja-JP"/>
              <a:pPr>
                <a:defRPr/>
              </a:pPr>
              <a:t>‹#›</a:t>
            </a:fld>
            <a:endParaRPr lang="en-US" altLang="ja-JP"/>
          </a:p>
        </p:txBody>
      </p:sp>
      <p:sp>
        <p:nvSpPr>
          <p:cNvPr id="6"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5"/>
          <p:cNvSpPr txBox="1">
            <a:spLocks noChangeArrowheads="1"/>
          </p:cNvSpPr>
          <p:nvPr userDrawn="1"/>
        </p:nvSpPr>
        <p:spPr bwMode="auto">
          <a:xfrm>
            <a:off x="5486400" y="6488113"/>
            <a:ext cx="3124200" cy="369887"/>
          </a:xfrm>
          <a:prstGeom prst="rect">
            <a:avLst/>
          </a:prstGeom>
          <a:noFill/>
          <a:ln w="9525">
            <a:noFill/>
            <a:miter lim="800000"/>
            <a:headEnd/>
            <a:tailEnd/>
          </a:ln>
          <a:effectLst/>
        </p:spPr>
        <p:txBody>
          <a:bodyPr lIns="0" tIns="0" rIns="0" bIns="0">
            <a:spAutoFit/>
          </a:bodyPr>
          <a:lstStyle>
            <a:lvl1pPr algn="r">
              <a:defRPr>
                <a:ea typeface="ＭＳ Ｐゴシック" pitchFamily="50" charset="-128"/>
              </a:defRPr>
            </a:lvl1pPr>
          </a:lstStyle>
          <a:p>
            <a:pPr>
              <a:defRPr/>
            </a:pPr>
            <a:r>
              <a:rPr lang="en-US" altLang="ja-JP" dirty="0" smtClean="0"/>
              <a:t>Tim Harrington, PRO ID</a:t>
            </a:r>
          </a:p>
          <a:p>
            <a:pPr>
              <a:defRPr/>
            </a:pPr>
            <a:r>
              <a:rPr lang="ja-JP" altLang="en-US" smtClean="0"/>
              <a:t>Mike McInnis, The Boeing Company</a:t>
            </a:r>
            <a:endParaRPr lang="en-US" altLang="ja-JP"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Date Placeholder 3"/>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5"/>
          <p:cNvSpPr>
            <a:spLocks noGrp="1"/>
          </p:cNvSpPr>
          <p:nvPr>
            <p:ph type="sldNum" sz="quarter" idx="11"/>
          </p:nvPr>
        </p:nvSpPr>
        <p:spPr/>
        <p:txBody>
          <a:bodyPr/>
          <a:lstStyle>
            <a:lvl1pPr>
              <a:defRPr/>
            </a:lvl1pPr>
          </a:lstStyle>
          <a:p>
            <a:pPr>
              <a:defRPr/>
            </a:pPr>
            <a:r>
              <a:rPr lang="en-US" altLang="ja-JP"/>
              <a:t>Slide </a:t>
            </a:r>
            <a:fld id="{E379DB67-C97F-45F0-8975-7423ADE7CB4C}"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6" name="Slide Number Placeholder 6"/>
          <p:cNvSpPr>
            <a:spLocks noGrp="1"/>
          </p:cNvSpPr>
          <p:nvPr>
            <p:ph type="sldNum" sz="quarter" idx="11"/>
          </p:nvPr>
        </p:nvSpPr>
        <p:spPr/>
        <p:txBody>
          <a:bodyPr/>
          <a:lstStyle>
            <a:lvl1pPr>
              <a:defRPr/>
            </a:lvl1pPr>
          </a:lstStyle>
          <a:p>
            <a:pPr>
              <a:defRPr/>
            </a:pPr>
            <a:r>
              <a:rPr lang="en-US" altLang="ja-JP"/>
              <a:t>Slide </a:t>
            </a:r>
            <a:fld id="{59EC41D6-AACD-4EB8-B9D3-D715FB9A7D8C}" type="slidenum">
              <a:rPr lang="en-US" altLang="ja-JP"/>
              <a:pPr>
                <a:defRPr/>
              </a:pPr>
              <a:t>‹#›</a:t>
            </a:fld>
            <a:endParaRPr lang="en-US" altLang="ja-JP"/>
          </a:p>
        </p:txBody>
      </p:sp>
      <p:sp>
        <p:nvSpPr>
          <p:cNvPr id="7" name="Rectangle 5"/>
          <p:cNvSpPr>
            <a:spLocks noGrp="1" noChangeArrowheads="1"/>
          </p:cNvSpPr>
          <p:nvPr>
            <p:ph type="ftr" sz="quarter" idx="12"/>
          </p:nvPr>
        </p:nvSpPr>
        <p:spPr/>
        <p:txBody>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8" name="Footer Placeholder 7"/>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9" name="Slide Number Placeholder 8"/>
          <p:cNvSpPr>
            <a:spLocks noGrp="1"/>
          </p:cNvSpPr>
          <p:nvPr>
            <p:ph type="sldNum" sz="quarter" idx="12"/>
          </p:nvPr>
        </p:nvSpPr>
        <p:spPr/>
        <p:txBody>
          <a:bodyPr/>
          <a:lstStyle>
            <a:lvl1pPr>
              <a:defRPr/>
            </a:lvl1pPr>
          </a:lstStyle>
          <a:p>
            <a:pPr>
              <a:defRPr/>
            </a:pPr>
            <a:r>
              <a:rPr lang="en-US" altLang="ja-JP"/>
              <a:t>Slide </a:t>
            </a:r>
            <a:fld id="{958F077F-1E78-49C1-A1C9-BC91B745EE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377825"/>
            <a:ext cx="2286000" cy="215900"/>
          </a:xfrm>
          <a:prstGeom prst="rect">
            <a:avLst/>
          </a:prstGeom>
        </p:spPr>
        <p:txBody>
          <a:bodyPr/>
          <a:lstStyle>
            <a:lvl1pPr>
              <a:defRPr/>
            </a:lvl1pPr>
          </a:lstStyle>
          <a:p>
            <a:pPr>
              <a:defRPr/>
            </a:pPr>
            <a:r>
              <a:rPr lang="ja-JP" altLang="en-US"/>
              <a:t>November 2010</a:t>
            </a:r>
            <a:endParaRPr lang="en-US" altLang="ja-JP"/>
          </a:p>
        </p:txBody>
      </p:sp>
      <p:sp>
        <p:nvSpPr>
          <p:cNvPr id="4" name="Footer Placeholder 3"/>
          <p:cNvSpPr>
            <a:spLocks noGrp="1"/>
          </p:cNvSpPr>
          <p:nvPr>
            <p:ph type="ftr" sz="quarter" idx="11"/>
          </p:nvPr>
        </p:nvSpPr>
        <p:spPr/>
        <p:txBody>
          <a:bodyPr/>
          <a:lstStyle>
            <a:lvl1pPr>
              <a:defRPr/>
            </a:lvl1pPr>
          </a:lstStyle>
          <a:p>
            <a:pPr>
              <a:defRPr/>
            </a:pPr>
            <a:r>
              <a:rPr lang="ja-JP" altLang="en-US"/>
              <a:t>Mike McInnis, The Boeing Company</a:t>
            </a:r>
            <a:endParaRPr lang="en-US" altLang="ja-JP"/>
          </a:p>
        </p:txBody>
      </p:sp>
      <p:sp>
        <p:nvSpPr>
          <p:cNvPr id="5" name="Slide Number Placeholder 4"/>
          <p:cNvSpPr>
            <a:spLocks noGrp="1"/>
          </p:cNvSpPr>
          <p:nvPr>
            <p:ph type="sldNum" sz="quarter" idx="12"/>
          </p:nvPr>
        </p:nvSpPr>
        <p:spPr/>
        <p:txBody>
          <a:bodyPr/>
          <a:lstStyle>
            <a:lvl1pPr>
              <a:defRPr/>
            </a:lvl1pPr>
          </a:lstStyle>
          <a:p>
            <a:pPr>
              <a:defRPr/>
            </a:pPr>
            <a:r>
              <a:rPr lang="en-US" altLang="ja-JP"/>
              <a:t>Slide </a:t>
            </a:r>
            <a:fld id="{FB5504C0-D387-481B-B2B1-ECFB3118FBAE}"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3" name="Rectangle 6"/>
          <p:cNvSpPr>
            <a:spLocks noGrp="1" noChangeArrowheads="1"/>
          </p:cNvSpPr>
          <p:nvPr>
            <p:ph type="sldNum" sz="quarter" idx="11"/>
          </p:nvPr>
        </p:nvSpPr>
        <p:spPr/>
        <p:txBody>
          <a:bodyPr/>
          <a:lstStyle>
            <a:lvl1pPr>
              <a:defRPr/>
            </a:lvl1pPr>
          </a:lstStyle>
          <a:p>
            <a:pPr>
              <a:defRPr/>
            </a:pPr>
            <a:r>
              <a:rPr lang="en-US" altLang="ja-JP"/>
              <a:t>Slide </a:t>
            </a:r>
            <a:fld id="{ACE312B8-1DE2-46B6-8F4F-9F73AE4EE96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7675" y="828675"/>
            <a:ext cx="3008313" cy="1244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00100"/>
            <a:ext cx="5111750" cy="5326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85975"/>
            <a:ext cx="3008313" cy="40401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A980C613-6A73-4D05-B3F6-36765951B10F}"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r>
              <a:rPr lang="ja-JP" altLang="en-US"/>
              <a:t>Mike McInnis, The Boeing Company</a:t>
            </a:r>
            <a:endParaRPr lang="en-US" altLang="ja-JP"/>
          </a:p>
        </p:txBody>
      </p:sp>
      <p:sp>
        <p:nvSpPr>
          <p:cNvPr id="6" name="Rectangle 6"/>
          <p:cNvSpPr>
            <a:spLocks noGrp="1" noChangeArrowheads="1"/>
          </p:cNvSpPr>
          <p:nvPr>
            <p:ph type="sldNum" sz="quarter" idx="11"/>
          </p:nvPr>
        </p:nvSpPr>
        <p:spPr/>
        <p:txBody>
          <a:bodyPr/>
          <a:lstStyle>
            <a:lvl1pPr>
              <a:defRPr/>
            </a:lvl1pPr>
          </a:lstStyle>
          <a:p>
            <a:pPr>
              <a:defRPr/>
            </a:pPr>
            <a:r>
              <a:rPr lang="en-US" altLang="ja-JP"/>
              <a:t>Slide </a:t>
            </a:r>
            <a:fld id="{71E25B6F-9C66-4239-948B-68D2F88BDF4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15240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9" name="Rectangle 5"/>
          <p:cNvSpPr>
            <a:spLocks noGrp="1" noChangeArrowheads="1"/>
          </p:cNvSpPr>
          <p:nvPr>
            <p:ph type="ftr" sz="quarter" idx="3"/>
          </p:nvPr>
        </p:nvSpPr>
        <p:spPr bwMode="auto">
          <a:xfrm>
            <a:off x="5495925" y="6488113"/>
            <a:ext cx="3124200" cy="3698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dirty="0" smtClean="0">
                <a:ea typeface="ＭＳ Ｐゴシック" pitchFamily="50" charset="-128"/>
              </a:defRPr>
            </a:lvl1pPr>
          </a:lstStyle>
          <a:p>
            <a:pPr>
              <a:defRPr/>
            </a:pPr>
            <a:r>
              <a:rPr lang="en-US" altLang="ja-JP"/>
              <a:t>Tim Harrington, PRO ID</a:t>
            </a:r>
          </a:p>
          <a:p>
            <a:pPr>
              <a:defRPr/>
            </a:pPr>
            <a:r>
              <a:rPr lang="ja-JP" altLang="en-US"/>
              <a:t>Mike McInnis, The Boeing Company</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pPr>
              <a:defRPr/>
            </a:pPr>
            <a:r>
              <a:rPr lang="en-US" altLang="ja-JP"/>
              <a:t>Slide </a:t>
            </a:r>
            <a:fld id="{B5C0D067-F7DC-42DF-ABDE-841F627B564A}" type="slidenum">
              <a:rPr lang="en-US" altLang="ja-JP"/>
              <a:pPr>
                <a:defRPr/>
              </a:pPr>
              <a:t>‹#›</a:t>
            </a:fld>
            <a:endParaRPr lang="en-US" altLang="ja-JP"/>
          </a:p>
        </p:txBody>
      </p:sp>
      <p:sp>
        <p:nvSpPr>
          <p:cNvPr id="1031" name="Rectangle 7"/>
          <p:cNvSpPr>
            <a:spLocks noChangeArrowheads="1"/>
          </p:cNvSpPr>
          <p:nvPr/>
        </p:nvSpPr>
        <p:spPr bwMode="auto">
          <a:xfrm>
            <a:off x="4572000" y="378281"/>
            <a:ext cx="3962400" cy="215444"/>
          </a:xfrm>
          <a:prstGeom prst="rect">
            <a:avLst/>
          </a:prstGeom>
          <a:noFill/>
          <a:ln w="9525">
            <a:noFill/>
            <a:miter lim="800000"/>
            <a:headEnd/>
            <a:tailEnd/>
          </a:ln>
          <a:effectLst/>
        </p:spPr>
        <p:txBody>
          <a:bodyPr lIns="0" tIns="0" rIns="0" bIns="0" anchor="b">
            <a:spAutoFit/>
          </a:bodyPr>
          <a:lstStyle/>
          <a:p>
            <a:pPr marL="1428750" lvl="4" algn="r">
              <a:defRPr/>
            </a:pPr>
            <a:r>
              <a:rPr lang="en-US" altLang="ja-JP" sz="1400" b="1" dirty="0">
                <a:ea typeface="ＭＳ Ｐゴシック" pitchFamily="50" charset="-128"/>
              </a:rPr>
              <a:t>doc.: IEEE </a:t>
            </a:r>
            <a:r>
              <a:rPr lang="en-US" altLang="ja-JP" sz="1400" b="1" dirty="0" smtClean="0">
                <a:ea typeface="ＭＳ Ｐゴシック" pitchFamily="50" charset="-128"/>
              </a:rPr>
              <a:t>15-13-0316-01-0000</a:t>
            </a:r>
            <a:r>
              <a:rPr lang="en-US" altLang="ja-JP" sz="1400" dirty="0" smtClean="0">
                <a:ea typeface="ＭＳ Ｐゴシック" pitchFamily="50" charset="-128"/>
              </a:rPr>
              <a:t> </a:t>
            </a:r>
            <a:endParaRPr lang="en-US" altLang="ja-JP" sz="1400" dirty="0">
              <a:ea typeface="ＭＳ Ｐゴシック" pitchFamily="50" charset="-128"/>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3276600" cy="369887"/>
          </a:xfrm>
          <a:prstGeom prst="rect">
            <a:avLst/>
          </a:prstGeom>
          <a:noFill/>
          <a:ln w="9525">
            <a:noFill/>
            <a:miter lim="800000"/>
            <a:headEnd/>
            <a:tailEnd/>
          </a:ln>
          <a:effectLst/>
        </p:spPr>
        <p:txBody>
          <a:bodyPr lIns="0" tIns="0" rIns="0" bIns="0">
            <a:spAutoFit/>
          </a:bodyPr>
          <a:lstStyle/>
          <a:p>
            <a:pPr>
              <a:defRPr/>
            </a:pPr>
            <a:r>
              <a:rPr lang="en-US" altLang="ja-JP" dirty="0">
                <a:ea typeface="ＭＳ Ｐゴシック" pitchFamily="50" charset="-128"/>
              </a:rPr>
              <a:t>IEEE 802.15.4f Active RFID System Task Group</a:t>
            </a:r>
          </a:p>
          <a:p>
            <a:pPr>
              <a:defRPr/>
            </a:pPr>
            <a:r>
              <a:rPr lang="en-US" altLang="ja-JP" dirty="0">
                <a:ea typeface="ＭＳ Ｐゴシック" pitchFamily="50" charset="-128"/>
              </a:rPr>
              <a:t> (In Hibernation)</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1" name="Rectangle 7"/>
          <p:cNvSpPr>
            <a:spLocks noChangeArrowheads="1"/>
          </p:cNvSpPr>
          <p:nvPr userDrawn="1"/>
        </p:nvSpPr>
        <p:spPr bwMode="auto">
          <a:xfrm>
            <a:off x="-1022931" y="390525"/>
            <a:ext cx="2524125" cy="209550"/>
          </a:xfrm>
          <a:prstGeom prst="rect">
            <a:avLst/>
          </a:prstGeom>
          <a:noFill/>
          <a:ln w="9525">
            <a:noFill/>
            <a:miter lim="800000"/>
            <a:headEnd/>
            <a:tailEnd/>
          </a:ln>
          <a:effectLst/>
        </p:spPr>
        <p:txBody>
          <a:bodyPr lIns="0" tIns="0" rIns="0" bIns="0" anchor="b"/>
          <a:lstStyle/>
          <a:p>
            <a:pPr marL="1428750" lvl="4" algn="r">
              <a:defRPr/>
            </a:pPr>
            <a:r>
              <a:rPr lang="en-US" altLang="ja-JP" sz="1400" b="1" dirty="0">
                <a:ea typeface="ＭＳ Ｐゴシック" pitchFamily="50" charset="-128"/>
              </a:rPr>
              <a:t>May 2013</a:t>
            </a:r>
            <a:r>
              <a:rPr lang="en-US" altLang="ja-JP" sz="1400" dirty="0">
                <a:ea typeface="ＭＳ Ｐゴシック" pitchFamily="50" charset="-128"/>
              </a:rPr>
              <a:t> </a:t>
            </a: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1"/>
          </p:nvPr>
        </p:nvSpPr>
        <p:spPr>
          <a:noFill/>
        </p:spPr>
        <p:txBody>
          <a:bodyPr/>
          <a:lstStyle/>
          <a:p>
            <a:r>
              <a:rPr lang="en-US" altLang="ja-JP" smtClean="0"/>
              <a:t>Slide </a:t>
            </a:r>
            <a:fld id="{46B09E79-CA8E-45B3-8CD7-1FC4DA0C637E}" type="slidenum">
              <a:rPr lang="en-US" altLang="ja-JP" smtClean="0"/>
              <a:pPr/>
              <a:t>1</a:t>
            </a:fld>
            <a:endParaRPr lang="en-US" altLang="ja-JP" smtClean="0"/>
          </a:p>
        </p:txBody>
      </p:sp>
      <p:sp>
        <p:nvSpPr>
          <p:cNvPr id="287746" name="Rectangle 2"/>
          <p:cNvSpPr>
            <a:spLocks noChangeArrowheads="1"/>
          </p:cNvSpPr>
          <p:nvPr/>
        </p:nvSpPr>
        <p:spPr bwMode="auto">
          <a:xfrm>
            <a:off x="152400" y="609600"/>
            <a:ext cx="8991600" cy="5816977"/>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Submission Title:</a:t>
            </a:r>
            <a:r>
              <a:rPr lang="en-US" altLang="ja-JP" sz="1600" dirty="0">
                <a:ea typeface="ＭＳ Ｐゴシック" pitchFamily="50" charset="-128"/>
              </a:rPr>
              <a:t> Response to WG request regarding TC ERM requested enhancements to 15.4e	</a:t>
            </a:r>
          </a:p>
          <a:p>
            <a:pPr>
              <a:defRPr/>
            </a:pPr>
            <a:endParaRPr lang="en-US" altLang="ja-JP" sz="1600" b="1" dirty="0" smtClean="0">
              <a:ea typeface="ＭＳ Ｐゴシック" pitchFamily="50" charset="-128"/>
            </a:endParaRPr>
          </a:p>
          <a:p>
            <a:pPr>
              <a:defRPr/>
            </a:pPr>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endParaRPr lang="en-US" altLang="ja-JP" sz="1600" dirty="0">
              <a:ea typeface="ＭＳ Ｐゴシック" pitchFamily="50" charset="-128"/>
            </a:endParaRPr>
          </a:p>
          <a:p>
            <a:pPr>
              <a:defRPr/>
            </a:pPr>
            <a:r>
              <a:rPr lang="en-US" altLang="ja-JP" sz="1600" dirty="0">
                <a:ea typeface="ＭＳ Ｐゴシック" pitchFamily="50" charset="-128"/>
              </a:rPr>
              <a:t>	</a:t>
            </a:r>
          </a:p>
          <a:p>
            <a:pPr>
              <a:defRPr/>
            </a:pPr>
            <a:r>
              <a:rPr lang="en-US" altLang="ja-JP" sz="1600" b="1" dirty="0" smtClean="0">
                <a:ea typeface="ＭＳ Ｐゴシック" pitchFamily="50" charset="-128"/>
              </a:rPr>
              <a:t>Sources:</a:t>
            </a:r>
            <a:r>
              <a:rPr lang="en-US" altLang="ja-JP" sz="1600" dirty="0" smtClean="0">
                <a:ea typeface="ＭＳ Ｐゴシック" pitchFamily="50" charset="-128"/>
              </a:rPr>
              <a:t> </a:t>
            </a:r>
            <a:r>
              <a:rPr lang="en-US" altLang="ja-JP" sz="1600" dirty="0">
                <a:ea typeface="ＭＳ Ｐゴシック" pitchFamily="50" charset="-128"/>
              </a:rPr>
              <a:t>Mike McInnis </a:t>
            </a:r>
            <a:r>
              <a:rPr lang="en-US" altLang="ja-JP" sz="1600" dirty="0" smtClean="0">
                <a:ea typeface="ＭＳ Ｐゴシック" pitchFamily="50" charset="-128"/>
              </a:rPr>
              <a:t>			 Tim Harrington</a:t>
            </a:r>
            <a:endParaRPr lang="en-US" altLang="ja-JP" sz="1600" dirty="0">
              <a:ea typeface="ＭＳ Ｐゴシック" pitchFamily="50" charset="-128"/>
            </a:endParaRPr>
          </a:p>
          <a:p>
            <a:pPr>
              <a:defRPr/>
            </a:pPr>
            <a:r>
              <a:rPr lang="en-US" altLang="ja-JP" sz="1600" dirty="0">
                <a:ea typeface="ＭＳ Ｐゴシック" pitchFamily="50" charset="-128"/>
              </a:rPr>
              <a:t>              </a:t>
            </a:r>
            <a:r>
              <a:rPr lang="en-US" altLang="ja-JP" sz="1600" dirty="0" smtClean="0">
                <a:ea typeface="ＭＳ Ｐゴシック" pitchFamily="50" charset="-128"/>
              </a:rPr>
              <a:t>   The </a:t>
            </a:r>
            <a:r>
              <a:rPr lang="en-US" altLang="ja-JP" sz="1600" dirty="0">
                <a:ea typeface="ＭＳ Ｐゴシック" pitchFamily="50" charset="-128"/>
              </a:rPr>
              <a:t>Boeing </a:t>
            </a:r>
            <a:r>
              <a:rPr lang="en-US" altLang="ja-JP" sz="1600" dirty="0" smtClean="0">
                <a:ea typeface="ＭＳ Ｐゴシック" pitchFamily="50" charset="-128"/>
              </a:rPr>
              <a:t>Company			 Zebra</a:t>
            </a:r>
          </a:p>
          <a:p>
            <a:pPr>
              <a:defRPr/>
            </a:pPr>
            <a:r>
              <a:rPr lang="en-US" altLang="ja-JP" sz="1600" dirty="0" smtClean="0">
                <a:ea typeface="ＭＳ Ｐゴシック" pitchFamily="50" charset="-128"/>
              </a:rPr>
              <a:t>                 E-Mail: michael.d.mcinnis@boeing.com	 E-Mail: tharrington@zebra.com</a:t>
            </a:r>
          </a:p>
          <a:p>
            <a:pPr>
              <a:defRPr/>
            </a:pPr>
            <a:endParaRPr lang="en-US" altLang="ja-JP" sz="1600" dirty="0">
              <a:ea typeface="ＭＳ Ｐゴシック" pitchFamily="50" charset="-128"/>
            </a:endParaRPr>
          </a:p>
          <a:p>
            <a:pPr>
              <a:defRPr/>
            </a:pPr>
            <a:r>
              <a:rPr lang="en-US" altLang="ja-JP" sz="1600" b="1" dirty="0">
                <a:ea typeface="ＭＳ Ｐゴシック" pitchFamily="50" charset="-128"/>
              </a:rPr>
              <a:t>Re      :</a:t>
            </a:r>
            <a:r>
              <a:rPr lang="en-US" altLang="ja-JP" sz="1600" dirty="0">
                <a:ea typeface="ＭＳ Ｐゴシック" pitchFamily="50" charset="-128"/>
              </a:rPr>
              <a:t> Response to 802.15 WG regarding .4e enhancements requested by </a:t>
            </a:r>
            <a:r>
              <a:rPr lang="en-US" sz="1600" dirty="0"/>
              <a:t>ETSI TC ERM</a:t>
            </a:r>
            <a:r>
              <a:rPr lang="en-US" altLang="ja-JP" sz="1600" dirty="0">
                <a:ea typeface="ＭＳ Ｐゴシック" pitchFamily="50" charset="-128"/>
              </a:rPr>
              <a:t>.</a:t>
            </a:r>
            <a:endParaRPr lang="en-US" altLang="ja-JP" dirty="0">
              <a:ea typeface="ＭＳ Ｐゴシック" pitchFamily="50" charset="-128"/>
            </a:endParaRPr>
          </a:p>
          <a:p>
            <a:pPr>
              <a:defRPr/>
            </a:pPr>
            <a:endParaRPr lang="en-US" altLang="ja-JP" dirty="0">
              <a:ea typeface="ＭＳ Ｐゴシック" pitchFamily="50" charset="-128"/>
            </a:endParaRPr>
          </a:p>
          <a:p>
            <a:pPr>
              <a:lnSpc>
                <a:spcPct val="50000"/>
              </a:lnSpc>
              <a:spcBef>
                <a:spcPts val="600"/>
              </a:spcBef>
              <a:spcAft>
                <a:spcPts val="600"/>
              </a:spcAft>
              <a:defRPr/>
            </a:pPr>
            <a:r>
              <a:rPr lang="en-US" altLang="ja-JP" sz="1600" b="1" dirty="0">
                <a:solidFill>
                  <a:schemeClr val="tx2"/>
                </a:solidFill>
                <a:ea typeface="ＭＳ Ｐゴシック" pitchFamily="50" charset="-128"/>
              </a:rPr>
              <a:t>Abstract:</a:t>
            </a:r>
            <a:r>
              <a:rPr lang="en-US" altLang="ja-JP" sz="1600" dirty="0">
                <a:solidFill>
                  <a:schemeClr val="tx2"/>
                </a:solidFill>
                <a:ea typeface="ＭＳ Ｐゴシック" pitchFamily="50" charset="-128"/>
              </a:rPr>
              <a:t> ETSI TC ERM document dated 18 Dec. 2012 requests </a:t>
            </a:r>
            <a:r>
              <a:rPr lang="en-US" sz="1600" dirty="0"/>
              <a:t>enhancement of 802.15.4e standard</a:t>
            </a:r>
            <a:endParaRPr lang="en-US" altLang="ja-JP" sz="1600" dirty="0">
              <a:solidFill>
                <a:schemeClr val="tx2"/>
              </a:solidFill>
              <a:ea typeface="ＭＳ Ｐゴシック" pitchFamily="50" charset="-128"/>
            </a:endParaRPr>
          </a:p>
          <a:p>
            <a:pPr>
              <a:lnSpc>
                <a:spcPct val="50000"/>
              </a:lnSpc>
              <a:spcBef>
                <a:spcPts val="600"/>
              </a:spcBef>
              <a:spcAft>
                <a:spcPts val="600"/>
              </a:spcAft>
              <a:defRPr/>
            </a:pPr>
            <a:endParaRPr lang="en-US" altLang="ja-JP" sz="1600" b="1" dirty="0" smtClean="0">
              <a:solidFill>
                <a:schemeClr val="tx2"/>
              </a:solidFill>
              <a:ea typeface="ＭＳ Ｐゴシック" pitchFamily="50" charset="-128"/>
            </a:endParaRPr>
          </a:p>
          <a:p>
            <a:pPr>
              <a:lnSpc>
                <a:spcPct val="50000"/>
              </a:lnSpc>
              <a:spcBef>
                <a:spcPts val="600"/>
              </a:spcBef>
              <a:spcAft>
                <a:spcPts val="600"/>
              </a:spcAft>
              <a:defRPr/>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Provide an IEEE 802.15.4f perspective to ETSI TC ERM requested 802.15.4 enhancements</a:t>
            </a:r>
          </a:p>
          <a:p>
            <a:pPr>
              <a:defRPr/>
            </a:pPr>
            <a:r>
              <a:rPr lang="en-US" altLang="ja-JP" sz="1600" b="1" dirty="0" smtClean="0">
                <a:solidFill>
                  <a:schemeClr val="tx2"/>
                </a:solidFill>
                <a:ea typeface="ＭＳ Ｐゴシック" pitchFamily="50" charset="-128"/>
              </a:rPr>
              <a:t> </a:t>
            </a:r>
          </a:p>
          <a:p>
            <a:pPr>
              <a:defRPr/>
            </a:pPr>
            <a:r>
              <a:rPr lang="en-US" altLang="ja-JP" sz="1600" b="1" dirty="0" smtClean="0">
                <a:solidFill>
                  <a:schemeClr val="tx2"/>
                </a:solidFill>
                <a:ea typeface="ＭＳ Ｐゴシック" pitchFamily="50" charset="-128"/>
              </a:rPr>
              <a:t>Notice   </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This document has been prepared to assist the IEEE P802.15.  It is offered as a basis for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discussion and is not binding on the contributing individual(s) or organization(s). The material in</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this </a:t>
            </a:r>
            <a:r>
              <a:rPr lang="en-US" altLang="ja-JP" sz="1600" dirty="0">
                <a:solidFill>
                  <a:schemeClr val="tx2"/>
                </a:solidFill>
                <a:ea typeface="ＭＳ Ｐゴシック" pitchFamily="50" charset="-128"/>
              </a:rPr>
              <a:t>document is subject to change in form and content after further study. The contributor(s) </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reserve(s) the right to add, amend or withdraw material contained herein.</a:t>
            </a:r>
          </a:p>
          <a:p>
            <a:pPr>
              <a:defRPr/>
            </a:pPr>
            <a:r>
              <a:rPr lang="en-US" altLang="ja-JP" sz="1600" b="1" dirty="0" smtClean="0">
                <a:solidFill>
                  <a:schemeClr val="tx2"/>
                </a:solidFill>
                <a:ea typeface="ＭＳ Ｐゴシック" pitchFamily="50" charset="-128"/>
              </a:rPr>
              <a:t> </a:t>
            </a:r>
          </a:p>
          <a:p>
            <a:pPr>
              <a:defRPr/>
            </a:pPr>
            <a:r>
              <a:rPr lang="en-US" altLang="ja-JP" sz="1600" b="1" dirty="0" err="1" smtClean="0">
                <a:solidFill>
                  <a:schemeClr val="tx2"/>
                </a:solidFill>
                <a:ea typeface="ＭＳ Ｐゴシック" pitchFamily="50" charset="-128"/>
              </a:rPr>
              <a:t>Release:</a:t>
            </a:r>
            <a:r>
              <a:rPr lang="en-US" altLang="ja-JP" sz="1600" dirty="0" err="1" smtClean="0">
                <a:solidFill>
                  <a:schemeClr val="tx2"/>
                </a:solidFill>
                <a:ea typeface="ＭＳ Ｐゴシック" pitchFamily="50" charset="-128"/>
              </a:rPr>
              <a:t>The</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contributor acknowledges and accepts that this contribution becomes the property of IEEE</a:t>
            </a:r>
          </a:p>
          <a:p>
            <a:pPr>
              <a:defRPr/>
            </a:pP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and </a:t>
            </a:r>
            <a:r>
              <a:rPr lang="en-US" altLang="ja-JP" sz="1600" dirty="0">
                <a:solidFill>
                  <a:schemeClr val="tx2"/>
                </a:solidFill>
                <a:ea typeface="ＭＳ Ｐゴシック" pitchFamily="50" charset="-128"/>
              </a:rPr>
              <a:t>may be made publicly available by P802.15.	</a:t>
            </a:r>
          </a:p>
        </p:txBody>
      </p:sp>
      <p:sp>
        <p:nvSpPr>
          <p:cNvPr id="14340"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9"/>
          <p:cNvPicPr>
            <a:picLocks noChangeAspect="1" noChangeArrowheads="1"/>
          </p:cNvPicPr>
          <p:nvPr/>
        </p:nvPicPr>
        <p:blipFill>
          <a:blip r:embed="rId2" cstate="print"/>
          <a:srcRect/>
          <a:stretch>
            <a:fillRect/>
          </a:stretch>
        </p:blipFill>
        <p:spPr bwMode="auto">
          <a:xfrm>
            <a:off x="838200" y="1624013"/>
            <a:ext cx="7486650" cy="1495425"/>
          </a:xfrm>
          <a:prstGeom prst="rect">
            <a:avLst/>
          </a:prstGeom>
          <a:noFill/>
          <a:ln w="12700">
            <a:noFill/>
            <a:miter lim="800000"/>
            <a:headEnd type="none" w="sm" len="sm"/>
            <a:tailEnd type="none" w="sm" len="sm"/>
          </a:ln>
        </p:spPr>
      </p:pic>
      <p:sp>
        <p:nvSpPr>
          <p:cNvPr id="23555" name="Slide Number Placeholder 5"/>
          <p:cNvSpPr>
            <a:spLocks noGrp="1"/>
          </p:cNvSpPr>
          <p:nvPr>
            <p:ph type="sldNum" sz="quarter" idx="11"/>
          </p:nvPr>
        </p:nvSpPr>
        <p:spPr>
          <a:noFill/>
        </p:spPr>
        <p:txBody>
          <a:bodyPr/>
          <a:lstStyle/>
          <a:p>
            <a:r>
              <a:rPr lang="en-US" altLang="ja-JP" smtClean="0"/>
              <a:t>Slide </a:t>
            </a:r>
            <a:fld id="{FE79580E-97FC-4C0F-9999-4B43BA410092}" type="slidenum">
              <a:rPr lang="en-US" altLang="ja-JP" smtClean="0"/>
              <a:pPr/>
              <a:t>10</a:t>
            </a:fld>
            <a:endParaRPr lang="en-US" altLang="ja-JP" smtClean="0"/>
          </a:p>
        </p:txBody>
      </p:sp>
      <p:pic>
        <p:nvPicPr>
          <p:cNvPr id="23556" name="Picture 8"/>
          <p:cNvPicPr>
            <a:picLocks noChangeAspect="1" noChangeArrowheads="1"/>
          </p:cNvPicPr>
          <p:nvPr/>
        </p:nvPicPr>
        <p:blipFill>
          <a:blip r:embed="rId3" cstate="print"/>
          <a:srcRect/>
          <a:stretch>
            <a:fillRect/>
          </a:stretch>
        </p:blipFill>
        <p:spPr bwMode="auto">
          <a:xfrm>
            <a:off x="800100" y="3119438"/>
            <a:ext cx="7543800" cy="3267075"/>
          </a:xfrm>
          <a:prstGeom prst="rect">
            <a:avLst/>
          </a:prstGeom>
          <a:noFill/>
          <a:ln w="12700">
            <a:noFill/>
            <a:miter lim="800000"/>
            <a:headEnd type="none" w="sm" len="sm"/>
            <a:tailEnd type="none" w="sm" len="sm"/>
          </a:ln>
        </p:spPr>
      </p:pic>
      <p:sp>
        <p:nvSpPr>
          <p:cNvPr id="23557" name="TextBox 8"/>
          <p:cNvSpPr txBox="1">
            <a:spLocks noChangeArrowheads="1"/>
          </p:cNvSpPr>
          <p:nvPr/>
        </p:nvSpPr>
        <p:spPr bwMode="auto">
          <a:xfrm>
            <a:off x="5829300" y="3324225"/>
            <a:ext cx="3314700" cy="1015663"/>
          </a:xfrm>
          <a:prstGeom prst="rect">
            <a:avLst/>
          </a:prstGeom>
          <a:noFill/>
          <a:ln w="9525">
            <a:noFill/>
            <a:miter lim="800000"/>
            <a:headEnd/>
            <a:tailEnd/>
          </a:ln>
        </p:spPr>
        <p:txBody>
          <a:bodyPr wrap="square">
            <a:spAutoFit/>
          </a:bodyPr>
          <a:lstStyle/>
          <a:p>
            <a:r>
              <a:rPr lang="en-US" dirty="0">
                <a:solidFill>
                  <a:srgbClr val="FF0000"/>
                </a:solidFill>
              </a:rPr>
              <a:t>802.15.4f </a:t>
            </a:r>
            <a:r>
              <a:rPr lang="en-US" dirty="0" smtClean="0">
                <a:solidFill>
                  <a:srgbClr val="FF0000"/>
                </a:solidFill>
              </a:rPr>
              <a:t>implementations use </a:t>
            </a:r>
            <a:r>
              <a:rPr lang="en-US" dirty="0">
                <a:solidFill>
                  <a:srgbClr val="FF0000"/>
                </a:solidFill>
              </a:rPr>
              <a:t>the Multipurpose Blink Frame with these values set to 0</a:t>
            </a:r>
            <a:r>
              <a:rPr lang="en-US" dirty="0" smtClean="0">
                <a:solidFill>
                  <a:srgbClr val="FF0000"/>
                </a:solidFill>
              </a:rPr>
              <a:t>. ISO 24730-61 and -62 are currently in FDIS and build an upper layer with ISO addressing schema on top of the minimal length frame.</a:t>
            </a:r>
            <a:endParaRPr lang="en-US" dirty="0">
              <a:solidFill>
                <a:srgbClr val="FF0000"/>
              </a:solidFill>
            </a:endParaRPr>
          </a:p>
        </p:txBody>
      </p:sp>
      <p:cxnSp>
        <p:nvCxnSpPr>
          <p:cNvPr id="23558" name="Straight Arrow Connector 10"/>
          <p:cNvCxnSpPr>
            <a:cxnSpLocks noChangeShapeType="1"/>
            <a:stCxn id="23557" idx="1"/>
          </p:cNvCxnSpPr>
          <p:nvPr/>
        </p:nvCxnSpPr>
        <p:spPr bwMode="auto">
          <a:xfrm flipH="1">
            <a:off x="4049486" y="3832057"/>
            <a:ext cx="1779814" cy="713817"/>
          </a:xfrm>
          <a:prstGeom prst="straightConnector1">
            <a:avLst/>
          </a:prstGeom>
          <a:noFill/>
          <a:ln w="12700" algn="ctr">
            <a:solidFill>
              <a:srgbClr val="FF3300"/>
            </a:solidFill>
            <a:round/>
            <a:headEnd type="none" w="sm" len="sm"/>
            <a:tailEnd type="arrow" w="med" len="med"/>
          </a:ln>
        </p:spPr>
      </p:cxnSp>
      <p:cxnSp>
        <p:nvCxnSpPr>
          <p:cNvPr id="23559" name="Straight Arrow Connector 11"/>
          <p:cNvCxnSpPr>
            <a:cxnSpLocks noChangeShapeType="1"/>
            <a:stCxn id="23557" idx="1"/>
          </p:cNvCxnSpPr>
          <p:nvPr/>
        </p:nvCxnSpPr>
        <p:spPr bwMode="auto">
          <a:xfrm flipH="1">
            <a:off x="5003074" y="3832057"/>
            <a:ext cx="826226" cy="713817"/>
          </a:xfrm>
          <a:prstGeom prst="straightConnector1">
            <a:avLst/>
          </a:prstGeom>
          <a:noFill/>
          <a:ln w="12700" algn="ctr">
            <a:solidFill>
              <a:srgbClr val="FF3300"/>
            </a:solidFill>
            <a:round/>
            <a:headEnd type="none" w="sm" len="sm"/>
            <a:tailEnd type="arrow" w="med" len="med"/>
          </a:ln>
        </p:spPr>
      </p:cxnSp>
      <p:cxnSp>
        <p:nvCxnSpPr>
          <p:cNvPr id="23560" name="Straight Arrow Connector 14"/>
          <p:cNvCxnSpPr>
            <a:cxnSpLocks noChangeShapeType="1"/>
            <a:stCxn id="23557" idx="1"/>
          </p:cNvCxnSpPr>
          <p:nvPr/>
        </p:nvCxnSpPr>
        <p:spPr bwMode="auto">
          <a:xfrm flipH="1">
            <a:off x="5656217" y="3832057"/>
            <a:ext cx="173083" cy="687692"/>
          </a:xfrm>
          <a:prstGeom prst="straightConnector1">
            <a:avLst/>
          </a:prstGeom>
          <a:noFill/>
          <a:ln w="12700" algn="ctr">
            <a:solidFill>
              <a:srgbClr val="FF3300"/>
            </a:solidFill>
            <a:round/>
            <a:headEnd type="none" w="sm" len="sm"/>
            <a:tailEnd type="arrow" w="med" len="med"/>
          </a:ln>
        </p:spPr>
      </p:cxnSp>
      <p:sp>
        <p:nvSpPr>
          <p:cNvPr id="23561" name="TextBox 18"/>
          <p:cNvSpPr txBox="1">
            <a:spLocks noChangeArrowheads="1"/>
          </p:cNvSpPr>
          <p:nvPr/>
        </p:nvSpPr>
        <p:spPr bwMode="auto">
          <a:xfrm>
            <a:off x="114300" y="5114925"/>
            <a:ext cx="2124075" cy="646113"/>
          </a:xfrm>
          <a:prstGeom prst="rect">
            <a:avLst/>
          </a:prstGeom>
          <a:noFill/>
          <a:ln w="9525">
            <a:noFill/>
            <a:miter lim="800000"/>
            <a:headEnd/>
            <a:tailEnd/>
          </a:ln>
        </p:spPr>
        <p:txBody>
          <a:bodyPr>
            <a:spAutoFit/>
          </a:bodyPr>
          <a:lstStyle/>
          <a:p>
            <a:r>
              <a:rPr lang="en-US">
                <a:solidFill>
                  <a:srgbClr val="FF0000"/>
                </a:solidFill>
              </a:rPr>
              <a:t>802.15.4f implementations currently use the Multipurpose Frame 1 octet control field.</a:t>
            </a:r>
          </a:p>
        </p:txBody>
      </p:sp>
      <p:cxnSp>
        <p:nvCxnSpPr>
          <p:cNvPr id="23562" name="Straight Arrow Connector 20"/>
          <p:cNvCxnSpPr>
            <a:cxnSpLocks noChangeShapeType="1"/>
          </p:cNvCxnSpPr>
          <p:nvPr/>
        </p:nvCxnSpPr>
        <p:spPr bwMode="auto">
          <a:xfrm flipV="1">
            <a:off x="1057275" y="4638675"/>
            <a:ext cx="1123950" cy="485775"/>
          </a:xfrm>
          <a:prstGeom prst="straightConnector1">
            <a:avLst/>
          </a:prstGeom>
          <a:noFill/>
          <a:ln w="12700" algn="ctr">
            <a:solidFill>
              <a:srgbClr val="FF0000"/>
            </a:solidFill>
            <a:round/>
            <a:headEnd type="none" w="sm" len="sm"/>
            <a:tailEnd type="arrow" w="med" len="med"/>
          </a:ln>
        </p:spPr>
      </p:cxnSp>
      <p:sp>
        <p:nvSpPr>
          <p:cNvPr id="2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3564"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1"/>
          </p:nvPr>
        </p:nvSpPr>
        <p:spPr>
          <a:noFill/>
        </p:spPr>
        <p:txBody>
          <a:bodyPr/>
          <a:lstStyle/>
          <a:p>
            <a:r>
              <a:rPr lang="en-US" altLang="ja-JP" smtClean="0"/>
              <a:t>Slide </a:t>
            </a:r>
            <a:fld id="{A8C0C2DE-A032-4A4C-A3CD-9B9B713C624E}" type="slidenum">
              <a:rPr lang="en-US" altLang="ja-JP" smtClean="0"/>
              <a:pPr/>
              <a:t>11</a:t>
            </a:fld>
            <a:endParaRPr lang="en-US" altLang="ja-JP" smtClean="0"/>
          </a:p>
        </p:txBody>
      </p:sp>
      <p:pic>
        <p:nvPicPr>
          <p:cNvPr id="24579" name="Picture 6"/>
          <p:cNvPicPr>
            <a:picLocks noChangeAspect="1" noChangeArrowheads="1"/>
          </p:cNvPicPr>
          <p:nvPr/>
        </p:nvPicPr>
        <p:blipFill>
          <a:blip r:embed="rId2" cstate="print"/>
          <a:srcRect/>
          <a:stretch>
            <a:fillRect/>
          </a:stretch>
        </p:blipFill>
        <p:spPr bwMode="auto">
          <a:xfrm>
            <a:off x="728663" y="4886325"/>
            <a:ext cx="7629525" cy="1543050"/>
          </a:xfrm>
          <a:prstGeom prst="rect">
            <a:avLst/>
          </a:prstGeom>
          <a:noFill/>
          <a:ln w="12700">
            <a:noFill/>
            <a:miter lim="800000"/>
            <a:headEnd type="none" w="sm" len="sm"/>
            <a:tailEnd type="none" w="sm" len="sm"/>
          </a:ln>
        </p:spPr>
      </p:pic>
      <p:pic>
        <p:nvPicPr>
          <p:cNvPr id="24580" name="Picture 7"/>
          <p:cNvPicPr>
            <a:picLocks noChangeAspect="1" noChangeArrowheads="1"/>
          </p:cNvPicPr>
          <p:nvPr/>
        </p:nvPicPr>
        <p:blipFill>
          <a:blip r:embed="rId3" cstate="print"/>
          <a:srcRect/>
          <a:stretch>
            <a:fillRect/>
          </a:stretch>
        </p:blipFill>
        <p:spPr bwMode="auto">
          <a:xfrm>
            <a:off x="814388" y="1566863"/>
            <a:ext cx="7515225" cy="3724275"/>
          </a:xfrm>
          <a:prstGeom prst="rect">
            <a:avLst/>
          </a:prstGeom>
          <a:noFill/>
          <a:ln w="12700">
            <a:noFill/>
            <a:miter lim="800000"/>
            <a:headEnd type="none" w="sm" len="sm"/>
            <a:tailEnd type="none" w="sm" len="sm"/>
          </a:ln>
        </p:spPr>
      </p:pic>
      <p:sp>
        <p:nvSpPr>
          <p:cNvPr id="10"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Blink Frame</a:t>
            </a:r>
          </a:p>
        </p:txBody>
      </p:sp>
      <p:sp>
        <p:nvSpPr>
          <p:cNvPr id="2458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p:cNvPicPr>
            <a:picLocks noChangeAspect="1" noChangeArrowheads="1"/>
          </p:cNvPicPr>
          <p:nvPr/>
        </p:nvPicPr>
        <p:blipFill>
          <a:blip r:embed="rId3" cstate="print"/>
          <a:srcRect l="17420" t="12096" r="12669"/>
          <a:stretch>
            <a:fillRect/>
          </a:stretch>
        </p:blipFill>
        <p:spPr bwMode="auto">
          <a:xfrm>
            <a:off x="4218411" y="3447575"/>
            <a:ext cx="4644669" cy="3104655"/>
          </a:xfrm>
          <a:prstGeom prst="rect">
            <a:avLst/>
          </a:prstGeom>
          <a:noFill/>
          <a:ln w="12700">
            <a:noFill/>
            <a:miter lim="800000"/>
            <a:headEnd type="none" w="sm" len="sm"/>
            <a:tailEnd type="none" w="sm" len="sm"/>
          </a:ln>
        </p:spPr>
      </p:pic>
      <p:sp>
        <p:nvSpPr>
          <p:cNvPr id="2" name="Title 1"/>
          <p:cNvSpPr>
            <a:spLocks noGrp="1"/>
          </p:cNvSpPr>
          <p:nvPr>
            <p:ph type="title"/>
          </p:nvPr>
        </p:nvSpPr>
        <p:spPr>
          <a:xfrm>
            <a:off x="0" y="685800"/>
            <a:ext cx="9144000" cy="762000"/>
          </a:xfrm>
        </p:spPr>
        <p:txBody>
          <a:bodyPr/>
          <a:lstStyle/>
          <a:p>
            <a:r>
              <a:rPr lang="en-US" sz="3200" b="1" dirty="0" smtClean="0">
                <a:solidFill>
                  <a:schemeClr val="tx2"/>
                </a:solidFill>
                <a:latin typeface="+mj-lt"/>
                <a:ea typeface="+mj-ea"/>
                <a:cs typeface="+mj-cs"/>
              </a:rPr>
              <a:t>Topic #1 Need for additional frame identifiers</a:t>
            </a:r>
            <a:endParaRPr lang="en-US" sz="3200" b="1" dirty="0"/>
          </a:p>
        </p:txBody>
      </p:sp>
      <p:sp>
        <p:nvSpPr>
          <p:cNvPr id="3" name="Content Placeholder 2"/>
          <p:cNvSpPr>
            <a:spLocks noGrp="1"/>
          </p:cNvSpPr>
          <p:nvPr>
            <p:ph idx="1"/>
          </p:nvPr>
        </p:nvSpPr>
        <p:spPr>
          <a:xfrm>
            <a:off x="736948" y="1379235"/>
            <a:ext cx="7772400" cy="514879"/>
          </a:xfrm>
        </p:spPr>
        <p:txBody>
          <a:bodyPr/>
          <a:lstStyle/>
          <a:p>
            <a:pPr>
              <a:buNone/>
            </a:pPr>
            <a:r>
              <a:rPr lang="en-US" sz="2000" b="1" dirty="0" smtClean="0">
                <a:solidFill>
                  <a:schemeClr val="tx2"/>
                </a:solidFill>
              </a:rPr>
              <a:t>Recommendation - Use 2 octet Frame Type ID values to include IEs</a:t>
            </a:r>
          </a:p>
          <a:p>
            <a:pPr>
              <a:buNone/>
            </a:pPr>
            <a:endParaRPr lang="en-US" sz="1200" dirty="0" smtClean="0"/>
          </a:p>
          <a:p>
            <a:r>
              <a:rPr lang="en-US" sz="1800" dirty="0" smtClean="0"/>
              <a:t>Use Frame Type ID </a:t>
            </a:r>
            <a:r>
              <a:rPr lang="en-US" sz="1800" dirty="0" smtClean="0"/>
              <a:t>b111</a:t>
            </a:r>
            <a:r>
              <a:rPr lang="en-US" sz="1800" dirty="0" smtClean="0"/>
              <a:t>, as an indicator that the first three bits of the first octet in the data field identifies additional new frame types. The remaining 5 bits could be used for additional </a:t>
            </a:r>
            <a:r>
              <a:rPr lang="en-US" sz="1800" dirty="0" smtClean="0"/>
              <a:t>fram</a:t>
            </a:r>
            <a:r>
              <a:rPr lang="en-US" sz="1800" dirty="0" smtClean="0"/>
              <a:t>e types and /or </a:t>
            </a:r>
            <a:r>
              <a:rPr lang="en-US" sz="1800" dirty="0" smtClean="0"/>
              <a:t>element </a:t>
            </a:r>
            <a:r>
              <a:rPr lang="en-US" sz="1800" dirty="0" smtClean="0"/>
              <a:t>ID’s.</a:t>
            </a:r>
          </a:p>
          <a:p>
            <a:r>
              <a:rPr lang="en-US" sz="1800" dirty="0" smtClean="0"/>
              <a:t>Make </a:t>
            </a:r>
            <a:r>
              <a:rPr lang="en-US" sz="1800" dirty="0" smtClean="0"/>
              <a:t>no changes to </a:t>
            </a:r>
            <a:r>
              <a:rPr lang="en-US" sz="1800" dirty="0" smtClean="0"/>
              <a:t>current Frame </a:t>
            </a:r>
            <a:r>
              <a:rPr lang="en-US" sz="1800" dirty="0" smtClean="0"/>
              <a:t>Type values 000-101</a:t>
            </a:r>
            <a:r>
              <a:rPr lang="en-US" sz="1800" dirty="0" smtClean="0"/>
              <a:t>.</a:t>
            </a:r>
          </a:p>
          <a:p>
            <a:r>
              <a:rPr lang="en-US" sz="1800" dirty="0" smtClean="0"/>
              <a:t>If b111 is assigned, will future 802.15.4 frame type extensions be reserved?</a:t>
            </a:r>
            <a:endParaRPr lang="en-US" sz="1800" dirty="0" smtClean="0"/>
          </a:p>
        </p:txBody>
      </p:sp>
      <p:sp>
        <p:nvSpPr>
          <p:cNvPr id="4" name="Date Placeholder 3"/>
          <p:cNvSpPr>
            <a:spLocks noGrp="1"/>
          </p:cNvSpPr>
          <p:nvPr>
            <p:ph type="dt" sz="half" idx="10"/>
          </p:nvPr>
        </p:nvSpPr>
        <p:spPr/>
        <p:txBody>
          <a:bodyPr/>
          <a:lstStyle/>
          <a:p>
            <a:pPr>
              <a:defRPr/>
            </a:pPr>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pPr>
              <a:defRPr/>
            </a:pPr>
            <a:r>
              <a:rPr lang="en-US" altLang="ja-JP" smtClean="0"/>
              <a:t>Slide </a:t>
            </a:r>
            <a:fld id="{3C5FC20D-F9AC-4C7E-B341-D9B2F9679354}" type="slidenum">
              <a:rPr lang="en-US" altLang="ja-JP" smtClean="0"/>
              <a:pPr>
                <a:defRPr/>
              </a:pPr>
              <a:t>12</a:t>
            </a:fld>
            <a:endParaRPr lang="en-US" altLang="ja-JP"/>
          </a:p>
        </p:txBody>
      </p:sp>
      <p:sp>
        <p:nvSpPr>
          <p:cNvPr id="6" name="Footer Placeholder 5"/>
          <p:cNvSpPr>
            <a:spLocks noGrp="1"/>
          </p:cNvSpPr>
          <p:nvPr>
            <p:ph type="ftr" sz="quarter" idx="12"/>
          </p:nvPr>
        </p:nvSpPr>
        <p:spPr/>
        <p:txBody>
          <a:bodyPr/>
          <a:lstStyle/>
          <a:p>
            <a:pPr>
              <a:defRPr/>
            </a:pPr>
            <a:r>
              <a:rPr lang="en-US" altLang="ja-JP" dirty="0" smtClean="0"/>
              <a:t>Tim Harrington, </a:t>
            </a:r>
            <a:r>
              <a:rPr lang="en-US" altLang="ja-JP" dirty="0"/>
              <a:t>Zebra</a:t>
            </a:r>
            <a:endParaRPr lang="en-US" altLang="ja-JP" dirty="0" smtClean="0"/>
          </a:p>
          <a:p>
            <a:pPr>
              <a:defRPr/>
            </a:pPr>
            <a:r>
              <a:rPr lang="ja-JP" altLang="en-US" smtClean="0"/>
              <a:t>Mike McInnis, The Boeing Company</a:t>
            </a:r>
            <a:endParaRPr lang="en-US" altLang="ja-JP" dirty="0"/>
          </a:p>
        </p:txBody>
      </p:sp>
      <p:sp>
        <p:nvSpPr>
          <p:cNvPr id="8" name="Oval 10"/>
          <p:cNvSpPr>
            <a:spLocks noChangeArrowheads="1"/>
          </p:cNvSpPr>
          <p:nvPr/>
        </p:nvSpPr>
        <p:spPr bwMode="auto">
          <a:xfrm>
            <a:off x="5434148" y="6002831"/>
            <a:ext cx="506411" cy="409053"/>
          </a:xfrm>
          <a:prstGeom prst="ellipse">
            <a:avLst/>
          </a:prstGeom>
          <a:noFill/>
          <a:ln w="25400" algn="ctr">
            <a:solidFill>
              <a:srgbClr val="FF0000"/>
            </a:solidFill>
            <a:round/>
            <a:headEnd type="none" w="sm" len="sm"/>
            <a:tailEnd type="none" w="sm" len="sm"/>
          </a:ln>
        </p:spPr>
        <p:txBody>
          <a:bodyPr/>
          <a:lstStyle/>
          <a:p>
            <a:endParaRPr lang="en-US"/>
          </a:p>
        </p:txBody>
      </p:sp>
      <p:sp>
        <p:nvSpPr>
          <p:cNvPr id="9" name="TextBox 8"/>
          <p:cNvSpPr txBox="1"/>
          <p:nvPr/>
        </p:nvSpPr>
        <p:spPr>
          <a:xfrm>
            <a:off x="826718" y="3657242"/>
            <a:ext cx="3305713" cy="1631216"/>
          </a:xfrm>
          <a:prstGeom prst="rect">
            <a:avLst/>
          </a:prstGeom>
          <a:noFill/>
        </p:spPr>
        <p:txBody>
          <a:bodyPr wrap="none" rtlCol="0">
            <a:spAutoFit/>
          </a:bodyPr>
          <a:lstStyle/>
          <a:p>
            <a:r>
              <a:rPr lang="en-US" sz="2000" dirty="0" smtClean="0"/>
              <a:t>Advantages:</a:t>
            </a:r>
          </a:p>
          <a:p>
            <a:endParaRPr lang="en-US" sz="2000" dirty="0" smtClean="0"/>
          </a:p>
          <a:p>
            <a:pPr>
              <a:buFont typeface="Arial" pitchFamily="34" charset="0"/>
              <a:buChar char="•"/>
            </a:pPr>
            <a:r>
              <a:rPr lang="en-US" sz="2000" dirty="0" smtClean="0"/>
              <a:t>Preserves octet boundaries</a:t>
            </a:r>
          </a:p>
          <a:p>
            <a:pPr>
              <a:buFont typeface="Arial" pitchFamily="34" charset="0"/>
              <a:buChar char="•"/>
            </a:pPr>
            <a:r>
              <a:rPr lang="en-US" sz="2000" dirty="0" smtClean="0"/>
              <a:t>Allows expansion</a:t>
            </a:r>
          </a:p>
          <a:p>
            <a:pPr>
              <a:buFont typeface="Arial" pitchFamily="34" charset="0"/>
              <a:buChar char="•"/>
            </a:pPr>
            <a:r>
              <a:rPr lang="en-US" sz="2000" dirty="0" smtClean="0"/>
              <a:t>Provides IE for external SDO</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685800"/>
            <a:ext cx="8647612" cy="762000"/>
          </a:xfrm>
        </p:spPr>
        <p:txBody>
          <a:bodyPr/>
          <a:lstStyle/>
          <a:p>
            <a:pPr lvl="0"/>
            <a:r>
              <a:rPr lang="en-US" sz="3200" b="1" dirty="0" smtClean="0"/>
              <a:t>Topic # 2 Restructure IE IDs to allow SDO IDs</a:t>
            </a:r>
            <a:endParaRPr lang="en-US" sz="3200" b="1" dirty="0"/>
          </a:p>
        </p:txBody>
      </p:sp>
      <p:sp>
        <p:nvSpPr>
          <p:cNvPr id="12" name="Content Placeholder 11"/>
          <p:cNvSpPr>
            <a:spLocks noGrp="1"/>
          </p:cNvSpPr>
          <p:nvPr>
            <p:ph idx="1"/>
          </p:nvPr>
        </p:nvSpPr>
        <p:spPr>
          <a:xfrm>
            <a:off x="762000" y="1841862"/>
            <a:ext cx="7772400" cy="4558937"/>
          </a:xfrm>
        </p:spPr>
        <p:txBody>
          <a:bodyPr/>
          <a:lstStyle/>
          <a:p>
            <a:r>
              <a:rPr lang="en-US" dirty="0" smtClean="0"/>
              <a:t>If frame type ID 111 information elements require backwards compatibility with the current 802.15.4e standard then do not restructure information element IDs.</a:t>
            </a:r>
          </a:p>
        </p:txBody>
      </p:sp>
      <p:sp>
        <p:nvSpPr>
          <p:cNvPr id="4" name="Date Placeholder 3"/>
          <p:cNvSpPr>
            <a:spLocks noGrp="1"/>
          </p:cNvSpPr>
          <p:nvPr>
            <p:ph type="dt" sz="half" idx="10"/>
          </p:nvPr>
        </p:nvSpPr>
        <p:spPr/>
        <p:txBody>
          <a:bodyPr/>
          <a:lstStyle/>
          <a:p>
            <a:r>
              <a:rPr lang="ja-JP" altLang="en-US" smtClean="0"/>
              <a:t>November 2010</a:t>
            </a:r>
            <a:endParaRPr lang="en-US" altLang="ja-JP"/>
          </a:p>
        </p:txBody>
      </p:sp>
      <p:sp>
        <p:nvSpPr>
          <p:cNvPr id="5" name="Slide Number Placeholder 4"/>
          <p:cNvSpPr>
            <a:spLocks noGrp="1"/>
          </p:cNvSpPr>
          <p:nvPr>
            <p:ph type="sldNum" sz="quarter" idx="11"/>
          </p:nvPr>
        </p:nvSpPr>
        <p:spPr/>
        <p:txBody>
          <a:bodyPr/>
          <a:lstStyle/>
          <a:p>
            <a:r>
              <a:rPr lang="en-US" altLang="ja-JP" smtClean="0"/>
              <a:t>Slide </a:t>
            </a:r>
            <a:fld id="{3C5FC20D-F9AC-4C7E-B341-D9B2F9679354}" type="slidenum">
              <a:rPr lang="en-US" altLang="ja-JP" smtClean="0"/>
              <a:pPr/>
              <a:t>13</a:t>
            </a:fld>
            <a:endParaRPr lang="en-US" altLang="ja-JP"/>
          </a:p>
        </p:txBody>
      </p:sp>
      <p:sp>
        <p:nvSpPr>
          <p:cNvPr id="6" name="Footer Placeholder 5"/>
          <p:cNvSpPr>
            <a:spLocks noGrp="1"/>
          </p:cNvSpPr>
          <p:nvPr>
            <p:ph type="ftr" sz="quarter" idx="12"/>
          </p:nvPr>
        </p:nvSpPr>
        <p:spPr/>
        <p:txBody>
          <a:bodyPr/>
          <a:lstStyle/>
          <a:p>
            <a:r>
              <a:rPr lang="en-US" altLang="ja-JP" dirty="0" smtClean="0"/>
              <a:t>Tim Harrington, </a:t>
            </a:r>
            <a:r>
              <a:rPr lang="en-US" altLang="ja-JP" dirty="0"/>
              <a:t>Zebra</a:t>
            </a:r>
            <a:endParaRPr lang="en-US" altLang="ja-JP" dirty="0" smtClean="0"/>
          </a:p>
          <a:p>
            <a:r>
              <a:rPr lang="ja-JP" altLang="en-US" smtClean="0"/>
              <a:t>Mike McInnis, The Boeing Company</a:t>
            </a:r>
            <a:endParaRPr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p:spPr>
        <p:txBody>
          <a:bodyPr/>
          <a:lstStyle/>
          <a:p>
            <a:r>
              <a:rPr lang="en-US" altLang="ja-JP" smtClean="0"/>
              <a:t>Slide </a:t>
            </a:r>
            <a:fld id="{E49D1155-5E2B-4603-B029-38D3F9F5CF46}" type="slidenum">
              <a:rPr lang="en-US" altLang="ja-JP" smtClean="0"/>
              <a:pPr/>
              <a:t>14</a:t>
            </a:fld>
            <a:endParaRPr lang="en-US" altLang="ja-JP" smtClean="0"/>
          </a:p>
        </p:txBody>
      </p:sp>
      <p:sp>
        <p:nvSpPr>
          <p:cNvPr id="25603"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5" name="Content Placeholder 11"/>
          <p:cNvSpPr>
            <a:spLocks noGrp="1"/>
          </p:cNvSpPr>
          <p:nvPr>
            <p:ph idx="1"/>
          </p:nvPr>
        </p:nvSpPr>
        <p:spPr>
          <a:xfrm>
            <a:off x="788126" y="1772195"/>
            <a:ext cx="7772400" cy="4876800"/>
          </a:xfrm>
        </p:spPr>
        <p:txBody>
          <a:bodyPr/>
          <a:lstStyle/>
          <a:p>
            <a:r>
              <a:rPr lang="en-US" dirty="0" smtClean="0"/>
              <a:t>If frame type ID 111 information elements require backwards compatibility with the current 802.15.4e standard then do not change the order of information element IDs.</a:t>
            </a:r>
          </a:p>
        </p:txBody>
      </p:sp>
      <p:sp>
        <p:nvSpPr>
          <p:cNvPr id="6" name="Title 1"/>
          <p:cNvSpPr txBox="1">
            <a:spLocks/>
          </p:cNvSpPr>
          <p:nvPr/>
        </p:nvSpPr>
        <p:spPr bwMode="auto">
          <a:xfrm>
            <a:off x="0" y="724989"/>
            <a:ext cx="91440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Topic # 3 Change</a:t>
            </a:r>
            <a:r>
              <a:rPr kumimoji="0" lang="en-US" sz="3200" b="1" i="0" u="none" strike="noStrike" kern="0" cap="none" spc="0" normalizeH="0" noProof="0" dirty="0" smtClean="0">
                <a:ln>
                  <a:noFill/>
                </a:ln>
                <a:solidFill>
                  <a:schemeClr val="tx2"/>
                </a:solidFill>
                <a:effectLst/>
                <a:uLnTx/>
                <a:uFillTx/>
                <a:latin typeface="+mj-lt"/>
                <a:ea typeface="+mj-ea"/>
                <a:cs typeface="+mj-cs"/>
              </a:rPr>
              <a:t> Order of I</a:t>
            </a:r>
            <a:r>
              <a:rPr kumimoji="0" lang="en-US" sz="3200" b="1" i="0" u="none" strike="noStrike" kern="0" cap="none" spc="0" normalizeH="0" baseline="0" noProof="0" dirty="0" smtClean="0">
                <a:ln>
                  <a:noFill/>
                </a:ln>
                <a:solidFill>
                  <a:schemeClr val="tx2"/>
                </a:solidFill>
                <a:effectLst/>
                <a:uLnTx/>
                <a:uFillTx/>
                <a:latin typeface="+mj-lt"/>
                <a:ea typeface="+mj-ea"/>
                <a:cs typeface="+mj-cs"/>
              </a:rPr>
              <a:t>E IDs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r>
              <a:rPr lang="en-US" altLang="ja-JP" smtClean="0"/>
              <a:t>Slide </a:t>
            </a:r>
            <a:fld id="{B478B673-E173-4ED9-9217-691D78F7219B}" type="slidenum">
              <a:rPr lang="en-US" altLang="ja-JP" smtClean="0"/>
              <a:pPr/>
              <a:t>2</a:t>
            </a:fld>
            <a:endParaRPr lang="en-US" altLang="ja-JP" smtClean="0"/>
          </a:p>
        </p:txBody>
      </p:sp>
      <p:sp>
        <p:nvSpPr>
          <p:cNvPr id="15363" name="Rectangle 1026"/>
          <p:cNvSpPr>
            <a:spLocks noGrp="1" noChangeArrowheads="1"/>
          </p:cNvSpPr>
          <p:nvPr>
            <p:ph type="ctrTitle"/>
          </p:nvPr>
        </p:nvSpPr>
        <p:spPr>
          <a:xfrm>
            <a:off x="685800" y="990600"/>
            <a:ext cx="7772400" cy="1143000"/>
          </a:xfrm>
        </p:spPr>
        <p:txBody>
          <a:bodyPr/>
          <a:lstStyle/>
          <a:p>
            <a:r>
              <a:rPr lang="ja-JP" altLang="ja-JP" smtClean="0">
                <a:ea typeface="ＭＳ Ｐゴシック" pitchFamily="50" charset="-128"/>
              </a:rPr>
              <a:t> </a:t>
            </a:r>
          </a:p>
        </p:txBody>
      </p:sp>
      <p:sp>
        <p:nvSpPr>
          <p:cNvPr id="15364" name="Rectangle 1027"/>
          <p:cNvSpPr>
            <a:spLocks noChangeArrowheads="1"/>
          </p:cNvSpPr>
          <p:nvPr/>
        </p:nvSpPr>
        <p:spPr bwMode="auto">
          <a:xfrm>
            <a:off x="0" y="704850"/>
            <a:ext cx="9144000" cy="3124200"/>
          </a:xfrm>
          <a:prstGeom prst="rect">
            <a:avLst/>
          </a:prstGeom>
          <a:noFill/>
          <a:ln w="9525">
            <a:noFill/>
            <a:miter lim="800000"/>
            <a:headEnd/>
            <a:tailEnd/>
          </a:ln>
        </p:spPr>
        <p:txBody>
          <a:bodyPr lIns="92075" tIns="46038" rIns="92075" bIns="46038" anchor="ctr"/>
          <a:lstStyle/>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endParaRPr lang="en-US" altLang="ja-JP" sz="3600" b="1" dirty="0">
              <a:solidFill>
                <a:schemeClr val="tx2"/>
              </a:solidFill>
              <a:ea typeface="ＭＳ Ｐゴシック" pitchFamily="50" charset="-128"/>
            </a:endParaRPr>
          </a:p>
          <a:p>
            <a:pPr algn="ctr"/>
            <a:r>
              <a:rPr lang="en-US" altLang="ja-JP" sz="3600" b="1" dirty="0" smtClean="0">
                <a:solidFill>
                  <a:schemeClr val="tx2"/>
                </a:solidFill>
                <a:ea typeface="ＭＳ Ｐゴシック" pitchFamily="50" charset="-128"/>
              </a:rPr>
              <a:t>Response </a:t>
            </a:r>
            <a:r>
              <a:rPr lang="en-US" altLang="ja-JP" sz="3600" b="1" dirty="0">
                <a:solidFill>
                  <a:schemeClr val="tx2"/>
                </a:solidFill>
                <a:ea typeface="ＭＳ Ｐゴシック" pitchFamily="50" charset="-128"/>
              </a:rPr>
              <a:t>to </a:t>
            </a:r>
            <a:r>
              <a:rPr lang="en-US" sz="3600" b="1" dirty="0"/>
              <a:t>IEEE 802.15 Working Group</a:t>
            </a:r>
            <a:r>
              <a:rPr lang="en-US" sz="3600" dirty="0"/>
              <a:t> </a:t>
            </a:r>
            <a:r>
              <a:rPr lang="en-US" sz="3600" b="1" dirty="0"/>
              <a:t>Request for External Comments </a:t>
            </a:r>
          </a:p>
          <a:p>
            <a:pPr algn="ctr"/>
            <a:r>
              <a:rPr lang="en-US" sz="1600" dirty="0"/>
              <a:t>document 15-13-0220-02-0000-802-15-wg-request-for-participation.docx</a:t>
            </a: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3600" b="1" dirty="0">
                <a:solidFill>
                  <a:schemeClr val="tx2"/>
                </a:solidFill>
                <a:ea typeface="ＭＳ Ｐゴシック" pitchFamily="50" charset="-128"/>
              </a:rPr>
              <a:t/>
            </a:r>
            <a:br>
              <a:rPr lang="en-US" altLang="ja-JP" sz="3600" b="1" dirty="0">
                <a:solidFill>
                  <a:schemeClr val="tx2"/>
                </a:solidFill>
                <a:ea typeface="ＭＳ Ｐゴシック" pitchFamily="50" charset="-128"/>
              </a:rPr>
            </a:br>
            <a:r>
              <a:rPr lang="en-US" altLang="ja-JP" sz="4000" dirty="0">
                <a:solidFill>
                  <a:schemeClr val="tx2"/>
                </a:solidFill>
                <a:ea typeface="ＭＳ Ｐゴシック" pitchFamily="50" charset="-128"/>
              </a:rPr>
              <a:t> </a:t>
            </a:r>
            <a:r>
              <a:rPr lang="en-US" altLang="ja-JP" sz="3200" dirty="0">
                <a:solidFill>
                  <a:schemeClr val="tx2"/>
                </a:solidFill>
                <a:ea typeface="ＭＳ Ｐゴシック" pitchFamily="50" charset="-128"/>
              </a:rPr>
              <a:t>May 14, 2013</a:t>
            </a:r>
          </a:p>
        </p:txBody>
      </p:sp>
      <p:sp>
        <p:nvSpPr>
          <p:cNvPr id="1536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
        <p:nvSpPr>
          <p:cNvPr id="15366" name="TextBox 6"/>
          <p:cNvSpPr txBox="1">
            <a:spLocks noChangeArrowheads="1"/>
          </p:cNvSpPr>
          <p:nvPr/>
        </p:nvSpPr>
        <p:spPr bwMode="auto">
          <a:xfrm>
            <a:off x="609600" y="5353050"/>
            <a:ext cx="7943850" cy="584200"/>
          </a:xfrm>
          <a:prstGeom prst="rect">
            <a:avLst/>
          </a:prstGeom>
          <a:noFill/>
          <a:ln w="9525">
            <a:noFill/>
            <a:miter lim="800000"/>
            <a:headEnd/>
            <a:tailEnd/>
          </a:ln>
        </p:spPr>
        <p:txBody>
          <a:bodyPr>
            <a:spAutoFit/>
          </a:bodyPr>
          <a:lstStyle/>
          <a:p>
            <a:r>
              <a:rPr lang="en-US" sz="1600" b="1" dirty="0"/>
              <a:t>Mike McInnis </a:t>
            </a:r>
            <a:r>
              <a:rPr lang="en-US" sz="1600" b="1" dirty="0" smtClean="0"/>
              <a:t>-     IEEE </a:t>
            </a:r>
            <a:r>
              <a:rPr lang="en-US" sz="1600" b="1" dirty="0"/>
              <a:t>802.15.4f </a:t>
            </a:r>
            <a:r>
              <a:rPr lang="en-US" sz="1600" b="1" dirty="0" smtClean="0"/>
              <a:t> (</a:t>
            </a:r>
            <a:r>
              <a:rPr lang="en-US" sz="1600" b="1" dirty="0"/>
              <a:t>in hibernation) – Chairman</a:t>
            </a:r>
          </a:p>
          <a:p>
            <a:r>
              <a:rPr lang="en-US" sz="1600" b="1" dirty="0"/>
              <a:t>Tim Harrington - IEEE 802.15.4f </a:t>
            </a:r>
            <a:r>
              <a:rPr lang="en-US" sz="1600" b="1" dirty="0" smtClean="0"/>
              <a:t> (</a:t>
            </a:r>
            <a:r>
              <a:rPr lang="en-US" sz="1600" b="1" dirty="0"/>
              <a:t>in hibernation) – Vice Chairman and Technical Editor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180975" y="1476375"/>
            <a:ext cx="8763000" cy="4972050"/>
          </a:xfrm>
          <a:noFill/>
        </p:spPr>
        <p:txBody>
          <a:bodyPr lIns="90487" tIns="44450" rIns="90487" bIns="44450"/>
          <a:lstStyle/>
          <a:p>
            <a:pPr>
              <a:buFontTx/>
              <a:buNone/>
            </a:pPr>
            <a:r>
              <a:rPr lang="en-US" sz="1800" b="1" smtClean="0"/>
              <a:t>	</a:t>
            </a:r>
            <a:r>
              <a:rPr lang="en-US" sz="1600" b="1" smtClean="0"/>
              <a:t>Frame Type and Information Element Identifiers</a:t>
            </a:r>
            <a:endParaRPr lang="en-US" sz="1600" smtClean="0"/>
          </a:p>
          <a:p>
            <a:pPr>
              <a:buFontTx/>
              <a:buNone/>
            </a:pPr>
            <a:r>
              <a:rPr lang="en-US" sz="1600" smtClean="0"/>
              <a:t>       </a:t>
            </a:r>
            <a:r>
              <a:rPr lang="en-US" sz="1400" smtClean="0"/>
              <a:t>The use of Frame Type and Information Element Identifiers to distinguish between different data structures provides committees in ETSI (and other SDOs) with the ideal mechanism to build on 802.15.4 standards. However, the Unmanaged address space for Information Elements does not provide the necessary guarantees for ETSI to use this range of identifiers for its data structures. </a:t>
            </a:r>
            <a:r>
              <a:rPr lang="en-US" sz="1400" u="sng" smtClean="0"/>
              <a:t>In the case of Frame Type identifiers, the range of values is almost fully used and there is a need to define further Frame Type identifier values to allow ETSI (and any other external SDO) to add major functionality over and above that possible by adding Information Element definitions.</a:t>
            </a:r>
          </a:p>
          <a:p>
            <a:pPr>
              <a:buFontTx/>
              <a:buNone/>
            </a:pPr>
            <a:r>
              <a:rPr lang="en-US" sz="1400" smtClean="0"/>
              <a:t> </a:t>
            </a:r>
          </a:p>
          <a:p>
            <a:pPr>
              <a:buFontTx/>
              <a:buNone/>
            </a:pPr>
            <a:r>
              <a:rPr lang="en-US" sz="1400" smtClean="0"/>
              <a:t>        ETSI TC ERM respectfully requests IEEE 802.15 to seriously consider how certain ranges of Information Element identifiers may be made available for allocation to external SDOs building their standards on IEEE 802.15.4 published standards.</a:t>
            </a:r>
          </a:p>
          <a:p>
            <a:pPr>
              <a:buFontTx/>
              <a:buNone/>
            </a:pPr>
            <a:r>
              <a:rPr lang="en-US" sz="1400" smtClean="0"/>
              <a:t> </a:t>
            </a:r>
          </a:p>
          <a:p>
            <a:pPr>
              <a:buFontTx/>
              <a:buNone/>
            </a:pPr>
            <a:r>
              <a:rPr lang="en-US" sz="1400" smtClean="0"/>
              <a:t>        </a:t>
            </a:r>
            <a:r>
              <a:rPr lang="en-US" sz="1400" u="sng" smtClean="0"/>
              <a:t>TC ERM also requests that IEEE 802.15 define a mechanism to extend the range of values of the 802.15.4 Frame Type and similarly defines a mechanism to allow use of one or more of the extended Frame Type identifier values by an external SDO. </a:t>
            </a:r>
            <a:r>
              <a:rPr lang="en-US" sz="1400" smtClean="0"/>
              <a:t>TC ERM recognises the mechanism identified in ANSI/TIA-PN-4957.200 as being a suitable extension of the Frame Type identifier range.</a:t>
            </a:r>
          </a:p>
          <a:p>
            <a:pPr>
              <a:buFontTx/>
              <a:buNone/>
            </a:pPr>
            <a:r>
              <a:rPr lang="en-US" sz="1400" smtClean="0"/>
              <a:t> </a:t>
            </a:r>
          </a:p>
          <a:p>
            <a:pPr>
              <a:buFontTx/>
              <a:buNone/>
            </a:pPr>
            <a:r>
              <a:rPr lang="en-US" sz="1400" smtClean="0"/>
              <a:t>        In both of the cases of Frame Type and Information Element identifier values, the mechanism for allocation and management of the values for use by external SDOs should ensure their uniqueness in all product contexts.</a:t>
            </a:r>
          </a:p>
        </p:txBody>
      </p:sp>
      <p:sp>
        <p:nvSpPr>
          <p:cNvPr id="16387" name="Slide Number Placeholder 5"/>
          <p:cNvSpPr>
            <a:spLocks noGrp="1"/>
          </p:cNvSpPr>
          <p:nvPr>
            <p:ph type="sldNum" sz="quarter" idx="11"/>
          </p:nvPr>
        </p:nvSpPr>
        <p:spPr>
          <a:noFill/>
        </p:spPr>
        <p:txBody>
          <a:bodyPr/>
          <a:lstStyle/>
          <a:p>
            <a:r>
              <a:rPr lang="en-US" altLang="ja-JP" smtClean="0"/>
              <a:t>Slide </a:t>
            </a:r>
            <a:fld id="{6DA9D5DB-0539-416B-90E9-840ABC904CD4}" type="slidenum">
              <a:rPr lang="en-US" altLang="ja-JP" smtClean="0"/>
              <a:pPr/>
              <a:t>3</a:t>
            </a:fld>
            <a:endParaRPr lang="en-US" altLang="ja-JP" smtClean="0"/>
          </a:p>
        </p:txBody>
      </p:sp>
      <p:sp>
        <p:nvSpPr>
          <p:cNvPr id="16388" name="Rectangle 3"/>
          <p:cNvSpPr>
            <a:spLocks noGrp="1" noChangeArrowheads="1"/>
          </p:cNvSpPr>
          <p:nvPr>
            <p:ph type="title"/>
          </p:nvPr>
        </p:nvSpPr>
        <p:spPr>
          <a:xfrm>
            <a:off x="676275" y="742950"/>
            <a:ext cx="7772400" cy="609600"/>
          </a:xfrm>
          <a:noFill/>
        </p:spPr>
        <p:txBody>
          <a:bodyPr lIns="90487" tIns="44450" rIns="90487" bIns="44450"/>
          <a:lstStyle/>
          <a:p>
            <a:r>
              <a:rPr lang="en-US" sz="2800" b="1" dirty="0" smtClean="0"/>
              <a:t>ETSI TC ERM Statements to 802.15 </a:t>
            </a:r>
          </a:p>
        </p:txBody>
      </p:sp>
      <p:sp>
        <p:nvSpPr>
          <p:cNvPr id="16389"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600" u="sng">
              <a:solidFill>
                <a:schemeClr val="tx2"/>
              </a:solidFill>
            </a:endParaRPr>
          </a:p>
        </p:txBody>
      </p:sp>
      <p:sp>
        <p:nvSpPr>
          <p:cNvPr id="16390" name="Rectangle 5"/>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16392" name="Rectangle 5"/>
          <p:cNvSpPr txBox="1">
            <a:spLocks noChangeArrowheads="1"/>
          </p:cNvSpPr>
          <p:nvPr/>
        </p:nvSpPr>
        <p:spPr bwMode="auto">
          <a:xfrm>
            <a:off x="547687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p:spPr>
        <p:txBody>
          <a:bodyPr/>
          <a:lstStyle/>
          <a:p>
            <a:r>
              <a:rPr lang="en-US" altLang="ja-JP" smtClean="0"/>
              <a:t>Slide </a:t>
            </a:r>
            <a:fld id="{DC6A8924-8E28-4F01-B04C-A6032E88030C}" type="slidenum">
              <a:rPr lang="en-US" altLang="ja-JP" smtClean="0"/>
              <a:pPr/>
              <a:t>4</a:t>
            </a:fld>
            <a:endParaRPr lang="en-US" altLang="ja-JP" smtClean="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12294" name="Rectangle 4"/>
          <p:cNvSpPr>
            <a:spLocks noChangeArrowheads="1"/>
          </p:cNvSpPr>
          <p:nvPr/>
        </p:nvSpPr>
        <p:spPr bwMode="auto">
          <a:xfrm>
            <a:off x="476250" y="1600200"/>
            <a:ext cx="8229600" cy="5257800"/>
          </a:xfrm>
          <a:prstGeom prst="rect">
            <a:avLst/>
          </a:prstGeom>
          <a:noFill/>
          <a:ln w="9525">
            <a:noFill/>
            <a:miter lim="800000"/>
            <a:headEnd/>
            <a:tailEnd/>
          </a:ln>
        </p:spPr>
        <p:txBody>
          <a:bodyPr/>
          <a:lstStyle/>
          <a:p>
            <a:pPr marL="230188" indent="-230188">
              <a:lnSpc>
                <a:spcPct val="80000"/>
              </a:lnSpc>
              <a:spcBef>
                <a:spcPct val="20000"/>
              </a:spcBef>
              <a:buFontTx/>
              <a:buChar char="•"/>
              <a:defRPr/>
            </a:pPr>
            <a:endParaRPr lang="en-US" sz="500" u="sng" dirty="0">
              <a:solidFill>
                <a:srgbClr val="FF0000"/>
              </a:solidFill>
            </a:endParaRPr>
          </a:p>
          <a:p>
            <a:pPr>
              <a:defRPr/>
            </a:pPr>
            <a:r>
              <a:rPr lang="en-US" sz="1600" b="1" dirty="0"/>
              <a:t>Definition of the structure of Information Elements</a:t>
            </a:r>
            <a:endParaRPr lang="en-US" sz="1600" dirty="0"/>
          </a:p>
          <a:p>
            <a:pPr>
              <a:defRPr/>
            </a:pPr>
            <a:r>
              <a:rPr lang="en-US" sz="1600" dirty="0"/>
              <a:t> </a:t>
            </a:r>
          </a:p>
          <a:p>
            <a:pPr>
              <a:defRPr/>
            </a:pPr>
            <a:r>
              <a:rPr lang="en-US" sz="1400" dirty="0"/>
              <a:t>Secondly, TC ERM would like to draw to the attention of the 802.15 Working Group that the definition of the structure of Information Elements in 802.15.4e is contrary to many other standards which use very similar Type-Length-Value structures. TC ERM/TG28 members do not see any value in defining a different structure and would highly recommend revision of the 802.15.4e standard to bring it into line with the many other standards using Information Element TLV structures to allow combination of such standards to have a uniform and consistent definition of Information Element structures.</a:t>
            </a:r>
          </a:p>
        </p:txBody>
      </p:sp>
      <p:sp>
        <p:nvSpPr>
          <p:cNvPr id="8" name="Rectangle 3"/>
          <p:cNvSpPr txBox="1">
            <a:spLocks noChangeArrowheads="1"/>
          </p:cNvSpPr>
          <p:nvPr/>
        </p:nvSpPr>
        <p:spPr bwMode="auto">
          <a:xfrm>
            <a:off x="676275" y="742950"/>
            <a:ext cx="7772400" cy="609600"/>
          </a:xfrm>
          <a:prstGeom prst="rect">
            <a:avLst/>
          </a:prstGeom>
          <a:noFill/>
          <a:ln w="9525">
            <a:noFill/>
            <a:miter lim="800000"/>
            <a:headEnd/>
            <a:tailEnd/>
          </a:ln>
        </p:spPr>
        <p:txBody>
          <a:bodyPr lIns="90487" tIns="44450" rIns="90487" bIns="44450" anchor="ctr"/>
          <a:lstStyle/>
          <a:p>
            <a:pPr algn="ctr">
              <a:defRPr/>
            </a:pPr>
            <a:r>
              <a:rPr lang="en-US" sz="2800" b="1" kern="0" dirty="0">
                <a:solidFill>
                  <a:schemeClr val="tx2"/>
                </a:solidFill>
                <a:latin typeface="+mj-lt"/>
                <a:ea typeface="+mj-ea"/>
                <a:cs typeface="+mj-cs"/>
              </a:rPr>
              <a:t>ETSI TC ERM Statements to 802.15 </a:t>
            </a:r>
          </a:p>
        </p:txBody>
      </p:sp>
      <p:sp>
        <p:nvSpPr>
          <p:cNvPr id="17415"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p:spPr>
        <p:txBody>
          <a:bodyPr/>
          <a:lstStyle/>
          <a:p>
            <a:r>
              <a:rPr lang="en-US" altLang="ja-JP" smtClean="0"/>
              <a:t>Slide </a:t>
            </a:r>
            <a:fld id="{F67BAABF-38FB-4E32-A7C7-030D1E6C5718}" type="slidenum">
              <a:rPr lang="en-US" altLang="ja-JP" smtClean="0"/>
              <a:pPr/>
              <a:t>5</a:t>
            </a:fld>
            <a:endParaRPr lang="en-US" altLang="ja-JP" smtClean="0"/>
          </a:p>
        </p:txBody>
      </p:sp>
      <p:sp>
        <p:nvSpPr>
          <p:cNvPr id="18435" name="Rectangle 3"/>
          <p:cNvSpPr>
            <a:spLocks noGrp="1" noChangeArrowheads="1"/>
          </p:cNvSpPr>
          <p:nvPr>
            <p:ph type="body" idx="1"/>
          </p:nvPr>
        </p:nvSpPr>
        <p:spPr>
          <a:xfrm>
            <a:off x="552450" y="1657350"/>
            <a:ext cx="8458200" cy="3886200"/>
          </a:xfrm>
        </p:spPr>
        <p:txBody>
          <a:bodyPr/>
          <a:lstStyle/>
          <a:p>
            <a:pPr>
              <a:buFontTx/>
              <a:buNone/>
            </a:pPr>
            <a:r>
              <a:rPr lang="en-US" sz="1400" b="1" dirty="0" smtClean="0"/>
              <a:t>The proposed changes are summarized here and detailed in Annex A:</a:t>
            </a:r>
          </a:p>
          <a:p>
            <a:pPr>
              <a:buFontTx/>
              <a:buNone/>
            </a:pPr>
            <a:endParaRPr lang="en-US" sz="1400" dirty="0" smtClean="0"/>
          </a:p>
          <a:p>
            <a:pPr>
              <a:buFont typeface="Times New Roman" pitchFamily="18" charset="0"/>
              <a:buAutoNum type="arabicPeriod"/>
            </a:pPr>
            <a:r>
              <a:rPr lang="en-US" sz="1400" dirty="0" smtClean="0"/>
              <a:t>Use a Frame Type ID value, as an extension, to indicate that the following bits are new Frame types</a:t>
            </a:r>
          </a:p>
          <a:p>
            <a:pPr>
              <a:buFont typeface="Times New Roman" pitchFamily="18" charset="0"/>
              <a:buAutoNum type="arabicPeriod"/>
            </a:pPr>
            <a:r>
              <a:rPr lang="en-US" sz="1400" dirty="0" smtClean="0"/>
              <a:t>Restructure Information Element IDs to allow IDs to be assigned to external SDOs </a:t>
            </a:r>
          </a:p>
          <a:p>
            <a:pPr>
              <a:buFont typeface="Times New Roman" pitchFamily="18" charset="0"/>
              <a:buAutoNum type="arabicPeriod"/>
            </a:pPr>
            <a:r>
              <a:rPr lang="en-US" sz="1400" dirty="0" smtClean="0"/>
              <a:t>Change the order of the Information Element </a:t>
            </a:r>
            <a:r>
              <a:rPr lang="en-US" sz="1400" i="1" dirty="0" smtClean="0"/>
              <a:t>Length</a:t>
            </a:r>
            <a:r>
              <a:rPr lang="en-US" sz="1400" dirty="0" smtClean="0"/>
              <a:t> and </a:t>
            </a:r>
            <a:r>
              <a:rPr lang="en-US" sz="1400" i="1" dirty="0" smtClean="0"/>
              <a:t>Type</a:t>
            </a:r>
            <a:r>
              <a:rPr lang="en-US" sz="1400" dirty="0" smtClean="0"/>
              <a:t> fields.</a:t>
            </a:r>
          </a:p>
        </p:txBody>
      </p:sp>
      <p:sp>
        <p:nvSpPr>
          <p:cNvPr id="9" name="Rectangle 3"/>
          <p:cNvSpPr txBox="1">
            <a:spLocks noChangeArrowheads="1"/>
          </p:cNvSpPr>
          <p:nvPr/>
        </p:nvSpPr>
        <p:spPr bwMode="auto">
          <a:xfrm>
            <a:off x="676275" y="742950"/>
            <a:ext cx="7772400" cy="714375"/>
          </a:xfrm>
          <a:prstGeom prst="rect">
            <a:avLst/>
          </a:prstGeom>
          <a:noFill/>
          <a:ln w="9525">
            <a:noFill/>
            <a:miter lim="800000"/>
            <a:headEnd/>
            <a:tailEnd/>
          </a:ln>
        </p:spPr>
        <p:txBody>
          <a:bodyPr lIns="90487" tIns="44450" rIns="90487" bIns="44450" anchor="ctr"/>
          <a:lstStyle/>
          <a:p>
            <a:pPr algn="ctr">
              <a:defRPr/>
            </a:pPr>
            <a:r>
              <a:rPr lang="en-US" sz="2800" b="1" dirty="0"/>
              <a:t>IEEE 802.15 Working Group</a:t>
            </a:r>
            <a:r>
              <a:rPr lang="en-US" sz="2800" dirty="0"/>
              <a:t> </a:t>
            </a:r>
            <a:r>
              <a:rPr lang="en-US" sz="2800" b="1" dirty="0"/>
              <a:t>Request for External Comments - Summary</a:t>
            </a:r>
            <a:endParaRPr lang="en-US" sz="2800" b="1" u="sng" kern="0" dirty="0">
              <a:solidFill>
                <a:schemeClr val="tx2"/>
              </a:solidFill>
              <a:latin typeface="+mj-lt"/>
              <a:ea typeface="+mj-ea"/>
              <a:cs typeface="+mj-cs"/>
            </a:endParaRPr>
          </a:p>
        </p:txBody>
      </p:sp>
      <p:sp>
        <p:nvSpPr>
          <p:cNvPr id="184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p:spPr>
        <p:txBody>
          <a:bodyPr/>
          <a:lstStyle/>
          <a:p>
            <a:r>
              <a:rPr lang="en-US" altLang="ja-JP" smtClean="0"/>
              <a:t>Slide </a:t>
            </a:r>
            <a:fld id="{DFDC8631-C868-44E7-8019-5A089177621A}" type="slidenum">
              <a:rPr lang="en-US" altLang="ja-JP" smtClean="0"/>
              <a:pPr/>
              <a:t>6</a:t>
            </a:fld>
            <a:endParaRPr lang="en-US" altLang="ja-JP" smtClean="0"/>
          </a:p>
        </p:txBody>
      </p:sp>
      <p:sp>
        <p:nvSpPr>
          <p:cNvPr id="19459" name="Rectangle 2"/>
          <p:cNvSpPr>
            <a:spLocks noGrp="1" noChangeArrowheads="1"/>
          </p:cNvSpPr>
          <p:nvPr>
            <p:ph type="title"/>
          </p:nvPr>
        </p:nvSpPr>
        <p:spPr>
          <a:xfrm>
            <a:off x="304800" y="381000"/>
            <a:ext cx="8686800" cy="1143000"/>
          </a:xfrm>
        </p:spPr>
        <p:txBody>
          <a:bodyPr/>
          <a:lstStyle/>
          <a:p>
            <a:r>
              <a:rPr lang="en-US" sz="3600" b="1" dirty="0" smtClean="0"/>
              <a:t>802.15.4e General MAC Frame Format</a:t>
            </a:r>
          </a:p>
        </p:txBody>
      </p:sp>
      <p:pic>
        <p:nvPicPr>
          <p:cNvPr id="19461" name="Picture 7"/>
          <p:cNvPicPr>
            <a:picLocks noChangeAspect="1" noChangeArrowheads="1"/>
          </p:cNvPicPr>
          <p:nvPr/>
        </p:nvPicPr>
        <p:blipFill>
          <a:blip r:embed="rId2" cstate="print"/>
          <a:srcRect/>
          <a:stretch>
            <a:fillRect/>
          </a:stretch>
        </p:blipFill>
        <p:spPr bwMode="auto">
          <a:xfrm>
            <a:off x="795338" y="1557338"/>
            <a:ext cx="7572375" cy="4543425"/>
          </a:xfrm>
          <a:prstGeom prst="rect">
            <a:avLst/>
          </a:prstGeom>
          <a:noFill/>
          <a:ln w="12700">
            <a:noFill/>
            <a:miter lim="800000"/>
            <a:headEnd type="none" w="sm" len="sm"/>
            <a:tailEnd type="none" w="sm" len="sm"/>
          </a:ln>
        </p:spPr>
      </p:pic>
      <p:sp>
        <p:nvSpPr>
          <p:cNvPr id="1946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1"/>
          </p:nvPr>
        </p:nvSpPr>
        <p:spPr>
          <a:noFill/>
        </p:spPr>
        <p:txBody>
          <a:bodyPr/>
          <a:lstStyle/>
          <a:p>
            <a:r>
              <a:rPr lang="en-US" altLang="ja-JP" smtClean="0"/>
              <a:t>Slide </a:t>
            </a:r>
            <a:fld id="{03867CD1-894C-4A4B-B209-3B627EF18C67}" type="slidenum">
              <a:rPr lang="en-US" altLang="ja-JP" smtClean="0"/>
              <a:pPr/>
              <a:t>7</a:t>
            </a:fld>
            <a:endParaRPr lang="en-US" altLang="ja-JP" smtClean="0"/>
          </a:p>
        </p:txBody>
      </p:sp>
      <p:pic>
        <p:nvPicPr>
          <p:cNvPr id="20483" name="Picture 8"/>
          <p:cNvPicPr>
            <a:picLocks noChangeAspect="1" noChangeArrowheads="1"/>
          </p:cNvPicPr>
          <p:nvPr/>
        </p:nvPicPr>
        <p:blipFill>
          <a:blip r:embed="rId2" cstate="print"/>
          <a:srcRect/>
          <a:stretch>
            <a:fillRect/>
          </a:stretch>
        </p:blipFill>
        <p:spPr bwMode="auto">
          <a:xfrm>
            <a:off x="819150" y="1419225"/>
            <a:ext cx="7524750" cy="4591050"/>
          </a:xfrm>
          <a:prstGeom prst="rect">
            <a:avLst/>
          </a:prstGeom>
          <a:noFill/>
          <a:ln w="12700">
            <a:noFill/>
            <a:miter lim="800000"/>
            <a:headEnd type="none" w="sm" len="sm"/>
            <a:tailEnd type="none" w="sm" len="sm"/>
          </a:ln>
        </p:spPr>
      </p:pic>
      <p:sp>
        <p:nvSpPr>
          <p:cNvPr id="9"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Multipurpose Frame Format</a:t>
            </a:r>
          </a:p>
        </p:txBody>
      </p:sp>
      <p:sp>
        <p:nvSpPr>
          <p:cNvPr id="20485" name="Oval 9"/>
          <p:cNvSpPr>
            <a:spLocks noChangeArrowheads="1"/>
          </p:cNvSpPr>
          <p:nvPr/>
        </p:nvSpPr>
        <p:spPr bwMode="auto">
          <a:xfrm>
            <a:off x="4095750"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6" name="Oval 10"/>
          <p:cNvSpPr>
            <a:spLocks noChangeArrowheads="1"/>
          </p:cNvSpPr>
          <p:nvPr/>
        </p:nvSpPr>
        <p:spPr bwMode="auto">
          <a:xfrm>
            <a:off x="4295775" y="3943350"/>
            <a:ext cx="123825" cy="152400"/>
          </a:xfrm>
          <a:prstGeom prst="ellipse">
            <a:avLst/>
          </a:prstGeom>
          <a:noFill/>
          <a:ln w="25400" algn="ctr">
            <a:solidFill>
              <a:srgbClr val="FF0000"/>
            </a:solidFill>
            <a:round/>
            <a:headEnd type="none" w="sm" len="sm"/>
            <a:tailEnd type="none" w="sm" len="sm"/>
          </a:ln>
        </p:spPr>
        <p:txBody>
          <a:bodyPr/>
          <a:lstStyle/>
          <a:p>
            <a:endParaRPr lang="en-US"/>
          </a:p>
        </p:txBody>
      </p:sp>
      <p:sp>
        <p:nvSpPr>
          <p:cNvPr id="20487" name="TextBox 11"/>
          <p:cNvSpPr txBox="1">
            <a:spLocks noChangeArrowheads="1"/>
          </p:cNvSpPr>
          <p:nvPr/>
        </p:nvSpPr>
        <p:spPr bwMode="auto">
          <a:xfrm>
            <a:off x="6181725" y="2800350"/>
            <a:ext cx="1514475" cy="646113"/>
          </a:xfrm>
          <a:prstGeom prst="rect">
            <a:avLst/>
          </a:prstGeom>
          <a:noFill/>
          <a:ln w="9525">
            <a:noFill/>
            <a:miter lim="800000"/>
            <a:headEnd/>
            <a:tailEnd/>
          </a:ln>
        </p:spPr>
        <p:txBody>
          <a:bodyPr>
            <a:spAutoFit/>
          </a:bodyPr>
          <a:lstStyle/>
          <a:p>
            <a:r>
              <a:rPr lang="en-US">
                <a:solidFill>
                  <a:srgbClr val="FF0000"/>
                </a:solidFill>
              </a:rPr>
              <a:t>Variations from General MAC Frame Format</a:t>
            </a:r>
          </a:p>
        </p:txBody>
      </p:sp>
      <p:cxnSp>
        <p:nvCxnSpPr>
          <p:cNvPr id="20488" name="Straight Arrow Connector 13"/>
          <p:cNvCxnSpPr>
            <a:cxnSpLocks noChangeShapeType="1"/>
          </p:cNvCxnSpPr>
          <p:nvPr/>
        </p:nvCxnSpPr>
        <p:spPr bwMode="auto">
          <a:xfrm flipH="1">
            <a:off x="4305300" y="2952750"/>
            <a:ext cx="1905000" cy="904875"/>
          </a:xfrm>
          <a:prstGeom prst="straightConnector1">
            <a:avLst/>
          </a:prstGeom>
          <a:noFill/>
          <a:ln w="12700" algn="ctr">
            <a:solidFill>
              <a:srgbClr val="FF0000"/>
            </a:solidFill>
            <a:round/>
            <a:headEnd type="none" w="sm" len="sm"/>
            <a:tailEnd type="arrow" w="med" len="med"/>
          </a:ln>
        </p:spPr>
      </p:cxnSp>
      <p:sp>
        <p:nvSpPr>
          <p:cNvPr id="20489"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1"/>
          </p:nvPr>
        </p:nvSpPr>
        <p:spPr>
          <a:noFill/>
        </p:spPr>
        <p:txBody>
          <a:bodyPr/>
          <a:lstStyle/>
          <a:p>
            <a:r>
              <a:rPr lang="en-US" altLang="ja-JP" smtClean="0"/>
              <a:t>Slide </a:t>
            </a:r>
            <a:fld id="{89559793-5959-4F23-A473-7CA4BB995E78}" type="slidenum">
              <a:rPr lang="en-US" altLang="ja-JP" smtClean="0"/>
              <a:pPr/>
              <a:t>8</a:t>
            </a:fld>
            <a:endParaRPr lang="en-US" altLang="ja-JP" smtClean="0"/>
          </a:p>
        </p:txBody>
      </p:sp>
      <p:pic>
        <p:nvPicPr>
          <p:cNvPr id="21507" name="Picture 7"/>
          <p:cNvPicPr>
            <a:picLocks noChangeAspect="1" noChangeArrowheads="1"/>
          </p:cNvPicPr>
          <p:nvPr/>
        </p:nvPicPr>
        <p:blipFill>
          <a:blip r:embed="rId2" cstate="print"/>
          <a:srcRect/>
          <a:stretch>
            <a:fillRect/>
          </a:stretch>
        </p:blipFill>
        <p:spPr bwMode="auto">
          <a:xfrm>
            <a:off x="881063" y="1466850"/>
            <a:ext cx="7381875" cy="3924300"/>
          </a:xfrm>
          <a:prstGeom prst="rect">
            <a:avLst/>
          </a:prstGeom>
          <a:noFill/>
          <a:ln w="12700">
            <a:noFill/>
            <a:miter lim="800000"/>
            <a:headEnd type="none" w="sm" len="sm"/>
            <a:tailEnd type="none" w="sm" len="sm"/>
          </a:ln>
        </p:spPr>
      </p:pic>
      <p:sp>
        <p:nvSpPr>
          <p:cNvPr id="8" name="Rectangle 2"/>
          <p:cNvSpPr txBox="1">
            <a:spLocks noChangeArrowheads="1"/>
          </p:cNvSpPr>
          <p:nvPr/>
        </p:nvSpPr>
        <p:spPr>
          <a:xfrm>
            <a:off x="323850" y="657225"/>
            <a:ext cx="8686800" cy="1143000"/>
          </a:xfrm>
          <a:prstGeom prst="rect">
            <a:avLst/>
          </a:prstGeom>
        </p:spPr>
        <p:txBody>
          <a:bodyPr/>
          <a:lstStyle/>
          <a:p>
            <a:pPr algn="ctr">
              <a:defRPr/>
            </a:pPr>
            <a:r>
              <a:rPr lang="en-US" sz="3600" b="1" kern="0" dirty="0">
                <a:solidFill>
                  <a:schemeClr val="tx2"/>
                </a:solidFill>
                <a:latin typeface="+mj-lt"/>
                <a:ea typeface="+mj-ea"/>
                <a:cs typeface="+mj-cs"/>
              </a:rPr>
              <a:t>802.15.4e Frame Types</a:t>
            </a:r>
          </a:p>
        </p:txBody>
      </p:sp>
      <p:sp>
        <p:nvSpPr>
          <p:cNvPr id="21509" name="Oval 8"/>
          <p:cNvSpPr>
            <a:spLocks noChangeArrowheads="1"/>
          </p:cNvSpPr>
          <p:nvPr/>
        </p:nvSpPr>
        <p:spPr bwMode="auto">
          <a:xfrm>
            <a:off x="3219450" y="4648200"/>
            <a:ext cx="523875" cy="238125"/>
          </a:xfrm>
          <a:prstGeom prst="ellipse">
            <a:avLst/>
          </a:prstGeom>
          <a:noFill/>
          <a:ln w="25400" algn="ctr">
            <a:solidFill>
              <a:srgbClr val="FF0000"/>
            </a:solidFill>
            <a:round/>
            <a:headEnd type="none" w="sm" len="sm"/>
            <a:tailEnd type="none" w="sm" len="sm"/>
          </a:ln>
        </p:spPr>
        <p:txBody>
          <a:bodyPr/>
          <a:lstStyle/>
          <a:p>
            <a:endParaRPr lang="en-US"/>
          </a:p>
        </p:txBody>
      </p:sp>
      <p:sp>
        <p:nvSpPr>
          <p:cNvPr id="21510" name="TextBox 9"/>
          <p:cNvSpPr txBox="1">
            <a:spLocks noChangeArrowheads="1"/>
          </p:cNvSpPr>
          <p:nvPr/>
        </p:nvSpPr>
        <p:spPr bwMode="auto">
          <a:xfrm>
            <a:off x="419101" y="3952875"/>
            <a:ext cx="1485900" cy="1569660"/>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a:t>
            </a:r>
            <a:r>
              <a:rPr lang="en-US" dirty="0">
                <a:solidFill>
                  <a:srgbClr val="FF0000"/>
                </a:solidFill>
              </a:rPr>
              <a:t>the M</a:t>
            </a:r>
            <a:r>
              <a:rPr lang="en-US" dirty="0" smtClean="0">
                <a:solidFill>
                  <a:srgbClr val="FF0000"/>
                </a:solidFill>
              </a:rPr>
              <a:t>ultipurpose Frame Type to generate short, simple, mono-direction “blink” frames.</a:t>
            </a:r>
            <a:endParaRPr lang="en-US" dirty="0">
              <a:solidFill>
                <a:srgbClr val="FF0000"/>
              </a:solidFill>
            </a:endParaRPr>
          </a:p>
        </p:txBody>
      </p:sp>
      <p:cxnSp>
        <p:nvCxnSpPr>
          <p:cNvPr id="21511" name="Straight Arrow Connector 11"/>
          <p:cNvCxnSpPr>
            <a:cxnSpLocks noChangeShapeType="1"/>
          </p:cNvCxnSpPr>
          <p:nvPr/>
        </p:nvCxnSpPr>
        <p:spPr bwMode="auto">
          <a:xfrm>
            <a:off x="1819275" y="4362450"/>
            <a:ext cx="1266825" cy="361950"/>
          </a:xfrm>
          <a:prstGeom prst="straightConnector1">
            <a:avLst/>
          </a:prstGeom>
          <a:noFill/>
          <a:ln w="12700" algn="ctr">
            <a:solidFill>
              <a:srgbClr val="FF0000"/>
            </a:solidFill>
            <a:round/>
            <a:headEnd type="none" w="sm" len="sm"/>
            <a:tailEnd type="arrow" w="med" len="med"/>
          </a:ln>
        </p:spPr>
      </p:cxnSp>
      <p:sp>
        <p:nvSpPr>
          <p:cNvPr id="21512"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9"/>
          <p:cNvPicPr>
            <a:picLocks noChangeAspect="1" noChangeArrowheads="1"/>
          </p:cNvPicPr>
          <p:nvPr/>
        </p:nvPicPr>
        <p:blipFill>
          <a:blip r:embed="rId3" cstate="print"/>
          <a:srcRect/>
          <a:stretch>
            <a:fillRect/>
          </a:stretch>
        </p:blipFill>
        <p:spPr bwMode="auto">
          <a:xfrm>
            <a:off x="809625" y="642938"/>
            <a:ext cx="7524750" cy="5819775"/>
          </a:xfrm>
          <a:prstGeom prst="rect">
            <a:avLst/>
          </a:prstGeom>
          <a:noFill/>
          <a:ln w="12700">
            <a:noFill/>
            <a:miter lim="800000"/>
            <a:headEnd type="none" w="sm" len="sm"/>
            <a:tailEnd type="none" w="sm" len="sm"/>
          </a:ln>
        </p:spPr>
      </p:pic>
      <p:sp>
        <p:nvSpPr>
          <p:cNvPr id="22531" name="Slide Number Placeholder 5"/>
          <p:cNvSpPr>
            <a:spLocks noGrp="1"/>
          </p:cNvSpPr>
          <p:nvPr>
            <p:ph type="sldNum" sz="quarter" idx="11"/>
          </p:nvPr>
        </p:nvSpPr>
        <p:spPr>
          <a:noFill/>
        </p:spPr>
        <p:txBody>
          <a:bodyPr/>
          <a:lstStyle/>
          <a:p>
            <a:r>
              <a:rPr lang="en-US" altLang="ja-JP" smtClean="0"/>
              <a:t>Slide </a:t>
            </a:r>
            <a:fld id="{E14AAD3D-B8C8-46AD-B265-92F2AC5781DE}" type="slidenum">
              <a:rPr lang="en-US" altLang="ja-JP" smtClean="0"/>
              <a:pPr/>
              <a:t>9</a:t>
            </a:fld>
            <a:endParaRPr lang="en-US" altLang="ja-JP" smtClean="0"/>
          </a:p>
        </p:txBody>
      </p:sp>
      <p:sp>
        <p:nvSpPr>
          <p:cNvPr id="2253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800" u="sng">
              <a:solidFill>
                <a:schemeClr val="tx2"/>
              </a:solidFill>
              <a:latin typeface="Helvetica" pitchFamily="34" charset="0"/>
            </a:endParaRPr>
          </a:p>
        </p:txBody>
      </p:sp>
      <p:sp>
        <p:nvSpPr>
          <p:cNvPr id="22534" name="Oval 10"/>
          <p:cNvSpPr>
            <a:spLocks noChangeArrowheads="1"/>
          </p:cNvSpPr>
          <p:nvPr/>
        </p:nvSpPr>
        <p:spPr bwMode="auto">
          <a:xfrm>
            <a:off x="609600" y="2543175"/>
            <a:ext cx="2847975" cy="1485900"/>
          </a:xfrm>
          <a:prstGeom prst="ellipse">
            <a:avLst/>
          </a:prstGeom>
          <a:noFill/>
          <a:ln w="25400" algn="ctr">
            <a:solidFill>
              <a:srgbClr val="FF0000"/>
            </a:solidFill>
            <a:round/>
            <a:headEnd type="none" w="sm" len="sm"/>
            <a:tailEnd type="none" w="sm" len="sm"/>
          </a:ln>
        </p:spPr>
        <p:txBody>
          <a:bodyPr/>
          <a:lstStyle/>
          <a:p>
            <a:endParaRPr lang="en-US"/>
          </a:p>
        </p:txBody>
      </p:sp>
      <p:sp>
        <p:nvSpPr>
          <p:cNvPr id="22535" name="Oval 11"/>
          <p:cNvSpPr>
            <a:spLocks noChangeArrowheads="1"/>
          </p:cNvSpPr>
          <p:nvPr/>
        </p:nvSpPr>
        <p:spPr bwMode="auto">
          <a:xfrm>
            <a:off x="4924425" y="600075"/>
            <a:ext cx="200025" cy="333375"/>
          </a:xfrm>
          <a:prstGeom prst="ellipse">
            <a:avLst/>
          </a:prstGeom>
          <a:noFill/>
          <a:ln w="25400" algn="ctr">
            <a:solidFill>
              <a:srgbClr val="FF0000"/>
            </a:solidFill>
            <a:round/>
            <a:headEnd type="none" w="sm" len="sm"/>
            <a:tailEnd type="none" w="sm" len="sm"/>
          </a:ln>
        </p:spPr>
        <p:txBody>
          <a:bodyPr/>
          <a:lstStyle/>
          <a:p>
            <a:endParaRPr lang="en-US"/>
          </a:p>
        </p:txBody>
      </p:sp>
      <p:cxnSp>
        <p:nvCxnSpPr>
          <p:cNvPr id="22536" name="Straight Arrow Connector 13"/>
          <p:cNvCxnSpPr>
            <a:cxnSpLocks noChangeShapeType="1"/>
          </p:cNvCxnSpPr>
          <p:nvPr/>
        </p:nvCxnSpPr>
        <p:spPr bwMode="auto">
          <a:xfrm flipH="1">
            <a:off x="3076575" y="971550"/>
            <a:ext cx="1876425" cy="1685925"/>
          </a:xfrm>
          <a:prstGeom prst="straightConnector1">
            <a:avLst/>
          </a:prstGeom>
          <a:noFill/>
          <a:ln w="12700" algn="ctr">
            <a:solidFill>
              <a:srgbClr val="CC3300"/>
            </a:solidFill>
            <a:round/>
            <a:headEnd type="none" w="sm" len="sm"/>
            <a:tailEnd type="arrow" w="med" len="med"/>
          </a:ln>
        </p:spPr>
      </p:cxnSp>
      <p:sp>
        <p:nvSpPr>
          <p:cNvPr id="22537" name="TextBox 14"/>
          <p:cNvSpPr txBox="1">
            <a:spLocks noChangeArrowheads="1"/>
          </p:cNvSpPr>
          <p:nvPr/>
        </p:nvSpPr>
        <p:spPr bwMode="auto">
          <a:xfrm>
            <a:off x="3581400" y="2143125"/>
            <a:ext cx="5419725" cy="646331"/>
          </a:xfrm>
          <a:prstGeom prst="rect">
            <a:avLst/>
          </a:prstGeom>
          <a:noFill/>
          <a:ln w="9525">
            <a:noFill/>
            <a:miter lim="800000"/>
            <a:headEnd/>
            <a:tailEnd/>
          </a:ln>
        </p:spPr>
        <p:txBody>
          <a:bodyPr wrap="square">
            <a:spAutoFit/>
          </a:bodyPr>
          <a:lstStyle/>
          <a:p>
            <a:r>
              <a:rPr lang="en-US" dirty="0">
                <a:solidFill>
                  <a:srgbClr val="FF0000"/>
                </a:solidFill>
              </a:rPr>
              <a:t>802.15.4f implementations </a:t>
            </a:r>
            <a:r>
              <a:rPr lang="en-US" dirty="0" smtClean="0">
                <a:solidFill>
                  <a:srgbClr val="FF0000"/>
                </a:solidFill>
              </a:rPr>
              <a:t>use the 1 octet control field </a:t>
            </a:r>
            <a:r>
              <a:rPr lang="en-US" dirty="0">
                <a:solidFill>
                  <a:srgbClr val="FF0000"/>
                </a:solidFill>
              </a:rPr>
              <a:t>Multipurpose </a:t>
            </a:r>
            <a:r>
              <a:rPr lang="en-US" dirty="0" smtClean="0">
                <a:solidFill>
                  <a:srgbClr val="FF0000"/>
                </a:solidFill>
              </a:rPr>
              <a:t>Frame. This is essential in order to maximize range of the simple UWB PHY  for RFID and still  meet ETSI output power requirements. It is also essential to maximize battery life.</a:t>
            </a:r>
            <a:endParaRPr lang="en-US" dirty="0">
              <a:solidFill>
                <a:srgbClr val="FF0000"/>
              </a:solidFill>
            </a:endParaRPr>
          </a:p>
        </p:txBody>
      </p:sp>
      <p:sp>
        <p:nvSpPr>
          <p:cNvPr id="22538" name="Rectangle 5"/>
          <p:cNvSpPr txBox="1">
            <a:spLocks noChangeArrowheads="1"/>
          </p:cNvSpPr>
          <p:nvPr/>
        </p:nvSpPr>
        <p:spPr bwMode="auto">
          <a:xfrm>
            <a:off x="5495925" y="6488113"/>
            <a:ext cx="3124200" cy="369887"/>
          </a:xfrm>
          <a:prstGeom prst="rect">
            <a:avLst/>
          </a:prstGeom>
          <a:noFill/>
          <a:ln w="9525">
            <a:noFill/>
            <a:miter lim="800000"/>
            <a:headEnd/>
            <a:tailEnd/>
          </a:ln>
        </p:spPr>
        <p:txBody>
          <a:bodyPr lIns="0" tIns="0" rIns="0" bIns="0">
            <a:spAutoFit/>
          </a:bodyPr>
          <a:lstStyle/>
          <a:p>
            <a:pPr algn="r"/>
            <a:r>
              <a:rPr lang="en-US" altLang="ja-JP" dirty="0">
                <a:ea typeface="ＭＳ Ｐゴシック" pitchFamily="50" charset="-128"/>
              </a:rPr>
              <a:t>Tim Harrington, </a:t>
            </a:r>
            <a:r>
              <a:rPr lang="en-US" altLang="ja-JP" dirty="0" smtClean="0">
                <a:ea typeface="ＭＳ Ｐゴシック" pitchFamily="50" charset="-128"/>
              </a:rPr>
              <a:t>Zebra</a:t>
            </a:r>
            <a:endParaRPr lang="en-US" altLang="ja-JP" dirty="0">
              <a:ea typeface="ＭＳ Ｐゴシック" pitchFamily="50" charset="-128"/>
            </a:endParaRPr>
          </a:p>
          <a:p>
            <a:pPr algn="r"/>
            <a:r>
              <a:rPr lang="ja-JP" altLang="en-US">
                <a:ea typeface="ＭＳ Ｐゴシック" pitchFamily="50" charset="-128"/>
              </a:rPr>
              <a:t>Mike McInnis, The Boeing Company</a:t>
            </a:r>
            <a:endParaRPr lang="en-US" altLang="ja-JP" dirty="0">
              <a:ea typeface="ＭＳ Ｐゴシック" pitchFamily="50" charset="-12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12889</TotalTime>
  <Words>641</Words>
  <Application>Microsoft Office PowerPoint</Application>
  <PresentationFormat>On-screen Show (4:3)</PresentationFormat>
  <Paragraphs>128</Paragraphs>
  <Slides>14</Slides>
  <Notes>5</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Slide 1</vt:lpstr>
      <vt:lpstr> </vt:lpstr>
      <vt:lpstr>ETSI TC ERM Statements to 802.15 </vt:lpstr>
      <vt:lpstr>Slide 4</vt:lpstr>
      <vt:lpstr>Slide 5</vt:lpstr>
      <vt:lpstr>802.15.4e General MAC Frame Format</vt:lpstr>
      <vt:lpstr>Slide 7</vt:lpstr>
      <vt:lpstr>Slide 8</vt:lpstr>
      <vt:lpstr>Slide 9</vt:lpstr>
      <vt:lpstr>Slide 10</vt:lpstr>
      <vt:lpstr>Slide 11</vt:lpstr>
      <vt:lpstr>Topic #1 Need for additional frame identifiers</vt:lpstr>
      <vt:lpstr>Topic # 2 Restructure IE IDs to allow SDO IDs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TG3c Opening introduction</dc:title>
  <dc:creator>McInnis, Michael D</dc:creator>
  <cp:lastModifiedBy>MDM9096</cp:lastModifiedBy>
  <cp:revision>806</cp:revision>
  <cp:lastPrinted>2000-03-07T00:55:37Z</cp:lastPrinted>
  <dcterms:created xsi:type="dcterms:W3CDTF">1998-02-10T13:07:52Z</dcterms:created>
  <dcterms:modified xsi:type="dcterms:W3CDTF">2013-05-15T22:08:19Z</dcterms:modified>
  <cp:category>15-06-0523-00-003c</cp:category>
</cp:coreProperties>
</file>