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8" r:id="rId2"/>
  </p:sldMasterIdLst>
  <p:notesMasterIdLst>
    <p:notesMasterId r:id="rId10"/>
  </p:notesMasterIdLst>
  <p:handoutMasterIdLst>
    <p:handoutMasterId r:id="rId11"/>
  </p:handoutMasterIdLst>
  <p:sldIdLst>
    <p:sldId id="259" r:id="rId3"/>
    <p:sldId id="361" r:id="rId4"/>
    <p:sldId id="362" r:id="rId5"/>
    <p:sldId id="363" r:id="rId6"/>
    <p:sldId id="364" r:id="rId7"/>
    <p:sldId id="365" r:id="rId8"/>
    <p:sldId id="36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87175" autoAdjust="0"/>
  </p:normalViewPr>
  <p:slideViewPr>
    <p:cSldViewPr>
      <p:cViewPr varScale="1">
        <p:scale>
          <a:sx n="64" d="100"/>
          <a:sy n="64" d="100"/>
        </p:scale>
        <p:origin x="-773" y="-67"/>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2766"/>
    </p:cViewPr>
  </p:sorterViewPr>
  <p:notesViewPr>
    <p:cSldViewPr>
      <p:cViewPr varScale="1">
        <p:scale>
          <a:sx n="44" d="100"/>
          <a:sy n="44" d="100"/>
        </p:scale>
        <p:origin x="-2394" y="-11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smtClean="0"/>
              <a:t>March  2013</a:t>
            </a:r>
            <a:endParaRPr lang="en-US" altLang="zh-CN"/>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it-IT" altLang="zh-CN" smtClean="0"/>
              <a:t>L. Li, A. Astrin, A. Bottomley, K. Mori</a:t>
            </a:r>
            <a:endParaRPr lang="en-US" altLang="zh-CN"/>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531102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05529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379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r>
              <a:rPr lang="en-US" altLang="zh-CN" smtClean="0"/>
              <a:t>March  2013</a:t>
            </a:r>
            <a:endParaRPr lang="zh-CN" altLang="en-US"/>
          </a:p>
        </p:txBody>
      </p:sp>
      <p:sp>
        <p:nvSpPr>
          <p:cNvPr id="6" name="Footer Placeholder 5"/>
          <p:cNvSpPr>
            <a:spLocks noGrp="1"/>
          </p:cNvSpPr>
          <p:nvPr>
            <p:ph type="ftr" sz="quarter" idx="11"/>
          </p:nvPr>
        </p:nvSpPr>
        <p:spPr/>
        <p:txBody>
          <a:bodyPr/>
          <a:lstStyle/>
          <a:p>
            <a:r>
              <a:rPr lang="it-IT" altLang="zh-CN" smtClean="0"/>
              <a:t>L. Li, A. Astrin, A. Bottomley, K. Mori</a:t>
            </a:r>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84521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r>
              <a:rPr lang="en-US" altLang="zh-CN" smtClean="0"/>
              <a:t>March  2013</a:t>
            </a:r>
            <a:endParaRPr lang="zh-CN" altLang="en-US"/>
          </a:p>
        </p:txBody>
      </p:sp>
      <p:sp>
        <p:nvSpPr>
          <p:cNvPr id="8" name="Footer Placeholder 7"/>
          <p:cNvSpPr>
            <a:spLocks noGrp="1"/>
          </p:cNvSpPr>
          <p:nvPr>
            <p:ph type="ftr" sz="quarter" idx="11"/>
          </p:nvPr>
        </p:nvSpPr>
        <p:spPr/>
        <p:txBody>
          <a:bodyPr/>
          <a:lstStyle/>
          <a:p>
            <a:r>
              <a:rPr lang="it-IT" altLang="zh-CN" smtClean="0"/>
              <a:t>L. Li, A. Astrin, A. Bottomley, K. Mori</a:t>
            </a:r>
            <a:endParaRPr lang="zh-CN" altLang="en-US"/>
          </a:p>
        </p:txBody>
      </p:sp>
      <p:sp>
        <p:nvSpPr>
          <p:cNvPr id="9" name="Slide Number Placeholder 8"/>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2010491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r>
              <a:rPr lang="en-US" altLang="zh-CN" smtClean="0"/>
              <a:t>March  2013</a:t>
            </a:r>
            <a:endParaRPr lang="zh-CN" altLang="en-US"/>
          </a:p>
        </p:txBody>
      </p:sp>
      <p:sp>
        <p:nvSpPr>
          <p:cNvPr id="4" name="Footer Placeholder 3"/>
          <p:cNvSpPr>
            <a:spLocks noGrp="1"/>
          </p:cNvSpPr>
          <p:nvPr>
            <p:ph type="ftr" sz="quarter" idx="11"/>
          </p:nvPr>
        </p:nvSpPr>
        <p:spPr/>
        <p:txBody>
          <a:bodyPr/>
          <a:lstStyle/>
          <a:p>
            <a:r>
              <a:rPr lang="it-IT" altLang="zh-CN" smtClean="0"/>
              <a:t>L. Li, A. Astrin, A. Bottomley, K. Mori</a:t>
            </a:r>
            <a:endParaRPr lang="zh-CN" altLang="en-US"/>
          </a:p>
        </p:txBody>
      </p:sp>
      <p:sp>
        <p:nvSpPr>
          <p:cNvPr id="5" name="Slide Number Placeholder 4"/>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618172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zh-CN" smtClean="0"/>
              <a:t>March  2013</a:t>
            </a:r>
            <a:endParaRPr lang="zh-CN" altLang="en-US"/>
          </a:p>
        </p:txBody>
      </p:sp>
      <p:sp>
        <p:nvSpPr>
          <p:cNvPr id="3" name="Footer Placeholder 2"/>
          <p:cNvSpPr>
            <a:spLocks noGrp="1"/>
          </p:cNvSpPr>
          <p:nvPr>
            <p:ph type="ftr" sz="quarter" idx="11"/>
          </p:nvPr>
        </p:nvSpPr>
        <p:spPr/>
        <p:txBody>
          <a:bodyPr/>
          <a:lstStyle/>
          <a:p>
            <a:r>
              <a:rPr lang="it-IT" altLang="zh-CN" smtClean="0"/>
              <a:t>L. Li, A. Astrin, A. Bottomley, K. Mori</a:t>
            </a:r>
            <a:endParaRPr lang="zh-CN" altLang="en-US"/>
          </a:p>
        </p:txBody>
      </p:sp>
      <p:sp>
        <p:nvSpPr>
          <p:cNvPr id="4" name="Slide Number Placeholder 3"/>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395996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r>
              <a:rPr lang="en-US" altLang="zh-CN" smtClean="0"/>
              <a:t>March  2013</a:t>
            </a:r>
            <a:endParaRPr lang="zh-CN" altLang="en-US"/>
          </a:p>
        </p:txBody>
      </p:sp>
      <p:sp>
        <p:nvSpPr>
          <p:cNvPr id="6" name="Footer Placeholder 5"/>
          <p:cNvSpPr>
            <a:spLocks noGrp="1"/>
          </p:cNvSpPr>
          <p:nvPr>
            <p:ph type="ftr" sz="quarter" idx="11"/>
          </p:nvPr>
        </p:nvSpPr>
        <p:spPr/>
        <p:txBody>
          <a:bodyPr/>
          <a:lstStyle/>
          <a:p>
            <a:r>
              <a:rPr lang="it-IT" altLang="zh-CN" smtClean="0"/>
              <a:t>L. Li, A. Astrin, A. Bottomley, K. Mori</a:t>
            </a:r>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25434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r>
              <a:rPr lang="en-US" altLang="zh-CN" smtClean="0"/>
              <a:t>March  2013</a:t>
            </a:r>
            <a:endParaRPr lang="zh-CN" altLang="en-US"/>
          </a:p>
        </p:txBody>
      </p:sp>
      <p:sp>
        <p:nvSpPr>
          <p:cNvPr id="6" name="Footer Placeholder 5"/>
          <p:cNvSpPr>
            <a:spLocks noGrp="1"/>
          </p:cNvSpPr>
          <p:nvPr>
            <p:ph type="ftr" sz="quarter" idx="11"/>
          </p:nvPr>
        </p:nvSpPr>
        <p:spPr/>
        <p:txBody>
          <a:bodyPr/>
          <a:lstStyle/>
          <a:p>
            <a:r>
              <a:rPr lang="it-IT" altLang="zh-CN" smtClean="0"/>
              <a:t>L. Li, A. Astrin, A. Bottomley, K. Mori</a:t>
            </a:r>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475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784045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0696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xfrm>
            <a:off x="5029200" y="6475413"/>
            <a:ext cx="3581400" cy="369332"/>
          </a:xfrm>
          <a:ln/>
        </p:spPr>
        <p:txBody>
          <a:bodyPr/>
          <a:lstStyle>
            <a:lvl1pPr>
              <a:defRPr/>
            </a:lvl1pPr>
          </a:lstStyle>
          <a:p>
            <a:pPr>
              <a:defRPr/>
            </a:pPr>
            <a:r>
              <a:rPr lang="it-IT" smtClean="0"/>
              <a:t>L. Li, A. Astrin, A. Bottomley, K. Mori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dirty="0"/>
          </a:p>
        </p:txBody>
      </p:sp>
      <p:sp>
        <p:nvSpPr>
          <p:cNvPr id="3" name="Rectangle 5"/>
          <p:cNvSpPr>
            <a:spLocks noGrp="1" noChangeArrowheads="1"/>
          </p:cNvSpPr>
          <p:nvPr>
            <p:ph type="ftr" sz="quarter" idx="11"/>
          </p:nvPr>
        </p:nvSpPr>
        <p:spPr>
          <a:xfrm>
            <a:off x="4953000" y="6475413"/>
            <a:ext cx="3657600" cy="184666"/>
          </a:xfrm>
          <a:ln/>
        </p:spPr>
        <p:txBody>
          <a:bodyPr/>
          <a:lstStyle>
            <a:lvl1pPr>
              <a:defRPr/>
            </a:lvl1pPr>
          </a:lstStyle>
          <a:p>
            <a:pPr>
              <a:defRPr/>
            </a:pPr>
            <a:r>
              <a:rPr lang="it-IT" smtClean="0"/>
              <a:t>L. Li, A. Astrin, A. Bottomley, K. Mori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smtClean="0"/>
              <a:t>March  2013</a:t>
            </a:r>
            <a:endParaRPr lang="en-US"/>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it-IT" smtClean="0"/>
              <a:t>L. Li, A. Astrin, A. Bottomley, K. Mori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smtClean="0">
                <a:ea typeface="宋体" pitchFamily="2" charset="-122"/>
              </a:rPr>
              <a:t>IEEE </a:t>
            </a:r>
            <a:r>
              <a:rPr lang="en-US" altLang="zh-CN" sz="1400" b="1" dirty="0" smtClean="0">
                <a:ea typeface="宋体" pitchFamily="2" charset="-122"/>
              </a:rPr>
              <a:t>802.15-13-0313-00-004n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March  2013</a:t>
            </a:r>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ltLang="zh-CN" smtClean="0"/>
              <a:t>L. Li, A. Astrin, A. Bottomley, K. Mori</a:t>
            </a:r>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428135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4876800" y="6488668"/>
            <a:ext cx="3733800" cy="369332"/>
          </a:xfrm>
          <a:noFill/>
        </p:spPr>
        <p:txBody>
          <a:bodyPr/>
          <a:lstStyle/>
          <a:p>
            <a:r>
              <a:rPr lang="it-IT" altLang="zh-CN" smtClean="0">
                <a:ea typeface="宋体" charset="-122"/>
              </a:rPr>
              <a:t>L. Li, A. Astrin, A. Bottomley, K. Mori</a:t>
            </a:r>
            <a:endParaRPr lang="en-US" altLang="zh-CN" dirty="0" smtClean="0">
              <a:ea typeface="宋体" charset="-122"/>
            </a:endParaRP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Chinese Radio Regulation Discussion </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May</a:t>
            </a:r>
            <a:r>
              <a:rPr lang="en-US" altLang="zh-CN" sz="1800" dirty="0" smtClean="0">
                <a:ea typeface="宋体" pitchFamily="2" charset="-122"/>
              </a:rPr>
              <a:t> 13, 2013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Liang Li,  </a:t>
            </a:r>
            <a:r>
              <a:rPr lang="en-US" altLang="zh-CN" sz="1800" dirty="0" err="1" smtClean="0">
                <a:solidFill>
                  <a:schemeClr val="tx2"/>
                </a:solidFill>
                <a:ea typeface="宋体" pitchFamily="2" charset="-122"/>
              </a:rPr>
              <a:t>Vinno</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Arthur Astrin, Astrin Radio; Andy Bottomley, </a:t>
            </a:r>
            <a:r>
              <a:rPr lang="en-US" altLang="zh-CN" sz="1800" dirty="0" err="1" smtClean="0">
                <a:solidFill>
                  <a:schemeClr val="tx2"/>
                </a:solidFill>
                <a:ea typeface="宋体" pitchFamily="2" charset="-122"/>
              </a:rPr>
              <a:t>MicroSemi</a:t>
            </a:r>
            <a:r>
              <a:rPr lang="en-US" altLang="zh-CN" sz="1800" dirty="0" smtClean="0">
                <a:solidFill>
                  <a:schemeClr val="tx2"/>
                </a:solidFill>
                <a:ea typeface="宋体" pitchFamily="2" charset="-122"/>
              </a:rPr>
              <a:t>; Ken Mori; Panasonic.               </a:t>
            </a:r>
          </a:p>
          <a:p>
            <a:pPr eaLnBrk="0" hangingPunct="0">
              <a:defRPr/>
            </a:pPr>
            <a:r>
              <a:rPr lang="en-US" altLang="zh-CN" sz="1800" dirty="0" smtClean="0">
                <a:solidFill>
                  <a:schemeClr val="tx2"/>
                </a:solidFill>
                <a:ea typeface="宋体" pitchFamily="2" charset="-122"/>
              </a:rPr>
              <a:t>                 </a:t>
            </a:r>
            <a:r>
              <a:rPr lang="en-US" altLang="zh-CN" sz="1800" dirty="0" smtClean="0">
                <a:ea typeface="宋体" pitchFamily="2" charset="-122"/>
              </a:rPr>
              <a:t>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General View</a:t>
            </a:r>
            <a:endParaRPr lang="zh-CN" altLang="zh-CN"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a:lnSpc>
                <a:spcPct val="80000"/>
              </a:lnSpc>
              <a:spcBef>
                <a:spcPts val="1800"/>
              </a:spcBef>
            </a:pPr>
            <a:r>
              <a:rPr lang="en-US" altLang="zh-CN" sz="2400" dirty="0" smtClean="0">
                <a:ea typeface="宋体" charset="-122"/>
              </a:rPr>
              <a:t>This presentation summarizes the discussion around Chinese Radio Regulation:</a:t>
            </a:r>
          </a:p>
          <a:p>
            <a:pPr lvl="1">
              <a:lnSpc>
                <a:spcPct val="80000"/>
              </a:lnSpc>
              <a:spcBef>
                <a:spcPts val="1800"/>
              </a:spcBef>
            </a:pPr>
            <a:r>
              <a:rPr lang="en-US" altLang="zh-CN" sz="2000" dirty="0" smtClean="0">
                <a:ea typeface="宋体" charset="-122"/>
              </a:rPr>
              <a:t>15-12-0105-01-004n-Translation of </a:t>
            </a:r>
          </a:p>
          <a:p>
            <a:pPr>
              <a:lnSpc>
                <a:spcPct val="80000"/>
              </a:lnSpc>
              <a:spcBef>
                <a:spcPts val="1800"/>
              </a:spcBef>
            </a:pPr>
            <a:r>
              <a:rPr lang="en-US" altLang="zh-CN" sz="2400" dirty="0" smtClean="0">
                <a:ea typeface="宋体" charset="-122"/>
              </a:rPr>
              <a:t>This major issues are </a:t>
            </a:r>
          </a:p>
          <a:p>
            <a:pPr lvl="1">
              <a:lnSpc>
                <a:spcPct val="80000"/>
              </a:lnSpc>
              <a:spcBef>
                <a:spcPts val="1800"/>
              </a:spcBef>
            </a:pPr>
            <a:r>
              <a:rPr lang="en-US" altLang="zh-CN" sz="1800" dirty="0" smtClean="0">
                <a:ea typeface="宋体" charset="-122"/>
              </a:rPr>
              <a:t>The spurious radiation emission on different bands</a:t>
            </a:r>
          </a:p>
          <a:p>
            <a:pPr lvl="1">
              <a:lnSpc>
                <a:spcPct val="80000"/>
              </a:lnSpc>
              <a:spcBef>
                <a:spcPts val="1800"/>
              </a:spcBef>
            </a:pPr>
            <a:r>
              <a:rPr lang="en-US" altLang="zh-CN" sz="1800" dirty="0" smtClean="0">
                <a:ea typeface="宋体" charset="-122"/>
              </a:rPr>
              <a:t>The bandwidth  between spurious radiation and out of band radiation </a:t>
            </a:r>
          </a:p>
          <a:p>
            <a:pPr lvl="1">
              <a:lnSpc>
                <a:spcPct val="80000"/>
              </a:lnSpc>
              <a:spcBef>
                <a:spcPts val="1800"/>
              </a:spcBef>
            </a:pPr>
            <a:r>
              <a:rPr lang="en-US" altLang="zh-CN" sz="1800" dirty="0" smtClean="0">
                <a:ea typeface="宋体" charset="-122"/>
              </a:rPr>
              <a:t>The radiation power at upper/lower band limits. </a:t>
            </a:r>
          </a:p>
          <a:p>
            <a:pPr lvl="1">
              <a:lnSpc>
                <a:spcPct val="80000"/>
              </a:lnSpc>
              <a:spcBef>
                <a:spcPts val="1800"/>
              </a:spcBef>
            </a:pPr>
            <a:endParaRPr lang="en-US" altLang="zh-CN" sz="1800" dirty="0">
              <a:ea typeface="宋体" charset="-122"/>
            </a:endParaRPr>
          </a:p>
          <a:p>
            <a:pPr lvl="1">
              <a:lnSpc>
                <a:spcPct val="80000"/>
              </a:lnSpc>
              <a:spcBef>
                <a:spcPts val="1800"/>
              </a:spcBef>
            </a:pPr>
            <a:endParaRPr lang="en-US" altLang="zh-CN" sz="18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z="2400" dirty="0" smtClean="0">
                <a:solidFill>
                  <a:schemeClr val="tx1"/>
                </a:solidFill>
                <a:effectLst>
                  <a:outerShdw blurRad="38100" dist="38100" dir="2700000" algn="tl">
                    <a:srgbClr val="C0C0C0"/>
                  </a:outerShdw>
                </a:effectLst>
                <a:ea typeface="宋体" charset="-122"/>
              </a:rPr>
              <a:t>Chinese Medical Band Spectral Mask </a:t>
            </a:r>
            <a:endParaRPr lang="zh-CN" altLang="zh-CN" sz="2400"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1800" dirty="0">
              <a:ea typeface="宋体" charset="-122"/>
            </a:endParaRPr>
          </a:p>
          <a:p>
            <a:pPr lvl="1">
              <a:lnSpc>
                <a:spcPct val="80000"/>
              </a:lnSpc>
              <a:spcBef>
                <a:spcPts val="1800"/>
              </a:spcBef>
            </a:pPr>
            <a:endParaRPr lang="en-US" altLang="zh-CN" sz="18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3</a:t>
            </a:fld>
            <a:endParaRPr lang="en-US"/>
          </a:p>
        </p:txBody>
      </p:sp>
      <p:pic>
        <p:nvPicPr>
          <p:cNvPr id="46082" name="Picture 2" descr="Picture (Device Independent Bit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700808"/>
            <a:ext cx="8384246" cy="361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4997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smtClean="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2400" dirty="0" smtClean="0"/>
          </a:p>
          <a:p>
            <a:pPr lvl="1">
              <a:lnSpc>
                <a:spcPct val="80000"/>
              </a:lnSpc>
              <a:spcBef>
                <a:spcPts val="1800"/>
              </a:spcBef>
            </a:pPr>
            <a:r>
              <a:rPr lang="en-US" altLang="zh-CN" sz="2400" dirty="0" smtClean="0"/>
              <a:t>CHBW: Channel Bandwidth.</a:t>
            </a:r>
          </a:p>
          <a:p>
            <a:pPr lvl="1">
              <a:lnSpc>
                <a:spcPct val="80000"/>
              </a:lnSpc>
              <a:spcBef>
                <a:spcPts val="1800"/>
              </a:spcBef>
            </a:pPr>
            <a:r>
              <a:rPr lang="en-US" altLang="zh-CN" sz="2400" dirty="0" smtClean="0"/>
              <a:t>2.5 x CHBW: </a:t>
            </a:r>
          </a:p>
          <a:p>
            <a:pPr lvl="2">
              <a:lnSpc>
                <a:spcPct val="80000"/>
              </a:lnSpc>
              <a:spcBef>
                <a:spcPts val="1800"/>
              </a:spcBef>
            </a:pPr>
            <a:r>
              <a:rPr lang="en-US" altLang="zh-CN" sz="1800" dirty="0" smtClean="0"/>
              <a:t>Spurious </a:t>
            </a:r>
            <a:r>
              <a:rPr lang="en-US" altLang="zh-CN" sz="1800" dirty="0"/>
              <a:t>radiation emission limits (the demarcation between spurious radiation and out of band radiation is the bandwidth, which is  </a:t>
            </a:r>
            <a:r>
              <a:rPr lang="zh-CN" altLang="zh-CN" sz="1800" dirty="0"/>
              <a:t>±</a:t>
            </a:r>
            <a:r>
              <a:rPr lang="en-US" altLang="zh-CN" sz="1800" dirty="0"/>
              <a:t>2.5 </a:t>
            </a:r>
            <a:r>
              <a:rPr lang="en-US" altLang="zh-CN" sz="1800" dirty="0" smtClean="0"/>
              <a:t>multiple </a:t>
            </a:r>
            <a:r>
              <a:rPr lang="en-US" altLang="zh-CN" sz="1800" dirty="0"/>
              <a:t>of  operation channel </a:t>
            </a:r>
            <a:r>
              <a:rPr lang="en-US" altLang="zh-CN" sz="1800" dirty="0" smtClean="0"/>
              <a:t>band on carrier frequency)</a:t>
            </a:r>
            <a:endParaRPr lang="zh-CN" altLang="zh-CN" sz="1800" dirty="0"/>
          </a:p>
          <a:p>
            <a:pPr lvl="1">
              <a:lnSpc>
                <a:spcPct val="80000"/>
              </a:lnSpc>
              <a:spcBef>
                <a:spcPts val="1800"/>
              </a:spcBef>
            </a:pPr>
            <a:r>
              <a:rPr lang="en-US" altLang="zh-CN" sz="2400" dirty="0" smtClean="0"/>
              <a:t>Effective Value (EV): </a:t>
            </a:r>
            <a:endParaRPr lang="en-US" altLang="zh-CN" sz="2400" dirty="0"/>
          </a:p>
          <a:p>
            <a:pPr lvl="2">
              <a:lnSpc>
                <a:spcPct val="80000"/>
              </a:lnSpc>
              <a:spcBef>
                <a:spcPts val="1800"/>
              </a:spcBef>
            </a:pPr>
            <a:r>
              <a:rPr lang="en-US" altLang="zh-CN" sz="1800" dirty="0" smtClean="0"/>
              <a:t>EV of  Measured Power = 1/N *( P1 + P2 + ….. + PN)</a:t>
            </a:r>
          </a:p>
          <a:p>
            <a:pPr lvl="2">
              <a:lnSpc>
                <a:spcPct val="80000"/>
              </a:lnSpc>
              <a:spcBef>
                <a:spcPts val="1800"/>
              </a:spcBef>
            </a:pPr>
            <a:endParaRPr lang="en-US" altLang="zh-CN" sz="1800" dirty="0"/>
          </a:p>
          <a:p>
            <a:pPr marL="857250" lvl="2" indent="0">
              <a:lnSpc>
                <a:spcPct val="80000"/>
              </a:lnSpc>
              <a:spcBef>
                <a:spcPts val="1800"/>
              </a:spcBef>
              <a:buNone/>
            </a:pPr>
            <a:endParaRPr lang="zh-CN" altLang="zh-CN" sz="1800" dirty="0"/>
          </a:p>
          <a:p>
            <a:pPr marL="457200" lvl="1" indent="0">
              <a:lnSpc>
                <a:spcPct val="80000"/>
              </a:lnSpc>
              <a:spcBef>
                <a:spcPts val="1800"/>
              </a:spcBef>
              <a:buNone/>
            </a:pPr>
            <a:endParaRPr lang="en-US" altLang="zh-CN" sz="2400" dirty="0">
              <a:ea typeface="宋体" charset="-122"/>
            </a:endParaRPr>
          </a:p>
          <a:p>
            <a:pPr marL="457200" lvl="1" indent="0">
              <a:lnSpc>
                <a:spcPct val="80000"/>
              </a:lnSpc>
              <a:spcBef>
                <a:spcPts val="1800"/>
              </a:spcBef>
              <a:buNone/>
            </a:pPr>
            <a:endParaRPr lang="en-US" altLang="zh-CN" sz="2400" dirty="0">
              <a:ea typeface="宋体" charset="-122"/>
            </a:endParaRPr>
          </a:p>
          <a:p>
            <a:pPr lvl="1">
              <a:lnSpc>
                <a:spcPct val="80000"/>
              </a:lnSpc>
              <a:spcBef>
                <a:spcPts val="1800"/>
              </a:spcBef>
            </a:pPr>
            <a:endParaRPr lang="en-US" altLang="zh-CN" sz="24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4</a:t>
            </a:fld>
            <a:endParaRPr lang="en-US"/>
          </a:p>
        </p:txBody>
      </p:sp>
    </p:spTree>
    <p:extLst>
      <p:ext uri="{BB962C8B-B14F-4D97-AF65-F5344CB8AC3E}">
        <p14:creationId xmlns:p14="http://schemas.microsoft.com/office/powerpoint/2010/main" val="2469006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2000" dirty="0" smtClean="0"/>
          </a:p>
          <a:p>
            <a:pPr lvl="1">
              <a:lnSpc>
                <a:spcPct val="80000"/>
              </a:lnSpc>
              <a:spcBef>
                <a:spcPts val="1800"/>
              </a:spcBef>
            </a:pPr>
            <a:r>
              <a:rPr lang="en-US" altLang="zh-CN" sz="2000" dirty="0" smtClean="0"/>
              <a:t>In any Transmitter state (max, idle or standby), for </a:t>
            </a:r>
            <a:r>
              <a:rPr lang="en-US" altLang="zh-CN" sz="2000" dirty="0"/>
              <a:t>the frequency bands above 30 MHz, the radiation power at the upper/lower limits of the specified working frequency is no more than －80dBm/Hz (EIRP</a:t>
            </a:r>
            <a:r>
              <a:rPr lang="en-US" altLang="zh-CN" sz="2000" dirty="0" smtClean="0"/>
              <a:t>)</a:t>
            </a:r>
          </a:p>
          <a:p>
            <a:pPr lvl="2">
              <a:lnSpc>
                <a:spcPct val="80000"/>
              </a:lnSpc>
              <a:spcBef>
                <a:spcPts val="1800"/>
              </a:spcBef>
            </a:pPr>
            <a:r>
              <a:rPr lang="en-US" altLang="zh-CN" sz="2000" dirty="0" smtClean="0"/>
              <a:t>The upper/lower limits are (176, 214), (407, 425) and (608, 630) for Chinese medical bands. </a:t>
            </a:r>
          </a:p>
          <a:p>
            <a:pPr lvl="2">
              <a:lnSpc>
                <a:spcPct val="80000"/>
              </a:lnSpc>
              <a:spcBef>
                <a:spcPts val="1800"/>
              </a:spcBef>
            </a:pPr>
            <a:r>
              <a:rPr lang="en-US" altLang="zh-CN" sz="2000" dirty="0" smtClean="0"/>
              <a:t>-80dbm/Hz (EIRP) </a:t>
            </a:r>
            <a:r>
              <a:rPr lang="en-US" altLang="zh-CN" sz="2000" dirty="0"/>
              <a:t> </a:t>
            </a:r>
            <a:r>
              <a:rPr lang="en-US" altLang="zh-CN" sz="2000" dirty="0" smtClean="0"/>
              <a:t>is equal to -32dbm/100khz (ERP)</a:t>
            </a:r>
          </a:p>
          <a:p>
            <a:pPr marL="857250" lvl="2" indent="0">
              <a:lnSpc>
                <a:spcPct val="80000"/>
              </a:lnSpc>
              <a:spcBef>
                <a:spcPts val="1800"/>
              </a:spcBef>
              <a:buNone/>
            </a:pPr>
            <a:endParaRPr lang="en-US" altLang="zh-CN" sz="2000" dirty="0" smtClean="0"/>
          </a:p>
          <a:p>
            <a:pPr lvl="2">
              <a:lnSpc>
                <a:spcPct val="80000"/>
              </a:lnSpc>
              <a:spcBef>
                <a:spcPts val="1800"/>
              </a:spcBef>
            </a:pPr>
            <a:endParaRPr lang="en-US" altLang="zh-CN" sz="2000" dirty="0"/>
          </a:p>
          <a:p>
            <a:pPr lvl="2">
              <a:lnSpc>
                <a:spcPct val="80000"/>
              </a:lnSpc>
              <a:spcBef>
                <a:spcPts val="1800"/>
              </a:spcBef>
            </a:pPr>
            <a:endParaRPr lang="zh-CN" altLang="zh-CN" sz="2000" dirty="0"/>
          </a:p>
          <a:p>
            <a:pPr lvl="1">
              <a:lnSpc>
                <a:spcPct val="80000"/>
              </a:lnSpc>
              <a:spcBef>
                <a:spcPts val="1800"/>
              </a:spcBef>
            </a:pPr>
            <a:endParaRPr lang="en-US" altLang="zh-CN" sz="2000" dirty="0">
              <a:ea typeface="宋体" charset="-122"/>
            </a:endParaRPr>
          </a:p>
          <a:p>
            <a:pPr marL="457200" lvl="1" indent="0">
              <a:lnSpc>
                <a:spcPct val="80000"/>
              </a:lnSpc>
              <a:spcBef>
                <a:spcPts val="1800"/>
              </a:spcBef>
              <a:buNone/>
            </a:pPr>
            <a:endParaRPr lang="en-US" altLang="zh-CN" sz="2000" dirty="0">
              <a:ea typeface="宋体" charset="-122"/>
            </a:endParaRPr>
          </a:p>
          <a:p>
            <a:pPr lvl="1">
              <a:lnSpc>
                <a:spcPct val="80000"/>
              </a:lnSpc>
              <a:spcBef>
                <a:spcPts val="1800"/>
              </a:spcBef>
            </a:pPr>
            <a:endParaRPr lang="en-US" altLang="zh-CN" sz="20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5</a:t>
            </a:fld>
            <a:endParaRPr lang="en-US"/>
          </a:p>
        </p:txBody>
      </p:sp>
    </p:spTree>
    <p:extLst>
      <p:ext uri="{BB962C8B-B14F-4D97-AF65-F5344CB8AC3E}">
        <p14:creationId xmlns:p14="http://schemas.microsoft.com/office/powerpoint/2010/main" val="1117302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dirty="0" smtClean="0"/>
          </a:p>
          <a:p>
            <a:pPr marL="457200" lvl="1" indent="0">
              <a:buNone/>
            </a:pPr>
            <a:r>
              <a:rPr lang="en-US" altLang="zh-CN" dirty="0" smtClean="0"/>
              <a:t>The </a:t>
            </a:r>
            <a:r>
              <a:rPr lang="en-US" altLang="zh-CN" dirty="0"/>
              <a:t>s</a:t>
            </a:r>
            <a:r>
              <a:rPr lang="en-US" altLang="zh-CN" dirty="0" smtClean="0"/>
              <a:t>purious </a:t>
            </a:r>
            <a:r>
              <a:rPr lang="en-US" altLang="zh-CN" dirty="0"/>
              <a:t>radiation </a:t>
            </a:r>
            <a:r>
              <a:rPr lang="en-US" altLang="zh-CN" dirty="0" smtClean="0"/>
              <a:t>emission of any </a:t>
            </a:r>
            <a:r>
              <a:rPr lang="en-US" altLang="zh-CN" dirty="0"/>
              <a:t>Transmitter, in 48.5MHz-72.5MHz, 76MHz-108MHz, 167MHz-223MHz, 470MHz-566MHz or 606MHz-798MHz bands, should be </a:t>
            </a:r>
            <a:r>
              <a:rPr lang="en-US" altLang="zh-CN" dirty="0" smtClean="0"/>
              <a:t>less than </a:t>
            </a:r>
            <a:r>
              <a:rPr lang="en-US" altLang="zh-CN" dirty="0"/>
              <a:t>-</a:t>
            </a:r>
            <a:r>
              <a:rPr lang="en-US" altLang="zh-CN" dirty="0" smtClean="0"/>
              <a:t>54dBm/100KHz</a:t>
            </a:r>
            <a:endParaRPr lang="zh-CN" altLang="zh-CN" dirty="0"/>
          </a:p>
          <a:p>
            <a:endParaRPr lang="zh-CN" altLang="zh-CN" sz="2800" dirty="0"/>
          </a:p>
          <a:p>
            <a:pPr lvl="2">
              <a:lnSpc>
                <a:spcPct val="80000"/>
              </a:lnSpc>
              <a:spcBef>
                <a:spcPts val="1800"/>
              </a:spcBef>
            </a:pPr>
            <a:endParaRPr lang="zh-CN" altLang="zh-CN" sz="2800" dirty="0"/>
          </a:p>
          <a:p>
            <a:pPr lvl="1">
              <a:lnSpc>
                <a:spcPct val="80000"/>
              </a:lnSpc>
              <a:spcBef>
                <a:spcPts val="1800"/>
              </a:spcBef>
            </a:pPr>
            <a:endParaRPr lang="en-US" altLang="zh-CN" dirty="0">
              <a:ea typeface="宋体" charset="-122"/>
            </a:endParaRPr>
          </a:p>
          <a:p>
            <a:pPr marL="457200" lvl="1" indent="0">
              <a:lnSpc>
                <a:spcPct val="80000"/>
              </a:lnSpc>
              <a:spcBef>
                <a:spcPts val="1800"/>
              </a:spcBef>
              <a:buNone/>
            </a:pPr>
            <a:endParaRPr lang="en-US" altLang="zh-CN" dirty="0">
              <a:ea typeface="宋体" charset="-122"/>
            </a:endParaRPr>
          </a:p>
          <a:p>
            <a:pPr lvl="1">
              <a:lnSpc>
                <a:spcPct val="80000"/>
              </a:lnSpc>
              <a:spcBef>
                <a:spcPts val="1800"/>
              </a:spcBef>
            </a:pPr>
            <a:endParaRPr lang="en-US" altLang="zh-CN"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6</a:t>
            </a:fld>
            <a:endParaRPr lang="en-US"/>
          </a:p>
        </p:txBody>
      </p:sp>
    </p:spTree>
    <p:extLst>
      <p:ext uri="{BB962C8B-B14F-4D97-AF65-F5344CB8AC3E}">
        <p14:creationId xmlns:p14="http://schemas.microsoft.com/office/powerpoint/2010/main" val="1730524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766246661"/>
              </p:ext>
            </p:extLst>
          </p:nvPr>
        </p:nvGraphicFramePr>
        <p:xfrm>
          <a:off x="1505240" y="2457247"/>
          <a:ext cx="5730072" cy="1152127"/>
        </p:xfrm>
        <a:graphic>
          <a:graphicData uri="http://schemas.openxmlformats.org/drawingml/2006/table">
            <a:tbl>
              <a:tblPr firstRow="1" firstCol="1" bandRow="1">
                <a:tableStyleId>{5C22544A-7EE6-4342-B048-85BDC9FD1C3A}</a:tableStyleId>
              </a:tblPr>
              <a:tblGrid>
                <a:gridCol w="1432182"/>
                <a:gridCol w="1432182"/>
                <a:gridCol w="1432854"/>
                <a:gridCol w="1432854"/>
              </a:tblGrid>
              <a:tr h="507577">
                <a:tc>
                  <a:txBody>
                    <a:bodyPr/>
                    <a:lstStyle/>
                    <a:p>
                      <a:pPr algn="ctr">
                        <a:spcAft>
                          <a:spcPts val="0"/>
                        </a:spcAft>
                      </a:pPr>
                      <a:r>
                        <a:rPr lang="en-US" sz="1200" dirty="0">
                          <a:effectLst/>
                        </a:rPr>
                        <a:t>Frequency range</a:t>
                      </a:r>
                      <a:endParaRPr lang="zh-CN" sz="1200" dirty="0">
                        <a:effectLst/>
                        <a:latin typeface="Times New Roman"/>
                        <a:ea typeface="宋体"/>
                      </a:endParaRPr>
                    </a:p>
                  </a:txBody>
                  <a:tcPr marL="68580" marR="68580" marT="0" marB="0"/>
                </a:tc>
                <a:tc>
                  <a:txBody>
                    <a:bodyPr/>
                    <a:lstStyle/>
                    <a:p>
                      <a:pPr algn="ctr">
                        <a:spcAft>
                          <a:spcPts val="0"/>
                        </a:spcAft>
                      </a:pPr>
                      <a:r>
                        <a:rPr lang="en-US" sz="1200" dirty="0">
                          <a:effectLst/>
                        </a:rPr>
                        <a:t>Test bandwidth</a:t>
                      </a:r>
                      <a:endParaRPr lang="zh-CN" sz="1200" dirty="0">
                        <a:effectLst/>
                        <a:latin typeface="Times New Roman"/>
                        <a:ea typeface="宋体"/>
                      </a:endParaRPr>
                    </a:p>
                  </a:txBody>
                  <a:tcPr marL="68580" marR="68580" marT="0" marB="0"/>
                </a:tc>
                <a:tc>
                  <a:txBody>
                    <a:bodyPr/>
                    <a:lstStyle/>
                    <a:p>
                      <a:pPr algn="ctr">
                        <a:spcAft>
                          <a:spcPts val="0"/>
                        </a:spcAft>
                      </a:pPr>
                      <a:r>
                        <a:rPr lang="en-US" sz="1200">
                          <a:effectLst/>
                        </a:rPr>
                        <a:t>Limit</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Detection method</a:t>
                      </a:r>
                      <a:endParaRPr lang="zh-CN" sz="1200">
                        <a:effectLst/>
                        <a:latin typeface="Times New Roman"/>
                        <a:ea typeface="宋体"/>
                      </a:endParaRPr>
                    </a:p>
                  </a:txBody>
                  <a:tcPr marL="68580" marR="68580" marT="0" marB="0"/>
                </a:tc>
              </a:tr>
              <a:tr h="214850">
                <a:tc>
                  <a:txBody>
                    <a:bodyPr/>
                    <a:lstStyle/>
                    <a:p>
                      <a:pPr algn="ctr">
                        <a:spcAft>
                          <a:spcPts val="0"/>
                        </a:spcAft>
                      </a:pPr>
                      <a:r>
                        <a:rPr lang="en-US" sz="1400" dirty="0">
                          <a:effectLst/>
                        </a:rPr>
                        <a:t>30MHz-1GHz</a:t>
                      </a:r>
                      <a:endParaRPr lang="zh-CN" sz="1400" dirty="0">
                        <a:effectLst/>
                        <a:latin typeface="Times New Roman"/>
                        <a:ea typeface="宋体"/>
                      </a:endParaRPr>
                    </a:p>
                  </a:txBody>
                  <a:tcPr marL="68580" marR="68580" marT="0" marB="0"/>
                </a:tc>
                <a:tc>
                  <a:txBody>
                    <a:bodyPr/>
                    <a:lstStyle/>
                    <a:p>
                      <a:pPr algn="ctr">
                        <a:spcAft>
                          <a:spcPts val="0"/>
                        </a:spcAft>
                      </a:pPr>
                      <a:r>
                        <a:rPr lang="en-US" sz="1400">
                          <a:effectLst/>
                        </a:rPr>
                        <a:t>100kHz (3dB)</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－36dBm</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Effective value</a:t>
                      </a:r>
                      <a:endParaRPr lang="zh-CN" sz="1400" dirty="0">
                        <a:effectLst/>
                        <a:latin typeface="Times New Roman"/>
                        <a:ea typeface="宋体"/>
                      </a:endParaRPr>
                    </a:p>
                  </a:txBody>
                  <a:tcPr marL="68580" marR="68580" marT="0" marB="0"/>
                </a:tc>
              </a:tr>
              <a:tr h="214850">
                <a:tc>
                  <a:txBody>
                    <a:bodyPr/>
                    <a:lstStyle/>
                    <a:p>
                      <a:pPr algn="ctr">
                        <a:spcAft>
                          <a:spcPts val="0"/>
                        </a:spcAft>
                      </a:pPr>
                      <a:r>
                        <a:rPr lang="en-US" sz="1400">
                          <a:effectLst/>
                        </a:rPr>
                        <a:t>1GHz-40GHz</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1MHz (3dB)</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－30dBm</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Effective value</a:t>
                      </a:r>
                      <a:endParaRPr lang="zh-CN" sz="1400" dirty="0">
                        <a:effectLst/>
                        <a:latin typeface="Times New Roman"/>
                        <a:ea typeface="宋体"/>
                      </a:endParaRPr>
                    </a:p>
                  </a:txBody>
                  <a:tcPr marL="68580" marR="68580" marT="0" marB="0"/>
                </a:tc>
              </a:tr>
              <a:tr h="214850">
                <a:tc>
                  <a:txBody>
                    <a:bodyPr/>
                    <a:lstStyle/>
                    <a:p>
                      <a:pPr algn="ctr">
                        <a:spcAft>
                          <a:spcPts val="0"/>
                        </a:spcAft>
                      </a:pPr>
                      <a:r>
                        <a:rPr lang="en-US" sz="1400">
                          <a:effectLst/>
                        </a:rPr>
                        <a:t>&gt;40GHz</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1MHz (3dB)</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－20dBm</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Effective value</a:t>
                      </a:r>
                      <a:endParaRPr lang="zh-CN" sz="1400" dirty="0">
                        <a:effectLst/>
                        <a:latin typeface="Times New Roman"/>
                        <a:ea typeface="宋体"/>
                      </a:endParaRPr>
                    </a:p>
                  </a:txBody>
                  <a:tcPr marL="68580" marR="6858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60631562"/>
              </p:ext>
            </p:extLst>
          </p:nvPr>
        </p:nvGraphicFramePr>
        <p:xfrm>
          <a:off x="1527620" y="4445823"/>
          <a:ext cx="5904656" cy="1296144"/>
        </p:xfrm>
        <a:graphic>
          <a:graphicData uri="http://schemas.openxmlformats.org/drawingml/2006/table">
            <a:tbl>
              <a:tblPr firstRow="1" firstCol="1" bandRow="1">
                <a:tableStyleId>{5C22544A-7EE6-4342-B048-85BDC9FD1C3A}</a:tableStyleId>
              </a:tblPr>
              <a:tblGrid>
                <a:gridCol w="1475818"/>
                <a:gridCol w="1475818"/>
                <a:gridCol w="1476510"/>
                <a:gridCol w="1476510"/>
              </a:tblGrid>
              <a:tr h="576064">
                <a:tc>
                  <a:txBody>
                    <a:bodyPr/>
                    <a:lstStyle/>
                    <a:p>
                      <a:pPr algn="ctr">
                        <a:spcAft>
                          <a:spcPts val="0"/>
                        </a:spcAft>
                      </a:pPr>
                      <a:r>
                        <a:rPr lang="en-US" sz="1200" dirty="0">
                          <a:effectLst/>
                        </a:rPr>
                        <a:t>Frequency range</a:t>
                      </a:r>
                      <a:endParaRPr lang="zh-CN" sz="1200" dirty="0">
                        <a:effectLst/>
                        <a:latin typeface="Times New Roman"/>
                        <a:ea typeface="宋体"/>
                      </a:endParaRPr>
                    </a:p>
                  </a:txBody>
                  <a:tcPr marL="68580" marR="68580" marT="0" marB="0"/>
                </a:tc>
                <a:tc>
                  <a:txBody>
                    <a:bodyPr/>
                    <a:lstStyle/>
                    <a:p>
                      <a:pPr algn="ctr">
                        <a:spcAft>
                          <a:spcPts val="0"/>
                        </a:spcAft>
                      </a:pPr>
                      <a:r>
                        <a:rPr lang="en-US" sz="1200" dirty="0">
                          <a:effectLst/>
                        </a:rPr>
                        <a:t>Test bandwidth</a:t>
                      </a:r>
                      <a:endParaRPr lang="zh-CN" sz="1200" dirty="0">
                        <a:effectLst/>
                        <a:latin typeface="Times New Roman"/>
                        <a:ea typeface="宋体"/>
                      </a:endParaRPr>
                    </a:p>
                  </a:txBody>
                  <a:tcPr marL="68580" marR="68580" marT="0" marB="0"/>
                </a:tc>
                <a:tc>
                  <a:txBody>
                    <a:bodyPr/>
                    <a:lstStyle/>
                    <a:p>
                      <a:pPr algn="ctr">
                        <a:spcAft>
                          <a:spcPts val="0"/>
                        </a:spcAft>
                      </a:pPr>
                      <a:r>
                        <a:rPr lang="en-US" sz="1200">
                          <a:effectLst/>
                        </a:rPr>
                        <a:t>Limit</a:t>
                      </a:r>
                      <a:endParaRPr lang="zh-CN" sz="1200">
                        <a:effectLst/>
                        <a:latin typeface="Times New Roman"/>
                        <a:ea typeface="宋体"/>
                      </a:endParaRPr>
                    </a:p>
                  </a:txBody>
                  <a:tcPr marL="68580" marR="68580" marT="0" marB="0"/>
                </a:tc>
                <a:tc>
                  <a:txBody>
                    <a:bodyPr/>
                    <a:lstStyle/>
                    <a:p>
                      <a:pPr algn="ctr">
                        <a:spcAft>
                          <a:spcPts val="0"/>
                        </a:spcAft>
                      </a:pPr>
                      <a:r>
                        <a:rPr lang="en-US" sz="1200" dirty="0">
                          <a:effectLst/>
                        </a:rPr>
                        <a:t>Detection method</a:t>
                      </a:r>
                      <a:endParaRPr lang="zh-CN" sz="1200" dirty="0">
                        <a:effectLst/>
                        <a:latin typeface="Times New Roman"/>
                        <a:ea typeface="宋体"/>
                      </a:endParaRPr>
                    </a:p>
                  </a:txBody>
                  <a:tcPr marL="68580" marR="68580" marT="0" marB="0"/>
                </a:tc>
              </a:tr>
              <a:tr h="288032">
                <a:tc>
                  <a:txBody>
                    <a:bodyPr/>
                    <a:lstStyle/>
                    <a:p>
                      <a:pPr algn="ctr">
                        <a:spcAft>
                          <a:spcPts val="0"/>
                        </a:spcAft>
                      </a:pPr>
                      <a:r>
                        <a:rPr lang="en-US" sz="1400" dirty="0">
                          <a:effectLst/>
                        </a:rPr>
                        <a:t>30MHz-1GHz</a:t>
                      </a:r>
                      <a:endParaRPr lang="zh-CN" sz="1400" dirty="0">
                        <a:effectLst/>
                        <a:latin typeface="Times New Roman"/>
                        <a:ea typeface="宋体"/>
                      </a:endParaRPr>
                    </a:p>
                  </a:txBody>
                  <a:tcPr marL="68580" marR="68580" marT="0" marB="0"/>
                </a:tc>
                <a:tc>
                  <a:txBody>
                    <a:bodyPr/>
                    <a:lstStyle/>
                    <a:p>
                      <a:pPr algn="ctr">
                        <a:spcAft>
                          <a:spcPts val="0"/>
                        </a:spcAft>
                      </a:pPr>
                      <a:r>
                        <a:rPr lang="en-US" sz="1400">
                          <a:effectLst/>
                        </a:rPr>
                        <a:t>100kHz(3dB)</a:t>
                      </a:r>
                      <a:endParaRPr lang="zh-CN" sz="1400">
                        <a:effectLst/>
                        <a:latin typeface="Times New Roman"/>
                        <a:ea typeface="宋体"/>
                      </a:endParaRPr>
                    </a:p>
                  </a:txBody>
                  <a:tcPr marL="68580" marR="68580" marT="0" marB="0"/>
                </a:tc>
                <a:tc rowSpan="2">
                  <a:txBody>
                    <a:bodyPr/>
                    <a:lstStyle/>
                    <a:p>
                      <a:pPr algn="ctr">
                        <a:lnSpc>
                          <a:spcPct val="250000"/>
                        </a:lnSpc>
                        <a:spcAft>
                          <a:spcPts val="0"/>
                        </a:spcAft>
                      </a:pPr>
                      <a:r>
                        <a:rPr lang="en-US" sz="1400">
                          <a:effectLst/>
                        </a:rPr>
                        <a:t>－47dBm</a:t>
                      </a:r>
                      <a:endParaRPr lang="zh-CN" sz="1400">
                        <a:effectLst/>
                        <a:latin typeface="Times New Roman"/>
                        <a:ea typeface="宋体"/>
                      </a:endParaRPr>
                    </a:p>
                  </a:txBody>
                  <a:tcPr marL="68580" marR="68580" marT="0" marB="0"/>
                </a:tc>
                <a:tc rowSpan="2">
                  <a:txBody>
                    <a:bodyPr/>
                    <a:lstStyle/>
                    <a:p>
                      <a:pPr algn="ctr">
                        <a:lnSpc>
                          <a:spcPct val="250000"/>
                        </a:lnSpc>
                        <a:spcAft>
                          <a:spcPts val="0"/>
                        </a:spcAft>
                      </a:pPr>
                      <a:r>
                        <a:rPr lang="en-US" sz="1400" dirty="0">
                          <a:effectLst/>
                        </a:rPr>
                        <a:t>Quasi-peak</a:t>
                      </a:r>
                      <a:endParaRPr lang="zh-CN" sz="1400" dirty="0">
                        <a:effectLst/>
                        <a:latin typeface="Times New Roman"/>
                        <a:ea typeface="宋体"/>
                      </a:endParaRPr>
                    </a:p>
                  </a:txBody>
                  <a:tcPr marL="68580" marR="68580" marT="0" marB="0"/>
                </a:tc>
              </a:tr>
              <a:tr h="432048">
                <a:tc>
                  <a:txBody>
                    <a:bodyPr/>
                    <a:lstStyle/>
                    <a:p>
                      <a:pPr algn="ctr">
                        <a:spcAft>
                          <a:spcPts val="0"/>
                        </a:spcAft>
                      </a:pPr>
                      <a:r>
                        <a:rPr lang="en-US" sz="1400">
                          <a:effectLst/>
                        </a:rPr>
                        <a:t>&gt;1GHz</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1MHz(3dB)</a:t>
                      </a:r>
                      <a:endParaRPr lang="zh-CN" sz="1400" dirty="0">
                        <a:effectLst/>
                        <a:latin typeface="Times New Roman"/>
                        <a:ea typeface="宋体"/>
                      </a:endParaRPr>
                    </a:p>
                  </a:txBody>
                  <a:tcPr marL="68580" marR="68580" marT="0" marB="0"/>
                </a:tc>
                <a:tc vMerge="1">
                  <a:txBody>
                    <a:bodyPr/>
                    <a:lstStyle/>
                    <a:p>
                      <a:endParaRPr lang="zh-CN" altLang="en-US"/>
                    </a:p>
                  </a:txBody>
                  <a:tcPr/>
                </a:tc>
                <a:tc vMerge="1">
                  <a:txBody>
                    <a:bodyPr/>
                    <a:lstStyle/>
                    <a:p>
                      <a:endParaRPr lang="zh-CN" altLang="en-US"/>
                    </a:p>
                  </a:txBody>
                  <a:tcPr/>
                </a:tc>
              </a:tr>
            </a:tbl>
          </a:graphicData>
        </a:graphic>
      </p:graphicFrame>
      <p:sp>
        <p:nvSpPr>
          <p:cNvPr id="9" name="TextBox 8"/>
          <p:cNvSpPr txBox="1"/>
          <p:nvPr/>
        </p:nvSpPr>
        <p:spPr>
          <a:xfrm>
            <a:off x="656722" y="3861048"/>
            <a:ext cx="7646452" cy="584775"/>
          </a:xfrm>
          <a:prstGeom prst="rect">
            <a:avLst/>
          </a:prstGeom>
          <a:noFill/>
        </p:spPr>
        <p:txBody>
          <a:bodyPr wrap="none" rtlCol="0">
            <a:spAutoFit/>
          </a:bodyPr>
          <a:lstStyle/>
          <a:p>
            <a:pPr marL="0" lvl="3"/>
            <a:r>
              <a:rPr lang="en-US" altLang="zh-CN" sz="2000" dirty="0">
                <a:latin typeface="Calibri" pitchFamily="34" charset="0"/>
                <a:ea typeface="宋体" pitchFamily="2" charset="-122"/>
                <a:cs typeface="Calibri" pitchFamily="34" charset="0"/>
              </a:rPr>
              <a:t>Transmitter in standby or idle state, the spurious power level should be:</a:t>
            </a:r>
            <a:endParaRPr lang="en-US" altLang="zh-CN" sz="2000" dirty="0">
              <a:latin typeface="Arial" pitchFamily="34" charset="0"/>
              <a:ea typeface="宋体" pitchFamily="2" charset="-122"/>
              <a:cs typeface="宋体" pitchFamily="2" charset="-122"/>
            </a:endParaRPr>
          </a:p>
          <a:p>
            <a:endParaRPr lang="en-US" dirty="0"/>
          </a:p>
        </p:txBody>
      </p:sp>
      <p:sp>
        <p:nvSpPr>
          <p:cNvPr id="11" name="TextBox 10"/>
          <p:cNvSpPr txBox="1"/>
          <p:nvPr/>
        </p:nvSpPr>
        <p:spPr>
          <a:xfrm>
            <a:off x="640160" y="1556792"/>
            <a:ext cx="7460232" cy="707886"/>
          </a:xfrm>
          <a:prstGeom prst="rect">
            <a:avLst/>
          </a:prstGeom>
          <a:noFill/>
        </p:spPr>
        <p:txBody>
          <a:bodyPr wrap="square" rtlCol="0">
            <a:spAutoFit/>
          </a:bodyPr>
          <a:lstStyle/>
          <a:p>
            <a:pPr marL="0" lvl="2"/>
            <a:r>
              <a:rPr lang="en-US" altLang="zh-CN" sz="2000" dirty="0">
                <a:latin typeface="Calibri" pitchFamily="34" charset="0"/>
                <a:ea typeface="宋体" pitchFamily="2" charset="-122"/>
                <a:cs typeface="Calibri" pitchFamily="34" charset="0"/>
              </a:rPr>
              <a:t>Transmitter in transmission state at the maximum power the spurious power level should be</a:t>
            </a:r>
            <a:r>
              <a:rPr lang="en-US" altLang="zh-CN" sz="2000" dirty="0" smtClean="0">
                <a:latin typeface="Calibri" pitchFamily="34" charset="0"/>
                <a:ea typeface="宋体" pitchFamily="2" charset="-122"/>
                <a:cs typeface="Calibri" pitchFamily="34" charset="0"/>
              </a:rPr>
              <a:t>:</a:t>
            </a:r>
            <a:endParaRPr lang="en-US" altLang="zh-CN" sz="2000" dirty="0">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118671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20142</TotalTime>
  <Words>438</Words>
  <Application>Microsoft Office PowerPoint</Application>
  <PresentationFormat>On-screen Show (4:3)</PresentationFormat>
  <Paragraphs>88</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Custom Design</vt:lpstr>
      <vt:lpstr>PowerPoint Presentation</vt:lpstr>
      <vt:lpstr>General View</vt:lpstr>
      <vt:lpstr>Chinese Medical Band Spectral Mask </vt:lpstr>
      <vt:lpstr>Chart Explanation</vt:lpstr>
      <vt:lpstr>Chart Explanation</vt:lpstr>
      <vt:lpstr>Chart Explanation</vt:lpstr>
      <vt:lpstr>Chart Explanation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Art</cp:lastModifiedBy>
  <cp:revision>1463</cp:revision>
  <cp:lastPrinted>1998-02-10T13:28:06Z</cp:lastPrinted>
  <dcterms:created xsi:type="dcterms:W3CDTF">1999-11-08T18:59:45Z</dcterms:created>
  <dcterms:modified xsi:type="dcterms:W3CDTF">2013-05-14T21:58:27Z</dcterms:modified>
  <cp:contentStatus>Final</cp:contentStatus>
</cp:coreProperties>
</file>