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3" r:id="rId5"/>
    <p:sldId id="274" r:id="rId6"/>
    <p:sldId id="275" r:id="rId7"/>
    <p:sldId id="276" r:id="rId8"/>
    <p:sldId id="278" r:id="rId9"/>
    <p:sldId id="256" r:id="rId10"/>
    <p:sldId id="279"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April 2013</a:t>
            </a:r>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April 2013</a:t>
            </a:r>
            <a:endParaRPr lang="en-US" altLang="ja-JP" dirty="0"/>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DF3F4172-E538-446E-867D-56FDB194A550}" type="slidenum">
              <a:rPr lang="en-US" altLang="ja-JP"/>
              <a:pPr/>
              <a:t>&lt;#&gt;</a:t>
            </a:fld>
            <a:endParaRPr lang="en-US" altLang="ja-JP" dirty="0"/>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9</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6B3A71F-4814-4FD0-B5BF-45F7AA6F4C8B}" type="slidenum">
              <a:rPr lang="en-US" altLang="ja-JP"/>
              <a:pPr/>
              <a:t>&lt;#&gt;</a:t>
            </a:fld>
            <a:endParaRPr lang="en-US" altLang="ja-JP" dirty="0"/>
          </a:p>
        </p:txBody>
      </p:sp>
    </p:spTree>
    <p:extLst>
      <p:ext uri="{BB962C8B-B14F-4D97-AF65-F5344CB8AC3E}">
        <p14:creationId xmlns:p14="http://schemas.microsoft.com/office/powerpoint/2010/main" xmlns=""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17C47D4F-CAA3-4307-B0EF-8C4B3E0CF21D}" type="slidenum">
              <a:rPr lang="en-US" altLang="ja-JP"/>
              <a:pPr/>
              <a:t>&lt;#&gt;</a:t>
            </a:fld>
            <a:endParaRPr lang="en-US" altLang="ja-JP" dirty="0"/>
          </a:p>
        </p:txBody>
      </p:sp>
    </p:spTree>
    <p:extLst>
      <p:ext uri="{BB962C8B-B14F-4D97-AF65-F5344CB8AC3E}">
        <p14:creationId xmlns:p14="http://schemas.microsoft.com/office/powerpoint/2010/main" xmlns="" val="22005650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May 2013</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8242A585-2600-43B1-ABC9-06D037E96BAE}" type="slidenum">
              <a:rPr lang="en-US" altLang="ja-JP"/>
              <a:pPr/>
              <a:t>&lt;#&gt;</a:t>
            </a:fld>
            <a:endParaRPr lang="en-US" altLang="ja-JP" dirty="0"/>
          </a:p>
        </p:txBody>
      </p:sp>
    </p:spTree>
    <p:extLst>
      <p:ext uri="{BB962C8B-B14F-4D97-AF65-F5344CB8AC3E}">
        <p14:creationId xmlns:p14="http://schemas.microsoft.com/office/powerpoint/2010/main" xmlns=""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F345BDCD-0A82-43EF-9F50-431A9535906C}" type="slidenum">
              <a:rPr lang="en-US" altLang="ja-JP"/>
              <a:pPr/>
              <a:t>&lt;#&gt;</a:t>
            </a:fld>
            <a:endParaRPr lang="en-US" altLang="ja-JP" dirty="0"/>
          </a:p>
        </p:txBody>
      </p:sp>
    </p:spTree>
    <p:extLst>
      <p:ext uri="{BB962C8B-B14F-4D97-AF65-F5344CB8AC3E}">
        <p14:creationId xmlns:p14="http://schemas.microsoft.com/office/powerpoint/2010/main" xmlns=""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DA055100-B070-402A-915F-F75138044036}" type="slidenum">
              <a:rPr lang="en-US" altLang="ja-JP"/>
              <a:pPr/>
              <a:t>&lt;#&gt;</a:t>
            </a:fld>
            <a:endParaRPr lang="en-US" altLang="ja-JP" dirty="0"/>
          </a:p>
        </p:txBody>
      </p:sp>
    </p:spTree>
    <p:extLst>
      <p:ext uri="{BB962C8B-B14F-4D97-AF65-F5344CB8AC3E}">
        <p14:creationId xmlns:p14="http://schemas.microsoft.com/office/powerpoint/2010/main" xmlns=""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アイコンをクリックして図を追加</a:t>
            </a:r>
            <a:endParaRPr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dirty="0" smtClean="0"/>
              <a:t>May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86348C59-0566-4162-B54D-0A1849E52EE9}" type="slidenum">
              <a:rPr lang="en-US" altLang="ja-JP"/>
              <a:pPr/>
              <a:t>&lt;#&gt;</a:t>
            </a:fld>
            <a:endParaRPr lang="en-US" altLang="ja-JP" dirty="0"/>
          </a:p>
        </p:txBody>
      </p:sp>
    </p:spTree>
    <p:extLst>
      <p:ext uri="{BB962C8B-B14F-4D97-AF65-F5344CB8AC3E}">
        <p14:creationId xmlns:p14="http://schemas.microsoft.com/office/powerpoint/2010/main" xmlns=""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May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802.15-13-0308-00-0sru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May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SRU Opening Information for May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[14 May,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opening information for IG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items for the </a:t>
            </a:r>
            <a:r>
              <a:rPr lang="en-US" altLang="ja-JP" dirty="0" smtClean="0"/>
              <a:t>week (Cont’d)</a:t>
            </a:r>
            <a:endParaRPr kumimoji="1" lang="ja-JP" altLang="en-US" dirty="0"/>
          </a:p>
        </p:txBody>
      </p:sp>
      <p:sp>
        <p:nvSpPr>
          <p:cNvPr id="3" name="コンテンツ プレースホルダ 2"/>
          <p:cNvSpPr>
            <a:spLocks noGrp="1"/>
          </p:cNvSpPr>
          <p:nvPr>
            <p:ph idx="1"/>
          </p:nvPr>
        </p:nvSpPr>
        <p:spPr>
          <a:xfrm>
            <a:off x="251520" y="1981200"/>
            <a:ext cx="8640960" cy="4472136"/>
          </a:xfrm>
        </p:spPr>
        <p:txBody>
          <a:bodyPr/>
          <a:lstStyle/>
          <a:p>
            <a:r>
              <a:rPr lang="en-US" altLang="ja-JP" sz="2400" dirty="0" smtClean="0"/>
              <a:t>Presentations</a:t>
            </a:r>
          </a:p>
          <a:p>
            <a:pPr lvl="1"/>
            <a:r>
              <a:rPr lang="en-US" altLang="ja-JP" sz="2000" dirty="0" smtClean="0"/>
              <a:t>Proposal of radio resource management architecture (</a:t>
            </a:r>
            <a:r>
              <a:rPr lang="en-US" altLang="ja-JP" sz="2000" dirty="0" smtClean="0"/>
              <a:t>15-13-0285r1)</a:t>
            </a:r>
            <a:endParaRPr lang="en-US" altLang="ja-JP" sz="2000" dirty="0" smtClean="0"/>
          </a:p>
          <a:p>
            <a:pPr lvl="1"/>
            <a:r>
              <a:rPr lang="en-US" altLang="ja-JP" sz="2000" dirty="0" smtClean="0"/>
              <a:t>A Use Case of Self-Organizing Wireless Network for Medical System (</a:t>
            </a:r>
            <a:r>
              <a:rPr lang="en-US" altLang="ja-JP" sz="2000" dirty="0" smtClean="0"/>
              <a:t>15-13-0306r0</a:t>
            </a:r>
            <a:r>
              <a:rPr lang="en-US" altLang="ja-JP" sz="2000" dirty="0" smtClean="0"/>
              <a:t>)</a:t>
            </a:r>
          </a:p>
          <a:p>
            <a:pPr lvl="1"/>
            <a:r>
              <a:rPr lang="en-US" altLang="ja-JP" sz="2000" dirty="0" smtClean="0"/>
              <a:t>IG SRU </a:t>
            </a:r>
            <a:r>
              <a:rPr lang="en-US" altLang="ja-JP" sz="2000" dirty="0" err="1" smtClean="0"/>
              <a:t>Usecase</a:t>
            </a:r>
            <a:r>
              <a:rPr lang="en-US" altLang="ja-JP" sz="2000" dirty="0" smtClean="0"/>
              <a:t> requirements (</a:t>
            </a:r>
            <a:r>
              <a:rPr lang="en-US" altLang="ja-JP" sz="2000" dirty="0" smtClean="0"/>
              <a:t>15-13-02950</a:t>
            </a:r>
            <a:r>
              <a:rPr lang="en-US" altLang="ja-JP" sz="2000" dirty="0" smtClean="0"/>
              <a:t>)</a:t>
            </a:r>
          </a:p>
          <a:p>
            <a:pPr lvl="1"/>
            <a:r>
              <a:rPr lang="en-US" altLang="ja-JP" sz="2000" dirty="0" smtClean="0"/>
              <a:t>WNG Table of Contents (</a:t>
            </a:r>
            <a:r>
              <a:rPr lang="en-US" altLang="ja-JP" sz="2000" dirty="0" smtClean="0"/>
              <a:t>15-13-0307r0</a:t>
            </a:r>
            <a:r>
              <a:rPr lang="en-US" altLang="ja-JP" sz="2000" dirty="0" smtClean="0"/>
              <a:t>)</a:t>
            </a:r>
          </a:p>
          <a:p>
            <a:pPr lvl="1"/>
            <a:r>
              <a:rPr lang="en-US" altLang="ja-JP" sz="2000" dirty="0" smtClean="0"/>
              <a:t>IG-SRU Working Draft </a:t>
            </a:r>
            <a:r>
              <a:rPr lang="en-US" altLang="ja-JP" sz="2000" dirty="0" err="1" smtClean="0"/>
              <a:t>Usecases</a:t>
            </a:r>
            <a:r>
              <a:rPr lang="en-US" altLang="ja-JP" sz="2000" dirty="0" smtClean="0"/>
              <a:t> &amp; Draft5C (</a:t>
            </a:r>
            <a:r>
              <a:rPr lang="en-US" altLang="ja-JP" sz="2000" dirty="0" smtClean="0"/>
              <a:t>15-13-0294r0</a:t>
            </a:r>
            <a:r>
              <a:rPr lang="en-US" altLang="ja-JP" sz="2000" dirty="0" smtClean="0"/>
              <a:t>)</a:t>
            </a:r>
          </a:p>
          <a:p>
            <a:r>
              <a:rPr lang="en-US" altLang="ja-JP" sz="2400" dirty="0" smtClean="0"/>
              <a:t>Discussions</a:t>
            </a:r>
          </a:p>
          <a:p>
            <a:pPr lvl="1"/>
            <a:r>
              <a:rPr lang="en-US" altLang="ja-JP" sz="2000" dirty="0" smtClean="0"/>
              <a:t>Plan for July meeting</a:t>
            </a:r>
          </a:p>
          <a:p>
            <a:pPr lvl="1"/>
            <a:r>
              <a:rPr lang="en-US" altLang="ja-JP" sz="2000" dirty="0" smtClean="0"/>
              <a:t>AOB</a:t>
            </a:r>
          </a:p>
          <a:p>
            <a:pPr>
              <a:lnSpc>
                <a:spcPct val="80000"/>
              </a:lnSpc>
            </a:pPr>
            <a:r>
              <a:rPr lang="en-US" altLang="ja-JP" sz="2400" dirty="0" smtClean="0">
                <a:ea typeface="ＭＳ Ｐゴシック" pitchFamily="50" charset="-128"/>
              </a:rPr>
              <a:t>Report on progress to WG</a:t>
            </a:r>
          </a:p>
          <a:p>
            <a:pPr>
              <a:buNone/>
            </a:pPr>
            <a:endParaRPr kumimoji="1" lang="ja-JP" altLang="en-US" sz="3600" dirty="0"/>
          </a:p>
        </p:txBody>
      </p:sp>
      <p:sp>
        <p:nvSpPr>
          <p:cNvPr id="4" name="日付プレースホルダ 3"/>
          <p:cNvSpPr>
            <a:spLocks noGrp="1"/>
          </p:cNvSpPr>
          <p:nvPr>
            <p:ph type="dt" sz="half" idx="10"/>
          </p:nvPr>
        </p:nvSpPr>
        <p:spPr/>
        <p:txBody>
          <a:bodyPr/>
          <a:lstStyle/>
          <a:p>
            <a:r>
              <a:rPr lang="en-US" altLang="ja-JP" smtClean="0"/>
              <a:t>May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10</a:t>
            </a:fld>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558608" cy="2223120"/>
          </a:xfrm>
        </p:spPr>
        <p:txBody>
          <a:bodyPr/>
          <a:lstStyle/>
          <a:p>
            <a:r>
              <a:rPr lang="en-US" altLang="ja-JP" b="1" dirty="0">
                <a:ea typeface="ＭＳ Ｐゴシック" pitchFamily="50" charset="-128"/>
              </a:rPr>
              <a:t>IEEE 802.15 IG 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Waikoloa, HI</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May 14,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2"/>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3"/>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4"/>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dirty="0"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0" y="1981200"/>
            <a:ext cx="7772400" cy="4114800"/>
          </a:xfrm>
        </p:spPr>
        <p:txBody>
          <a:bodyPr/>
          <a:lstStyle/>
          <a:p>
            <a:r>
              <a:rPr lang="en-US" altLang="ja-JP" sz="280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dirty="0" smtClean="0">
                <a:ea typeface="ＭＳ Ｐゴシック" charset="-128"/>
              </a:rPr>
              <a:t>Either speak up now or</a:t>
            </a:r>
          </a:p>
          <a:p>
            <a:pPr lvl="1"/>
            <a:r>
              <a:rPr lang="en-US" altLang="ja-JP" sz="2000" dirty="0" smtClean="0">
                <a:ea typeface="ＭＳ Ｐゴシック" charset="-128"/>
              </a:rPr>
              <a:t>Provide the chair of this group with the identity of the holder(s) of any and all such claims as soon as possible or</a:t>
            </a:r>
          </a:p>
          <a:p>
            <a:pPr lvl="1"/>
            <a:r>
              <a:rPr lang="en-US" altLang="ja-JP" sz="2000" dirty="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dirty="0"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Tree>
    <p:extLst>
      <p:ext uri="{BB962C8B-B14F-4D97-AF65-F5344CB8AC3E}">
        <p14:creationId xmlns:p14="http://schemas.microsoft.com/office/powerpoint/2010/main" xmlns="" val="803867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dirty="0">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IG SRU </a:t>
            </a:r>
            <a:r>
              <a:rPr lang="en-US" altLang="ja-JP" dirty="0" smtClean="0"/>
              <a:t>Sessions</a:t>
            </a:r>
            <a:endParaRPr kumimoji="1" lang="ja-JP" altLang="en-US" dirty="0"/>
          </a:p>
        </p:txBody>
      </p:sp>
      <p:sp>
        <p:nvSpPr>
          <p:cNvPr id="9" name="コンテンツ プレースホルダー 8"/>
          <p:cNvSpPr>
            <a:spLocks noGrp="1"/>
          </p:cNvSpPr>
          <p:nvPr>
            <p:ph idx="1"/>
          </p:nvPr>
        </p:nvSpPr>
        <p:spPr>
          <a:xfrm>
            <a:off x="685800" y="1981200"/>
            <a:ext cx="7772400" cy="2059868"/>
          </a:xfrm>
        </p:spPr>
        <p:txBody>
          <a:bodyPr/>
          <a:lstStyle/>
          <a:p>
            <a:r>
              <a:rPr lang="en-US" altLang="ja-JP" sz="2200" dirty="0"/>
              <a:t>The IG SRU </a:t>
            </a:r>
            <a:r>
              <a:rPr lang="en-US" altLang="ja-JP" sz="2200" dirty="0" smtClean="0"/>
              <a:t>meeting is held </a:t>
            </a:r>
            <a:r>
              <a:rPr lang="en-US" altLang="ja-JP" sz="2200" dirty="0"/>
              <a:t>every plenary meeting.</a:t>
            </a:r>
          </a:p>
          <a:p>
            <a:r>
              <a:rPr lang="en-US" altLang="ja-JP" sz="2200" dirty="0" smtClean="0"/>
              <a:t>1</a:t>
            </a:r>
            <a:r>
              <a:rPr lang="en-US" altLang="ja-JP" sz="2200" baseline="30000" dirty="0" smtClean="0"/>
              <a:t>st</a:t>
            </a:r>
            <a:r>
              <a:rPr lang="en-US" altLang="ja-JP" sz="2200" dirty="0" smtClean="0"/>
              <a:t> version of technical document of IG SRU released March 2012 (1</a:t>
            </a:r>
            <a:r>
              <a:rPr lang="en-GB" altLang="ja-JP" sz="2200" dirty="0" smtClean="0"/>
              <a:t>2-0184-00</a:t>
            </a:r>
            <a:r>
              <a:rPr lang="en-US" altLang="ja-JP" sz="2200" dirty="0" smtClean="0"/>
              <a:t>).</a:t>
            </a:r>
            <a:endParaRPr lang="en-US" altLang="ja-JP" sz="2200"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January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BBC3A54B-52B6-4F6E-9212-922EF83326FB}" type="slidenum">
              <a:rPr lang="en-US" altLang="ja-JP" smtClean="0"/>
              <a:pPr/>
              <a:t>8</a:t>
            </a:fld>
            <a:endParaRPr lang="en-US" altLang="ja-JP" dirty="0"/>
          </a:p>
        </p:txBody>
      </p:sp>
      <p:graphicFrame>
        <p:nvGraphicFramePr>
          <p:cNvPr id="8" name="コンテンツ プレースホルダ 6"/>
          <p:cNvGraphicFramePr>
            <a:graphicFrameLocks noGrp="1"/>
          </p:cNvGraphicFramePr>
          <p:nvPr/>
        </p:nvGraphicFramePr>
        <p:xfrm>
          <a:off x="215900" y="3216419"/>
          <a:ext cx="8712200" cy="3236917"/>
        </p:xfrm>
        <a:graphic>
          <a:graphicData uri="http://schemas.openxmlformats.org/drawingml/2006/table">
            <a:tbl>
              <a:tblPr/>
              <a:tblGrid>
                <a:gridCol w="720725"/>
                <a:gridCol w="1079500"/>
                <a:gridCol w="1439863"/>
                <a:gridCol w="1593850"/>
                <a:gridCol w="1381125"/>
                <a:gridCol w="1381125"/>
                <a:gridCol w="1116012"/>
              </a:tblGrid>
              <a:tr h="55880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Year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Month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Venue</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Agenda</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Closing Report</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Minutes</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000000"/>
                          </a:solidFill>
                          <a:effectLst/>
                          <a:latin typeface="Arial" charset="0"/>
                          <a:ea typeface="ＭＳ Ｐゴシック" charset="-128"/>
                        </a:rPr>
                        <a:t>Number of participant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November</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Dallas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15-10-0839-01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15-10-0924-01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15-10-0934-00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Singapore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15-11-0159-01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15-11-0298-00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15-11-0440-00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8</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531813">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July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San Francisco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15-11-0456-00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15-11-0552-00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15-11-755-00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November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Atlanta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15-11-0757-01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15-11-0830-00</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15-12-0106-00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13</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Waikoloa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15-12-0107-00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15-12-0191-00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15-12-0197-00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4</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July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San Diego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15-12-0326-01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15-12-0425-00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15-12-0440-00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November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San Antonio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15-12-0595-01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15-12-0628-01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15-12-0659-01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9</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row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2013</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January</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Vancouver</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15-12-0681-02</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15-13-0078-00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15-13-0093-00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8288">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Orlando</a:t>
                      </a:r>
                    </a:p>
                  </a:txBody>
                  <a:tcPr marL="9524" marR="9524" marT="9524"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15-13-105-01</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15-13-0225-00</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15-13-0305-00</a:t>
                      </a:r>
                      <a:endParaRPr kumimoji="1" lang="ja-JP" altLang="en-US" sz="16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charset="0"/>
                          <a:ea typeface="ＭＳ Ｐゴシック" charset="-128"/>
                        </a:rPr>
                        <a:t>12</a:t>
                      </a:r>
                    </a:p>
                  </a:txBody>
                  <a:tcPr marL="9524" marR="9524" marT="952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937835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May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9</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 items for the week</a:t>
            </a:r>
            <a:endParaRPr lang="ja-JP" altLang="ja-JP" sz="3200" dirty="0"/>
          </a:p>
        </p:txBody>
      </p:sp>
      <p:sp>
        <p:nvSpPr>
          <p:cNvPr id="4099" name="Rectangle 3"/>
          <p:cNvSpPr>
            <a:spLocks noGrp="1" noChangeArrowheads="1"/>
          </p:cNvSpPr>
          <p:nvPr>
            <p:ph type="body" idx="1"/>
          </p:nvPr>
        </p:nvSpPr>
        <p:spPr>
          <a:xfrm>
            <a:off x="251520" y="1837184"/>
            <a:ext cx="8640960" cy="4400128"/>
          </a:xfrm>
          <a:ln/>
        </p:spPr>
        <p:txBody>
          <a:bodyPr/>
          <a:lstStyle/>
          <a:p>
            <a:r>
              <a:rPr lang="en-US" altLang="ja-JP" sz="2400" dirty="0" smtClean="0"/>
              <a:t>IG SRU meeting call to order</a:t>
            </a:r>
          </a:p>
          <a:p>
            <a:r>
              <a:rPr lang="en-US" altLang="ja-JP" sz="2400" dirty="0" smtClean="0"/>
              <a:t>Call for essential patents and policies &amp; procedures reminder </a:t>
            </a:r>
          </a:p>
          <a:p>
            <a:r>
              <a:rPr lang="en-US" altLang="ja-JP" sz="2400" dirty="0" smtClean="0"/>
              <a:t>Approve meeting </a:t>
            </a:r>
            <a:r>
              <a:rPr lang="en-US" altLang="ja-JP" sz="2400" dirty="0" smtClean="0"/>
              <a:t>minutes</a:t>
            </a:r>
          </a:p>
          <a:p>
            <a:pPr lvl="1"/>
            <a:r>
              <a:rPr lang="de-DE" altLang="ja-JP" sz="1800" dirty="0" smtClean="0"/>
              <a:t>IG SRU March 2013 </a:t>
            </a:r>
            <a:r>
              <a:rPr lang="de-DE" altLang="ja-JP" sz="1800" dirty="0" smtClean="0"/>
              <a:t>Minutes</a:t>
            </a:r>
            <a:r>
              <a:rPr lang="ja-JP" altLang="en-US" sz="1800" dirty="0" smtClean="0"/>
              <a:t> </a:t>
            </a:r>
            <a:r>
              <a:rPr lang="en-US" altLang="ja-JP" sz="1800" dirty="0" smtClean="0"/>
              <a:t>(15-13-0305r0)</a:t>
            </a:r>
            <a:endParaRPr lang="en-US" altLang="ja-JP" sz="1800" dirty="0" smtClean="0"/>
          </a:p>
          <a:p>
            <a:pPr lvl="1"/>
            <a:r>
              <a:rPr lang="de-DE" altLang="ja-JP" sz="1800" dirty="0" smtClean="0"/>
              <a:t>IG SRU April 2013 Telecon </a:t>
            </a:r>
            <a:r>
              <a:rPr lang="de-DE" altLang="ja-JP" sz="1800" dirty="0" smtClean="0"/>
              <a:t>Minutes </a:t>
            </a:r>
            <a:r>
              <a:rPr lang="en-US" altLang="ja-JP" sz="1800" dirty="0" smtClean="0"/>
              <a:t>(</a:t>
            </a:r>
            <a:r>
              <a:rPr lang="en-US" altLang="ja-JP" sz="1800" dirty="0" smtClean="0"/>
              <a:t>15-13-0311r0)</a:t>
            </a:r>
            <a:endParaRPr lang="en-US" altLang="ja-JP"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650</TotalTime>
  <Words>903</Words>
  <Application>Microsoft Office PowerPoint</Application>
  <PresentationFormat>画面に合わせる (4:3)</PresentationFormat>
  <Paragraphs>184</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IEEE 802.15 IG SRU   Opening Information  Waikoloa, HI May 14, 2013</vt:lpstr>
      <vt:lpstr>Administrative Items</vt:lpstr>
      <vt:lpstr>スライド 4</vt:lpstr>
      <vt:lpstr>スライド 5</vt:lpstr>
      <vt:lpstr>Call for Potentially Essential Patents</vt:lpstr>
      <vt:lpstr>Other Guidelines for IEEE WG Meetings</vt:lpstr>
      <vt:lpstr>IG SRU Sessions</vt:lpstr>
      <vt:lpstr>Agenda items for the week</vt:lpstr>
      <vt:lpstr>Agenda items for the week (Cont’d)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21</cp:revision>
  <cp:lastPrinted>2013-04-17T07:57:49Z</cp:lastPrinted>
  <dcterms:created xsi:type="dcterms:W3CDTF">2013-04-16T01:38:08Z</dcterms:created>
  <dcterms:modified xsi:type="dcterms:W3CDTF">2013-05-14T18:22:10Z</dcterms:modified>
</cp:coreProperties>
</file>