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78" r:id="rId3"/>
    <p:sldId id="270" r:id="rId4"/>
    <p:sldId id="284" r:id="rId5"/>
    <p:sldId id="293" r:id="rId6"/>
    <p:sldId id="279" r:id="rId7"/>
    <p:sldId id="295" r:id="rId8"/>
    <p:sldId id="283" r:id="rId9"/>
    <p:sldId id="281" r:id="rId10"/>
    <p:sldId id="290" r:id="rId11"/>
    <p:sldId id="294" r:id="rId12"/>
    <p:sldId id="282" r:id="rId13"/>
    <p:sldId id="287" r:id="rId14"/>
    <p:sldId id="288" r:id="rId15"/>
    <p:sldId id="285" r:id="rId16"/>
    <p:sldId id="277" r:id="rId17"/>
    <p:sldId id="286" r:id="rId18"/>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BACC6"/>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91" d="100"/>
          <a:sy n="91" d="100"/>
        </p:scale>
        <p:origin x="-102"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April 2013</a:t>
            </a:r>
            <a:endParaRPr lang="en-US" altLang="ja-JP" dirty="0"/>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smtClean="0"/>
              <a:t>Shoichi Kitazawa (ATR)</a:t>
            </a:r>
            <a:endParaRPr lang="en-US" altLang="ja-JP" dirty="0"/>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1C9E7F0A-1D88-47D1-B7ED-5CA346B4FD43}" type="slidenum">
              <a:rPr lang="en-US" altLang="ja-JP"/>
              <a:pPr/>
              <a: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April 2013</a:t>
            </a:r>
            <a:endParaRPr lang="en-US" altLang="ja-JP" dirty="0"/>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smtClean="0"/>
              <a:t>Shoichi Kitazawa (ATR)</a:t>
            </a:r>
            <a:endParaRPr lang="en-US" altLang="ja-JP" dirty="0"/>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DF3F4172-E538-446E-867D-56FDB194A550}" type="slidenum">
              <a:rPr lang="en-US" altLang="ja-JP"/>
              <a:pPr/>
              <a:t>‹#›</a:t>
            </a:fld>
            <a:endParaRPr lang="en-US" altLang="ja-JP" dirty="0"/>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Tree>
    <p:extLst>
      <p:ext uri="{BB962C8B-B14F-4D97-AF65-F5344CB8AC3E}">
        <p14:creationId xmlns:p14="http://schemas.microsoft.com/office/powerpoint/2010/main" val="428553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36B3A71F-4814-4FD0-B5BF-45F7AA6F4C8B}" type="slidenum">
              <a:rPr lang="en-US" altLang="ja-JP"/>
              <a:pPr/>
              <a:t>‹#›</a:t>
            </a:fld>
            <a:endParaRPr lang="en-US" altLang="ja-JP" dirty="0"/>
          </a:p>
        </p:txBody>
      </p:sp>
    </p:spTree>
    <p:extLst>
      <p:ext uri="{BB962C8B-B14F-4D97-AF65-F5344CB8AC3E}">
        <p14:creationId xmlns:p14="http://schemas.microsoft.com/office/powerpoint/2010/main" val="2761970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17C47D4F-CAA3-4307-B0EF-8C4B3E0CF21D}" type="slidenum">
              <a:rPr lang="en-US" altLang="ja-JP"/>
              <a:pPr/>
              <a:t>‹#›</a:t>
            </a:fld>
            <a:endParaRPr lang="en-US" altLang="ja-JP" dirty="0"/>
          </a:p>
        </p:txBody>
      </p:sp>
    </p:spTree>
    <p:extLst>
      <p:ext uri="{BB962C8B-B14F-4D97-AF65-F5344CB8AC3E}">
        <p14:creationId xmlns:p14="http://schemas.microsoft.com/office/powerpoint/2010/main" val="220056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8242A585-2600-43B1-ABC9-06D037E96BAE}" type="slidenum">
              <a:rPr lang="en-US" altLang="ja-JP"/>
              <a:pPr/>
              <a:t>‹#›</a:t>
            </a:fld>
            <a:endParaRPr lang="en-US" altLang="ja-JP" dirty="0"/>
          </a:p>
        </p:txBody>
      </p:sp>
    </p:spTree>
    <p:extLst>
      <p:ext uri="{BB962C8B-B14F-4D97-AF65-F5344CB8AC3E}">
        <p14:creationId xmlns:p14="http://schemas.microsoft.com/office/powerpoint/2010/main" val="263444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Tree>
    <p:extLst>
      <p:ext uri="{BB962C8B-B14F-4D97-AF65-F5344CB8AC3E}">
        <p14:creationId xmlns:p14="http://schemas.microsoft.com/office/powerpoint/2010/main" val="3556052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Tree>
    <p:extLst>
      <p:ext uri="{BB962C8B-B14F-4D97-AF65-F5344CB8AC3E}">
        <p14:creationId xmlns:p14="http://schemas.microsoft.com/office/powerpoint/2010/main" val="1077041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r>
              <a:rPr lang="en-US" altLang="ja-JP" dirty="0"/>
              <a:t>Slide </a:t>
            </a:r>
            <a:fld id="{F345BDCD-0A82-43EF-9F50-431A9535906C}" type="slidenum">
              <a:rPr lang="en-US" altLang="ja-JP"/>
              <a:pPr/>
              <a:t>‹#›</a:t>
            </a:fld>
            <a:endParaRPr lang="en-US" altLang="ja-JP" dirty="0"/>
          </a:p>
        </p:txBody>
      </p:sp>
    </p:spTree>
    <p:extLst>
      <p:ext uri="{BB962C8B-B14F-4D97-AF65-F5344CB8AC3E}">
        <p14:creationId xmlns:p14="http://schemas.microsoft.com/office/powerpoint/2010/main" val="619872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Tree>
    <p:extLst>
      <p:ext uri="{BB962C8B-B14F-4D97-AF65-F5344CB8AC3E}">
        <p14:creationId xmlns:p14="http://schemas.microsoft.com/office/powerpoint/2010/main" val="2181049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2501620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DA055100-B070-402A-915F-F75138044036}" type="slidenum">
              <a:rPr lang="en-US" altLang="ja-JP"/>
              <a:pPr/>
              <a:t>‹#›</a:t>
            </a:fld>
            <a:endParaRPr lang="en-US" altLang="ja-JP" dirty="0"/>
          </a:p>
        </p:txBody>
      </p:sp>
    </p:spTree>
    <p:extLst>
      <p:ext uri="{BB962C8B-B14F-4D97-AF65-F5344CB8AC3E}">
        <p14:creationId xmlns:p14="http://schemas.microsoft.com/office/powerpoint/2010/main" val="2391507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June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86348C59-0566-4162-B54D-0A1849E52EE9}" type="slidenum">
              <a:rPr lang="en-US" altLang="ja-JP"/>
              <a:pPr/>
              <a:t>‹#›</a:t>
            </a:fld>
            <a:endParaRPr lang="en-US" altLang="ja-JP" dirty="0"/>
          </a:p>
        </p:txBody>
      </p:sp>
    </p:spTree>
    <p:extLst>
      <p:ext uri="{BB962C8B-B14F-4D97-AF65-F5344CB8AC3E}">
        <p14:creationId xmlns:p14="http://schemas.microsoft.com/office/powerpoint/2010/main" val="4254658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June 2013</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 (ATR)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AFD9030-C83D-42D9-9BFB-ADDEB84EB1F4}"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a:t>
            </a:r>
            <a:r>
              <a:rPr lang="en-US" altLang="ja-JP" sz="1400" b="1" dirty="0" smtClean="0">
                <a:ea typeface="ＭＳ Ｐゴシック" charset="-128"/>
              </a:rPr>
              <a:t>802.15-13-0307-01-0sru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35496" y="609600"/>
            <a:ext cx="8991600" cy="473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ea typeface="ＭＳ Ｐゴシック" charset="-128"/>
              </a:rPr>
              <a:t>[Table of contents for WNG meeting slide]</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[June </a:t>
            </a:r>
            <a:r>
              <a:rPr lang="en-US" altLang="ja-JP" sz="1600" dirty="0" smtClean="0">
                <a:ea typeface="ＭＳ Ｐゴシック" charset="-128"/>
              </a:rPr>
              <a:t>21, </a:t>
            </a:r>
            <a:r>
              <a:rPr lang="en-US" altLang="ja-JP" sz="1600" dirty="0" smtClean="0">
                <a:ea typeface="ＭＳ Ｐゴシック" charset="-128"/>
              </a:rPr>
              <a:t>2013]</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[2-2-2, Hikaridai, Seika, Kyoto,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:[+81-774-95-1511], </a:t>
            </a:r>
            <a:r>
              <a:rPr lang="en-US" altLang="ja-JP" sz="1600" dirty="0">
                <a:ea typeface="ＭＳ Ｐゴシック" charset="-128"/>
              </a:rPr>
              <a:t>FAX: </a:t>
            </a:r>
            <a:r>
              <a:rPr lang="en-US" altLang="ja-JP" sz="1600" dirty="0" smtClean="0">
                <a:ea typeface="ＭＳ Ｐゴシック" charset="-128"/>
              </a:rPr>
              <a:t>[ ],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presentation is </a:t>
            </a:r>
            <a:r>
              <a:rPr lang="en-US" altLang="ja-JP" sz="1600" dirty="0" smtClean="0">
                <a:ea typeface="ＭＳ Ｐゴシック" charset="-128"/>
              </a:rPr>
              <a:t>table of contents of  July WNG meeting</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ea typeface="ＭＳ Ｐゴシック" charset="-128"/>
              </a:rPr>
              <a:t>[Discussion]</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Scope and Objectives</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latin typeface="+mj-lt"/>
              </a:rPr>
              <a:t>Scope</a:t>
            </a:r>
          </a:p>
          <a:p>
            <a:pPr lvl="1"/>
            <a:r>
              <a:rPr lang="en-US" altLang="ja-JP" sz="2400" dirty="0" smtClean="0">
                <a:latin typeface="+mj-lt"/>
              </a:rPr>
              <a:t>SG-SRU focuses on mechanisms of Radio Resource Measurement and Management</a:t>
            </a:r>
            <a:r>
              <a:rPr lang="ja-JP" altLang="en-US" sz="2400" dirty="0">
                <a:latin typeface="+mj-lt"/>
              </a:rPr>
              <a:t> </a:t>
            </a:r>
            <a:r>
              <a:rPr lang="en-US" altLang="ja-JP" sz="2400" dirty="0" smtClean="0">
                <a:latin typeface="+mj-lt"/>
              </a:rPr>
              <a:t>(RRMM) for WPAN.</a:t>
            </a:r>
          </a:p>
          <a:p>
            <a:pPr lvl="2"/>
            <a:r>
              <a:rPr lang="en-US" altLang="ja-JP" sz="2000" dirty="0" smtClean="0">
                <a:latin typeface="+mj-lt"/>
              </a:rPr>
              <a:t>Primary target may be on 802.15.4</a:t>
            </a:r>
          </a:p>
          <a:p>
            <a:r>
              <a:rPr lang="en-US" altLang="ja-JP" sz="2800" dirty="0" smtClean="0">
                <a:latin typeface="+mj-lt"/>
              </a:rPr>
              <a:t>Objectives</a:t>
            </a:r>
          </a:p>
          <a:p>
            <a:pPr lvl="1"/>
            <a:r>
              <a:rPr lang="en-US" altLang="ja-JP" sz="2400" dirty="0" smtClean="0">
                <a:latin typeface="+mj-lt"/>
              </a:rPr>
              <a:t>A common RRMM </a:t>
            </a:r>
            <a:r>
              <a:rPr lang="en-GB" altLang="ja-JP" sz="2400" dirty="0" smtClean="0">
                <a:latin typeface="+mj-lt"/>
              </a:rPr>
              <a:t>mechanisms</a:t>
            </a:r>
            <a:r>
              <a:rPr lang="en-US" altLang="ja-JP" sz="2400" dirty="0" smtClean="0">
                <a:latin typeface="+mj-lt"/>
              </a:rPr>
              <a:t> for WPAN will be established for achieving efficient spectrum resource utilization.</a:t>
            </a: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10</a:t>
            </a:fld>
            <a:endParaRPr lang="en-US" altLang="ja-JP" dirty="0"/>
          </a:p>
        </p:txBody>
      </p:sp>
    </p:spTree>
    <p:extLst>
      <p:ext uri="{BB962C8B-B14F-4D97-AF65-F5344CB8AC3E}">
        <p14:creationId xmlns:p14="http://schemas.microsoft.com/office/powerpoint/2010/main" val="1651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Issues on Other Standards</a:t>
            </a:r>
            <a:endParaRPr kumimoji="1" lang="ja-JP" altLang="en-US" dirty="0"/>
          </a:p>
        </p:txBody>
      </p:sp>
      <p:sp>
        <p:nvSpPr>
          <p:cNvPr id="3" name="コンテンツ プレースホルダ 2"/>
          <p:cNvSpPr>
            <a:spLocks noGrp="1"/>
          </p:cNvSpPr>
          <p:nvPr>
            <p:ph idx="1"/>
          </p:nvPr>
        </p:nvSpPr>
        <p:spPr>
          <a:xfrm>
            <a:off x="251520" y="1981200"/>
            <a:ext cx="4320480" cy="4114800"/>
          </a:xfrm>
        </p:spPr>
        <p:txBody>
          <a:bodyPr/>
          <a:lstStyle/>
          <a:p>
            <a:r>
              <a:rPr kumimoji="1" lang="en-US" altLang="ja-JP" sz="2400" dirty="0" smtClean="0">
                <a:latin typeface="+mj-lt"/>
              </a:rPr>
              <a:t>802.11k</a:t>
            </a:r>
          </a:p>
          <a:p>
            <a:pPr lvl="1"/>
            <a:r>
              <a:rPr lang="en-US" altLang="ja-JP" sz="2000" dirty="0" smtClean="0">
                <a:latin typeface="+mj-lt"/>
              </a:rPr>
              <a:t>Channel load</a:t>
            </a:r>
          </a:p>
          <a:p>
            <a:pPr lvl="1"/>
            <a:r>
              <a:rPr lang="en-US" altLang="ja-JP" sz="2000" dirty="0" smtClean="0">
                <a:latin typeface="+mj-lt"/>
              </a:rPr>
              <a:t>Noise histogram</a:t>
            </a:r>
          </a:p>
          <a:p>
            <a:pPr lvl="1"/>
            <a:r>
              <a:rPr lang="en-US" altLang="ja-JP" sz="2000" dirty="0" smtClean="0">
                <a:latin typeface="+mj-lt"/>
              </a:rPr>
              <a:t>Beacon</a:t>
            </a:r>
          </a:p>
          <a:p>
            <a:pPr lvl="1"/>
            <a:r>
              <a:rPr lang="en-US" altLang="ja-JP" sz="2000" dirty="0" smtClean="0">
                <a:latin typeface="+mj-lt"/>
              </a:rPr>
              <a:t>Frame</a:t>
            </a:r>
          </a:p>
          <a:p>
            <a:pPr lvl="1"/>
            <a:r>
              <a:rPr lang="en-US" altLang="ja-JP" sz="2000" dirty="0" smtClean="0">
                <a:latin typeface="+mj-lt"/>
              </a:rPr>
              <a:t>STA statics</a:t>
            </a:r>
          </a:p>
          <a:p>
            <a:pPr lvl="1"/>
            <a:r>
              <a:rPr lang="en-US" altLang="ja-JP" sz="2000" dirty="0" smtClean="0">
                <a:latin typeface="+mj-lt"/>
              </a:rPr>
              <a:t>LCI(Location Configuration Information)</a:t>
            </a:r>
          </a:p>
          <a:p>
            <a:pPr lvl="1"/>
            <a:r>
              <a:rPr lang="en-US" altLang="ja-JP" sz="2000" dirty="0" smtClean="0">
                <a:latin typeface="+mj-lt"/>
              </a:rPr>
              <a:t>Transmit stream/category measurement</a:t>
            </a:r>
          </a:p>
          <a:p>
            <a:pPr lvl="1"/>
            <a:endParaRPr kumimoji="1" lang="ja-JP" altLang="en-US" sz="2000" dirty="0">
              <a:latin typeface="+mj-lt"/>
            </a:endParaRPr>
          </a:p>
        </p:txBody>
      </p:sp>
      <p:sp>
        <p:nvSpPr>
          <p:cNvPr id="4" name="日付プレースホルダ 3"/>
          <p:cNvSpPr>
            <a:spLocks noGrp="1"/>
          </p:cNvSpPr>
          <p:nvPr>
            <p:ph type="dt" sz="half" idx="10"/>
          </p:nvPr>
        </p:nvSpPr>
        <p:spPr/>
        <p:txBody>
          <a:bodyPr/>
          <a:lstStyle/>
          <a:p>
            <a:r>
              <a:rPr lang="en-US" altLang="ja-JP" smtClean="0"/>
              <a:t>June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11</a:t>
            </a:fld>
            <a:endParaRPr lang="en-US" altLang="ja-JP" dirty="0"/>
          </a:p>
        </p:txBody>
      </p:sp>
      <p:sp>
        <p:nvSpPr>
          <p:cNvPr id="7" name="コンテンツ プレースホルダ 2"/>
          <p:cNvSpPr txBox="1">
            <a:spLocks/>
          </p:cNvSpPr>
          <p:nvPr/>
        </p:nvSpPr>
        <p:spPr bwMode="auto">
          <a:xfrm>
            <a:off x="4572000" y="1988840"/>
            <a:ext cx="432048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1" u="none" strike="noStrike" kern="0" cap="none" spc="0" normalizeH="0" baseline="0" noProof="0" dirty="0" smtClean="0">
                <a:ln>
                  <a:noFill/>
                </a:ln>
                <a:solidFill>
                  <a:schemeClr val="tx1"/>
                </a:solidFill>
                <a:effectLst/>
                <a:uLnTx/>
                <a:uFillTx/>
                <a:latin typeface="+mj-lt"/>
              </a:rPr>
              <a:t>802.xx</a:t>
            </a:r>
          </a:p>
          <a:p>
            <a:pPr marL="342900" marR="0" lvl="0" indent="-342900" algn="l" defTabSz="914400" rtl="0" eaLnBrk="1" fontAlgn="base" latinLnBrk="0" hangingPunct="1">
              <a:lnSpc>
                <a:spcPct val="100000"/>
              </a:lnSpc>
              <a:spcBef>
                <a:spcPct val="20000"/>
              </a:spcBef>
              <a:spcAft>
                <a:spcPct val="0"/>
              </a:spcAft>
              <a:buClrTx/>
              <a:buSzTx/>
              <a:tabLst/>
              <a:defRPr/>
            </a:pPr>
            <a:r>
              <a:rPr kumimoji="1" lang="en-US" altLang="ja-JP" sz="2400" i="1" kern="0" dirty="0" smtClean="0">
                <a:latin typeface="+mj-lt"/>
              </a:rPr>
              <a:t>To be added</a:t>
            </a:r>
            <a:endParaRPr kumimoji="1" lang="en-US" altLang="ja-JP" sz="2400" b="0" i="1" u="none" strike="noStrike" kern="0" cap="none" spc="0" normalizeH="0" baseline="0" noProof="0" dirty="0" smtClean="0">
              <a:ln>
                <a:noFill/>
              </a:ln>
              <a:solidFill>
                <a:schemeClr val="tx1"/>
              </a:solidFill>
              <a:effectLst/>
              <a:uLnTx/>
              <a:uFillTx/>
              <a:latin typeface="+mj-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1" lang="ja-JP" altLang="en-US" sz="2000" b="0" i="0" u="none" strike="noStrike" kern="0" cap="none" spc="0" normalizeH="0" baseline="0" noProof="0" dirty="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Use Case Examples</a:t>
            </a:r>
            <a:endParaRPr lang="en-GB" dirty="0"/>
          </a:p>
        </p:txBody>
      </p:sp>
      <p:sp>
        <p:nvSpPr>
          <p:cNvPr id="3" name="コンテンツ プレースホルダー 2"/>
          <p:cNvSpPr>
            <a:spLocks noGrp="1"/>
          </p:cNvSpPr>
          <p:nvPr>
            <p:ph idx="1"/>
          </p:nvPr>
        </p:nvSpPr>
        <p:spPr/>
        <p:txBody>
          <a:bodyPr/>
          <a:lstStyle/>
          <a:p>
            <a:r>
              <a:rPr lang="en-GB" dirty="0" smtClean="0">
                <a:latin typeface="+mj-lt"/>
              </a:rPr>
              <a:t>Three major use cases have been in consideration</a:t>
            </a:r>
          </a:p>
          <a:p>
            <a:pPr lvl="1"/>
            <a:r>
              <a:rPr lang="en-GB" dirty="0" smtClean="0">
                <a:latin typeface="+mj-lt"/>
              </a:rPr>
              <a:t>Hospital/Medical/Healthcare</a:t>
            </a:r>
            <a:endParaRPr lang="en-GB" dirty="0">
              <a:latin typeface="+mj-lt"/>
            </a:endParaRPr>
          </a:p>
          <a:p>
            <a:pPr lvl="1"/>
            <a:r>
              <a:rPr lang="en-GB" dirty="0">
                <a:latin typeface="+mj-lt"/>
              </a:rPr>
              <a:t>Industrial </a:t>
            </a:r>
            <a:r>
              <a:rPr lang="en-GB" dirty="0" smtClean="0">
                <a:latin typeface="+mj-lt"/>
              </a:rPr>
              <a:t>Automation</a:t>
            </a:r>
          </a:p>
          <a:p>
            <a:pPr lvl="1"/>
            <a:r>
              <a:rPr lang="en-GB" dirty="0">
                <a:latin typeface="+mj-lt"/>
              </a:rPr>
              <a:t>Infrastructure </a:t>
            </a:r>
            <a:r>
              <a:rPr lang="en-GB" dirty="0" smtClean="0">
                <a:latin typeface="+mj-lt"/>
              </a:rPr>
              <a:t>Monitoring</a:t>
            </a:r>
            <a:endParaRPr lang="en-GB" dirty="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12</a:t>
            </a:fld>
            <a:endParaRPr lang="en-US" altLang="ja-JP" dirty="0"/>
          </a:p>
        </p:txBody>
      </p:sp>
    </p:spTree>
    <p:extLst>
      <p:ext uri="{BB962C8B-B14F-4D97-AF65-F5344CB8AC3E}">
        <p14:creationId xmlns:p14="http://schemas.microsoft.com/office/powerpoint/2010/main" val="4055483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a:t>
            </a:r>
            <a:r>
              <a:rPr lang="en-GB" altLang="ja-JP" dirty="0" smtClean="0"/>
              <a:t>case: </a:t>
            </a:r>
            <a:r>
              <a:rPr lang="en-US" altLang="ja-JP" dirty="0" smtClean="0"/>
              <a:t>Hospital</a:t>
            </a:r>
            <a:endParaRPr kumimoji="1" lang="ja-JP" altLang="en-US" dirty="0"/>
          </a:p>
        </p:txBody>
      </p:sp>
      <p:sp>
        <p:nvSpPr>
          <p:cNvPr id="3" name="コンテンツ プレースホルダー 2"/>
          <p:cNvSpPr>
            <a:spLocks noGrp="1"/>
          </p:cNvSpPr>
          <p:nvPr>
            <p:ph idx="1"/>
          </p:nvPr>
        </p:nvSpPr>
        <p:spPr>
          <a:xfrm>
            <a:off x="685800" y="1554088"/>
            <a:ext cx="3886200" cy="4467200"/>
          </a:xfrm>
        </p:spPr>
        <p:txBody>
          <a:bodyPr/>
          <a:lstStyle/>
          <a:p>
            <a:r>
              <a:rPr lang="en-US" altLang="ja-JP" sz="2000" dirty="0">
                <a:latin typeface="Times New Roman" pitchFamily="18" charset="0"/>
                <a:cs typeface="Times New Roman" pitchFamily="18" charset="0"/>
              </a:rPr>
              <a:t>Self-organizing wireless system</a:t>
            </a:r>
          </a:p>
          <a:p>
            <a:r>
              <a:rPr lang="en-US" altLang="ja-JP" sz="2000" dirty="0">
                <a:latin typeface="Times New Roman" pitchFamily="18" charset="0"/>
                <a:cs typeface="Times New Roman" pitchFamily="18" charset="0"/>
              </a:rPr>
              <a:t>Spectrum sensing of whole band for searching vacant radio resources</a:t>
            </a:r>
          </a:p>
          <a:p>
            <a:r>
              <a:rPr lang="en-US" altLang="ja-JP" sz="2000" dirty="0">
                <a:latin typeface="Times New Roman" pitchFamily="18" charset="0"/>
                <a:cs typeface="Times New Roman" pitchFamily="18" charset="0"/>
              </a:rPr>
              <a:t>Radio resource assignment and network topology management </a:t>
            </a:r>
          </a:p>
          <a:p>
            <a:endParaRPr kumimoji="1" lang="ja-JP" altLang="en-US" sz="1400"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13</a:t>
            </a:fld>
            <a:endParaRPr lang="en-US" altLang="ja-JP"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3521" y="3140968"/>
            <a:ext cx="4320000" cy="26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195881"/>
            <a:ext cx="5449633" cy="276999"/>
          </a:xfrm>
          <a:prstGeom prst="rect">
            <a:avLst/>
          </a:prstGeom>
          <a:noFill/>
        </p:spPr>
        <p:txBody>
          <a:bodyPr wrap="none" rtlCol="0">
            <a:spAutoFit/>
          </a:bodyPr>
          <a:lstStyle/>
          <a:p>
            <a:r>
              <a:rPr lang="en-US" altLang="ja-JP" dirty="0"/>
              <a:t>A Use Case of Self-Organizing Wireless Network for Medical </a:t>
            </a:r>
            <a:r>
              <a:rPr lang="en-US" altLang="ja-JP" dirty="0" smtClean="0"/>
              <a:t>System(15-13-0306r0)</a:t>
            </a:r>
            <a:endParaRPr kumimoji="1" lang="ja-JP" altLang="en-US" dirty="0"/>
          </a:p>
        </p:txBody>
      </p:sp>
    </p:spTree>
    <p:extLst>
      <p:ext uri="{BB962C8B-B14F-4D97-AF65-F5344CB8AC3E}">
        <p14:creationId xmlns:p14="http://schemas.microsoft.com/office/powerpoint/2010/main" val="142872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0110" y="1341088"/>
            <a:ext cx="5674378"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GB" altLang="ja-JP" dirty="0"/>
              <a:t>Use case: </a:t>
            </a:r>
            <a:r>
              <a:rPr lang="en-US" altLang="ja-JP" dirty="0" smtClean="0"/>
              <a:t>Industrial Automation </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14</a:t>
            </a:fld>
            <a:endParaRPr lang="en-US" altLang="ja-JP"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13336"/>
            <a:ext cx="677999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4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smtClean="0"/>
              <a:t>Infrastructure monitoring</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15</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86" y="1772816"/>
            <a:ext cx="377341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6287991" y="3313703"/>
            <a:ext cx="2160241" cy="100252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10" name="正方形/長方形 9"/>
          <p:cNvSpPr/>
          <p:nvPr/>
        </p:nvSpPr>
        <p:spPr>
          <a:xfrm>
            <a:off x="6287991" y="1888619"/>
            <a:ext cx="2160241" cy="900874"/>
          </a:xfrm>
          <a:prstGeom prst="rect">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11" name="正方形/長方形 10"/>
          <p:cNvSpPr/>
          <p:nvPr/>
        </p:nvSpPr>
        <p:spPr>
          <a:xfrm>
            <a:off x="6876256" y="1916832"/>
            <a:ext cx="1032654" cy="307777"/>
          </a:xfrm>
          <a:prstGeom prst="rect">
            <a:avLst/>
          </a:prstGeom>
        </p:spPr>
        <p:txBody>
          <a:bodyPr wrap="none">
            <a:spAutoFit/>
          </a:bodyPr>
          <a:lstStyle/>
          <a:p>
            <a:pPr algn="ctr"/>
            <a:r>
              <a:rPr lang="en-US" altLang="ja-JP" sz="1400" dirty="0" smtClean="0">
                <a:cs typeface="Times New Roman" pitchFamily="18" charset="0"/>
              </a:rPr>
              <a:t>Application</a:t>
            </a:r>
            <a:endParaRPr lang="en-US" altLang="ja-JP" sz="1400" dirty="0">
              <a:cs typeface="Times New Roman" pitchFamily="18" charset="0"/>
            </a:endParaRPr>
          </a:p>
        </p:txBody>
      </p:sp>
      <p:sp>
        <p:nvSpPr>
          <p:cNvPr id="12" name="正方形/長方形 11"/>
          <p:cNvSpPr/>
          <p:nvPr/>
        </p:nvSpPr>
        <p:spPr>
          <a:xfrm>
            <a:off x="6604072" y="2390027"/>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13" name="正方形/長方形 12"/>
          <p:cNvSpPr/>
          <p:nvPr/>
        </p:nvSpPr>
        <p:spPr>
          <a:xfrm>
            <a:off x="6071968" y="4865038"/>
            <a:ext cx="2565400" cy="105157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14" name="正方形/長方形 13"/>
          <p:cNvSpPr/>
          <p:nvPr/>
        </p:nvSpPr>
        <p:spPr>
          <a:xfrm>
            <a:off x="6645321" y="4950141"/>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15" name="正方形/長方形 14"/>
          <p:cNvSpPr/>
          <p:nvPr/>
        </p:nvSpPr>
        <p:spPr>
          <a:xfrm>
            <a:off x="6526519" y="3313703"/>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16" name="正方形/長方形 15"/>
          <p:cNvSpPr/>
          <p:nvPr/>
        </p:nvSpPr>
        <p:spPr>
          <a:xfrm>
            <a:off x="6504016" y="3890548"/>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17" name="右矢印 16"/>
          <p:cNvSpPr/>
          <p:nvPr/>
        </p:nvSpPr>
        <p:spPr>
          <a:xfrm rot="5400000">
            <a:off x="7349305" y="2947164"/>
            <a:ext cx="348757" cy="167126"/>
          </a:xfrm>
          <a:prstGeom prst="rightArrow">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18" name="右矢印 17"/>
          <p:cNvSpPr/>
          <p:nvPr/>
        </p:nvSpPr>
        <p:spPr>
          <a:xfrm rot="16200000" flipV="1">
            <a:off x="7053091" y="2935284"/>
            <a:ext cx="348757" cy="167126"/>
          </a:xfrm>
          <a:prstGeom prst="rightArrow">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19" name="右矢印 18"/>
          <p:cNvSpPr/>
          <p:nvPr/>
        </p:nvSpPr>
        <p:spPr>
          <a:xfrm rot="5400000">
            <a:off x="7349305" y="4496518"/>
            <a:ext cx="348757" cy="1671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20" name="右矢印 19"/>
          <p:cNvSpPr/>
          <p:nvPr/>
        </p:nvSpPr>
        <p:spPr>
          <a:xfrm rot="16200000" flipV="1">
            <a:off x="7044466" y="4484638"/>
            <a:ext cx="348757" cy="1671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21" name="正方形/長方形 20"/>
          <p:cNvSpPr/>
          <p:nvPr/>
        </p:nvSpPr>
        <p:spPr>
          <a:xfrm>
            <a:off x="6150708" y="5329926"/>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22" name="正方形/長方形 21"/>
          <p:cNvSpPr/>
          <p:nvPr/>
        </p:nvSpPr>
        <p:spPr>
          <a:xfrm>
            <a:off x="7584136" y="2856348"/>
            <a:ext cx="764954" cy="307777"/>
          </a:xfrm>
          <a:prstGeom prst="rect">
            <a:avLst/>
          </a:prstGeom>
        </p:spPr>
        <p:txBody>
          <a:bodyPr wrap="none">
            <a:spAutoFit/>
          </a:bodyPr>
          <a:lstStyle/>
          <a:p>
            <a:pPr algn="ctr"/>
            <a:r>
              <a:rPr lang="en-US" altLang="ja-JP" sz="1400" dirty="0" smtClean="0">
                <a:cs typeface="Times New Roman" pitchFamily="18" charset="0"/>
              </a:rPr>
              <a:t>Request</a:t>
            </a:r>
            <a:endParaRPr lang="en-US" altLang="ja-JP" sz="1400" dirty="0">
              <a:cs typeface="Times New Roman" pitchFamily="18" charset="0"/>
            </a:endParaRPr>
          </a:p>
        </p:txBody>
      </p:sp>
      <p:sp>
        <p:nvSpPr>
          <p:cNvPr id="23" name="正方形/長方形 22"/>
          <p:cNvSpPr/>
          <p:nvPr/>
        </p:nvSpPr>
        <p:spPr>
          <a:xfrm>
            <a:off x="6504828" y="2861909"/>
            <a:ext cx="673582" cy="307777"/>
          </a:xfrm>
          <a:prstGeom prst="rect">
            <a:avLst/>
          </a:prstGeom>
        </p:spPr>
        <p:txBody>
          <a:bodyPr wrap="none">
            <a:spAutoFit/>
          </a:bodyPr>
          <a:lstStyle/>
          <a:p>
            <a:pPr algn="ctr"/>
            <a:r>
              <a:rPr lang="en-US" altLang="ja-JP" sz="1400" dirty="0" smtClean="0">
                <a:cs typeface="Times New Roman" pitchFamily="18" charset="0"/>
              </a:rPr>
              <a:t>Report</a:t>
            </a:r>
            <a:endParaRPr lang="en-US" altLang="ja-JP" sz="1400" dirty="0">
              <a:cs typeface="Times New Roman" pitchFamily="18" charset="0"/>
            </a:endParaRPr>
          </a:p>
        </p:txBody>
      </p:sp>
      <p:sp>
        <p:nvSpPr>
          <p:cNvPr id="24" name="正方形/長方形 23"/>
          <p:cNvSpPr/>
          <p:nvPr/>
        </p:nvSpPr>
        <p:spPr>
          <a:xfrm>
            <a:off x="7584136" y="4393822"/>
            <a:ext cx="764954" cy="307777"/>
          </a:xfrm>
          <a:prstGeom prst="rect">
            <a:avLst/>
          </a:prstGeom>
        </p:spPr>
        <p:txBody>
          <a:bodyPr wrap="none">
            <a:spAutoFit/>
          </a:bodyPr>
          <a:lstStyle/>
          <a:p>
            <a:pPr algn="ctr"/>
            <a:r>
              <a:rPr lang="en-US" altLang="ja-JP" sz="1400" dirty="0" smtClean="0">
                <a:cs typeface="Times New Roman" pitchFamily="18" charset="0"/>
              </a:rPr>
              <a:t>Request</a:t>
            </a:r>
            <a:endParaRPr lang="en-US" altLang="ja-JP" sz="1400" dirty="0">
              <a:cs typeface="Times New Roman" pitchFamily="18" charset="0"/>
            </a:endParaRPr>
          </a:p>
        </p:txBody>
      </p:sp>
      <p:sp>
        <p:nvSpPr>
          <p:cNvPr id="25" name="正方形/長方形 24"/>
          <p:cNvSpPr/>
          <p:nvPr/>
        </p:nvSpPr>
        <p:spPr>
          <a:xfrm>
            <a:off x="6504016" y="4393822"/>
            <a:ext cx="673582" cy="307777"/>
          </a:xfrm>
          <a:prstGeom prst="rect">
            <a:avLst/>
          </a:prstGeom>
        </p:spPr>
        <p:txBody>
          <a:bodyPr wrap="none">
            <a:spAutoFit/>
          </a:bodyPr>
          <a:lstStyle/>
          <a:p>
            <a:pPr algn="ctr"/>
            <a:r>
              <a:rPr lang="en-US" altLang="ja-JP" sz="1400" dirty="0" smtClean="0">
                <a:cs typeface="Times New Roman" pitchFamily="18" charset="0"/>
              </a:rPr>
              <a:t>Report</a:t>
            </a:r>
            <a:endParaRPr lang="en-US" altLang="ja-JP" sz="1400" dirty="0">
              <a:cs typeface="Times New Roman" pitchFamily="18" charset="0"/>
            </a:endParaRPr>
          </a:p>
        </p:txBody>
      </p:sp>
      <p:sp>
        <p:nvSpPr>
          <p:cNvPr id="26" name="正方形/長方形 25"/>
          <p:cNvSpPr/>
          <p:nvPr/>
        </p:nvSpPr>
        <p:spPr>
          <a:xfrm>
            <a:off x="7316860" y="5329926"/>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45523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Proposed Timeline</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16</a:t>
            </a:fld>
            <a:endParaRPr lang="en-US" altLang="ja-JP" dirty="0"/>
          </a:p>
        </p:txBody>
      </p:sp>
      <p:graphicFrame>
        <p:nvGraphicFramePr>
          <p:cNvPr id="10" name="Table 5"/>
          <p:cNvGraphicFramePr>
            <a:graphicFrameLocks noGrp="1" noChangeAspect="1"/>
          </p:cNvGraphicFramePr>
          <p:nvPr>
            <p:extLst>
              <p:ext uri="{D42A27DB-BD31-4B8C-83A1-F6EECF244321}">
                <p14:modId xmlns:p14="http://schemas.microsoft.com/office/powerpoint/2010/main" val="2693688617"/>
              </p:ext>
            </p:extLst>
          </p:nvPr>
        </p:nvGraphicFramePr>
        <p:xfrm>
          <a:off x="373787" y="1524984"/>
          <a:ext cx="8396426" cy="4208272"/>
        </p:xfrm>
        <a:graphic>
          <a:graphicData uri="http://schemas.openxmlformats.org/drawingml/2006/table">
            <a:tbl>
              <a:tblPr/>
              <a:tblGrid>
                <a:gridCol w="453797"/>
                <a:gridCol w="2928045"/>
                <a:gridCol w="417882"/>
                <a:gridCol w="417882"/>
                <a:gridCol w="417882"/>
                <a:gridCol w="417882"/>
                <a:gridCol w="417882"/>
                <a:gridCol w="417882"/>
                <a:gridCol w="417882"/>
                <a:gridCol w="417882"/>
                <a:gridCol w="417882"/>
                <a:gridCol w="417882"/>
                <a:gridCol w="417882"/>
                <a:gridCol w="417882"/>
              </a:tblGrid>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Preparatory phase (IG)</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rPr>
                        <a:t>Technical presentation &amp; Use cases</a:t>
                      </a: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32400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vert="vert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PAR development</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Use Cases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Title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Scope &amp; Purpose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5C analyses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Interaction with other TG/WG</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(to identify relationship )</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Submission to WG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432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Standard development phase (TG)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Calibri" pitchFamily="34" charset="0"/>
                          <a:ea typeface="ＭＳ Ｐゴシック" pitchFamily="50" charset="-128"/>
                        </a:rPr>
                        <a:t>Ad Hoc </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11" name="Content Placeholder 2"/>
          <p:cNvSpPr txBox="1">
            <a:spLocks/>
          </p:cNvSpPr>
          <p:nvPr/>
        </p:nvSpPr>
        <p:spPr bwMode="auto">
          <a:xfrm>
            <a:off x="467544" y="5661248"/>
            <a:ext cx="8229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itchFamily="2" charset="2"/>
              <a:buChar char="q"/>
            </a:pPr>
            <a:r>
              <a:rPr lang="en-GB" altLang="ja-JP" sz="1600" kern="0" dirty="0" smtClean="0"/>
              <a:t>Target dates:</a:t>
            </a:r>
          </a:p>
          <a:p>
            <a:pPr lvl="1">
              <a:buFont typeface="Wingdings" pitchFamily="2" charset="2"/>
              <a:buChar char="ü"/>
            </a:pPr>
            <a:r>
              <a:rPr lang="en-GB" altLang="ja-JP" sz="1600" kern="0" dirty="0" smtClean="0"/>
              <a:t>PAR submission to NesCom in March 2014</a:t>
            </a:r>
          </a:p>
          <a:p>
            <a:pPr lvl="1">
              <a:buFont typeface="Wingdings" pitchFamily="2" charset="2"/>
              <a:buChar char="ü"/>
            </a:pPr>
            <a:r>
              <a:rPr lang="en-GB" altLang="ja-JP" sz="1600" kern="0" dirty="0" smtClean="0"/>
              <a:t>SASB approval in June 2014</a:t>
            </a:r>
          </a:p>
        </p:txBody>
      </p:sp>
    </p:spTree>
    <p:extLst>
      <p:ext uri="{BB962C8B-B14F-4D97-AF65-F5344CB8AC3E}">
        <p14:creationId xmlns:p14="http://schemas.microsoft.com/office/powerpoint/2010/main" val="3942591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US" altLang="ja-JP" sz="2000" dirty="0" smtClean="0">
                <a:latin typeface="+mj-lt"/>
                <a:ea typeface="ＭＳ Ｐゴシック" pitchFamily="50" charset="-128"/>
              </a:rPr>
              <a:t>Proposal </a:t>
            </a:r>
            <a:r>
              <a:rPr lang="en-US" altLang="ja-JP" sz="2000" dirty="0">
                <a:latin typeface="+mj-lt"/>
                <a:ea typeface="ＭＳ Ｐゴシック" pitchFamily="50" charset="-128"/>
              </a:rPr>
              <a:t>of  radio resource management architecture(15-13-0285r1</a:t>
            </a:r>
            <a:r>
              <a:rPr lang="en-US" altLang="ja-JP" sz="2000" dirty="0" smtClean="0">
                <a:latin typeface="+mj-lt"/>
                <a:ea typeface="ＭＳ Ｐゴシック" pitchFamily="50" charset="-128"/>
              </a:rPr>
              <a:t>)</a:t>
            </a:r>
          </a:p>
          <a:p>
            <a:pPr marL="514350" indent="-514350">
              <a:buFont typeface="+mj-lt"/>
              <a:buAutoNum type="arabicPeriod"/>
            </a:pPr>
            <a:r>
              <a:rPr lang="en-US" altLang="ja-JP" sz="2000" dirty="0">
                <a:latin typeface="+mj-lt"/>
              </a:rPr>
              <a:t>A Use Case of Self-Organizing Wireless Network for Medical </a:t>
            </a:r>
            <a:r>
              <a:rPr lang="en-US" altLang="ja-JP" sz="2000" dirty="0" smtClean="0">
                <a:latin typeface="+mj-lt"/>
              </a:rPr>
              <a:t>System(15-13-306-0)</a:t>
            </a:r>
            <a:endParaRPr lang="ja-JP" altLang="en-US" sz="2000" dirty="0">
              <a:latin typeface="+mj-lt"/>
            </a:endParaRPr>
          </a:p>
          <a:p>
            <a:pPr marL="514350" indent="-514350">
              <a:buFont typeface="+mj-lt"/>
              <a:buAutoNum type="arabicPeriod"/>
            </a:pPr>
            <a:r>
              <a:rPr lang="en-US" altLang="ja-JP" sz="2000" dirty="0">
                <a:latin typeface="+mj-lt"/>
              </a:rPr>
              <a:t>IG SRU Working Draft RRMM-usecases and </a:t>
            </a:r>
            <a:r>
              <a:rPr lang="en-US" altLang="ja-JP" sz="2000" dirty="0" smtClean="0">
                <a:latin typeface="+mj-lt"/>
              </a:rPr>
              <a:t>5C(15-13-0294r1)</a:t>
            </a:r>
          </a:p>
          <a:p>
            <a:pPr marL="514350" indent="-514350">
              <a:buFont typeface="+mj-lt"/>
              <a:buAutoNum type="arabicPeriod"/>
            </a:pPr>
            <a:r>
              <a:rPr lang="en-US" altLang="ja-JP" sz="2000" dirty="0">
                <a:latin typeface="+mj-lt"/>
              </a:rPr>
              <a:t>IG SRU </a:t>
            </a:r>
            <a:r>
              <a:rPr lang="en-US" altLang="ja-JP" sz="2000" dirty="0" err="1" smtClean="0">
                <a:latin typeface="+mj-lt"/>
              </a:rPr>
              <a:t>Usecase</a:t>
            </a:r>
            <a:r>
              <a:rPr lang="en-US" altLang="ja-JP" sz="2000" dirty="0" smtClean="0">
                <a:latin typeface="+mj-lt"/>
              </a:rPr>
              <a:t> </a:t>
            </a:r>
            <a:r>
              <a:rPr lang="en-US" altLang="ja-JP" sz="2000" dirty="0">
                <a:latin typeface="+mj-lt"/>
              </a:rPr>
              <a:t>requirements </a:t>
            </a:r>
            <a:r>
              <a:rPr lang="en-US" altLang="ja-JP" sz="2000" dirty="0" smtClean="0">
                <a:latin typeface="+mj-lt"/>
              </a:rPr>
              <a:t>table(15-13-0293r1)</a:t>
            </a:r>
          </a:p>
          <a:p>
            <a:pPr marL="514350" indent="-514350">
              <a:buFont typeface="+mj-lt"/>
              <a:buAutoNum type="arabicPeriod"/>
            </a:pPr>
            <a:endParaRPr kumimoji="1" lang="ja-JP" altLang="en-US" sz="2000" dirty="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17</a:t>
            </a:fld>
            <a:endParaRPr lang="en-US" altLang="ja-JP" dirty="0"/>
          </a:p>
        </p:txBody>
      </p:sp>
    </p:spTree>
    <p:extLst>
      <p:ext uri="{BB962C8B-B14F-4D97-AF65-F5344CB8AC3E}">
        <p14:creationId xmlns:p14="http://schemas.microsoft.com/office/powerpoint/2010/main" val="288078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Abstract</a:t>
            </a:r>
            <a:endParaRPr kumimoji="1" lang="ja-JP" altLang="en-US" dirty="0"/>
          </a:p>
        </p:txBody>
      </p:sp>
      <p:sp>
        <p:nvSpPr>
          <p:cNvPr id="6" name="コンテンツ プレースホルダー 5"/>
          <p:cNvSpPr>
            <a:spLocks noGrp="1"/>
          </p:cNvSpPr>
          <p:nvPr>
            <p:ph idx="1"/>
          </p:nvPr>
        </p:nvSpPr>
        <p:spPr/>
        <p:txBody>
          <a:bodyPr/>
          <a:lstStyle/>
          <a:p>
            <a:r>
              <a:rPr kumimoji="1" lang="en-US" altLang="ja-JP" dirty="0" smtClean="0">
                <a:latin typeface="+mj-lt"/>
              </a:rPr>
              <a:t>We will be making a presentation at the WNG meeting in July 2013, for starting a successive study group following IG-SRU</a:t>
            </a:r>
            <a:endParaRPr lang="en-GB" altLang="ja-JP" dirty="0">
              <a:latin typeface="+mj-lt"/>
            </a:endParaRPr>
          </a:p>
          <a:p>
            <a:r>
              <a:rPr kumimoji="1" lang="en-US" altLang="ja-JP" dirty="0" smtClean="0">
                <a:latin typeface="+mj-lt"/>
              </a:rPr>
              <a:t>This material is a </a:t>
            </a:r>
            <a:r>
              <a:rPr lang="en-US" altLang="ja-JP" dirty="0" smtClean="0">
                <a:latin typeface="+mj-lt"/>
              </a:rPr>
              <a:t>draft of the WNG presentation</a:t>
            </a:r>
            <a:endParaRPr kumimoji="1" lang="ja-JP" altLang="en-US" dirty="0">
              <a:latin typeface="+mj-lt"/>
            </a:endParaRPr>
          </a:p>
        </p:txBody>
      </p:sp>
      <p:sp>
        <p:nvSpPr>
          <p:cNvPr id="2" name="日付プレースホルダー 1"/>
          <p:cNvSpPr>
            <a:spLocks noGrp="1"/>
          </p:cNvSpPr>
          <p:nvPr>
            <p:ph type="dt" sz="half" idx="10"/>
          </p:nvPr>
        </p:nvSpPr>
        <p:spPr/>
        <p:txBody>
          <a:bodyPr/>
          <a:lstStyle/>
          <a:p>
            <a:r>
              <a:rPr lang="en-US" altLang="ja-JP" dirty="0" smtClean="0"/>
              <a:t>June 2013</a:t>
            </a:r>
            <a:endParaRPr lang="en-US" altLang="ja-JP" dirty="0"/>
          </a:p>
        </p:txBody>
      </p:sp>
      <p:sp>
        <p:nvSpPr>
          <p:cNvPr id="3"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p>
            <a:r>
              <a:rPr lang="en-US" altLang="ja-JP" dirty="0" smtClean="0"/>
              <a:t>Slide </a:t>
            </a:r>
            <a:fld id="{266A080E-4E30-4968-B029-7CF782D6220C}" type="slidenum">
              <a:rPr lang="en-US" altLang="ja-JP" smtClean="0"/>
              <a:pPr/>
              <a:t>2</a:t>
            </a:fld>
            <a:endParaRPr lang="en-US" altLang="ja-JP" dirty="0"/>
          </a:p>
        </p:txBody>
      </p:sp>
    </p:spTree>
    <p:extLst>
      <p:ext uri="{BB962C8B-B14F-4D97-AF65-F5344CB8AC3E}">
        <p14:creationId xmlns:p14="http://schemas.microsoft.com/office/powerpoint/2010/main" val="390838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ToC of presentation for WNG meeting</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en-US" altLang="ja-JP" sz="2800" dirty="0" smtClean="0">
                <a:latin typeface="Times New Roman" pitchFamily="18" charset="0"/>
                <a:ea typeface="+mj-ea"/>
                <a:cs typeface="Times New Roman" pitchFamily="18" charset="0"/>
              </a:rPr>
              <a:t>Title: </a:t>
            </a:r>
            <a:r>
              <a:rPr lang="en-US" altLang="ja-JP" sz="2800" dirty="0" smtClean="0">
                <a:latin typeface="Times New Roman" pitchFamily="18" charset="0"/>
                <a:cs typeface="Times New Roman" pitchFamily="18" charset="0"/>
              </a:rPr>
              <a:t>Establishing </a:t>
            </a:r>
            <a:r>
              <a:rPr lang="en-US" altLang="ja-JP" sz="2800" dirty="0">
                <a:latin typeface="Times New Roman" pitchFamily="18" charset="0"/>
                <a:cs typeface="Times New Roman" pitchFamily="18" charset="0"/>
              </a:rPr>
              <a:t>a Study Group </a:t>
            </a:r>
            <a:r>
              <a:rPr lang="en-US" altLang="ja-JP" sz="2800" dirty="0" smtClean="0">
                <a:latin typeface="Times New Roman" pitchFamily="18" charset="0"/>
                <a:cs typeface="Times New Roman" pitchFamily="18" charset="0"/>
              </a:rPr>
              <a:t>on Spectrum Resource Usage (SG-SRU)</a:t>
            </a:r>
            <a:endParaRPr lang="en-US" altLang="ja-JP" sz="2800" dirty="0" smtClean="0">
              <a:latin typeface="Times New Roman" pitchFamily="18" charset="0"/>
              <a:ea typeface="+mj-ea"/>
              <a:cs typeface="Times New Roman" pitchFamily="18" charset="0"/>
            </a:endParaRPr>
          </a:p>
          <a:p>
            <a:r>
              <a:rPr lang="en-US" altLang="ja-JP" sz="2800" dirty="0" smtClean="0">
                <a:latin typeface="Times New Roman" pitchFamily="18" charset="0"/>
                <a:ea typeface="+mj-ea"/>
                <a:cs typeface="Times New Roman" pitchFamily="18" charset="0"/>
              </a:rPr>
              <a:t>Goals</a:t>
            </a:r>
          </a:p>
          <a:p>
            <a:r>
              <a:rPr lang="en-US" altLang="ja-JP" sz="2800" dirty="0" smtClean="0">
                <a:latin typeface="Times New Roman" pitchFamily="18" charset="0"/>
                <a:ea typeface="+mj-ea"/>
                <a:cs typeface="Times New Roman" pitchFamily="18" charset="0"/>
              </a:rPr>
              <a:t>Brief overview of IG-SRU</a:t>
            </a:r>
          </a:p>
          <a:p>
            <a:r>
              <a:rPr lang="en-US" altLang="ja-JP" sz="2800" dirty="0" smtClean="0">
                <a:latin typeface="Times New Roman" pitchFamily="18" charset="0"/>
                <a:ea typeface="+mj-ea"/>
                <a:cs typeface="Times New Roman" pitchFamily="18" charset="0"/>
              </a:rPr>
              <a:t>Scope &amp; Objectives</a:t>
            </a:r>
          </a:p>
          <a:p>
            <a:pPr lvl="1"/>
            <a:r>
              <a:rPr lang="en-US" altLang="ja-JP" sz="2400" dirty="0" smtClean="0">
                <a:latin typeface="Times New Roman" pitchFamily="18" charset="0"/>
                <a:ea typeface="+mj-ea"/>
                <a:cs typeface="Times New Roman" pitchFamily="18" charset="0"/>
              </a:rPr>
              <a:t>RRMM</a:t>
            </a:r>
          </a:p>
          <a:p>
            <a:r>
              <a:rPr lang="en-US" altLang="ja-JP" sz="2800" dirty="0" smtClean="0">
                <a:latin typeface="Times New Roman" pitchFamily="18" charset="0"/>
                <a:ea typeface="+mj-ea"/>
                <a:cs typeface="Times New Roman" pitchFamily="18" charset="0"/>
              </a:rPr>
              <a:t>Use case examples</a:t>
            </a:r>
          </a:p>
          <a:p>
            <a:pPr lvl="1"/>
            <a:r>
              <a:rPr lang="en-US" altLang="ja-JP" sz="2400" dirty="0" smtClean="0">
                <a:latin typeface="Times New Roman" pitchFamily="18" charset="0"/>
                <a:ea typeface="+mj-ea"/>
                <a:cs typeface="Times New Roman" pitchFamily="18" charset="0"/>
              </a:rPr>
              <a:t>Hospital/Medical/Healthcare</a:t>
            </a:r>
          </a:p>
          <a:p>
            <a:pPr lvl="1"/>
            <a:r>
              <a:rPr lang="en-US" altLang="ja-JP" sz="2400" dirty="0" smtClean="0">
                <a:latin typeface="Times New Roman" pitchFamily="18" charset="0"/>
                <a:ea typeface="+mj-ea"/>
                <a:cs typeface="Times New Roman" pitchFamily="18" charset="0"/>
              </a:rPr>
              <a:t>Industrial Automation</a:t>
            </a:r>
          </a:p>
          <a:p>
            <a:pPr lvl="1"/>
            <a:r>
              <a:rPr lang="en-US" altLang="ja-JP" sz="2400" dirty="0" smtClean="0">
                <a:latin typeface="Times New Roman" pitchFamily="18" charset="0"/>
                <a:ea typeface="+mj-ea"/>
                <a:cs typeface="Times New Roman" pitchFamily="18" charset="0"/>
              </a:rPr>
              <a:t>Infrastructure Monitoring</a:t>
            </a:r>
          </a:p>
          <a:p>
            <a:r>
              <a:rPr lang="en-US" altLang="ja-JP" sz="2800" dirty="0" smtClean="0">
                <a:latin typeface="Times New Roman" pitchFamily="18" charset="0"/>
                <a:ea typeface="+mj-ea"/>
                <a:cs typeface="Times New Roman" pitchFamily="18" charset="0"/>
              </a:rPr>
              <a:t>Proposed Timeline</a:t>
            </a:r>
          </a:p>
          <a:p>
            <a:pPr>
              <a:buNone/>
            </a:pPr>
            <a:endParaRPr lang="en-US" altLang="ja-JP" sz="2800" dirty="0" smtClean="0">
              <a:latin typeface="Times New Roman" pitchFamily="18" charset="0"/>
              <a:ea typeface="+mj-ea"/>
              <a:cs typeface="Times New Roman" pitchFamily="18" charset="0"/>
            </a:endParaRPr>
          </a:p>
          <a:p>
            <a:endParaRPr lang="en-US" altLang="ja-JP" sz="2800" dirty="0" smtClean="0"/>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3</a:t>
            </a:fld>
            <a:endParaRPr lang="en-US" altLang="ja-JP" dirty="0"/>
          </a:p>
        </p:txBody>
      </p:sp>
    </p:spTree>
    <p:extLst>
      <p:ext uri="{BB962C8B-B14F-4D97-AF65-F5344CB8AC3E}">
        <p14:creationId xmlns:p14="http://schemas.microsoft.com/office/powerpoint/2010/main" val="353229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dirty="0" smtClean="0">
                <a:cs typeface="Times New Roman" pitchFamily="18" charset="0"/>
              </a:rPr>
              <a:t>Establishing a Study Group on Spectrum Resource Usage (SG-SRU)</a:t>
            </a:r>
            <a:endParaRPr kumimoji="1" lang="ja-JP" altLang="en-US" dirty="0"/>
          </a:p>
        </p:txBody>
      </p:sp>
      <p:sp>
        <p:nvSpPr>
          <p:cNvPr id="6" name="サブタイトル 5"/>
          <p:cNvSpPr>
            <a:spLocks noGrp="1"/>
          </p:cNvSpPr>
          <p:nvPr>
            <p:ph type="subTitle" idx="1"/>
          </p:nvPr>
        </p:nvSpPr>
        <p:spPr/>
        <p:txBody>
          <a:bodyPr/>
          <a:lstStyle/>
          <a:p>
            <a:r>
              <a:rPr kumimoji="1" lang="en-US" altLang="ja-JP" sz="2800" dirty="0" smtClean="0">
                <a:latin typeface="+mj-lt"/>
              </a:rPr>
              <a:t>Shoichi Kitazawa</a:t>
            </a:r>
          </a:p>
          <a:p>
            <a:r>
              <a:rPr lang="en-US" altLang="ja-JP" sz="2800" dirty="0" smtClean="0">
                <a:latin typeface="+mj-lt"/>
              </a:rPr>
              <a:t>ATR</a:t>
            </a:r>
            <a:endParaRPr kumimoji="1" lang="en-US" altLang="ja-JP" sz="2800" dirty="0" smtClean="0">
              <a:latin typeface="+mj-lt"/>
            </a:endParaRPr>
          </a:p>
          <a:p>
            <a:r>
              <a:rPr lang="en-US" altLang="ja-JP" sz="2400" dirty="0" smtClean="0">
                <a:latin typeface="+mj-lt"/>
              </a:rPr>
              <a:t>Chair IEEE 802.15 IG SRU</a:t>
            </a:r>
            <a:endParaRPr kumimoji="1" lang="en-US" altLang="ja-JP" sz="2400" dirty="0" smtClean="0">
              <a:latin typeface="+mj-lt"/>
            </a:endParaRPr>
          </a:p>
        </p:txBody>
      </p:sp>
      <p:sp>
        <p:nvSpPr>
          <p:cNvPr id="2" name="日付プレースホルダー 1"/>
          <p:cNvSpPr>
            <a:spLocks noGrp="1"/>
          </p:cNvSpPr>
          <p:nvPr>
            <p:ph type="dt" sz="half" idx="10"/>
          </p:nvPr>
        </p:nvSpPr>
        <p:spPr>
          <a:xfrm>
            <a:off x="685800" y="378281"/>
            <a:ext cx="1600200" cy="215444"/>
          </a:xfrm>
        </p:spPr>
        <p:txBody>
          <a:bodyPr/>
          <a:lstStyle/>
          <a:p>
            <a:r>
              <a:rPr lang="en-US" altLang="ja-JP" dirty="0" smtClean="0">
                <a:latin typeface="+mj-lt"/>
              </a:rPr>
              <a:t>June 2013</a:t>
            </a:r>
            <a:endParaRPr lang="en-US" altLang="ja-JP" dirty="0">
              <a:latin typeface="+mj-lt"/>
            </a:endParaRPr>
          </a:p>
        </p:txBody>
      </p:sp>
      <p:sp>
        <p:nvSpPr>
          <p:cNvPr id="3" name="フッター プレースホルダー 2"/>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4" name="スライド番号プレースホルダー 3"/>
          <p:cNvSpPr>
            <a:spLocks noGrp="1"/>
          </p:cNvSpPr>
          <p:nvPr>
            <p:ph type="sldNum" sz="quarter" idx="12"/>
          </p:nvPr>
        </p:nvSpPr>
        <p:spPr>
          <a:xfrm>
            <a:off x="4393695" y="6475413"/>
            <a:ext cx="432811" cy="184666"/>
          </a:xfrm>
        </p:spPr>
        <p:txBody>
          <a:bodyPr/>
          <a:lstStyle/>
          <a:p>
            <a:r>
              <a:rPr lang="en-US" altLang="ja-JP" dirty="0" smtClean="0">
                <a:latin typeface="+mj-lt"/>
              </a:rPr>
              <a:t>Slide </a:t>
            </a:r>
            <a:fld id="{266A080E-4E30-4968-B029-7CF782D6220C}" type="slidenum">
              <a:rPr lang="en-US" altLang="ja-JP" smtClean="0">
                <a:latin typeface="+mj-lt"/>
              </a:rPr>
              <a:pPr/>
              <a:t>4</a:t>
            </a:fld>
            <a:endParaRPr lang="en-US" altLang="ja-JP" dirty="0">
              <a:latin typeface="+mj-lt"/>
            </a:endParaRPr>
          </a:p>
        </p:txBody>
      </p:sp>
    </p:spTree>
    <p:extLst>
      <p:ext uri="{BB962C8B-B14F-4D97-AF65-F5344CB8AC3E}">
        <p14:creationId xmlns:p14="http://schemas.microsoft.com/office/powerpoint/2010/main" val="366456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5</a:t>
            </a:fld>
            <a:endParaRPr lang="en-US" altLang="ja-JP" dirty="0"/>
          </a:p>
        </p:txBody>
      </p:sp>
      <p:graphicFrame>
        <p:nvGraphicFramePr>
          <p:cNvPr id="1026" name="Object 2"/>
          <p:cNvGraphicFramePr>
            <a:graphicFrameLocks noChangeAspect="1"/>
          </p:cNvGraphicFramePr>
          <p:nvPr>
            <p:extLst>
              <p:ext uri="{D42A27DB-BD31-4B8C-83A1-F6EECF244321}">
                <p14:modId xmlns:p14="http://schemas.microsoft.com/office/powerpoint/2010/main" val="1379981221"/>
              </p:ext>
            </p:extLst>
          </p:nvPr>
        </p:nvGraphicFramePr>
        <p:xfrm>
          <a:off x="688975" y="1919288"/>
          <a:ext cx="7631113" cy="4032250"/>
        </p:xfrm>
        <a:graphic>
          <a:graphicData uri="http://schemas.openxmlformats.org/presentationml/2006/ole">
            <mc:AlternateContent xmlns:mc="http://schemas.openxmlformats.org/markup-compatibility/2006">
              <mc:Choice xmlns:v="urn:schemas-microsoft-com:vml" Requires="v">
                <p:oleObj spid="_x0000_s1040" name="Document" r:id="rId3" imgW="9334577" imgH="4954416" progId="Word.Document.8">
                  <p:embed/>
                </p:oleObj>
              </mc:Choice>
              <mc:Fallback>
                <p:oleObj name="Document" r:id="rId3" imgW="9334577" imgH="4954416" progId="Word.Document.8">
                  <p:embed/>
                  <p:pic>
                    <p:nvPicPr>
                      <p:cNvPr id="0" name="Picture 2"/>
                      <p:cNvPicPr>
                        <a:picLocks noChangeAspect="1" noChangeArrowheads="1"/>
                      </p:cNvPicPr>
                      <p:nvPr/>
                    </p:nvPicPr>
                    <p:blipFill>
                      <a:blip r:embed="rId4"/>
                      <a:srcRect/>
                      <a:stretch>
                        <a:fillRect/>
                      </a:stretch>
                    </p:blipFill>
                    <p:spPr bwMode="auto">
                      <a:xfrm>
                        <a:off x="688975" y="1919288"/>
                        <a:ext cx="7631113"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196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Goals</a:t>
            </a:r>
            <a:endParaRPr lang="en-GB" dirty="0"/>
          </a:p>
        </p:txBody>
      </p:sp>
      <p:sp>
        <p:nvSpPr>
          <p:cNvPr id="3" name="コンテンツ プレースホルダー 2"/>
          <p:cNvSpPr>
            <a:spLocks noGrp="1"/>
          </p:cNvSpPr>
          <p:nvPr>
            <p:ph idx="1"/>
          </p:nvPr>
        </p:nvSpPr>
        <p:spPr/>
        <p:txBody>
          <a:bodyPr/>
          <a:lstStyle/>
          <a:p>
            <a:r>
              <a:rPr lang="en-US" altLang="ja-JP" sz="2400" dirty="0" smtClean="0">
                <a:latin typeface="Times New Roman" pitchFamily="18" charset="0"/>
                <a:cs typeface="Times New Roman" pitchFamily="18" charset="0"/>
                <a:sym typeface="Wingdings" pitchFamily="2" charset="2"/>
              </a:rPr>
              <a:t>Heavy </a:t>
            </a:r>
            <a:r>
              <a:rPr lang="en-US" altLang="ja-JP" sz="2400" dirty="0">
                <a:latin typeface="Times New Roman" pitchFamily="18" charset="0"/>
                <a:cs typeface="Times New Roman" pitchFamily="18" charset="0"/>
                <a:sym typeface="Wingdings" pitchFamily="2" charset="2"/>
              </a:rPr>
              <a:t>interference </a:t>
            </a:r>
            <a:r>
              <a:rPr lang="en-US" altLang="ja-JP" sz="2400" dirty="0" smtClean="0">
                <a:latin typeface="Times New Roman" pitchFamily="18" charset="0"/>
                <a:cs typeface="Times New Roman" pitchFamily="18" charset="0"/>
                <a:sym typeface="Wingdings" pitchFamily="2" charset="2"/>
              </a:rPr>
              <a:t>has been occurred due to </a:t>
            </a:r>
            <a:r>
              <a:rPr lang="en-US" altLang="ja-JP" sz="2400" dirty="0" smtClean="0">
                <a:latin typeface="Times New Roman" pitchFamily="18" charset="0"/>
                <a:ea typeface="+mj-ea"/>
                <a:cs typeface="Times New Roman" pitchFamily="18" charset="0"/>
              </a:rPr>
              <a:t>various </a:t>
            </a:r>
            <a:r>
              <a:rPr lang="en-US" altLang="ja-JP" sz="2400" dirty="0">
                <a:latin typeface="Times New Roman" pitchFamily="18" charset="0"/>
                <a:ea typeface="+mj-ea"/>
                <a:cs typeface="Times New Roman" pitchFamily="18" charset="0"/>
              </a:rPr>
              <a:t>wireless systems are </a:t>
            </a:r>
            <a:r>
              <a:rPr lang="en-US" altLang="ja-JP" sz="2400" dirty="0" smtClean="0">
                <a:latin typeface="Times New Roman" pitchFamily="18" charset="0"/>
                <a:ea typeface="+mj-ea"/>
                <a:cs typeface="Times New Roman" pitchFamily="18" charset="0"/>
              </a:rPr>
              <a:t>operating in</a:t>
            </a:r>
            <a:r>
              <a:rPr lang="ja-JP" altLang="en-US" sz="2400" dirty="0">
                <a:latin typeface="Times New Roman" pitchFamily="18" charset="0"/>
                <a:ea typeface="+mj-ea"/>
                <a:cs typeface="Times New Roman" pitchFamily="18" charset="0"/>
              </a:rPr>
              <a:t> </a:t>
            </a:r>
            <a:r>
              <a:rPr lang="en-US" altLang="ja-JP" sz="2400" dirty="0" smtClean="0">
                <a:latin typeface="Times New Roman" pitchFamily="18" charset="0"/>
                <a:ea typeface="+mj-ea"/>
                <a:cs typeface="Times New Roman" pitchFamily="18" charset="0"/>
              </a:rPr>
              <a:t>the unlicensed band.</a:t>
            </a:r>
            <a:r>
              <a:rPr lang="ja-JP" altLang="en-US" sz="2400" dirty="0" smtClean="0">
                <a:latin typeface="Times New Roman" pitchFamily="18" charset="0"/>
                <a:ea typeface="+mj-ea"/>
                <a:cs typeface="Times New Roman" pitchFamily="18" charset="0"/>
              </a:rPr>
              <a:t> </a:t>
            </a:r>
            <a:endParaRPr lang="en-US" altLang="ja-JP" sz="2400" dirty="0" smtClean="0">
              <a:latin typeface="Times New Roman" pitchFamily="18" charset="0"/>
              <a:ea typeface="+mj-ea"/>
              <a:cs typeface="Times New Roman" pitchFamily="18" charset="0"/>
            </a:endParaRPr>
          </a:p>
          <a:p>
            <a:r>
              <a:rPr lang="en-US" altLang="ja-JP" sz="2400" dirty="0" smtClean="0">
                <a:latin typeface="Times New Roman" pitchFamily="18" charset="0"/>
                <a:ea typeface="+mj-ea"/>
                <a:cs typeface="Times New Roman" pitchFamily="18" charset="0"/>
                <a:sym typeface="Wingdings" pitchFamily="2" charset="2"/>
              </a:rPr>
              <a:t>In order for these wireless systems to operate in better quality, more efficient Spectrum Resource Utilization needs to be considered.</a:t>
            </a:r>
          </a:p>
          <a:p>
            <a:r>
              <a:rPr lang="en-GB" sz="2400" dirty="0" smtClean="0">
                <a:latin typeface="+mj-lt"/>
              </a:rPr>
              <a:t>The SG-SRU will aim at creating a new PAR submittal focusing </a:t>
            </a:r>
            <a:r>
              <a:rPr lang="en-GB" sz="2400" dirty="0">
                <a:latin typeface="+mj-lt"/>
              </a:rPr>
              <a:t>on </a:t>
            </a:r>
            <a:r>
              <a:rPr lang="en-GB" sz="2400" dirty="0" smtClean="0">
                <a:latin typeface="+mj-lt"/>
              </a:rPr>
              <a:t>mechanisms of Radio </a:t>
            </a:r>
            <a:r>
              <a:rPr lang="en-GB" sz="2400" dirty="0">
                <a:latin typeface="+mj-lt"/>
              </a:rPr>
              <a:t>Resource Measurement </a:t>
            </a:r>
            <a:r>
              <a:rPr lang="en-GB" sz="2400" dirty="0" smtClean="0">
                <a:latin typeface="+mj-lt"/>
              </a:rPr>
              <a:t>and Management (RRMM) for WPAN.</a:t>
            </a:r>
          </a:p>
          <a:p>
            <a:pPr lvl="1"/>
            <a:r>
              <a:rPr lang="en-GB" sz="2000" dirty="0" smtClean="0">
                <a:latin typeface="+mj-lt"/>
              </a:rPr>
              <a:t>Creating PAR and 5C (CSD)</a:t>
            </a:r>
          </a:p>
          <a:p>
            <a:pPr lvl="1"/>
            <a:r>
              <a:rPr lang="en-GB" sz="2000" dirty="0" smtClean="0">
                <a:latin typeface="+mj-lt"/>
              </a:rPr>
              <a:t>Identifying use cases</a:t>
            </a:r>
          </a:p>
          <a:p>
            <a:pPr lvl="1"/>
            <a:r>
              <a:rPr lang="en-GB" sz="2000" dirty="0" smtClean="0">
                <a:latin typeface="+mj-lt"/>
              </a:rPr>
              <a:t>Investigation </a:t>
            </a:r>
            <a:r>
              <a:rPr lang="en-GB" sz="2000" dirty="0">
                <a:latin typeface="+mj-lt"/>
              </a:rPr>
              <a:t>of  </a:t>
            </a:r>
            <a:r>
              <a:rPr lang="en-GB" sz="2000" dirty="0" smtClean="0">
                <a:latin typeface="+mj-lt"/>
              </a:rPr>
              <a:t>other related standards</a:t>
            </a:r>
          </a:p>
          <a:p>
            <a:pPr lvl="1"/>
            <a:endParaRPr lang="en-GB" sz="2000" dirty="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6</a:t>
            </a:fld>
            <a:endParaRPr lang="en-US" altLang="ja-JP" dirty="0"/>
          </a:p>
        </p:txBody>
      </p:sp>
      <p:sp>
        <p:nvSpPr>
          <p:cNvPr id="7" name="角丸四角形 6"/>
          <p:cNvSpPr/>
          <p:nvPr/>
        </p:nvSpPr>
        <p:spPr bwMode="auto">
          <a:xfrm>
            <a:off x="3527376" y="1538002"/>
            <a:ext cx="5616624" cy="432048"/>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000" i="1" dirty="0"/>
              <a:t>Address motivations of starting an SG and its goals</a:t>
            </a:r>
          </a:p>
          <a:p>
            <a:pPr algn="ctr"/>
            <a:endParaRPr lang="en-GB" sz="2000" dirty="0"/>
          </a:p>
        </p:txBody>
      </p:sp>
    </p:spTree>
    <p:extLst>
      <p:ext uri="{BB962C8B-B14F-4D97-AF65-F5344CB8AC3E}">
        <p14:creationId xmlns:p14="http://schemas.microsoft.com/office/powerpoint/2010/main" val="401902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3" name="コンテンツ プレースホルダ 2"/>
          <p:cNvSpPr>
            <a:spLocks noGrp="1"/>
          </p:cNvSpPr>
          <p:nvPr>
            <p:ph idx="1"/>
          </p:nvPr>
        </p:nvSpPr>
        <p:spPr>
          <a:xfrm>
            <a:off x="251520" y="1844824"/>
            <a:ext cx="8640960" cy="4608512"/>
          </a:xfrm>
        </p:spPr>
        <p:txBody>
          <a:bodyPr>
            <a:normAutofit fontScale="92500" lnSpcReduction="10000"/>
          </a:bodyPr>
          <a:lstStyle/>
          <a:p>
            <a:r>
              <a:rPr lang="en-US" altLang="ja-JP" sz="2400" dirty="0" smtClean="0">
                <a:latin typeface="+mj-lt"/>
              </a:rPr>
              <a:t>The IG SRU (Spectrum Resources Usage in WPANs) started in November 2010.</a:t>
            </a:r>
            <a:endParaRPr lang="en-US" altLang="ja-JP" sz="2000" dirty="0" smtClean="0">
              <a:latin typeface="+mj-lt"/>
            </a:endParaRPr>
          </a:p>
          <a:p>
            <a:pPr lvl="1"/>
            <a:r>
              <a:rPr lang="en-US" altLang="ja-JP" sz="2000" dirty="0" smtClean="0">
                <a:latin typeface="+mj-lt"/>
              </a:rPr>
              <a:t>The IG was established based on “</a:t>
            </a:r>
            <a:r>
              <a:rPr lang="en-US" altLang="ja-JP" sz="2000" dirty="0" smtClean="0">
                <a:solidFill>
                  <a:schemeClr val="tx2"/>
                </a:solidFill>
                <a:latin typeface="+mj-lt"/>
                <a:ea typeface="ＭＳ Ｐゴシック" charset="-128"/>
              </a:rPr>
              <a:t>A Proposal Toward Better Use of Spectrum Resources in future WPAN (15-10-0739-01)</a:t>
            </a:r>
            <a:r>
              <a:rPr lang="en-US" altLang="ja-JP" sz="2000" dirty="0" smtClean="0">
                <a:latin typeface="+mj-lt"/>
              </a:rPr>
              <a:t>” at September 2010.</a:t>
            </a:r>
            <a:endParaRPr lang="en-GB" altLang="ja-JP" dirty="0" smtClean="0">
              <a:latin typeface="+mj-lt"/>
            </a:endParaRPr>
          </a:p>
          <a:p>
            <a:r>
              <a:rPr lang="en-GB" altLang="ja-JP" sz="2400" dirty="0" smtClean="0">
                <a:latin typeface="+mj-lt"/>
              </a:rPr>
              <a:t>Objectives</a:t>
            </a:r>
          </a:p>
          <a:p>
            <a:pPr lvl="1"/>
            <a:r>
              <a:rPr lang="en-US" altLang="ja-JP" sz="2000" dirty="0" smtClean="0">
                <a:latin typeface="+mj-lt"/>
              </a:rPr>
              <a:t>To explorer advanced technologies for improving the efficiency of spectrum usage in ISM and unlicensed band</a:t>
            </a:r>
          </a:p>
          <a:p>
            <a:pPr lvl="1"/>
            <a:r>
              <a:rPr lang="en-US" altLang="ja-JP" sz="2000" dirty="0" smtClean="0">
                <a:latin typeface="+mj-lt"/>
              </a:rPr>
              <a:t>To summarize informative ideas to judge to establish SG</a:t>
            </a:r>
            <a:endParaRPr lang="en-GB" altLang="ja-JP" sz="2000" dirty="0" smtClean="0">
              <a:latin typeface="+mj-lt"/>
            </a:endParaRPr>
          </a:p>
          <a:p>
            <a:r>
              <a:rPr lang="en-GB" altLang="ja-JP" sz="2400" dirty="0" smtClean="0">
                <a:latin typeface="+mj-lt"/>
              </a:rPr>
              <a:t>Discussion topics</a:t>
            </a:r>
          </a:p>
          <a:p>
            <a:pPr lvl="1"/>
            <a:r>
              <a:rPr lang="en-US" altLang="ja-JP" sz="2000" dirty="0" smtClean="0">
                <a:latin typeface="+mj-lt"/>
              </a:rPr>
              <a:t>Measurements and simulations of </a:t>
            </a:r>
            <a:r>
              <a:rPr lang="en-US" altLang="ja-JP" sz="2000" dirty="0">
                <a:latin typeface="+mj-lt"/>
              </a:rPr>
              <a:t>c</a:t>
            </a:r>
            <a:r>
              <a:rPr lang="en-US" altLang="ja-JP" sz="2000" dirty="0" smtClean="0">
                <a:latin typeface="+mj-lt"/>
              </a:rPr>
              <a:t>ongestion situation in 2.4GHz</a:t>
            </a:r>
          </a:p>
          <a:p>
            <a:pPr lvl="1"/>
            <a:r>
              <a:rPr lang="en-US" altLang="ja-JP" sz="2000" dirty="0" smtClean="0">
                <a:latin typeface="+mj-lt"/>
              </a:rPr>
              <a:t>System and mechanism proposals</a:t>
            </a:r>
            <a:endParaRPr lang="en-GB" altLang="ja-JP" sz="2000" dirty="0" smtClean="0">
              <a:latin typeface="+mj-lt"/>
            </a:endParaRPr>
          </a:p>
          <a:p>
            <a:r>
              <a:rPr lang="en-GB" altLang="ja-JP" sz="2400" dirty="0" smtClean="0">
                <a:latin typeface="+mj-lt"/>
              </a:rPr>
              <a:t>Achievements (deliverables) of IG SRU so far</a:t>
            </a:r>
          </a:p>
          <a:p>
            <a:pPr lvl="1"/>
            <a:r>
              <a:rPr lang="en-GB" altLang="ja-JP" sz="2000" dirty="0" smtClean="0">
                <a:latin typeface="+mj-lt"/>
              </a:rPr>
              <a:t>IG SRU Technical Document (15-12-184r1) has been released</a:t>
            </a:r>
          </a:p>
          <a:p>
            <a:endParaRPr kumimoji="1" lang="ja-JP" altLang="en-US" sz="2400" dirty="0">
              <a:latin typeface="+mj-lt"/>
            </a:endParaRPr>
          </a:p>
        </p:txBody>
      </p:sp>
      <p:sp>
        <p:nvSpPr>
          <p:cNvPr id="4" name="日付プレースホルダ 3"/>
          <p:cNvSpPr>
            <a:spLocks noGrp="1"/>
          </p:cNvSpPr>
          <p:nvPr>
            <p:ph type="dt" sz="half" idx="10"/>
          </p:nvPr>
        </p:nvSpPr>
        <p:spPr/>
        <p:txBody>
          <a:bodyPr/>
          <a:lstStyle/>
          <a:p>
            <a:r>
              <a:rPr lang="en-US" altLang="ja-JP" smtClean="0"/>
              <a:t>June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7</a:t>
            </a:fld>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4" name="日付プレースホルダ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6" name="スライド番号プレースホルダ 5"/>
          <p:cNvSpPr>
            <a:spLocks noGrp="1"/>
          </p:cNvSpPr>
          <p:nvPr>
            <p:ph type="sldNum" sz="quarter" idx="12"/>
          </p:nvPr>
        </p:nvSpPr>
        <p:spPr>
          <a:xfrm>
            <a:off x="4393695" y="6475413"/>
            <a:ext cx="432811" cy="184666"/>
          </a:xfrm>
        </p:spPr>
        <p:txBody>
          <a:bodyPr/>
          <a:lstStyle/>
          <a:p>
            <a:r>
              <a:rPr lang="en-US" altLang="ja-JP" dirty="0" smtClean="0">
                <a:latin typeface="+mj-lt"/>
              </a:rPr>
              <a:t>Slide </a:t>
            </a:r>
            <a:fld id="{8242A585-2600-43B1-ABC9-06D037E96BAE}" type="slidenum">
              <a:rPr lang="en-US" altLang="ja-JP" smtClean="0">
                <a:latin typeface="+mj-lt"/>
              </a:rPr>
              <a:pPr/>
              <a:t>8</a:t>
            </a:fld>
            <a:endParaRPr lang="en-US" altLang="ja-JP" dirty="0">
              <a:latin typeface="+mj-lt"/>
            </a:endParaRPr>
          </a:p>
        </p:txBody>
      </p:sp>
      <p:graphicFrame>
        <p:nvGraphicFramePr>
          <p:cNvPr id="10" name="コンテンツ プレースホルダ 6"/>
          <p:cNvGraphicFramePr>
            <a:graphicFrameLocks noGrp="1"/>
          </p:cNvGraphicFramePr>
          <p:nvPr>
            <p:extLst>
              <p:ext uri="{D42A27DB-BD31-4B8C-83A1-F6EECF244321}">
                <p14:modId xmlns:p14="http://schemas.microsoft.com/office/powerpoint/2010/main" val="2393063504"/>
              </p:ext>
            </p:extLst>
          </p:nvPr>
        </p:nvGraphicFramePr>
        <p:xfrm>
          <a:off x="540581" y="2996952"/>
          <a:ext cx="8135875" cy="3384376"/>
        </p:xfrm>
        <a:graphic>
          <a:graphicData uri="http://schemas.openxmlformats.org/drawingml/2006/table">
            <a:tbl>
              <a:tblPr/>
              <a:tblGrid>
                <a:gridCol w="576000"/>
                <a:gridCol w="1008000"/>
                <a:gridCol w="1439863"/>
                <a:gridCol w="1332000"/>
                <a:gridCol w="1332000"/>
                <a:gridCol w="1332000"/>
                <a:gridCol w="1116012"/>
              </a:tblGrid>
              <a:tr h="43797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Year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Month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Venue</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Agenda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Closing Report</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Minutes</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Number of participant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Dallas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15-10-0839-01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15-10-0924-01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15-10-0934-00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Singapore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15-11-0159-01</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15-11-0298-00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15-11-0440-00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8</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531813">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Francisco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15-11-0456-00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15-11-0552-00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15-11-755-00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Atlanta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15-11-0757-01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15-11-0830-00</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15-12-0106-00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13</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15-12-0107-00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15-12-0191-00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15-12-0197-00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4</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Diego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15-12-0326-01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15-12-0425-00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15-12-0440-00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Antonio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15-12-0595-01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15-12-0628-01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15-12-0659-01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January</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Vancouver</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15-12-0681-02</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15-13-0078-00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15-13-0093-00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Orlando</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15-13-105-01</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15-13-0225-00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15-13-0305-00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12</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8288">
                <a:tc vMerge="1">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May</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a:t>
                      </a:r>
                    </a:p>
                  </a:txBody>
                  <a:tcPr marL="9524" marR="9524" marT="952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15-13-260-01</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15-13-0318-00</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15-13-0344-00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コンテンツ プレースホルダ 2"/>
          <p:cNvSpPr>
            <a:spLocks noGrp="1"/>
          </p:cNvSpPr>
          <p:nvPr>
            <p:ph idx="1"/>
          </p:nvPr>
        </p:nvSpPr>
        <p:spPr>
          <a:xfrm>
            <a:off x="251520" y="1844824"/>
            <a:ext cx="8640960" cy="1152128"/>
          </a:xfrm>
        </p:spPr>
        <p:txBody>
          <a:bodyPr/>
          <a:lstStyle/>
          <a:p>
            <a:r>
              <a:rPr lang="en-GB" altLang="ja-JP" sz="2000" dirty="0" smtClean="0">
                <a:latin typeface="+mj-lt"/>
              </a:rPr>
              <a:t>History</a:t>
            </a:r>
          </a:p>
          <a:p>
            <a:pPr lvl="1"/>
            <a:r>
              <a:rPr lang="en-US" altLang="ja-JP" sz="1800" dirty="0" smtClean="0">
                <a:latin typeface="+mj-lt"/>
              </a:rPr>
              <a:t>Ten F2F and three </a:t>
            </a:r>
            <a:r>
              <a:rPr lang="en-US" altLang="ja-JP" sz="1800" dirty="0" err="1" smtClean="0">
                <a:latin typeface="+mj-lt"/>
              </a:rPr>
              <a:t>telecon</a:t>
            </a:r>
            <a:r>
              <a:rPr lang="en-US" altLang="ja-JP" sz="1800" dirty="0" smtClean="0">
                <a:latin typeface="+mj-lt"/>
              </a:rPr>
              <a:t> meetings</a:t>
            </a:r>
            <a:r>
              <a:rPr lang="ja-JP" altLang="en-US" sz="1800" dirty="0">
                <a:latin typeface="+mj-lt"/>
              </a:rPr>
              <a:t> </a:t>
            </a:r>
            <a:r>
              <a:rPr lang="en-US" altLang="ja-JP" sz="1800" dirty="0" smtClean="0">
                <a:latin typeface="+mj-lt"/>
              </a:rPr>
              <a:t>were held.</a:t>
            </a:r>
          </a:p>
          <a:p>
            <a:pPr lvl="1"/>
            <a:r>
              <a:rPr lang="en-US" altLang="ja-JP" sz="1800" dirty="0" smtClean="0">
                <a:latin typeface="+mj-lt"/>
              </a:rPr>
              <a:t>Average number of attendee is 10.</a:t>
            </a:r>
            <a:endParaRPr lang="en-GB" altLang="ja-JP" sz="1800" dirty="0" smtClean="0">
              <a:latin typeface="+mj-lt"/>
            </a:endParaRPr>
          </a:p>
          <a:p>
            <a:pPr marL="0" indent="0">
              <a:buNone/>
            </a:pPr>
            <a:endParaRPr kumimoji="1" lang="ja-JP" altLang="en-US" sz="2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Scope and Objectives</a:t>
            </a:r>
            <a:endParaRPr lang="en-GB" dirty="0"/>
          </a:p>
        </p:txBody>
      </p:sp>
      <p:sp>
        <p:nvSpPr>
          <p:cNvPr id="3" name="コンテンツ プレースホルダー 2"/>
          <p:cNvSpPr>
            <a:spLocks noGrp="1"/>
          </p:cNvSpPr>
          <p:nvPr>
            <p:ph idx="1"/>
          </p:nvPr>
        </p:nvSpPr>
        <p:spPr/>
        <p:txBody>
          <a:bodyPr/>
          <a:lstStyle/>
          <a:p>
            <a:r>
              <a:rPr lang="en-GB" i="1" dirty="0" smtClean="0">
                <a:latin typeface="+mj-lt"/>
              </a:rPr>
              <a:t>At this stage, it seems good to focus on Radio Resource Measurement and Management (RRMM) for this first PAR</a:t>
            </a:r>
          </a:p>
          <a:p>
            <a:r>
              <a:rPr lang="en-GB" i="1" dirty="0" smtClean="0">
                <a:latin typeface="+mj-lt"/>
              </a:rPr>
              <a:t>As the Scope and Objectives are the expected outcomes from the SG activities, any inputs are welcome so we will discuss further</a:t>
            </a:r>
          </a:p>
          <a:p>
            <a:endParaRPr lang="en-GB" dirty="0" smtClean="0">
              <a:latin typeface="+mj-lt"/>
            </a:endParaRPr>
          </a:p>
        </p:txBody>
      </p:sp>
      <p:sp>
        <p:nvSpPr>
          <p:cNvPr id="4" name="日付プレースホルダー 3"/>
          <p:cNvSpPr>
            <a:spLocks noGrp="1"/>
          </p:cNvSpPr>
          <p:nvPr>
            <p:ph type="dt" sz="half" idx="10"/>
          </p:nvPr>
        </p:nvSpPr>
        <p:spPr/>
        <p:txBody>
          <a:bodyPr/>
          <a:lstStyle/>
          <a:p>
            <a:r>
              <a:rPr lang="en-US" altLang="ja-JP" dirty="0" smtClean="0"/>
              <a:t>June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9</a:t>
            </a:fld>
            <a:endParaRPr lang="en-US" altLang="ja-JP" dirty="0"/>
          </a:p>
        </p:txBody>
      </p:sp>
      <p:sp>
        <p:nvSpPr>
          <p:cNvPr id="7" name="角丸四角形 6"/>
          <p:cNvSpPr/>
          <p:nvPr/>
        </p:nvSpPr>
        <p:spPr bwMode="auto">
          <a:xfrm>
            <a:off x="4932040" y="1538002"/>
            <a:ext cx="2807296" cy="432048"/>
          </a:xfrm>
          <a:prstGeom prst="round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000" i="1" dirty="0" smtClean="0"/>
              <a:t>To be removed later</a:t>
            </a:r>
            <a:endParaRPr lang="en-GB" sz="2000" i="1" dirty="0"/>
          </a:p>
          <a:p>
            <a:pPr algn="ctr"/>
            <a:endParaRPr lang="en-GB" sz="2000" dirty="0"/>
          </a:p>
        </p:txBody>
      </p:sp>
    </p:spTree>
    <p:extLst>
      <p:ext uri="{BB962C8B-B14F-4D97-AF65-F5344CB8AC3E}">
        <p14:creationId xmlns:p14="http://schemas.microsoft.com/office/powerpoint/2010/main" val="183476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1478</TotalTime>
  <Words>874</Words>
  <Application>Microsoft Office PowerPoint</Application>
  <PresentationFormat>画面に合わせる (4:3)</PresentationFormat>
  <Paragraphs>264</Paragraphs>
  <Slides>17</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IEEE-P802_15</vt:lpstr>
      <vt:lpstr>Document</vt:lpstr>
      <vt:lpstr>PowerPoint プレゼンテーション</vt:lpstr>
      <vt:lpstr>Abstract</vt:lpstr>
      <vt:lpstr>ToC of presentation for WNG meeting</vt:lpstr>
      <vt:lpstr>Establishing a Study Group on Spectrum Resource Usage (SG-SRU)</vt:lpstr>
      <vt:lpstr>Contributors</vt:lpstr>
      <vt:lpstr>Goals</vt:lpstr>
      <vt:lpstr>Overview of IG-SRU</vt:lpstr>
      <vt:lpstr>Overview of IG-SRU</vt:lpstr>
      <vt:lpstr>Scope and Objectives</vt:lpstr>
      <vt:lpstr>Scope and Objectives</vt:lpstr>
      <vt:lpstr>Related Issues on Other Standards</vt:lpstr>
      <vt:lpstr>Use Case Examples</vt:lpstr>
      <vt:lpstr>Use case: Hospital</vt:lpstr>
      <vt:lpstr>Use case: Industrial Automation </vt:lpstr>
      <vt:lpstr>Use case: Infrastructure monitoring</vt:lpstr>
      <vt:lpstr>Proposed Timeline</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Shoichi Kitazawa</dc:creator>
  <dc:description>&lt;doc#&gt;</dc:description>
  <cp:lastModifiedBy>Shoichi Kitazawa</cp:lastModifiedBy>
  <cp:revision>73</cp:revision>
  <cp:lastPrinted>2013-04-17T07:57:49Z</cp:lastPrinted>
  <dcterms:created xsi:type="dcterms:W3CDTF">2013-04-16T01:38:08Z</dcterms:created>
  <dcterms:modified xsi:type="dcterms:W3CDTF">2013-06-21T05:12:13Z</dcterms:modified>
</cp:coreProperties>
</file>