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78" r:id="rId3"/>
    <p:sldId id="270" r:id="rId4"/>
    <p:sldId id="279" r:id="rId5"/>
    <p:sldId id="280" r:id="rId6"/>
    <p:sldId id="283" r:id="rId7"/>
    <p:sldId id="281" r:id="rId8"/>
    <p:sldId id="282" r:id="rId9"/>
    <p:sldId id="277" r:id="rId1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ACC6"/>
    <a:srgbClr val="3399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howGuides="1">
      <p:cViewPr varScale="1">
        <p:scale>
          <a:sx n="71" d="100"/>
          <a:sy n="71" d="100"/>
        </p:scale>
        <p:origin x="-39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April 2013</a:t>
            </a:r>
            <a:endParaRPr lang="en-US" altLang="ja-JP"/>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Shoichi Kitazawa (ATR)</a:t>
            </a:r>
            <a:endParaRPr lang="en-US" altLang="ja-JP"/>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C9E7F0A-1D88-47D1-B7ED-5CA346B4FD43}" type="slidenum">
              <a:rPr lang="en-US" altLang="ja-JP"/>
              <a:pPr/>
              <a:t>&lt;#&gt;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April 2013</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Shoichi Kitazawa (ATR)</a:t>
            </a:r>
            <a:endParaRPr lang="en-US" altLang="ja-JP"/>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F3F4172-E538-446E-867D-56FDB194A550}" type="slidenum">
              <a:rPr lang="en-US" altLang="ja-JP"/>
              <a:pPr/>
              <a:t>&lt;#&gt;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18E0977-DC1B-42DD-B45E-59C02A783531}" type="slidenum">
              <a:rPr lang="en-US" altLang="ja-JP"/>
              <a:pPr/>
              <a:t>&lt;#&gt;</a:t>
            </a:fld>
            <a:endParaRPr lang="en-US" altLang="ja-JP"/>
          </a:p>
        </p:txBody>
      </p:sp>
    </p:spTree>
    <p:extLst>
      <p:ext uri="{BB962C8B-B14F-4D97-AF65-F5344CB8AC3E}">
        <p14:creationId xmlns:p14="http://schemas.microsoft.com/office/powerpoint/2010/main" xmlns="" val="4285537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6B3A71F-4814-4FD0-B5BF-45F7AA6F4C8B}" type="slidenum">
              <a:rPr lang="en-US" altLang="ja-JP"/>
              <a:pPr/>
              <a:t>&lt;#&gt;</a:t>
            </a:fld>
            <a:endParaRPr lang="en-US" altLang="ja-JP"/>
          </a:p>
        </p:txBody>
      </p:sp>
    </p:spTree>
    <p:extLst>
      <p:ext uri="{BB962C8B-B14F-4D97-AF65-F5344CB8AC3E}">
        <p14:creationId xmlns:p14="http://schemas.microsoft.com/office/powerpoint/2010/main" xmlns="" val="27619700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7C47D4F-CAA3-4307-B0EF-8C4B3E0CF21D}" type="slidenum">
              <a:rPr lang="en-US" altLang="ja-JP"/>
              <a:pPr/>
              <a:t>&lt;#&gt;</a:t>
            </a:fld>
            <a:endParaRPr lang="en-US" altLang="ja-JP"/>
          </a:p>
        </p:txBody>
      </p:sp>
    </p:spTree>
    <p:extLst>
      <p:ext uri="{BB962C8B-B14F-4D97-AF65-F5344CB8AC3E}">
        <p14:creationId xmlns:p14="http://schemas.microsoft.com/office/powerpoint/2010/main" xmlns="" val="22005650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242A585-2600-43B1-ABC9-06D037E96BAE}" type="slidenum">
              <a:rPr lang="en-US" altLang="ja-JP"/>
              <a:pPr/>
              <a:t>&lt;#&gt;</a:t>
            </a:fld>
            <a:endParaRPr lang="en-US" altLang="ja-JP"/>
          </a:p>
        </p:txBody>
      </p:sp>
    </p:spTree>
    <p:extLst>
      <p:ext uri="{BB962C8B-B14F-4D97-AF65-F5344CB8AC3E}">
        <p14:creationId xmlns:p14="http://schemas.microsoft.com/office/powerpoint/2010/main" xmlns="" val="26344436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4847ECA-0452-41E3-B15B-04905DA18685}" type="slidenum">
              <a:rPr lang="en-US" altLang="ja-JP"/>
              <a:pPr/>
              <a:t>&lt;#&gt;</a:t>
            </a:fld>
            <a:endParaRPr lang="en-US" altLang="ja-JP"/>
          </a:p>
        </p:txBody>
      </p:sp>
    </p:spTree>
    <p:extLst>
      <p:ext uri="{BB962C8B-B14F-4D97-AF65-F5344CB8AC3E}">
        <p14:creationId xmlns:p14="http://schemas.microsoft.com/office/powerpoint/2010/main" xmlns=""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May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C763230-8612-4F82-9598-E8DB08C9F578}" type="slidenum">
              <a:rPr lang="en-US" altLang="ja-JP"/>
              <a:pPr/>
              <a:t>&lt;#&gt;</a:t>
            </a:fld>
            <a:endParaRPr lang="en-US" altLang="ja-JP"/>
          </a:p>
        </p:txBody>
      </p:sp>
    </p:spTree>
    <p:extLst>
      <p:ext uri="{BB962C8B-B14F-4D97-AF65-F5344CB8AC3E}">
        <p14:creationId xmlns:p14="http://schemas.microsoft.com/office/powerpoint/2010/main" xmlns=""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May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F345BDCD-0A82-43EF-9F50-431A9535906C}" type="slidenum">
              <a:rPr lang="en-US" altLang="ja-JP"/>
              <a:pPr/>
              <a:t>&lt;#&gt;</a:t>
            </a:fld>
            <a:endParaRPr lang="en-US" altLang="ja-JP"/>
          </a:p>
        </p:txBody>
      </p:sp>
    </p:spTree>
    <p:extLst>
      <p:ext uri="{BB962C8B-B14F-4D97-AF65-F5344CB8AC3E}">
        <p14:creationId xmlns:p14="http://schemas.microsoft.com/office/powerpoint/2010/main" xmlns="" val="6198729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May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F80C6039-A5FA-4F5B-9853-58798A63706D}" type="slidenum">
              <a:rPr lang="en-US" altLang="ja-JP"/>
              <a:pPr/>
              <a:t>&lt;#&gt;</a:t>
            </a:fld>
            <a:endParaRPr lang="en-US" altLang="ja-JP"/>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May 2013</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266A080E-4E30-4968-B029-7CF782D6220C}" type="slidenum">
              <a:rPr lang="en-US" altLang="ja-JP"/>
              <a:pPr/>
              <a:t>&lt;#&gt;</a:t>
            </a:fld>
            <a:endParaRPr lang="en-US" altLang="ja-JP"/>
          </a:p>
        </p:txBody>
      </p:sp>
    </p:spTree>
    <p:extLst>
      <p:ext uri="{BB962C8B-B14F-4D97-AF65-F5344CB8AC3E}">
        <p14:creationId xmlns:p14="http://schemas.microsoft.com/office/powerpoint/2010/main" xmlns="" val="25016208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May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A055100-B070-402A-915F-F75138044036}" type="slidenum">
              <a:rPr lang="en-US" altLang="ja-JP"/>
              <a:pPr/>
              <a:t>&lt;#&gt;</a:t>
            </a:fld>
            <a:endParaRPr lang="en-US" altLang="ja-JP"/>
          </a:p>
        </p:txBody>
      </p:sp>
    </p:spTree>
    <p:extLst>
      <p:ext uri="{BB962C8B-B14F-4D97-AF65-F5344CB8AC3E}">
        <p14:creationId xmlns:p14="http://schemas.microsoft.com/office/powerpoint/2010/main" xmlns="" val="23915078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May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6348C59-0566-4162-B54D-0A1849E52EE9}" type="slidenum">
              <a:rPr lang="en-US" altLang="ja-JP"/>
              <a:pPr/>
              <a:t>&lt;#&gt;</a:t>
            </a:fld>
            <a:endParaRPr lang="en-US" altLang="ja-JP"/>
          </a:p>
        </p:txBody>
      </p:sp>
    </p:spTree>
    <p:extLst>
      <p:ext uri="{BB962C8B-B14F-4D97-AF65-F5344CB8AC3E}">
        <p14:creationId xmlns:p14="http://schemas.microsoft.com/office/powerpoint/2010/main" xmlns="" val="4254658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May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EAFD9030-C83D-42D9-9BFB-ADDEB84EB1F4}" type="slidenum">
              <a:rPr lang="en-US" altLang="ja-JP"/>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802.15-13-0307-00-0sru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May 2013</a:t>
            </a:r>
            <a:endParaRPr lang="en-US" altLang="ja-JP"/>
          </a:p>
        </p:txBody>
      </p:sp>
      <p:sp>
        <p:nvSpPr>
          <p:cNvPr id="5"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372F3947-031E-4295-B632-0BF31AAEF223}" type="slidenum">
              <a:rPr lang="en-US" altLang="ja-JP"/>
              <a:pPr/>
              <a:t>1</a:t>
            </a:fld>
            <a:endParaRPr lang="en-US" altLang="ja-JP"/>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[Table of contents for WNG meeting slide]</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[May 13,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:[+81-774-95-1511],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presentation is </a:t>
            </a:r>
            <a:r>
              <a:rPr lang="en-US" altLang="ja-JP" sz="1600" dirty="0" smtClean="0">
                <a:ea typeface="ＭＳ Ｐゴシック" charset="-128"/>
              </a:rPr>
              <a:t>table of contents of  July WNG meeting</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[Discussion]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Abstract</a:t>
            </a:r>
            <a:endParaRPr kumimoji="1" lang="ja-JP" altLang="en-US" dirty="0"/>
          </a:p>
        </p:txBody>
      </p:sp>
      <p:sp>
        <p:nvSpPr>
          <p:cNvPr id="6" name="コンテンツ プレースホルダー 5"/>
          <p:cNvSpPr>
            <a:spLocks noGrp="1"/>
          </p:cNvSpPr>
          <p:nvPr>
            <p:ph idx="1"/>
          </p:nvPr>
        </p:nvSpPr>
        <p:spPr/>
        <p:txBody>
          <a:bodyPr/>
          <a:lstStyle/>
          <a:p>
            <a:r>
              <a:rPr kumimoji="1" lang="en-US" altLang="ja-JP" dirty="0" smtClean="0">
                <a:latin typeface="+mj-lt"/>
              </a:rPr>
              <a:t>We would like to make a presentation at the WNG meeting in July 2013, for starting a successive study group following IG-SRU</a:t>
            </a:r>
            <a:endParaRPr lang="en-GB" altLang="ja-JP" dirty="0">
              <a:latin typeface="+mj-lt"/>
            </a:endParaRPr>
          </a:p>
          <a:p>
            <a:r>
              <a:rPr kumimoji="1" lang="en-US" altLang="ja-JP" dirty="0" smtClean="0">
                <a:latin typeface="+mj-lt"/>
              </a:rPr>
              <a:t>This presentation provides a </a:t>
            </a:r>
            <a:r>
              <a:rPr lang="en-US" altLang="ja-JP" dirty="0" smtClean="0">
                <a:latin typeface="+mj-lt"/>
              </a:rPr>
              <a:t>draft </a:t>
            </a:r>
            <a:r>
              <a:rPr kumimoji="1" lang="en-US" altLang="ja-JP" dirty="0" smtClean="0">
                <a:latin typeface="+mj-lt"/>
              </a:rPr>
              <a:t>Table of Contents and initial ideas for the presentation</a:t>
            </a:r>
            <a:endParaRPr kumimoji="1" lang="ja-JP" altLang="en-US" dirty="0">
              <a:latin typeface="+mj-lt"/>
            </a:endParaRPr>
          </a:p>
        </p:txBody>
      </p:sp>
      <p:sp>
        <p:nvSpPr>
          <p:cNvPr id="2" name="日付プレースホルダー 1"/>
          <p:cNvSpPr>
            <a:spLocks noGrp="1"/>
          </p:cNvSpPr>
          <p:nvPr>
            <p:ph type="dt" sz="half" idx="10"/>
          </p:nvPr>
        </p:nvSpPr>
        <p:spPr/>
        <p:txBody>
          <a:bodyPr/>
          <a:lstStyle/>
          <a:p>
            <a:r>
              <a:rPr lang="en-US" altLang="ja-JP" smtClean="0"/>
              <a:t>May 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266A080E-4E30-4968-B029-7CF782D6220C}" type="slidenum">
              <a:rPr lang="en-US" altLang="ja-JP" smtClean="0"/>
              <a:pPr/>
              <a:t>2</a:t>
            </a:fld>
            <a:endParaRPr lang="en-US" altLang="ja-JP"/>
          </a:p>
        </p:txBody>
      </p:sp>
    </p:spTree>
    <p:extLst>
      <p:ext uri="{BB962C8B-B14F-4D97-AF65-F5344CB8AC3E}">
        <p14:creationId xmlns:p14="http://schemas.microsoft.com/office/powerpoint/2010/main" xmlns="" val="3908389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ToC</a:t>
            </a:r>
            <a:r>
              <a:rPr lang="en-US" altLang="ja-JP" dirty="0" smtClean="0"/>
              <a:t> of presentation for WNG meeting</a:t>
            </a:r>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lang="en-US" altLang="ja-JP" sz="2800" dirty="0" smtClean="0">
                <a:latin typeface="Times New Roman" pitchFamily="18" charset="0"/>
                <a:ea typeface="+mj-ea"/>
                <a:cs typeface="Times New Roman" pitchFamily="18" charset="0"/>
              </a:rPr>
              <a:t>Title: </a:t>
            </a:r>
            <a:r>
              <a:rPr lang="en-US" altLang="ja-JP" sz="2800" dirty="0" smtClean="0">
                <a:latin typeface="Times New Roman" pitchFamily="18" charset="0"/>
                <a:cs typeface="Times New Roman" pitchFamily="18" charset="0"/>
              </a:rPr>
              <a:t>Establishing </a:t>
            </a:r>
            <a:r>
              <a:rPr lang="en-US" altLang="ja-JP" sz="2800" dirty="0">
                <a:latin typeface="Times New Roman" pitchFamily="18" charset="0"/>
                <a:cs typeface="Times New Roman" pitchFamily="18" charset="0"/>
              </a:rPr>
              <a:t>a Study Group </a:t>
            </a:r>
            <a:r>
              <a:rPr lang="en-US" altLang="ja-JP" sz="2800" dirty="0" smtClean="0">
                <a:latin typeface="Times New Roman" pitchFamily="18" charset="0"/>
                <a:cs typeface="Times New Roman" pitchFamily="18" charset="0"/>
              </a:rPr>
              <a:t>on Spectrum Resource Usage (SG-SRU)</a:t>
            </a:r>
            <a:endParaRPr lang="en-US" altLang="ja-JP" sz="2800" dirty="0" smtClean="0">
              <a:latin typeface="Times New Roman" pitchFamily="18" charset="0"/>
              <a:ea typeface="+mj-ea"/>
              <a:cs typeface="Times New Roman" pitchFamily="18" charset="0"/>
            </a:endParaRPr>
          </a:p>
          <a:p>
            <a:r>
              <a:rPr lang="en-US" altLang="ja-JP" sz="2800" dirty="0" smtClean="0">
                <a:latin typeface="Times New Roman" pitchFamily="18" charset="0"/>
                <a:ea typeface="+mj-ea"/>
                <a:cs typeface="Times New Roman" pitchFamily="18" charset="0"/>
              </a:rPr>
              <a:t>Goals</a:t>
            </a:r>
          </a:p>
          <a:p>
            <a:r>
              <a:rPr lang="en-US" altLang="ja-JP" sz="2800" dirty="0" smtClean="0">
                <a:latin typeface="Times New Roman" pitchFamily="18" charset="0"/>
                <a:ea typeface="+mj-ea"/>
                <a:cs typeface="Times New Roman" pitchFamily="18" charset="0"/>
              </a:rPr>
              <a:t>Brief overview of IG-SRU</a:t>
            </a:r>
          </a:p>
          <a:p>
            <a:r>
              <a:rPr lang="en-US" altLang="ja-JP" sz="2800" dirty="0" smtClean="0">
                <a:latin typeface="Times New Roman" pitchFamily="18" charset="0"/>
                <a:ea typeface="+mj-ea"/>
                <a:cs typeface="Times New Roman" pitchFamily="18" charset="0"/>
              </a:rPr>
              <a:t>Scope &amp; Objectives</a:t>
            </a:r>
          </a:p>
          <a:p>
            <a:pPr lvl="1"/>
            <a:r>
              <a:rPr lang="en-US" altLang="ja-JP" sz="2400" dirty="0" smtClean="0">
                <a:latin typeface="Times New Roman" pitchFamily="18" charset="0"/>
                <a:ea typeface="+mj-ea"/>
                <a:cs typeface="Times New Roman" pitchFamily="18" charset="0"/>
              </a:rPr>
              <a:t>RRMM</a:t>
            </a:r>
          </a:p>
          <a:p>
            <a:r>
              <a:rPr lang="en-US" altLang="ja-JP" sz="2800" dirty="0" smtClean="0">
                <a:latin typeface="Times New Roman" pitchFamily="18" charset="0"/>
                <a:ea typeface="+mj-ea"/>
                <a:cs typeface="Times New Roman" pitchFamily="18" charset="0"/>
              </a:rPr>
              <a:t>Use case examples</a:t>
            </a:r>
          </a:p>
          <a:p>
            <a:pPr lvl="1"/>
            <a:r>
              <a:rPr lang="en-US" altLang="ja-JP" sz="2400" dirty="0" smtClean="0">
                <a:latin typeface="Times New Roman" pitchFamily="18" charset="0"/>
                <a:ea typeface="+mj-ea"/>
                <a:cs typeface="Times New Roman" pitchFamily="18" charset="0"/>
              </a:rPr>
              <a:t>Hospital/Medical/Healthcare</a:t>
            </a:r>
          </a:p>
          <a:p>
            <a:pPr lvl="1"/>
            <a:r>
              <a:rPr lang="en-US" altLang="ja-JP" sz="2400" dirty="0" smtClean="0">
                <a:latin typeface="Times New Roman" pitchFamily="18" charset="0"/>
                <a:ea typeface="+mj-ea"/>
                <a:cs typeface="Times New Roman" pitchFamily="18" charset="0"/>
              </a:rPr>
              <a:t>Industrial Automation</a:t>
            </a:r>
          </a:p>
          <a:p>
            <a:r>
              <a:rPr lang="en-US" altLang="ja-JP" sz="2800" dirty="0" smtClean="0">
                <a:latin typeface="Times New Roman" pitchFamily="18" charset="0"/>
                <a:ea typeface="+mj-ea"/>
                <a:cs typeface="Times New Roman" pitchFamily="18" charset="0"/>
              </a:rPr>
              <a:t>Proposed Timeline</a:t>
            </a:r>
          </a:p>
          <a:p>
            <a:pPr>
              <a:buNone/>
            </a:pPr>
            <a:endParaRPr lang="en-US" altLang="ja-JP" sz="2800" dirty="0" smtClean="0">
              <a:latin typeface="Times New Roman" pitchFamily="18" charset="0"/>
              <a:ea typeface="+mj-ea"/>
              <a:cs typeface="Times New Roman" pitchFamily="18" charset="0"/>
            </a:endParaRPr>
          </a:p>
          <a:p>
            <a:endParaRPr lang="en-US" altLang="ja-JP" sz="2800" dirty="0" smtClean="0"/>
          </a:p>
        </p:txBody>
      </p:sp>
      <p:sp>
        <p:nvSpPr>
          <p:cNvPr id="4" name="日付プレースホルダー 3"/>
          <p:cNvSpPr>
            <a:spLocks noGrp="1"/>
          </p:cNvSpPr>
          <p:nvPr>
            <p:ph type="dt" sz="half" idx="10"/>
          </p:nvPr>
        </p:nvSpPr>
        <p:spPr/>
        <p:txBody>
          <a:bodyPr/>
          <a:lstStyle/>
          <a:p>
            <a:r>
              <a:rPr lang="en-US" altLang="ja-JP" smtClean="0"/>
              <a:t>May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3</a:t>
            </a:fld>
            <a:endParaRPr lang="en-US" altLang="ja-JP"/>
          </a:p>
        </p:txBody>
      </p:sp>
    </p:spTree>
    <p:extLst>
      <p:ext uri="{BB962C8B-B14F-4D97-AF65-F5344CB8AC3E}">
        <p14:creationId xmlns:p14="http://schemas.microsoft.com/office/powerpoint/2010/main" xmlns="" val="3532294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Goals</a:t>
            </a:r>
            <a:endParaRPr lang="en-GB" dirty="0"/>
          </a:p>
        </p:txBody>
      </p:sp>
      <p:sp>
        <p:nvSpPr>
          <p:cNvPr id="3" name="コンテンツ プレースホルダー 2"/>
          <p:cNvSpPr>
            <a:spLocks noGrp="1"/>
          </p:cNvSpPr>
          <p:nvPr>
            <p:ph idx="1"/>
          </p:nvPr>
        </p:nvSpPr>
        <p:spPr/>
        <p:txBody>
          <a:bodyPr/>
          <a:lstStyle/>
          <a:p>
            <a:r>
              <a:rPr lang="en-GB" i="1" dirty="0" smtClean="0">
                <a:latin typeface="+mj-lt"/>
              </a:rPr>
              <a:t>Address motivations of starting an SG and its goals</a:t>
            </a:r>
            <a:endParaRPr lang="en-GB" i="1" dirty="0">
              <a:latin typeface="+mj-lt"/>
            </a:endParaRPr>
          </a:p>
        </p:txBody>
      </p:sp>
      <p:sp>
        <p:nvSpPr>
          <p:cNvPr id="4" name="日付プレースホルダー 3"/>
          <p:cNvSpPr>
            <a:spLocks noGrp="1"/>
          </p:cNvSpPr>
          <p:nvPr>
            <p:ph type="dt" sz="half" idx="10"/>
          </p:nvPr>
        </p:nvSpPr>
        <p:spPr/>
        <p:txBody>
          <a:bodyPr/>
          <a:lstStyle/>
          <a:p>
            <a:r>
              <a:rPr lang="en-US" altLang="ja-JP" smtClean="0"/>
              <a:t>May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4</a:t>
            </a:fld>
            <a:endParaRPr lang="en-US" altLang="ja-JP"/>
          </a:p>
        </p:txBody>
      </p:sp>
    </p:spTree>
    <p:extLst>
      <p:ext uri="{BB962C8B-B14F-4D97-AF65-F5344CB8AC3E}">
        <p14:creationId xmlns:p14="http://schemas.microsoft.com/office/powerpoint/2010/main" xmlns="" val="4019029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Overview of IG-SRU</a:t>
            </a:r>
            <a:endParaRPr lang="en-GB" dirty="0"/>
          </a:p>
        </p:txBody>
      </p:sp>
      <p:sp>
        <p:nvSpPr>
          <p:cNvPr id="3" name="コンテンツ プレースホルダー 2"/>
          <p:cNvSpPr>
            <a:spLocks noGrp="1"/>
          </p:cNvSpPr>
          <p:nvPr>
            <p:ph idx="1"/>
          </p:nvPr>
        </p:nvSpPr>
        <p:spPr/>
        <p:txBody>
          <a:bodyPr/>
          <a:lstStyle/>
          <a:p>
            <a:r>
              <a:rPr lang="en-GB" i="1" dirty="0" smtClean="0">
                <a:latin typeface="+mj-lt"/>
              </a:rPr>
              <a:t>Brief overview of IG-SRU activities</a:t>
            </a:r>
          </a:p>
          <a:p>
            <a:r>
              <a:rPr lang="en-GB" i="1" dirty="0" smtClean="0">
                <a:latin typeface="+mj-lt"/>
              </a:rPr>
              <a:t>Background of the discussion within the IG-SRU for starting an SG</a:t>
            </a:r>
            <a:endParaRPr lang="en-GB" i="1" dirty="0">
              <a:latin typeface="+mj-lt"/>
            </a:endParaRPr>
          </a:p>
        </p:txBody>
      </p:sp>
      <p:sp>
        <p:nvSpPr>
          <p:cNvPr id="4" name="日付プレースホルダー 3"/>
          <p:cNvSpPr>
            <a:spLocks noGrp="1"/>
          </p:cNvSpPr>
          <p:nvPr>
            <p:ph type="dt" sz="half" idx="10"/>
          </p:nvPr>
        </p:nvSpPr>
        <p:spPr/>
        <p:txBody>
          <a:bodyPr/>
          <a:lstStyle/>
          <a:p>
            <a:r>
              <a:rPr lang="en-US" altLang="ja-JP" smtClean="0"/>
              <a:t>May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5</a:t>
            </a:fld>
            <a:endParaRPr lang="en-US" altLang="ja-JP"/>
          </a:p>
        </p:txBody>
      </p:sp>
    </p:spTree>
    <p:extLst>
      <p:ext uri="{BB962C8B-B14F-4D97-AF65-F5344CB8AC3E}">
        <p14:creationId xmlns:p14="http://schemas.microsoft.com/office/powerpoint/2010/main" xmlns="" val="7003674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Overview of IG-SRU (Cont’d)</a:t>
            </a:r>
            <a:endParaRPr kumimoji="1" lang="ja-JP" altLang="en-US" dirty="0"/>
          </a:p>
        </p:txBody>
      </p:sp>
      <p:sp>
        <p:nvSpPr>
          <p:cNvPr id="9" name="コンテンツ プレースホルダ 8"/>
          <p:cNvSpPr>
            <a:spLocks noGrp="1"/>
          </p:cNvSpPr>
          <p:nvPr>
            <p:ph idx="1"/>
          </p:nvPr>
        </p:nvSpPr>
        <p:spPr>
          <a:xfrm>
            <a:off x="251520" y="1700808"/>
            <a:ext cx="8640960" cy="1512168"/>
          </a:xfrm>
        </p:spPr>
        <p:txBody>
          <a:bodyPr/>
          <a:lstStyle/>
          <a:p>
            <a:r>
              <a:rPr lang="en-US" altLang="ja-JP" sz="2000" dirty="0" smtClean="0"/>
              <a:t>The IG SRU (Spectrum Resources Usage in WPANs) started in November 2010.</a:t>
            </a:r>
            <a:endParaRPr lang="en-US" altLang="ja-JP" sz="1800" dirty="0" smtClean="0"/>
          </a:p>
          <a:p>
            <a:pPr lvl="1"/>
            <a:r>
              <a:rPr lang="en-US" altLang="ja-JP" sz="1800" dirty="0" smtClean="0"/>
              <a:t>This IG based on presentation of  “</a:t>
            </a:r>
            <a:r>
              <a:rPr lang="en-US" altLang="ja-JP" sz="1800" dirty="0" smtClean="0">
                <a:solidFill>
                  <a:schemeClr val="tx2"/>
                </a:solidFill>
                <a:ea typeface="ＭＳ Ｐゴシック" charset="-128"/>
              </a:rPr>
              <a:t>A Proposal Toward Better Use of Spectrum Resources in future WPAN(15-10-0739-01)</a:t>
            </a:r>
            <a:r>
              <a:rPr lang="en-US" altLang="ja-JP" sz="1800" dirty="0" smtClean="0"/>
              <a:t>” at September 2010.</a:t>
            </a:r>
          </a:p>
          <a:p>
            <a:endParaRPr kumimoji="1" lang="ja-JP" altLang="en-US" sz="2800" dirty="0"/>
          </a:p>
        </p:txBody>
      </p:sp>
      <p:sp>
        <p:nvSpPr>
          <p:cNvPr id="4" name="日付プレースホルダ 3"/>
          <p:cNvSpPr>
            <a:spLocks noGrp="1"/>
          </p:cNvSpPr>
          <p:nvPr>
            <p:ph type="dt" sz="half" idx="10"/>
          </p:nvPr>
        </p:nvSpPr>
        <p:spPr/>
        <p:txBody>
          <a:bodyPr/>
          <a:lstStyle/>
          <a:p>
            <a:r>
              <a:rPr lang="en-US" altLang="ja-JP" smtClean="0"/>
              <a:t>May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6</a:t>
            </a:fld>
            <a:endParaRPr lang="en-US" altLang="ja-JP"/>
          </a:p>
        </p:txBody>
      </p:sp>
      <p:graphicFrame>
        <p:nvGraphicFramePr>
          <p:cNvPr id="8" name="コンテンツ プレースホルダ 6"/>
          <p:cNvGraphicFramePr>
            <a:graphicFrameLocks noGrp="1"/>
          </p:cNvGraphicFramePr>
          <p:nvPr/>
        </p:nvGraphicFramePr>
        <p:xfrm>
          <a:off x="215900" y="3216419"/>
          <a:ext cx="8712200" cy="3236917"/>
        </p:xfrm>
        <a:graphic>
          <a:graphicData uri="http://schemas.openxmlformats.org/drawingml/2006/table">
            <a:tbl>
              <a:tblPr/>
              <a:tblGrid>
                <a:gridCol w="720725"/>
                <a:gridCol w="1079500"/>
                <a:gridCol w="1439863"/>
                <a:gridCol w="1593850"/>
                <a:gridCol w="1381125"/>
                <a:gridCol w="1381125"/>
                <a:gridCol w="1116012"/>
              </a:tblGrid>
              <a:tr h="55880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Arial" charset="0"/>
                          <a:ea typeface="ＭＳ Ｐゴシック" charset="-128"/>
                        </a:rPr>
                        <a:t>Year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Arial" charset="0"/>
                          <a:ea typeface="ＭＳ Ｐゴシック" charset="-128"/>
                        </a:rPr>
                        <a:t>Month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Arial" charset="0"/>
                          <a:ea typeface="ＭＳ Ｐゴシック" charset="-128"/>
                        </a:rPr>
                        <a:t>Venue</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Arial" charset="0"/>
                          <a:ea typeface="ＭＳ Ｐゴシック" charset="-128"/>
                        </a:rPr>
                        <a:t>Agenda</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Arial" charset="0"/>
                          <a:ea typeface="ＭＳ Ｐゴシック" charset="-128"/>
                        </a:rPr>
                        <a:t>Closing Report</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Arial" charset="0"/>
                          <a:ea typeface="ＭＳ Ｐゴシック" charset="-128"/>
                        </a:rPr>
                        <a:t>Minutes</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rgbClr val="000000"/>
                          </a:solidFill>
                          <a:effectLst/>
                          <a:latin typeface="Arial" charset="0"/>
                          <a:ea typeface="ＭＳ Ｐゴシック" charset="-128"/>
                        </a:rPr>
                        <a:t>Number of participant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2010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November</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Dallas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15-10-0839-01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15-10-0924-01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15-10-0934-00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10</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rowSpan="3">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2011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March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Singapore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15-11-0159-01</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15-11-0298-00</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15-11-0440-00</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8</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531813">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July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San Francisco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15-11-0456-00</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15-11-0552-00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15-11-755-00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11</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November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Atlanta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15-11-0757-01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15-11-0830-00</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15-12-0106-00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13</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rowSpan="3">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2012</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March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Waikoloa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15-12-0107-00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15-12-0191-00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15-12-0197-00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4</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July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San Diego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15-12-0326-01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15-12-0425-00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15-12-0440-00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11</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November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San Antonio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15-12-0595-01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15-12-0628-01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15-12-0659-01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9</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rowSpan="2">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2013</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January</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Vancouver</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15-12-0681-02</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15-13-0078-00</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15-13-0093-00</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10</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68288">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March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Orlando</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15-13-105-01</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charset="0"/>
                          <a:ea typeface="ＭＳ Ｐゴシック" charset="-128"/>
                        </a:rPr>
                        <a:t>15-13-0225-00</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rgbClr val="000000"/>
                          </a:solidFill>
                          <a:effectLst/>
                          <a:latin typeface="Arial" charset="0"/>
                          <a:ea typeface="ＭＳ Ｐゴシック" charset="-128"/>
                        </a:rPr>
                        <a:t>　</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12</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Scope and Objectives</a:t>
            </a:r>
            <a:endParaRPr lang="en-GB" dirty="0"/>
          </a:p>
        </p:txBody>
      </p:sp>
      <p:sp>
        <p:nvSpPr>
          <p:cNvPr id="3" name="コンテンツ プレースホルダー 2"/>
          <p:cNvSpPr>
            <a:spLocks noGrp="1"/>
          </p:cNvSpPr>
          <p:nvPr>
            <p:ph idx="1"/>
          </p:nvPr>
        </p:nvSpPr>
        <p:spPr/>
        <p:txBody>
          <a:bodyPr/>
          <a:lstStyle/>
          <a:p>
            <a:r>
              <a:rPr lang="en-GB" i="1" dirty="0" smtClean="0">
                <a:latin typeface="+mj-lt"/>
              </a:rPr>
              <a:t>At this stage, it seems good to focus on Radio Resource Measurement and Management (RRMM) for this first PAR</a:t>
            </a:r>
          </a:p>
          <a:p>
            <a:r>
              <a:rPr lang="en-GB" i="1" dirty="0" smtClean="0">
                <a:latin typeface="+mj-lt"/>
              </a:rPr>
              <a:t>As the Scope and Objectives are the expected outcomes from the SG activities, any inputs are welcome so we will discuss further</a:t>
            </a:r>
          </a:p>
          <a:p>
            <a:endParaRPr lang="en-GB" dirty="0" smtClean="0">
              <a:latin typeface="+mj-lt"/>
            </a:endParaRPr>
          </a:p>
        </p:txBody>
      </p:sp>
      <p:sp>
        <p:nvSpPr>
          <p:cNvPr id="4" name="日付プレースホルダー 3"/>
          <p:cNvSpPr>
            <a:spLocks noGrp="1"/>
          </p:cNvSpPr>
          <p:nvPr>
            <p:ph type="dt" sz="half" idx="10"/>
          </p:nvPr>
        </p:nvSpPr>
        <p:spPr/>
        <p:txBody>
          <a:bodyPr/>
          <a:lstStyle/>
          <a:p>
            <a:r>
              <a:rPr lang="en-US" altLang="ja-JP" smtClean="0"/>
              <a:t>May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7</a:t>
            </a:fld>
            <a:endParaRPr lang="en-US" altLang="ja-JP"/>
          </a:p>
        </p:txBody>
      </p:sp>
    </p:spTree>
    <p:extLst>
      <p:ext uri="{BB962C8B-B14F-4D97-AF65-F5344CB8AC3E}">
        <p14:creationId xmlns:p14="http://schemas.microsoft.com/office/powerpoint/2010/main" xmlns="" val="1834768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Use case examples</a:t>
            </a:r>
            <a:endParaRPr lang="en-GB" dirty="0"/>
          </a:p>
        </p:txBody>
      </p:sp>
      <p:sp>
        <p:nvSpPr>
          <p:cNvPr id="3" name="コンテンツ プレースホルダー 2"/>
          <p:cNvSpPr>
            <a:spLocks noGrp="1"/>
          </p:cNvSpPr>
          <p:nvPr>
            <p:ph idx="1"/>
          </p:nvPr>
        </p:nvSpPr>
        <p:spPr/>
        <p:txBody>
          <a:bodyPr/>
          <a:lstStyle/>
          <a:p>
            <a:r>
              <a:rPr lang="en-GB" i="1" dirty="0" smtClean="0">
                <a:latin typeface="+mj-lt"/>
              </a:rPr>
              <a:t>Two major use cases have been input</a:t>
            </a:r>
          </a:p>
          <a:p>
            <a:pPr lvl="1"/>
            <a:r>
              <a:rPr lang="en-GB" i="1" dirty="0" smtClean="0">
                <a:latin typeface="+mj-lt"/>
              </a:rPr>
              <a:t>Hospital/Medical/Healthcare</a:t>
            </a:r>
            <a:endParaRPr lang="en-GB" i="1" dirty="0">
              <a:latin typeface="+mj-lt"/>
            </a:endParaRPr>
          </a:p>
          <a:p>
            <a:pPr lvl="1"/>
            <a:r>
              <a:rPr lang="en-GB" i="1" dirty="0">
                <a:latin typeface="+mj-lt"/>
              </a:rPr>
              <a:t>Industrial Automation</a:t>
            </a:r>
          </a:p>
          <a:p>
            <a:r>
              <a:rPr lang="en-GB" i="1" dirty="0" smtClean="0">
                <a:latin typeface="+mj-lt"/>
              </a:rPr>
              <a:t>These should be briefly addressed in the presentation at WNG (but not for others for the WNG)</a:t>
            </a:r>
          </a:p>
        </p:txBody>
      </p:sp>
      <p:sp>
        <p:nvSpPr>
          <p:cNvPr id="4" name="日付プレースホルダー 3"/>
          <p:cNvSpPr>
            <a:spLocks noGrp="1"/>
          </p:cNvSpPr>
          <p:nvPr>
            <p:ph type="dt" sz="half" idx="10"/>
          </p:nvPr>
        </p:nvSpPr>
        <p:spPr/>
        <p:txBody>
          <a:bodyPr/>
          <a:lstStyle/>
          <a:p>
            <a:r>
              <a:rPr lang="en-US" altLang="ja-JP" smtClean="0"/>
              <a:t>May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8</a:t>
            </a:fld>
            <a:endParaRPr lang="en-US" altLang="ja-JP"/>
          </a:p>
        </p:txBody>
      </p:sp>
    </p:spTree>
    <p:extLst>
      <p:ext uri="{BB962C8B-B14F-4D97-AF65-F5344CB8AC3E}">
        <p14:creationId xmlns:p14="http://schemas.microsoft.com/office/powerpoint/2010/main" xmlns="" val="4055483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Proposed timeline</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May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9</a:t>
            </a:fld>
            <a:endParaRPr lang="en-US" altLang="ja-JP"/>
          </a:p>
        </p:txBody>
      </p:sp>
      <p:graphicFrame>
        <p:nvGraphicFramePr>
          <p:cNvPr id="10" name="Table 5"/>
          <p:cNvGraphicFramePr>
            <a:graphicFrameLocks noGrp="1" noChangeAspect="1"/>
          </p:cNvGraphicFramePr>
          <p:nvPr>
            <p:extLst>
              <p:ext uri="{D42A27DB-BD31-4B8C-83A1-F6EECF244321}">
                <p14:modId xmlns:p14="http://schemas.microsoft.com/office/powerpoint/2010/main" xmlns="" val="2693688617"/>
              </p:ext>
            </p:extLst>
          </p:nvPr>
        </p:nvGraphicFramePr>
        <p:xfrm>
          <a:off x="373787" y="1524984"/>
          <a:ext cx="8396426" cy="4208272"/>
        </p:xfrm>
        <a:graphic>
          <a:graphicData uri="http://schemas.openxmlformats.org/drawingml/2006/table">
            <a:tbl>
              <a:tblPr/>
              <a:tblGrid>
                <a:gridCol w="453797"/>
                <a:gridCol w="2928045"/>
                <a:gridCol w="417882"/>
                <a:gridCol w="417882"/>
                <a:gridCol w="417882"/>
                <a:gridCol w="417882"/>
                <a:gridCol w="417882"/>
                <a:gridCol w="417882"/>
                <a:gridCol w="417882"/>
                <a:gridCol w="417882"/>
                <a:gridCol w="417882"/>
                <a:gridCol w="417882"/>
                <a:gridCol w="417882"/>
                <a:gridCol w="417882"/>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Preparatory phase (IG)</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presentation &amp; Use cases</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Ad Hoc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11" name="Content Placeholder 2"/>
          <p:cNvSpPr txBox="1">
            <a:spLocks/>
          </p:cNvSpPr>
          <p:nvPr/>
        </p:nvSpPr>
        <p:spPr bwMode="auto">
          <a:xfrm>
            <a:off x="467544" y="5661248"/>
            <a:ext cx="8229600" cy="8640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smtClean="0"/>
              <a:t>PAR submission to </a:t>
            </a:r>
            <a:r>
              <a:rPr lang="en-GB" altLang="ja-JP" sz="1600" kern="0" dirty="0" err="1" smtClean="0"/>
              <a:t>NesCom</a:t>
            </a:r>
            <a:r>
              <a:rPr lang="en-GB" altLang="ja-JP" sz="1600" kern="0" dirty="0" smtClean="0"/>
              <a:t> in March 2014</a:t>
            </a:r>
          </a:p>
          <a:p>
            <a:pPr lvl="1">
              <a:buFont typeface="Wingdings" pitchFamily="2" charset="2"/>
              <a:buChar char="ü"/>
            </a:pPr>
            <a:r>
              <a:rPr lang="en-GB" altLang="ja-JP" sz="1600" kern="0" dirty="0" smtClean="0"/>
              <a:t>SASB approval in June 2014</a:t>
            </a:r>
          </a:p>
        </p:txBody>
      </p:sp>
    </p:spTree>
    <p:extLst>
      <p:ext uri="{BB962C8B-B14F-4D97-AF65-F5344CB8AC3E}">
        <p14:creationId xmlns:p14="http://schemas.microsoft.com/office/powerpoint/2010/main" xmlns="" val="3942591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829</TotalTime>
  <Words>480</Words>
  <Application>Microsoft Office PowerPoint</Application>
  <PresentationFormat>画面に合わせる (4:3)</PresentationFormat>
  <Paragraphs>167</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スライド 1</vt:lpstr>
      <vt:lpstr>Abstract</vt:lpstr>
      <vt:lpstr>ToC of presentation for WNG meeting</vt:lpstr>
      <vt:lpstr>Goals</vt:lpstr>
      <vt:lpstr>Overview of IG-SRU</vt:lpstr>
      <vt:lpstr>Overview of IG-SRU (Cont’d)</vt:lpstr>
      <vt:lpstr>Scope and Objectives</vt:lpstr>
      <vt:lpstr>Use case examples</vt:lpstr>
      <vt:lpstr>Proposed timeline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46</cp:revision>
  <cp:lastPrinted>2013-04-17T07:57:49Z</cp:lastPrinted>
  <dcterms:created xsi:type="dcterms:W3CDTF">2013-04-16T01:38:08Z</dcterms:created>
  <dcterms:modified xsi:type="dcterms:W3CDTF">2013-05-14T06:24:57Z</dcterms:modified>
</cp:coreProperties>
</file>