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60" r:id="rId4"/>
    <p:sldId id="264" r:id="rId5"/>
    <p:sldId id="263" r:id="rId6"/>
    <p:sldId id="261" r:id="rId7"/>
    <p:sldId id="262" r:id="rId8"/>
    <p:sldId id="265" r:id="rId9"/>
    <p:sldId id="266" r:id="rId10"/>
    <p:sldId id="26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2" d="100"/>
          <a:sy n="72" d="100"/>
        </p:scale>
        <p:origin x="-354" y="-96"/>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May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sz="1200" b="1" i="0" kern="1200" dirty="0" smtClean="0">
                <a:solidFill>
                  <a:schemeClr val="tx1"/>
                </a:solidFill>
                <a:effectLst/>
                <a:latin typeface="Times New Roman" pitchFamily="18" charset="0"/>
                <a:ea typeface="MS PGothic" pitchFamily="34" charset="-128"/>
                <a:cs typeface="+mn-cs"/>
              </a:rPr>
              <a:t>15-13-0302-00-0000</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Updating 802.15 to Fit </a:t>
            </a:r>
            <a:r>
              <a:rPr lang="en-US" sz="1600" dirty="0" smtClean="0">
                <a:solidFill>
                  <a:srgbClr val="FF0000"/>
                </a:solidFill>
              </a:rPr>
              <a:t>Its Modern Role</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Date Submitted: </a:t>
            </a:r>
            <a:r>
              <a:rPr lang="en-US" sz="1600" dirty="0">
                <a:solidFill>
                  <a:schemeClr val="tx2"/>
                </a:solidFill>
              </a:rPr>
              <a:t>[</a:t>
            </a:r>
            <a:r>
              <a:rPr lang="en-US" sz="1600" dirty="0" smtClean="0">
                <a:solidFill>
                  <a:srgbClr val="FF0000"/>
                </a:solidFill>
              </a:rPr>
              <a:t>15 </a:t>
            </a:r>
            <a:r>
              <a:rPr lang="en-US" sz="1600" dirty="0" smtClean="0">
                <a:solidFill>
                  <a:srgbClr val="FF0000"/>
                </a:solidFill>
              </a:rPr>
              <a:t>May </a:t>
            </a:r>
            <a:r>
              <a:rPr lang="en-US" sz="1600" dirty="0">
                <a:solidFill>
                  <a:srgbClr val="FF0000"/>
                </a:solidFill>
              </a:rPr>
              <a:t>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Stender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Depending on the Interest</a:t>
            </a:r>
            <a:endParaRPr lang="en-US" dirty="0"/>
          </a:p>
        </p:txBody>
      </p:sp>
      <p:sp>
        <p:nvSpPr>
          <p:cNvPr id="3" name="Content Placeholder 2"/>
          <p:cNvSpPr>
            <a:spLocks noGrp="1"/>
          </p:cNvSpPr>
          <p:nvPr>
            <p:ph idx="1"/>
          </p:nvPr>
        </p:nvSpPr>
        <p:spPr/>
        <p:txBody>
          <a:bodyPr/>
          <a:lstStyle/>
          <a:p>
            <a:r>
              <a:rPr lang="en-US" dirty="0" smtClean="0"/>
              <a:t>Establish a name-change committee</a:t>
            </a:r>
          </a:p>
          <a:p>
            <a:r>
              <a:rPr lang="en-US" dirty="0" smtClean="0"/>
              <a:t>Come up with multiple, well-vetted proposals</a:t>
            </a:r>
          </a:p>
          <a:p>
            <a:r>
              <a:rPr lang="en-US" dirty="0" err="1" smtClean="0"/>
              <a:t>Downselect</a:t>
            </a:r>
            <a:r>
              <a:rPr lang="en-US" dirty="0" smtClean="0"/>
              <a:t> or vote to pick the right one</a:t>
            </a:r>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10</a:t>
            </a:fld>
            <a:endParaRPr lang="en-US"/>
          </a:p>
        </p:txBody>
      </p:sp>
    </p:spTree>
    <p:extLst>
      <p:ext uri="{BB962C8B-B14F-4D97-AF65-F5344CB8AC3E}">
        <p14:creationId xmlns:p14="http://schemas.microsoft.com/office/powerpoint/2010/main" val="2397930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Updating 802.15 WPAN to Fit Its Modern Role</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sz="2400" dirty="0">
                <a:ea typeface="ＭＳ Ｐゴシック" charset="0"/>
              </a:rPr>
              <a:t>Jon </a:t>
            </a:r>
            <a:r>
              <a:rPr lang="en-US" sz="2400" dirty="0" smtClean="0">
                <a:ea typeface="ＭＳ Ｐゴシック" charset="0"/>
              </a:rPr>
              <a:t>Adams, </a:t>
            </a:r>
            <a:r>
              <a:rPr lang="en-US" sz="2400" dirty="0" smtClean="0">
                <a:ea typeface="ＭＳ Ｐゴシック" charset="0"/>
              </a:rPr>
              <a:t>Chair, IEEE 802.15.4p</a:t>
            </a:r>
            <a:endParaRPr lang="en-US" sz="2400" dirty="0">
              <a:ea typeface="ＭＳ Ｐゴシック" charset="0"/>
            </a:endParaRPr>
          </a:p>
          <a:p>
            <a:pPr>
              <a:defRPr/>
            </a:pPr>
            <a:r>
              <a:rPr lang="en-US" sz="1600" dirty="0" smtClean="0">
                <a:ea typeface="ＭＳ Ｐゴシック" charset="0"/>
              </a:rPr>
              <a:t>Affiliation: Lilee </a:t>
            </a:r>
            <a:r>
              <a:rPr lang="en-US" sz="1600" dirty="0">
                <a:ea typeface="ＭＳ Ｐゴシック" charset="0"/>
              </a:rPr>
              <a:t>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WPAN</a:t>
            </a:r>
            <a:endParaRPr lang="en-US" dirty="0"/>
          </a:p>
        </p:txBody>
      </p:sp>
      <p:sp>
        <p:nvSpPr>
          <p:cNvPr id="3" name="Content Placeholder 2"/>
          <p:cNvSpPr>
            <a:spLocks noGrp="1"/>
          </p:cNvSpPr>
          <p:nvPr>
            <p:ph idx="1"/>
          </p:nvPr>
        </p:nvSpPr>
        <p:spPr/>
        <p:txBody>
          <a:bodyPr>
            <a:normAutofit fontScale="85000" lnSpcReduction="20000"/>
          </a:bodyPr>
          <a:lstStyle/>
          <a:p>
            <a:r>
              <a:rPr lang="en-US" dirty="0"/>
              <a:t>802.15 is still branded as a “Wireless Personal Area Network”, unreasonably limiting and archaic</a:t>
            </a:r>
          </a:p>
          <a:p>
            <a:r>
              <a:rPr lang="en-US" dirty="0" smtClean="0"/>
              <a:t>It’s time for the “P” to go (or change)</a:t>
            </a:r>
          </a:p>
          <a:p>
            <a:r>
              <a:rPr lang="en-US" dirty="0" smtClean="0"/>
              <a:t>15 years ago, there was only 15.1 (Bluetooth)</a:t>
            </a:r>
          </a:p>
          <a:p>
            <a:pPr lvl="1"/>
            <a:r>
              <a:rPr lang="en-US" dirty="0" smtClean="0"/>
              <a:t>“Personal” made sense</a:t>
            </a:r>
          </a:p>
          <a:p>
            <a:r>
              <a:rPr lang="en-US" dirty="0" smtClean="0"/>
              <a:t>Then, 15.4 took off, and found itself in spaces better thought of as machine-to-machine</a:t>
            </a:r>
          </a:p>
          <a:p>
            <a:r>
              <a:rPr lang="en-US" dirty="0" smtClean="0"/>
              <a:t>Then a bunch of other 15.x started, many of which are “personal” agnostic</a:t>
            </a:r>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3</a:t>
            </a:fld>
            <a:endParaRPr lang="en-US"/>
          </a:p>
        </p:txBody>
      </p:sp>
    </p:spTree>
    <p:extLst>
      <p:ext uri="{BB962C8B-B14F-4D97-AF65-F5344CB8AC3E}">
        <p14:creationId xmlns:p14="http://schemas.microsoft.com/office/powerpoint/2010/main" val="3936166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802.15.4g PAR Excerpt</a:t>
            </a:r>
            <a:endParaRPr lang="en-US" dirty="0"/>
          </a:p>
        </p:txBody>
      </p:sp>
      <p:sp>
        <p:nvSpPr>
          <p:cNvPr id="3" name="Content Placeholder 2"/>
          <p:cNvSpPr>
            <a:spLocks noGrp="1"/>
          </p:cNvSpPr>
          <p:nvPr>
            <p:ph idx="1"/>
          </p:nvPr>
        </p:nvSpPr>
        <p:spPr/>
        <p:txBody>
          <a:bodyPr>
            <a:normAutofit fontScale="92500" lnSpcReduction="20000"/>
          </a:bodyPr>
          <a:lstStyle/>
          <a:p>
            <a:r>
              <a:rPr lang="en-US" dirty="0"/>
              <a:t>Principally outdoor </a:t>
            </a:r>
            <a:r>
              <a:rPr lang="en-US" dirty="0" smtClean="0"/>
              <a:t>communications</a:t>
            </a:r>
          </a:p>
          <a:p>
            <a:r>
              <a:rPr lang="en-US" dirty="0" smtClean="0"/>
              <a:t>Provide </a:t>
            </a:r>
            <a:r>
              <a:rPr lang="en-US" dirty="0"/>
              <a:t>a global standard that facilitates very large scale process control applications such </a:t>
            </a:r>
            <a:r>
              <a:rPr lang="en-US" dirty="0" smtClean="0"/>
              <a:t>as </a:t>
            </a:r>
            <a:r>
              <a:rPr lang="en-US" dirty="0"/>
              <a:t>the utility smart-grid </a:t>
            </a:r>
            <a:r>
              <a:rPr lang="en-US" dirty="0" smtClean="0"/>
              <a:t>network</a:t>
            </a:r>
          </a:p>
          <a:p>
            <a:r>
              <a:rPr lang="en-US" dirty="0" smtClean="0"/>
              <a:t>Supports </a:t>
            </a:r>
            <a:r>
              <a:rPr lang="en-US" dirty="0"/>
              <a:t>large, geographically diverse networks with minimal </a:t>
            </a:r>
            <a:r>
              <a:rPr lang="en-US" dirty="0" smtClean="0"/>
              <a:t>infrastructure</a:t>
            </a:r>
            <a:endParaRPr lang="en-US" dirty="0"/>
          </a:p>
          <a:p>
            <a:r>
              <a:rPr lang="en-US" dirty="0"/>
              <a:t>Smart Metering Utility Networks can potentially contain millions of fixed endpoints.</a:t>
            </a:r>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4</a:t>
            </a:fld>
            <a:endParaRPr lang="en-US"/>
          </a:p>
        </p:txBody>
      </p:sp>
    </p:spTree>
    <p:extLst>
      <p:ext uri="{BB962C8B-B14F-4D97-AF65-F5344CB8AC3E}">
        <p14:creationId xmlns:p14="http://schemas.microsoft.com/office/powerpoint/2010/main" val="892824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802.15.4k PAR Excerpt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Propagation </a:t>
            </a:r>
            <a:r>
              <a:rPr lang="en-US" dirty="0"/>
              <a:t>path loss of at least 120 </a:t>
            </a:r>
            <a:r>
              <a:rPr lang="en-US" dirty="0" smtClean="0"/>
              <a:t>dB</a:t>
            </a:r>
            <a:endParaRPr lang="en-US" dirty="0"/>
          </a:p>
          <a:p>
            <a:r>
              <a:rPr lang="en-US" dirty="0"/>
              <a:t>&gt;1000 endpoints per mains powered infrastructure</a:t>
            </a:r>
          </a:p>
          <a:p>
            <a:r>
              <a:rPr lang="en-US" dirty="0"/>
              <a:t>P</a:t>
            </a:r>
            <a:r>
              <a:rPr lang="en-US" dirty="0" smtClean="0"/>
              <a:t>oint </a:t>
            </a:r>
            <a:r>
              <a:rPr lang="en-US" dirty="0"/>
              <a:t>to multi-thousands of points communications for critical infrastructure monitoring </a:t>
            </a:r>
            <a:r>
              <a:rPr lang="en-US" dirty="0" smtClean="0"/>
              <a:t>devices</a:t>
            </a:r>
          </a:p>
          <a:p>
            <a:r>
              <a:rPr lang="en-US" dirty="0"/>
              <a:t>A</a:t>
            </a:r>
            <a:r>
              <a:rPr lang="en-US" dirty="0" smtClean="0"/>
              <a:t>ddress monitoring </a:t>
            </a:r>
            <a:r>
              <a:rPr lang="en-US" dirty="0"/>
              <a:t>and management needs of Critical Infrastructure applications such as water, transportation, security, </a:t>
            </a:r>
            <a:r>
              <a:rPr lang="en-US" dirty="0" smtClean="0"/>
              <a:t>bridges</a:t>
            </a:r>
          </a:p>
          <a:p>
            <a:r>
              <a:rPr lang="en-US" dirty="0" smtClean="0"/>
              <a:t>Enable </a:t>
            </a:r>
            <a:r>
              <a:rPr lang="en-US" dirty="0"/>
              <a:t>preventative maintenance, safety, reliability and cost reduction through operational </a:t>
            </a:r>
            <a:r>
              <a:rPr lang="en-US" dirty="0" smtClean="0"/>
              <a:t>efficiency</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5</a:t>
            </a:fld>
            <a:endParaRPr lang="en-US"/>
          </a:p>
        </p:txBody>
      </p:sp>
    </p:spTree>
    <p:extLst>
      <p:ext uri="{BB962C8B-B14F-4D97-AF65-F5344CB8AC3E}">
        <p14:creationId xmlns:p14="http://schemas.microsoft.com/office/powerpoint/2010/main" val="2116355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802.15.4m PAR Excerpt</a:t>
            </a:r>
            <a:endParaRPr lang="en-US" dirty="0"/>
          </a:p>
        </p:txBody>
      </p:sp>
      <p:sp>
        <p:nvSpPr>
          <p:cNvPr id="3" name="Content Placeholder 2"/>
          <p:cNvSpPr>
            <a:spLocks noGrp="1"/>
          </p:cNvSpPr>
          <p:nvPr>
            <p:ph idx="1"/>
          </p:nvPr>
        </p:nvSpPr>
        <p:spPr/>
        <p:txBody>
          <a:bodyPr>
            <a:normAutofit fontScale="70000" lnSpcReduction="20000"/>
          </a:bodyPr>
          <a:lstStyle/>
          <a:p>
            <a:r>
              <a:rPr lang="en-US" dirty="0"/>
              <a:t>E</a:t>
            </a:r>
            <a:r>
              <a:rPr lang="en-US" dirty="0" smtClean="0"/>
              <a:t>nables </a:t>
            </a:r>
            <a:r>
              <a:rPr lang="en-US" dirty="0"/>
              <a:t>operation in the available TV band white spaces, supporting typical data rates in the 40 </a:t>
            </a:r>
            <a:r>
              <a:rPr lang="en-US" dirty="0" err="1"/>
              <a:t>kbits</a:t>
            </a:r>
            <a:r>
              <a:rPr lang="en-US" dirty="0"/>
              <a:t> per second to 2000 </a:t>
            </a:r>
            <a:r>
              <a:rPr lang="en-US" dirty="0" err="1"/>
              <a:t>kbits</a:t>
            </a:r>
            <a:r>
              <a:rPr lang="en-US" dirty="0"/>
              <a:t> per second </a:t>
            </a:r>
            <a:r>
              <a:rPr lang="en-US" dirty="0" smtClean="0"/>
              <a:t>range </a:t>
            </a:r>
            <a:endParaRPr lang="en-US" dirty="0"/>
          </a:p>
          <a:p>
            <a:r>
              <a:rPr lang="en-US" dirty="0" smtClean="0"/>
              <a:t>Many </a:t>
            </a:r>
            <a:r>
              <a:rPr lang="en-US" dirty="0"/>
              <a:t>instances in large area device command and control applications where infrastructure</a:t>
            </a:r>
            <a:r>
              <a:rPr lang="en-GB" dirty="0"/>
              <a:t> requirements need to be minimized for effective </a:t>
            </a:r>
            <a:r>
              <a:rPr lang="en-GB" dirty="0" smtClean="0"/>
              <a:t>deployment</a:t>
            </a:r>
            <a:endParaRPr lang="en-US" dirty="0"/>
          </a:p>
          <a:p>
            <a:pPr lvl="0"/>
            <a:r>
              <a:rPr lang="en-US" dirty="0" smtClean="0"/>
              <a:t>Communication </a:t>
            </a:r>
            <a:r>
              <a:rPr lang="en-US" dirty="0"/>
              <a:t>device manufacturers and users, Utility service providers, Infrastructure operators, Device component suppliers, Industrial Automation providers, Building Automation providers, Intelligent Traffic System Providers, Large Scale Monitoring for Safety </a:t>
            </a:r>
            <a:r>
              <a:rPr lang="en-US" dirty="0" smtClean="0"/>
              <a:t>providers</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6</a:t>
            </a:fld>
            <a:endParaRPr lang="en-US"/>
          </a:p>
        </p:txBody>
      </p:sp>
    </p:spTree>
    <p:extLst>
      <p:ext uri="{BB962C8B-B14F-4D97-AF65-F5344CB8AC3E}">
        <p14:creationId xmlns:p14="http://schemas.microsoft.com/office/powerpoint/2010/main" val="1813317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344488" algn="l"/>
              </a:tabLst>
            </a:pPr>
            <a:r>
              <a:rPr lang="en-US" dirty="0" smtClean="0"/>
              <a:t>802.15.4p PAR Excerpt</a:t>
            </a:r>
            <a:endParaRPr lang="en-US" dirty="0"/>
          </a:p>
        </p:txBody>
      </p:sp>
      <p:sp>
        <p:nvSpPr>
          <p:cNvPr id="3" name="Content Placeholder 2"/>
          <p:cNvSpPr>
            <a:spLocks noGrp="1"/>
          </p:cNvSpPr>
          <p:nvPr>
            <p:ph idx="1"/>
          </p:nvPr>
        </p:nvSpPr>
        <p:spPr/>
        <p:txBody>
          <a:bodyPr>
            <a:normAutofit fontScale="85000" lnSpcReduction="10000"/>
          </a:bodyPr>
          <a:lstStyle/>
          <a:p>
            <a:pPr>
              <a:defRPr/>
            </a:pPr>
            <a:r>
              <a:rPr lang="en-US" dirty="0" smtClean="0"/>
              <a:t>For use by equipment </a:t>
            </a:r>
            <a:r>
              <a:rPr lang="en-US" dirty="0"/>
              <a:t>intended to address industry needs and to </a:t>
            </a:r>
            <a:r>
              <a:rPr lang="en-US" dirty="0" smtClean="0"/>
              <a:t>meet United </a:t>
            </a:r>
            <a:r>
              <a:rPr lang="en-US" dirty="0"/>
              <a:t>States (US) Positive Train Control regulatory requirements and similar regulatory requirements in other parts of </a:t>
            </a:r>
            <a:r>
              <a:rPr lang="en-US" dirty="0" smtClean="0"/>
              <a:t>the world</a:t>
            </a:r>
          </a:p>
          <a:p>
            <a:pPr>
              <a:defRPr/>
            </a:pPr>
            <a:r>
              <a:rPr lang="en-US" dirty="0" smtClean="0"/>
              <a:t>Depending </a:t>
            </a:r>
            <a:r>
              <a:rPr lang="en-US" dirty="0"/>
              <a:t>on frequency band and operating rules, TX output power  &gt;&gt;+30dBm</a:t>
            </a:r>
          </a:p>
          <a:p>
            <a:pPr>
              <a:defRPr/>
            </a:pPr>
            <a:r>
              <a:rPr lang="en-US" dirty="0"/>
              <a:t>Meets performance requirements at speeds up to 600 km/h</a:t>
            </a:r>
          </a:p>
          <a:p>
            <a:pPr>
              <a:defRPr/>
            </a:pPr>
            <a:r>
              <a:rPr lang="en-US" dirty="0"/>
              <a:t>Range up to 70 </a:t>
            </a:r>
            <a:r>
              <a:rPr lang="en-US" dirty="0" smtClean="0"/>
              <a:t>km</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7</a:t>
            </a:fld>
            <a:endParaRPr lang="en-US"/>
          </a:p>
        </p:txBody>
      </p:sp>
    </p:spTree>
    <p:extLst>
      <p:ext uri="{BB962C8B-B14F-4D97-AF65-F5344CB8AC3E}">
        <p14:creationId xmlns:p14="http://schemas.microsoft.com/office/powerpoint/2010/main" val="1705217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802.15 Isn’t So Personal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It’s machine-to-machine (where the future lies)</a:t>
            </a:r>
          </a:p>
          <a:p>
            <a:r>
              <a:rPr lang="en-US" dirty="0" smtClean="0"/>
              <a:t>Low energy (valuable for a number of amendments)</a:t>
            </a:r>
          </a:p>
          <a:p>
            <a:r>
              <a:rPr lang="en-US" dirty="0" smtClean="0"/>
              <a:t>Low </a:t>
            </a:r>
            <a:r>
              <a:rPr lang="en-US" dirty="0"/>
              <a:t>d</a:t>
            </a:r>
            <a:r>
              <a:rPr lang="en-US" dirty="0" smtClean="0"/>
              <a:t>ata rate (relative to other 802s) </a:t>
            </a:r>
          </a:p>
          <a:p>
            <a:r>
              <a:rPr lang="en-US" dirty="0" smtClean="0"/>
              <a:t>Used for applications desiring highly robust communications</a:t>
            </a:r>
          </a:p>
          <a:p>
            <a:r>
              <a:rPr lang="en-US" dirty="0" smtClean="0"/>
              <a:t>Great for peer-to-peer or any form of networking</a:t>
            </a:r>
          </a:p>
          <a:p>
            <a:r>
              <a:rPr lang="en-US" dirty="0" smtClean="0"/>
              <a:t>It IS </a:t>
            </a:r>
            <a:r>
              <a:rPr lang="en-US" dirty="0" err="1" smtClean="0"/>
              <a:t>everyperson’s</a:t>
            </a:r>
            <a:r>
              <a:rPr lang="en-US" dirty="0" smtClean="0"/>
              <a:t> easy wireless packet radio standard, extremely flexible, for very large multiplicity of applications</a:t>
            </a:r>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8</a:t>
            </a:fld>
            <a:endParaRPr lang="en-US"/>
          </a:p>
        </p:txBody>
      </p:sp>
    </p:spTree>
    <p:extLst>
      <p:ext uri="{BB962C8B-B14F-4D97-AF65-F5344CB8AC3E}">
        <p14:creationId xmlns:p14="http://schemas.microsoft.com/office/powerpoint/2010/main" val="4201187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Update the Name?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 is wireless (keep the W)</a:t>
            </a:r>
          </a:p>
          <a:p>
            <a:r>
              <a:rPr lang="en-US" dirty="0" smtClean="0"/>
              <a:t>It is capable of any kind of network (keep the N)</a:t>
            </a:r>
          </a:p>
          <a:p>
            <a:r>
              <a:rPr lang="en-US" dirty="0" smtClean="0"/>
              <a:t>Keep WPAN</a:t>
            </a:r>
          </a:p>
          <a:p>
            <a:pPr lvl="1"/>
            <a:r>
              <a:rPr lang="en-US" dirty="0" smtClean="0"/>
              <a:t>Wireless Packet Area Network</a:t>
            </a:r>
          </a:p>
          <a:p>
            <a:r>
              <a:rPr lang="en-US" dirty="0" smtClean="0"/>
              <a:t>Get rid of WPAN</a:t>
            </a:r>
          </a:p>
          <a:p>
            <a:pPr lvl="1"/>
            <a:r>
              <a:rPr lang="en-US" dirty="0" smtClean="0"/>
              <a:t>Become IEEE 802.15 (with nothing following)</a:t>
            </a:r>
          </a:p>
          <a:p>
            <a:r>
              <a:rPr lang="en-US" dirty="0" smtClean="0"/>
              <a:t>Come up with a new way of describing what it is that 802.15 is capable of doing</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9</a:t>
            </a:fld>
            <a:endParaRPr lang="en-US"/>
          </a:p>
        </p:txBody>
      </p:sp>
    </p:spTree>
    <p:extLst>
      <p:ext uri="{BB962C8B-B14F-4D97-AF65-F5344CB8AC3E}">
        <p14:creationId xmlns:p14="http://schemas.microsoft.com/office/powerpoint/2010/main" val="365440785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1374</TotalTime>
  <Words>631</Words>
  <Application>Microsoft Office PowerPoint</Application>
  <PresentationFormat>On-screen Show (4:3)</PresentationFormat>
  <Paragraphs>98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Updating 802.15 WPAN to Fit Its Modern Role</vt:lpstr>
      <vt:lpstr>802.15 WPAN</vt:lpstr>
      <vt:lpstr>802.15.4g PAR Excerpt</vt:lpstr>
      <vt:lpstr>802.15.4k PAR Excerpt</vt:lpstr>
      <vt:lpstr>802.15.4m PAR Excerpt</vt:lpstr>
      <vt:lpstr>802.15.4p PAR Excerpt</vt:lpstr>
      <vt:lpstr>IEEE 802.15 Isn’t So Personal</vt:lpstr>
      <vt:lpstr>How to Update the Name?</vt:lpstr>
      <vt:lpstr>Depending on the Interest</vt:lpstr>
    </vt:vector>
  </TitlesOfParts>
  <Company>Lilee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Jon T Adams</dc:creator>
  <dc:description>IEEE 15-13-0302-00-0000</dc:description>
  <cp:lastModifiedBy>jta</cp:lastModifiedBy>
  <cp:revision>80</cp:revision>
  <cp:lastPrinted>1998-02-10T13:28:06Z</cp:lastPrinted>
  <dcterms:created xsi:type="dcterms:W3CDTF">1999-11-08T18:59:45Z</dcterms:created>
  <dcterms:modified xsi:type="dcterms:W3CDTF">2013-05-14T00:27:03Z</dcterms:modified>
</cp:coreProperties>
</file>