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26"/>
  </p:notesMasterIdLst>
  <p:handoutMasterIdLst>
    <p:handoutMasterId r:id="rId27"/>
  </p:handoutMasterIdLst>
  <p:sldIdLst>
    <p:sldId id="383" r:id="rId7"/>
    <p:sldId id="391" r:id="rId8"/>
    <p:sldId id="390" r:id="rId9"/>
    <p:sldId id="373" r:id="rId10"/>
    <p:sldId id="399" r:id="rId11"/>
    <p:sldId id="401" r:id="rId12"/>
    <p:sldId id="402" r:id="rId13"/>
    <p:sldId id="403" r:id="rId14"/>
    <p:sldId id="392" r:id="rId15"/>
    <p:sldId id="374" r:id="rId16"/>
    <p:sldId id="376" r:id="rId17"/>
    <p:sldId id="377" r:id="rId18"/>
    <p:sldId id="378" r:id="rId19"/>
    <p:sldId id="379" r:id="rId20"/>
    <p:sldId id="380" r:id="rId21"/>
    <p:sldId id="393" r:id="rId22"/>
    <p:sldId id="394" r:id="rId23"/>
    <p:sldId id="386" r:id="rId24"/>
    <p:sldId id="397" r:id="rId25"/>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00"/>
    <a:srgbClr val="FFFF99"/>
    <a:srgbClr val="FF3300"/>
    <a:srgbClr val="FFFFCC"/>
    <a:srgbClr val="0000FF"/>
    <a:srgbClr val="006600"/>
    <a:srgbClr val="006666"/>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74" autoAdjust="0"/>
    <p:restoredTop sz="94675" autoAdjust="0"/>
  </p:normalViewPr>
  <p:slideViewPr>
    <p:cSldViewPr>
      <p:cViewPr>
        <p:scale>
          <a:sx n="66" d="100"/>
          <a:sy n="66" d="100"/>
        </p:scale>
        <p:origin x="-658" y="43"/>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994" y="-58"/>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5/14/2013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1824553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dirty="0"/>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5/14/2013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121660711"/>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May 13</a:t>
            </a:fld>
            <a:endParaRPr lang="en-US" dirty="0" smtClean="0"/>
          </a:p>
        </p:txBody>
      </p:sp>
      <p:sp>
        <p:nvSpPr>
          <p:cNvPr id="5123" name="Rectangle 7"/>
          <p:cNvSpPr>
            <a:spLocks noGrp="1" noChangeArrowheads="1"/>
          </p:cNvSpPr>
          <p:nvPr>
            <p:ph type="sldNum" sz="quarter" idx="5"/>
          </p:nvPr>
        </p:nvSpPr>
        <p:spPr>
          <a:noFill/>
        </p:spPr>
        <p:txBody>
          <a:bodyPr/>
          <a:lstStyle/>
          <a:p>
            <a:r>
              <a:rPr lang="en-US" dirty="0" smtClean="0"/>
              <a:t>Page </a:t>
            </a:r>
            <a:fld id="{12A1A2C6-7416-4FDD-8430-BECB5ECAC2FB}" type="slidenum">
              <a:rPr lang="en-US" smtClean="0"/>
              <a:pPr/>
              <a:t>1</a:t>
            </a:fld>
            <a:endParaRPr lang="en-US" dirty="0"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dirty="0" smtClean="0">
              <a:latin typeface="Times New Roman" pitchFamily="18" charset="0"/>
              <a:ea typeface="ＭＳ Ｐゴシック" pitchFamily="-65"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19</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19</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4119"/>
            <a:ext cx="2708275" cy="2154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a:defRPr/>
            </a:pPr>
            <a:r>
              <a:rPr lang="en-US"/>
              <a:t>07/12/10</a:t>
            </a:r>
          </a:p>
        </p:txBody>
      </p:sp>
      <p:sp>
        <p:nvSpPr>
          <p:cNvPr id="7" name="Rectangle 11"/>
          <p:cNvSpPr>
            <a:spLocks noGrp="1" noChangeArrowheads="1"/>
          </p:cNvSpPr>
          <p:nvPr>
            <p:ph type="sldNum" sz="quarter"/>
          </p:nvPr>
        </p:nvSpPr>
        <p:spPr>
          <a:xfrm>
            <a:off x="2901950" y="8942388"/>
            <a:ext cx="792163"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r>
              <a:rPr lang="en-US"/>
              <a:t>Page </a:t>
            </a:r>
            <a:fld id="{F53FC24E-8886-4796-AF2C-E23DAA61706D}" type="slidenum">
              <a:rPr lang="en-US"/>
              <a:pPr/>
              <a:t>3</a:t>
            </a:fld>
            <a:endParaRPr lang="en-US"/>
          </a:p>
        </p:txBody>
      </p:sp>
      <p:sp>
        <p:nvSpPr>
          <p:cNvPr id="22529" name="Text Box 1"/>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ClrTx/>
              <a:buFontTx/>
              <a:buNone/>
              <a:defRPr/>
            </a:pPr>
            <a:r>
              <a:rPr lang="en-US" sz="1400" b="1" smtClean="0"/>
              <a:t>Jul 12, 2010</a:t>
            </a:r>
          </a:p>
        </p:txBody>
      </p:sp>
      <p:sp>
        <p:nvSpPr>
          <p:cNvPr id="22530" name="Text Box 2"/>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Page </a:t>
            </a:r>
            <a:fld id="{804517FA-2C90-4285-8387-186FE9102D48}" type="slidenum">
              <a:rPr lang="en-US">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p:spPr>
      </p:sp>
      <p:sp>
        <p:nvSpPr>
          <p:cNvPr id="22532" name="Text Box 4"/>
          <p:cNvSpPr>
            <a:spLocks noGrp="1" noChangeArrowheads="1"/>
          </p:cNvSpPr>
          <p:nvPr>
            <p:ph type="body" idx="1"/>
          </p:nvPr>
        </p:nvSpPr>
        <p:spPr>
          <a:xfrm>
            <a:off x="914400" y="4387096"/>
            <a:ext cx="5022850" cy="4149012"/>
          </a:xfrm>
          <a:noFill/>
        </p:spPr>
        <p:txBody>
          <a:bodyPr wrap="none" anchor="ctr"/>
          <a:lstStyle/>
          <a:p>
            <a:endParaRPr lang="en-US" smtClean="0">
              <a:latin typeface="Times New Roman" pitchFamily="18" charset="0"/>
            </a:endParaRPr>
          </a:p>
          <a:p>
            <a:r>
              <a:rPr lang="en-US" smtClean="0">
                <a:latin typeface="Times New Roman" pitchFamily="18" charset="0"/>
              </a:rPr>
              <a:t>----- Meeting Notes (17/01/2011 11:38) -----</a:t>
            </a:r>
          </a:p>
          <a:p>
            <a:r>
              <a:rPr lang="en-US" smtClean="0">
                <a:latin typeface="Times New Roman" pitchFamily="18" charset="0"/>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5/14/2013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7</a:t>
            </a:fld>
            <a:endParaRPr lang="en-US"/>
          </a:p>
        </p:txBody>
      </p:sp>
    </p:spTree>
    <p:extLst>
      <p:ext uri="{BB962C8B-B14F-4D97-AF65-F5344CB8AC3E}">
        <p14:creationId xmlns:p14="http://schemas.microsoft.com/office/powerpoint/2010/main" val="748336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5/14/2013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8</a:t>
            </a:fld>
            <a:endParaRPr lang="en-US"/>
          </a:p>
        </p:txBody>
      </p:sp>
    </p:spTree>
    <p:extLst>
      <p:ext uri="{BB962C8B-B14F-4D97-AF65-F5344CB8AC3E}">
        <p14:creationId xmlns:p14="http://schemas.microsoft.com/office/powerpoint/2010/main" val="748336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10</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10</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11</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11</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12</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12</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15</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15</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18</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18</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2013</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May 2013</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May 2013</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May 2013</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May 2013</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May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May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May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May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May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May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May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May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Sangsung </a:t>
            </a:r>
            <a:r>
              <a:rPr lang="en-US" dirty="0" err="1" smtClean="0"/>
              <a:t>Choi</a:t>
            </a:r>
            <a:r>
              <a:rPr lang="en-US" dirty="0" smtClean="0"/>
              <a:t>(ETRI)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dirty="0" smtClean="0"/>
              <a:t>Slide </a:t>
            </a:r>
            <a:fld id="{41987EB5-282E-4916-B28F-39C3F491D2E1}" type="slidenum">
              <a:rPr lang="en-US" smtClean="0"/>
              <a:pPr>
                <a:defRPr/>
              </a:pPr>
              <a:t>‹#›</a:t>
            </a:fld>
            <a:endParaRPr lang="en-US" dirty="0"/>
          </a:p>
        </p:txBody>
      </p:sp>
      <p:sp>
        <p:nvSpPr>
          <p:cNvPr id="1031" name="Rectangle 7"/>
          <p:cNvSpPr>
            <a:spLocks noChangeArrowheads="1"/>
          </p:cNvSpPr>
          <p:nvPr/>
        </p:nvSpPr>
        <p:spPr bwMode="auto">
          <a:xfrm>
            <a:off x="46482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15-13-0300-00-004m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May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ieee802.org/Mike_Spring_Article_on_Stds_Proces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dirty="0" smtClean="0"/>
              <a:t>Slide </a:t>
            </a:r>
            <a:fld id="{3A9367B3-2677-4C64-A2B6-D508059B8434}" type="slidenum">
              <a:rPr lang="en-US" smtClean="0"/>
              <a:pPr/>
              <a:t>1</a:t>
            </a:fld>
            <a:endParaRPr lang="en-US" dirty="0"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May 2013</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TG4m-4TV Opening </a:t>
            </a:r>
            <a:r>
              <a:rPr lang="en-US" sz="1800" dirty="0"/>
              <a:t>Report </a:t>
            </a:r>
            <a:r>
              <a:rPr lang="en-US" sz="1800" dirty="0" smtClean="0"/>
              <a:t>for May 2013  </a:t>
            </a:r>
            <a:endParaRPr lang="en-US" sz="1800" dirty="0"/>
          </a:p>
          <a:p>
            <a:pPr marL="914400" indent="-914400" eaLnBrk="0" hangingPunct="0">
              <a:spcBef>
                <a:spcPts val="600"/>
              </a:spcBef>
              <a:defRPr/>
            </a:pPr>
            <a:r>
              <a:rPr lang="en-US" sz="1800" b="1" dirty="0"/>
              <a:t>Date Submitted: </a:t>
            </a:r>
            <a:r>
              <a:rPr lang="en-US" sz="1800" dirty="0" smtClean="0"/>
              <a:t>13 May 2013</a:t>
            </a:r>
            <a:endParaRPr lang="en-US" sz="1800" dirty="0"/>
          </a:p>
          <a:p>
            <a:pPr marL="914400" indent="-914400" eaLnBrk="0" hangingPunct="0">
              <a:spcBef>
                <a:spcPts val="600"/>
              </a:spcBef>
              <a:defRPr/>
            </a:pPr>
            <a:r>
              <a:rPr lang="en-US" sz="1800" b="1" dirty="0"/>
              <a:t>Source:</a:t>
            </a:r>
            <a:r>
              <a:rPr lang="en-US" sz="1800" dirty="0"/>
              <a:t> 	</a:t>
            </a:r>
            <a:r>
              <a:rPr lang="en-US" sz="1800" dirty="0" smtClean="0"/>
              <a:t>Sangsung. Choi(ETRI)</a:t>
            </a:r>
            <a:endParaRPr lang="en-US" sz="1800" dirty="0"/>
          </a:p>
          <a:p>
            <a:pPr marL="914400" indent="-914400" eaLnBrk="0" hangingPunct="0">
              <a:spcBef>
                <a:spcPts val="600"/>
              </a:spcBef>
              <a:defRPr/>
            </a:pPr>
            <a:r>
              <a:rPr lang="en-US" sz="1800" b="1" dirty="0"/>
              <a:t>Contact: </a:t>
            </a:r>
            <a:r>
              <a:rPr lang="en-US" sz="1800" dirty="0" smtClean="0"/>
              <a:t>Sangsung. Choi(ETRI)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+82 42 860 6722</a:t>
            </a:r>
            <a:r>
              <a:rPr lang="en-US" sz="1800" dirty="0" smtClean="0"/>
              <a:t>, </a:t>
            </a:r>
            <a:r>
              <a:rPr lang="en-US" sz="1800" b="1" dirty="0"/>
              <a:t>E-Mail</a:t>
            </a:r>
            <a:r>
              <a:rPr lang="en-US" sz="1800" dirty="0"/>
              <a:t>: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Opening Report for May 2013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Opening </a:t>
            </a:r>
            <a:r>
              <a:rPr lang="en-US" sz="1800" dirty="0"/>
              <a:t>Report for </a:t>
            </a:r>
            <a:r>
              <a:rPr lang="en-US" sz="1800" dirty="0" smtClean="0"/>
              <a:t>TG4m Session in May 2013</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smtClean="0"/>
              <a:t>Sangsung Choi(ETRI)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850250214"/>
              </p:ext>
            </p:extLst>
          </p:nvPr>
        </p:nvGraphicFramePr>
        <p:xfrm>
          <a:off x="228600" y="1371600"/>
          <a:ext cx="8610601" cy="4530972"/>
        </p:xfrm>
        <a:graphic>
          <a:graphicData uri="http://schemas.openxmlformats.org/drawingml/2006/table">
            <a:tbl>
              <a:tblPr/>
              <a:tblGrid>
                <a:gridCol w="732818"/>
                <a:gridCol w="2010382"/>
                <a:gridCol w="2057400"/>
                <a:gridCol w="1916891"/>
                <a:gridCol w="1893110"/>
              </a:tblGrid>
              <a:tr h="47809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17302">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 </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718626">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sz="1600" dirty="0" smtClean="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 </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347424">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Opening report</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Approve agenda and previous minutes</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Status update</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Contribution presentations if any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sz="1600" dirty="0" smtClean="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dirty="0" smtClean="0"/>
                        <a:t>Discuss future efforts and next steps</a:t>
                      </a:r>
                    </a:p>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endParaRPr kumimoji="0" lang="en-US" altLang="ko-KR" sz="16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718626">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endParaRPr lang="en-US" altLang="ko-KR" sz="16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600" kern="1200" baseline="0" dirty="0" smtClean="0">
                          <a:solidFill>
                            <a:schemeClr val="tx1"/>
                          </a:solidFill>
                          <a:latin typeface="+mn-lt"/>
                          <a:ea typeface="+mn-ea"/>
                          <a:cs typeface="+mn-cs"/>
                        </a:rPr>
                        <a:t>LB90 Comment Resolution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ts val="0"/>
                        </a:spcBef>
                        <a:spcAft>
                          <a:spcPts val="0"/>
                        </a:spcAft>
                        <a:buClrTx/>
                        <a:buSzTx/>
                        <a:buFont typeface="Arial" pitchFamily="34" charset="0"/>
                        <a:buChar char="•"/>
                        <a:tabLst>
                          <a:tab pos="179388" algn="l"/>
                        </a:tabLst>
                        <a:defRPr/>
                      </a:pPr>
                      <a:endParaRPr lang="en-US" sz="16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May 2013</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10</a:t>
            </a:fld>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4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B2085B0-763C-4002-B0F1-C91FAAE3B9B0}" type="slidenum">
              <a:rPr lang="en-US"/>
              <a:pPr algn="ctr"/>
              <a:t>11</a:t>
            </a:fld>
            <a:endParaRPr lang="en-US" dirty="0"/>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t>
            </a:r>
            <a:r>
              <a:rPr lang="en-US" sz="1600" b="1" dirty="0">
                <a:latin typeface="Arial" pitchFamily="34" charset="0"/>
              </a:rPr>
              <a:t>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The above does not apply if the patent 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latin typeface="Arial" pitchFamily="34" charset="0"/>
              </a:rPr>
              <a:t>		Quoted text excerpted from IEEE-SA Standards Board Bylaws </a:t>
            </a:r>
            <a:r>
              <a:rPr lang="en-GB" sz="1600" dirty="0" err="1">
                <a:latin typeface="Arial" pitchFamily="34" charset="0"/>
              </a:rPr>
              <a:t>subclause</a:t>
            </a:r>
            <a:r>
              <a:rPr lang="en-GB" sz="1600" dirty="0">
                <a:latin typeface="Arial" pitchFamily="34" charset="0"/>
              </a:rPr>
              <a:t> 6.2</a:t>
            </a:r>
            <a:endParaRPr lang="en-US" sz="1600" dirty="0">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No duty to perform a patent search</a:t>
            </a:r>
            <a:endParaRPr lang="en-GB" sz="1600" b="1" dirty="0">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#1</a:t>
            </a:r>
            <a:endParaRPr lang="en-US" dirty="0">
              <a:solidFill>
                <a:srgbClr val="0066FF"/>
              </a:solidFill>
            </a:endParaRPr>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12</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dirty="0" smtClean="0"/>
              <a:t>Patent Related Links</a:t>
            </a:r>
            <a:endParaRPr lang="en-US"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#2</a:t>
            </a:r>
            <a:endParaRPr lang="en-US" dirty="0">
              <a:solidFill>
                <a:srgbClr val="0066FF"/>
              </a:solidFill>
            </a:endParaRPr>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13</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457200"/>
            <a:ext cx="8686800" cy="1066800"/>
          </a:xfrm>
        </p:spPr>
        <p:txBody>
          <a:bodyPr/>
          <a:lstStyle/>
          <a:p>
            <a:r>
              <a:rPr lang="en-US"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solidFill>
                  <a:srgbClr val="0066FF"/>
                </a:solidFill>
              </a:rPr>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14</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altLang="ko-KR" smtClean="0"/>
              <a:t>May 2013</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8382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latin typeface="Arial" pitchFamily="34" charset="0"/>
              </a:rPr>
              <a:t>Technical considerations remain primary focus</a:t>
            </a:r>
            <a:endParaRPr lang="en-US" sz="1400" dirty="0">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#4</a:t>
            </a:r>
            <a:endParaRPr lang="en-US"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15</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16</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May 2013</a:t>
            </a:r>
            <a:endParaRPr lang="en-US" dirty="0"/>
          </a:p>
        </p:txBody>
      </p:sp>
      <p:sp>
        <p:nvSpPr>
          <p:cNvPr id="10" name="Text Box 3"/>
          <p:cNvSpPr txBox="1">
            <a:spLocks noChangeArrowheads="1"/>
          </p:cNvSpPr>
          <p:nvPr/>
        </p:nvSpPr>
        <p:spPr bwMode="auto">
          <a:xfrm>
            <a:off x="762000" y="8382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Officers</a:t>
            </a:r>
          </a:p>
        </p:txBody>
      </p:sp>
      <p:sp>
        <p:nvSpPr>
          <p:cNvPr id="12" name="Content Placeholder 2"/>
          <p:cNvSpPr>
            <a:spLocks noGrp="1"/>
          </p:cNvSpPr>
          <p:nvPr>
            <p:ph idx="1"/>
          </p:nvPr>
        </p:nvSpPr>
        <p:spPr>
          <a:xfrm>
            <a:off x="533400" y="1447800"/>
            <a:ext cx="8153400" cy="4953000"/>
          </a:xfrm>
        </p:spPr>
        <p:txBody>
          <a:bodyPr/>
          <a:lstStyle/>
          <a:p>
            <a:r>
              <a:rPr lang="en-US" dirty="0" smtClean="0">
                <a:ea typeface="ＭＳ Ｐゴシック" pitchFamily="-65" charset="-128"/>
              </a:rPr>
              <a:t>Chair </a:t>
            </a:r>
          </a:p>
          <a:p>
            <a:pPr marL="623888" indent="-623888">
              <a:spcBef>
                <a:spcPts val="600"/>
              </a:spcBef>
              <a:buNone/>
            </a:pPr>
            <a:r>
              <a:rPr lang="en-US" sz="2800" dirty="0" smtClean="0">
                <a:ea typeface="ＭＳ Ｐゴシック" pitchFamily="-65" charset="-128"/>
              </a:rPr>
              <a:t>    Sangsung Choi</a:t>
            </a:r>
          </a:p>
          <a:p>
            <a:pPr>
              <a:spcBef>
                <a:spcPts val="1200"/>
              </a:spcBef>
            </a:pPr>
            <a:r>
              <a:rPr lang="en-US" altLang="ko-KR" dirty="0" smtClean="0">
                <a:ea typeface="ＭＳ Ｐゴシック" pitchFamily="-65" charset="-128"/>
              </a:rPr>
              <a:t>Vice Chairs</a:t>
            </a:r>
          </a:p>
          <a:p>
            <a:pPr>
              <a:spcBef>
                <a:spcPts val="600"/>
              </a:spcBef>
              <a:buNone/>
            </a:pPr>
            <a:r>
              <a:rPr lang="en-US" altLang="ko-KR" dirty="0" smtClean="0">
                <a:ea typeface="ＭＳ Ｐゴシック" pitchFamily="-65" charset="-128"/>
              </a:rPr>
              <a:t>   </a:t>
            </a:r>
            <a:r>
              <a:rPr lang="en-US" altLang="ko-KR" sz="2800" dirty="0" smtClean="0">
                <a:ea typeface="ＭＳ Ｐゴシック" pitchFamily="-65" charset="-128"/>
              </a:rPr>
              <a:t>Hiroshi Harada, Phil Beecher</a:t>
            </a:r>
          </a:p>
          <a:p>
            <a:pPr>
              <a:spcBef>
                <a:spcPts val="1200"/>
              </a:spcBef>
            </a:pPr>
            <a:r>
              <a:rPr lang="en-US" altLang="ko-KR" dirty="0" smtClean="0">
                <a:ea typeface="ＭＳ Ｐゴシック" pitchFamily="-65" charset="-128"/>
              </a:rPr>
              <a:t>Secretary </a:t>
            </a:r>
          </a:p>
          <a:p>
            <a:pPr>
              <a:spcBef>
                <a:spcPts val="600"/>
              </a:spcBef>
              <a:buNone/>
            </a:pPr>
            <a:r>
              <a:rPr lang="en-US" altLang="ko-KR" dirty="0" smtClean="0">
                <a:ea typeface="ＭＳ Ｐゴシック" pitchFamily="-65" charset="-128"/>
              </a:rPr>
              <a:t>    </a:t>
            </a:r>
            <a:r>
              <a:rPr lang="en-US" altLang="ko-KR" sz="2800" dirty="0" err="1" smtClean="0"/>
              <a:t>Kunal</a:t>
            </a:r>
            <a:r>
              <a:rPr lang="en-US" altLang="ko-KR" sz="2800" dirty="0" smtClean="0"/>
              <a:t> Shah, </a:t>
            </a:r>
            <a:r>
              <a:rPr lang="en-US" altLang="ko-KR" sz="2800" dirty="0" err="1" smtClean="0"/>
              <a:t>Alina</a:t>
            </a:r>
            <a:r>
              <a:rPr lang="en-US" altLang="ko-KR" sz="2800" dirty="0" smtClean="0"/>
              <a:t> </a:t>
            </a:r>
            <a:r>
              <a:rPr lang="en-US" altLang="ko-KR" sz="2800" dirty="0" err="1" smtClean="0"/>
              <a:t>Liru</a:t>
            </a:r>
            <a:r>
              <a:rPr lang="en-US" altLang="ko-KR" sz="2800" dirty="0" smtClean="0"/>
              <a:t> Lu</a:t>
            </a:r>
            <a:endParaRPr lang="en-US" altLang="ko-KR" sz="2800" dirty="0" smtClean="0">
              <a:ea typeface="ＭＳ Ｐゴシック" pitchFamily="-65" charset="-128"/>
            </a:endParaRPr>
          </a:p>
          <a:p>
            <a:pPr>
              <a:spcBef>
                <a:spcPts val="1800"/>
              </a:spcBef>
            </a:pPr>
            <a:r>
              <a:rPr lang="en-US" dirty="0" smtClean="0">
                <a:ea typeface="ＭＳ Ｐゴシック" pitchFamily="-65" charset="-128"/>
              </a:rPr>
              <a:t>Technical Editor</a:t>
            </a:r>
          </a:p>
          <a:p>
            <a:pPr>
              <a:spcBef>
                <a:spcPts val="600"/>
              </a:spcBef>
              <a:buNone/>
            </a:pPr>
            <a:r>
              <a:rPr lang="en-US" altLang="ko-KR" sz="2800" dirty="0" smtClean="0"/>
              <a:t>    Chin-Sean Sum, Clint Powell</a:t>
            </a:r>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17</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May 2013</a:t>
            </a:r>
            <a:endParaRPr lang="en-US" dirty="0"/>
          </a:p>
        </p:txBody>
      </p:sp>
      <p:sp>
        <p:nvSpPr>
          <p:cNvPr id="10" name="Text Box 3"/>
          <p:cNvSpPr txBox="1">
            <a:spLocks noChangeArrowheads="1"/>
          </p:cNvSpPr>
          <p:nvPr/>
        </p:nvSpPr>
        <p:spPr bwMode="auto">
          <a:xfrm>
            <a:off x="762000" y="6858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Chair’s Role</a:t>
            </a:r>
          </a:p>
        </p:txBody>
      </p:sp>
      <p:sp>
        <p:nvSpPr>
          <p:cNvPr id="11" name="Rectangle 3"/>
          <p:cNvSpPr txBox="1">
            <a:spLocks noChangeArrowheads="1"/>
          </p:cNvSpPr>
          <p:nvPr/>
        </p:nvSpPr>
        <p:spPr bwMode="auto">
          <a:xfrm>
            <a:off x="609600" y="16002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hlinkClick r:id="rId2"/>
              </a:rPr>
              <a:t>http://ieee802.org/Mike_Spring_Article_on_Stds_Process.pdf</a:t>
            </a:r>
            <a:endPar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1"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chairperson of the working group is key to what and how fast a standard is produced.</a:t>
            </a: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endParaRPr kumimoji="0" lang="en-US" altLang="ko-KR" sz="2400" b="0" i="0" u="none" strike="noStrike" kern="0" cap="none" spc="0" normalizeH="0" baseline="0" noProof="0" dirty="0" smtClean="0">
              <a:ln>
                <a:noFill/>
              </a:ln>
              <a:solidFill>
                <a:srgbClr val="000000"/>
              </a:solidFill>
              <a:effectLst/>
              <a:uLnTx/>
              <a:uFillTx/>
              <a:latin typeface="Arial"/>
              <a:ea typeface="MS PGothic" pitchFamily="34" charset="-128"/>
              <a:cs typeface="ＭＳ Ｐゴシック" pitchFamily="-65"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a:t>
            </a:r>
            <a:r>
              <a:rPr lang="en-US" sz="2000" dirty="0" smtClean="0">
                <a:solidFill>
                  <a:srgbClr val="FF3300"/>
                </a:solidFill>
              </a:rPr>
              <a:t>-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endParaRPr lang="en-US" sz="2000" dirty="0" smtClean="0">
              <a:solidFill>
                <a:srgbClr val="0070C0"/>
              </a:solidFill>
            </a:endParaRPr>
          </a:p>
          <a:p>
            <a:pPr marL="228600" lvl="1" indent="-228600"/>
            <a:r>
              <a:rPr lang="en-US" altLang="ko-KR" sz="2400" dirty="0" smtClean="0"/>
              <a:t> </a:t>
            </a:r>
          </a:p>
          <a:p>
            <a:pPr marL="228600" lvl="1" indent="-228600">
              <a:buFont typeface="Arial" pitchFamily="34" charset="0"/>
              <a:buChar char="•"/>
            </a:pPr>
            <a:r>
              <a:rPr lang="en-US" altLang="ko-KR" sz="2800" dirty="0" smtClean="0">
                <a:solidFill>
                  <a:srgbClr val="0066FF"/>
                </a:solidFill>
              </a:rPr>
              <a:t>Proposal Effort</a:t>
            </a:r>
          </a:p>
          <a:p>
            <a:pPr>
              <a:spcBef>
                <a:spcPts val="300"/>
              </a:spcBef>
            </a:pPr>
            <a:r>
              <a:rPr lang="en-US" altLang="ko-KR" sz="2000" dirty="0" smtClean="0">
                <a:solidFill>
                  <a:srgbClr val="0066FF"/>
                </a:solidFill>
              </a:rPr>
              <a:t>   - Preliminary Proposals  &amp; Presentations                                      May 6  2012 </a:t>
            </a:r>
          </a:p>
          <a:p>
            <a:pPr>
              <a:spcBef>
                <a:spcPts val="300"/>
              </a:spcBef>
            </a:pPr>
            <a:r>
              <a:rPr lang="en-US" altLang="ko-KR" sz="2000" dirty="0" smtClean="0">
                <a:solidFill>
                  <a:srgbClr val="0066FF"/>
                </a:solidFill>
              </a:rPr>
              <a:t>   - Final Proposals                                                                            July  9, 2012</a:t>
            </a:r>
          </a:p>
          <a:p>
            <a:pPr>
              <a:spcBef>
                <a:spcPts val="300"/>
              </a:spcBef>
            </a:pPr>
            <a:r>
              <a:rPr lang="en-US" altLang="ko-KR" sz="2000" dirty="0" smtClean="0">
                <a:solidFill>
                  <a:srgbClr val="0066FF"/>
                </a:solidFill>
              </a:rPr>
              <a:t>   - Proposal Presentations   	                                                  July  , 2012</a:t>
            </a:r>
          </a:p>
          <a:p>
            <a:pPr>
              <a:spcBef>
                <a:spcPts val="300"/>
              </a:spcBef>
            </a:pPr>
            <a:r>
              <a:rPr lang="en-US" altLang="ko-KR" sz="2000" dirty="0" smtClean="0">
                <a:solidFill>
                  <a:srgbClr val="0066FF"/>
                </a:solidFill>
              </a:rPr>
              <a:t>   - Merge Proposals                                                                    September 2012</a:t>
            </a:r>
          </a:p>
          <a:p>
            <a:pPr>
              <a:spcBef>
                <a:spcPts val="300"/>
              </a:spcBef>
            </a:pPr>
            <a:r>
              <a:rPr lang="en-US" altLang="ko-KR" sz="2000" dirty="0" smtClean="0">
                <a:solidFill>
                  <a:srgbClr val="0066FF"/>
                </a:solidFill>
              </a:rPr>
              <a:t>    - Adopt Baseline	 		                           </a:t>
            </a:r>
            <a:r>
              <a:rPr lang="en-US" altLang="ko-KR" sz="2000" dirty="0">
                <a:solidFill>
                  <a:srgbClr val="0066FF"/>
                </a:solidFill>
              </a:rPr>
              <a:t> </a:t>
            </a:r>
            <a:r>
              <a:rPr lang="en-US" altLang="ko-KR" sz="2000" dirty="0" smtClean="0">
                <a:solidFill>
                  <a:srgbClr val="0066FF"/>
                </a:solidFill>
              </a:rPr>
              <a:t>September 2012</a:t>
            </a:r>
          </a:p>
          <a:p>
            <a:pPr>
              <a:buFont typeface="Arial" pitchFamily="34" charset="0"/>
              <a:buChar char="•"/>
            </a:pPr>
            <a:endParaRPr lang="en-US" altLang="ko-KR" sz="2000" dirty="0" smtClean="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18</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solidFill>
                  <a:srgbClr val="0066FF"/>
                </a:solidFill>
              </a:rPr>
              <a:t>D</a:t>
            </a:r>
            <a:r>
              <a:rPr lang="en-US" altLang="ko-KR" sz="3200" dirty="0" smtClean="0">
                <a:solidFill>
                  <a:srgbClr val="0066FF"/>
                </a:solidFill>
              </a:rPr>
              <a:t>rafting</a:t>
            </a:r>
          </a:p>
          <a:p>
            <a:pPr>
              <a:tabLst>
                <a:tab pos="7448550" algn="l"/>
              </a:tabLst>
            </a:pPr>
            <a:r>
              <a:rPr lang="en-US" altLang="ko-KR" sz="2400" dirty="0" smtClean="0">
                <a:solidFill>
                  <a:srgbClr val="0066FF"/>
                </a:solidFill>
              </a:rPr>
              <a:t>   - Preliminary draft document                             November 2012</a:t>
            </a:r>
          </a:p>
          <a:p>
            <a:pPr>
              <a:tabLst>
                <a:tab pos="7448550" algn="l"/>
              </a:tabLst>
            </a:pPr>
            <a:r>
              <a:rPr lang="en-US" altLang="ko-KR" sz="2400" dirty="0">
                <a:solidFill>
                  <a:srgbClr val="0066FF"/>
                </a:solidFill>
              </a:rPr>
              <a:t> </a:t>
            </a:r>
            <a:r>
              <a:rPr lang="en-US" altLang="ko-KR" sz="2400" dirty="0" smtClean="0">
                <a:solidFill>
                  <a:srgbClr val="0066FF"/>
                </a:solidFill>
              </a:rPr>
              <a:t>  - Final draft (ready for WG Letter Ballot)             January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400" dirty="0" smtClean="0">
                <a:solidFill>
                  <a:srgbClr val="0066FF"/>
                </a:solidFill>
              </a:rPr>
              <a:t>   - WG Letter ballot                                                    March 2013</a:t>
            </a:r>
          </a:p>
          <a:p>
            <a:pPr>
              <a:tabLst>
                <a:tab pos="7448550" algn="l"/>
              </a:tabLst>
            </a:pPr>
            <a:r>
              <a:rPr lang="en-US" altLang="ko-KR" sz="2400" dirty="0" smtClean="0"/>
              <a:t>   - </a:t>
            </a:r>
            <a:r>
              <a:rPr lang="en-US" altLang="ko-KR" sz="2400" dirty="0" err="1" smtClean="0">
                <a:solidFill>
                  <a:srgbClr val="FF0000"/>
                </a:solidFill>
              </a:rPr>
              <a:t>Recirculations</a:t>
            </a:r>
            <a:r>
              <a:rPr lang="en-US" altLang="ko-KR" sz="2400" dirty="0" smtClean="0">
                <a:solidFill>
                  <a:srgbClr val="FF0000"/>
                </a:solidFill>
              </a:rPr>
              <a:t> 1 &amp; 2                                                 May, 2013</a:t>
            </a:r>
          </a:p>
          <a:p>
            <a:pPr>
              <a:tabLst>
                <a:tab pos="7448550" algn="l"/>
              </a:tabLst>
            </a:pPr>
            <a:r>
              <a:rPr lang="en-US" altLang="ko-KR" sz="2400" dirty="0" smtClean="0"/>
              <a:t>   - Sponsor ballot                                                            July 2013</a:t>
            </a:r>
          </a:p>
          <a:p>
            <a:pPr>
              <a:tabLst>
                <a:tab pos="7448550" algn="l"/>
              </a:tabLst>
            </a:pPr>
            <a:r>
              <a:rPr lang="en-US" altLang="ko-KR" sz="2400" dirty="0"/>
              <a:t> </a:t>
            </a:r>
            <a:r>
              <a:rPr lang="en-US" altLang="ko-KR" sz="2400" dirty="0" smtClean="0"/>
              <a:t>  - Recirculation                                                   September 2013 </a:t>
            </a:r>
          </a:p>
          <a:p>
            <a:pPr>
              <a:tabLst>
                <a:tab pos="7448550" algn="l"/>
              </a:tabLst>
            </a:pPr>
            <a:r>
              <a:rPr lang="en-US" altLang="ko-KR" sz="2400" dirty="0" smtClean="0"/>
              <a:t>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19</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May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990600"/>
            <a:ext cx="7772400" cy="762000"/>
          </a:xfrm>
        </p:spPr>
        <p:txBody>
          <a:bodyPr/>
          <a:lstStyle/>
          <a:p>
            <a:r>
              <a:rPr lang="en-US" sz="3600" b="1" dirty="0" smtClean="0">
                <a:ea typeface="ＭＳ Ｐゴシック" pitchFamily="-65" charset="-128"/>
              </a:rPr>
              <a:t>Purpose of Standard</a:t>
            </a:r>
          </a:p>
        </p:txBody>
      </p:sp>
      <p:sp>
        <p:nvSpPr>
          <p:cNvPr id="3075" name="Content Placeholder 2"/>
          <p:cNvSpPr>
            <a:spLocks noGrp="1"/>
          </p:cNvSpPr>
          <p:nvPr>
            <p:ph idx="1"/>
          </p:nvPr>
        </p:nvSpPr>
        <p:spPr>
          <a:xfrm>
            <a:off x="304800" y="1828800"/>
            <a:ext cx="8458200" cy="2362200"/>
          </a:xfrm>
        </p:spPr>
        <p:txBody>
          <a:bodyPr/>
          <a:lstStyle/>
          <a:p>
            <a:pPr algn="just">
              <a:spcBef>
                <a:spcPts val="0"/>
              </a:spcBef>
            </a:pPr>
            <a:r>
              <a:rPr lang="en-US" altLang="ko-KR" dirty="0" smtClean="0"/>
              <a:t>The purpose of this amendment is to allow 802.15.4 wireless networks to take advantage of the TV white space spectrum for use in large scale device command and control applications.</a:t>
            </a:r>
            <a:br>
              <a:rPr lang="en-US" altLang="ko-KR" dirty="0" smtClean="0"/>
            </a:br>
            <a:r>
              <a:rPr lang="en-US" altLang="ko-KR" dirty="0" smtClean="0"/>
              <a:t/>
            </a:r>
            <a:br>
              <a:rPr lang="en-US" altLang="ko-KR" dirty="0" smtClean="0"/>
            </a:br>
            <a:endParaRPr lang="en-US" sz="2800" dirty="0" smtClean="0">
              <a:ea typeface="ＭＳ Ｐゴシック" pitchFamily="-65" charset="-128"/>
            </a:endParaRPr>
          </a:p>
          <a:p>
            <a:pPr>
              <a:spcBef>
                <a:spcPts val="600"/>
              </a:spcBef>
              <a:buNone/>
            </a:pPr>
            <a:r>
              <a:rPr lang="en-US" sz="2800" dirty="0" smtClean="0">
                <a:ea typeface="ＭＳ Ｐゴシック" pitchFamily="-65" charset="-128"/>
              </a:rPr>
              <a: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altLang="ko-KR" smtClean="0"/>
              <a:t>May 2013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74454ACA-EB44-4727-ACBB-06C77919DC32}"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dirty="0">
              <a:solidFill>
                <a:srgbClr val="000000"/>
              </a:solidFill>
            </a:endParaRPr>
          </a:p>
        </p:txBody>
      </p:sp>
      <p:sp>
        <p:nvSpPr>
          <p:cNvPr id="5122"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9C503184-DDCD-4902-B46A-9C7D4DC91F3D}"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dirty="0">
              <a:solidFill>
                <a:srgbClr val="000000"/>
              </a:solidFill>
            </a:endParaRPr>
          </a:p>
        </p:txBody>
      </p:sp>
      <p:sp>
        <p:nvSpPr>
          <p:cNvPr id="5123" name="Text Box 3"/>
          <p:cNvSpPr txBox="1">
            <a:spLocks noChangeArrowheads="1"/>
          </p:cNvSpPr>
          <p:nvPr/>
        </p:nvSpPr>
        <p:spPr bwMode="auto">
          <a:xfrm>
            <a:off x="685800" y="762000"/>
            <a:ext cx="7772400"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TG4m PAR Scope of Standard</a:t>
            </a:r>
          </a:p>
        </p:txBody>
      </p:sp>
      <p:sp>
        <p:nvSpPr>
          <p:cNvPr id="5124" name="Text Box 4"/>
          <p:cNvSpPr txBox="1">
            <a:spLocks noChangeArrowheads="1"/>
          </p:cNvSpPr>
          <p:nvPr/>
        </p:nvSpPr>
        <p:spPr bwMode="auto">
          <a:xfrm>
            <a:off x="457200" y="1524000"/>
            <a:ext cx="8153400" cy="480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800" dirty="0" smtClean="0"/>
              <a:t>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2800" dirty="0" err="1" smtClean="0"/>
              <a:t>kbits</a:t>
            </a:r>
            <a:r>
              <a:rPr lang="en-US" altLang="ko-KR" sz="2800" dirty="0" smtClean="0"/>
              <a:t> per second to 2000 </a:t>
            </a:r>
            <a:r>
              <a:rPr lang="en-US" altLang="ko-KR" sz="2800" dirty="0" err="1" smtClean="0"/>
              <a:t>kbits</a:t>
            </a:r>
            <a:r>
              <a:rPr lang="en-US" altLang="ko-KR" sz="2800" dirty="0" smtClean="0"/>
              <a:t> per second range, to realize optimal and power efficient device command and control applications</a:t>
            </a:r>
          </a:p>
        </p:txBody>
      </p:sp>
      <p:sp>
        <p:nvSpPr>
          <p:cNvPr id="6" name="날짜 개체 틀 5"/>
          <p:cNvSpPr>
            <a:spLocks noGrp="1"/>
          </p:cNvSpPr>
          <p:nvPr>
            <p:ph type="dt" sz="half" idx="12"/>
          </p:nvPr>
        </p:nvSpPr>
        <p:spPr/>
        <p:txBody>
          <a:bodyPr/>
          <a:lstStyle/>
          <a:p>
            <a:pPr>
              <a:defRPr/>
            </a:pPr>
            <a:r>
              <a:rPr lang="en-US" altLang="ko-KR" smtClean="0"/>
              <a:t>May 2013</a:t>
            </a:r>
            <a:endParaRPr lang="en-US" dirty="0"/>
          </a:p>
        </p:txBody>
      </p:sp>
      <p:sp>
        <p:nvSpPr>
          <p:cNvPr id="7" name="슬라이드 번호 개체 틀 6"/>
          <p:cNvSpPr>
            <a:spLocks noGrp="1"/>
          </p:cNvSpPr>
          <p:nvPr>
            <p:ph type="sldNum" sz="quarter" idx="11"/>
          </p:nvPr>
        </p:nvSpPr>
        <p:spPr/>
        <p:txBody>
          <a:bodyPr/>
          <a:lstStyle/>
          <a:p>
            <a:pPr>
              <a:defRPr/>
            </a:pPr>
            <a:r>
              <a:rPr lang="en-US" smtClean="0"/>
              <a:t>Slide </a:t>
            </a:r>
            <a:fld id="{CBB17340-4413-48FA-98F5-B0F34060CDC9}" type="slidenum">
              <a:rPr lang="en-US" smtClean="0"/>
              <a:pPr>
                <a:defRPr/>
              </a:pPr>
              <a:t>3</a:t>
            </a:fld>
            <a:endParaRPr lang="en-US"/>
          </a:p>
        </p:txBody>
      </p:sp>
      <p:sp>
        <p:nvSpPr>
          <p:cNvPr id="8" name="바닥글 개체 틀 7"/>
          <p:cNvSpPr>
            <a:spLocks noGrp="1"/>
          </p:cNvSpPr>
          <p:nvPr>
            <p:ph type="ftr" sz="quarter" idx="10"/>
          </p:nvPr>
        </p:nvSpPr>
        <p:spPr/>
        <p:txBody>
          <a:bodyPr/>
          <a:lstStyle/>
          <a:p>
            <a:pPr>
              <a:defRPr/>
            </a:pPr>
            <a:r>
              <a:rPr lang="en-US" dirty="0" smtClean="0"/>
              <a:t>Sangsung </a:t>
            </a:r>
            <a:r>
              <a:rPr lang="en-US" dirty="0" err="1" smtClean="0"/>
              <a:t>Choi</a:t>
            </a:r>
            <a:r>
              <a:rPr lang="en-US" dirty="0" smtClean="0"/>
              <a:t>(ETRI)</a:t>
            </a:r>
            <a:endParaRPr lang="en-US" dirty="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762000"/>
            <a:ext cx="7772400" cy="762000"/>
          </a:xfrm>
        </p:spPr>
        <p:txBody>
          <a:bodyPr/>
          <a:lstStyle/>
          <a:p>
            <a:r>
              <a:rPr lang="en-US" b="1" dirty="0" smtClean="0">
                <a:ea typeface="ＭＳ Ｐゴシック" pitchFamily="-65" charset="-128"/>
              </a:rPr>
              <a:t>Current Status (1)</a:t>
            </a:r>
          </a:p>
        </p:txBody>
      </p:sp>
      <p:sp>
        <p:nvSpPr>
          <p:cNvPr id="3075" name="Content Placeholder 2"/>
          <p:cNvSpPr>
            <a:spLocks noGrp="1"/>
          </p:cNvSpPr>
          <p:nvPr>
            <p:ph idx="1"/>
          </p:nvPr>
        </p:nvSpPr>
        <p:spPr>
          <a:xfrm>
            <a:off x="304800" y="1524000"/>
            <a:ext cx="8686800" cy="4876800"/>
          </a:xfrm>
        </p:spPr>
        <p:txBody>
          <a:bodyPr/>
          <a:lstStyle/>
          <a:p>
            <a:pPr>
              <a:spcBef>
                <a:spcPts val="1200"/>
              </a:spcBef>
            </a:pPr>
            <a:r>
              <a:rPr lang="en-US" altLang="ko-KR" dirty="0" smtClean="0">
                <a:ea typeface="ＭＳ Ｐゴシック" pitchFamily="-65" charset="-128"/>
              </a:rPr>
              <a:t>The 1</a:t>
            </a:r>
            <a:r>
              <a:rPr lang="en-US" altLang="ko-KR" baseline="30000" dirty="0" smtClean="0">
                <a:ea typeface="ＭＳ Ｐゴシック" pitchFamily="-65" charset="-128"/>
              </a:rPr>
              <a:t>st</a:t>
            </a:r>
            <a:r>
              <a:rPr lang="en-US" altLang="ko-KR" dirty="0" smtClean="0">
                <a:ea typeface="ＭＳ Ｐゴシック" pitchFamily="-65" charset="-128"/>
              </a:rPr>
              <a:t> meeting for SG4TV was held at LA in January 2011, and  3 meetings were held for providing PAR &amp; 5C</a:t>
            </a:r>
          </a:p>
          <a:p>
            <a:pPr>
              <a:spcBef>
                <a:spcPts val="1200"/>
              </a:spcBef>
            </a:pPr>
            <a:r>
              <a:rPr lang="en-US" altLang="ko-KR" dirty="0" smtClean="0">
                <a:ea typeface="ＭＳ Ｐゴシック" pitchFamily="-65" charset="-128"/>
              </a:rPr>
              <a:t>TG4m 4TV was approved in September 2011,  and the 1</a:t>
            </a:r>
            <a:r>
              <a:rPr lang="en-US" altLang="ko-KR" baseline="30000" dirty="0" smtClean="0">
                <a:ea typeface="ＭＳ Ｐゴシック" pitchFamily="-65" charset="-128"/>
              </a:rPr>
              <a:t>st</a:t>
            </a:r>
            <a:r>
              <a:rPr lang="en-US" altLang="ko-KR" dirty="0" smtClean="0">
                <a:ea typeface="ＭＳ Ｐゴシック" pitchFamily="-65" charset="-128"/>
              </a:rPr>
              <a:t> meeting was held in Okinawa</a:t>
            </a:r>
          </a:p>
          <a:p>
            <a:pPr>
              <a:spcBef>
                <a:spcPts val="1200"/>
              </a:spcBef>
            </a:pPr>
            <a:r>
              <a:rPr lang="en-US" altLang="ko-KR" dirty="0" smtClean="0">
                <a:ea typeface="ＭＳ Ｐゴシック" pitchFamily="-65" charset="-128"/>
              </a:rPr>
              <a:t> </a:t>
            </a:r>
            <a:r>
              <a:rPr lang="en-US" altLang="ko-KR" dirty="0">
                <a:ea typeface="ＭＳ Ｐゴシック" pitchFamily="-65" charset="-128"/>
              </a:rPr>
              <a:t>Discussed the Technical Guidance Document</a:t>
            </a:r>
            <a:r>
              <a:rPr lang="en-US" altLang="ko-KR" sz="2800" dirty="0">
                <a:ea typeface="ＭＳ Ｐゴシック" pitchFamily="-65" charset="-128"/>
              </a:rPr>
              <a:t> (TGD</a:t>
            </a:r>
            <a:r>
              <a:rPr lang="en-US" altLang="ko-KR" sz="2800" dirty="0" smtClean="0">
                <a:ea typeface="ＭＳ Ｐゴシック" pitchFamily="-65" charset="-128"/>
              </a:rPr>
              <a:t>) </a:t>
            </a:r>
            <a:r>
              <a:rPr lang="en-US" altLang="ko-KR" dirty="0" smtClean="0">
                <a:ea typeface="ＭＳ Ｐゴシック" pitchFamily="-65" charset="-128"/>
              </a:rPr>
              <a:t>in Nov. 2011 at Atlanta, Jan. 2012 at Jacksonville, and </a:t>
            </a:r>
            <a:r>
              <a:rPr lang="en-US" altLang="ko-KR" dirty="0">
                <a:ea typeface="ＭＳ Ｐゴシック" pitchFamily="-65" charset="-128"/>
              </a:rPr>
              <a:t>f</a:t>
            </a:r>
            <a:r>
              <a:rPr lang="en-US" altLang="ko-KR" dirty="0" smtClean="0">
                <a:ea typeface="ＭＳ Ｐゴシック" pitchFamily="-65" charset="-128"/>
              </a:rPr>
              <a:t>inalized it in Mar. 2012 at Kona, Hawaii.</a:t>
            </a:r>
            <a:endParaRPr lang="en-US" sz="28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altLang="ko-KR" smtClean="0"/>
              <a:t>May 2013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Current Status (2)</a:t>
            </a:r>
          </a:p>
        </p:txBody>
      </p:sp>
      <p:sp>
        <p:nvSpPr>
          <p:cNvPr id="3075" name="Content Placeholder 2"/>
          <p:cNvSpPr>
            <a:spLocks noGrp="1"/>
          </p:cNvSpPr>
          <p:nvPr>
            <p:ph idx="1"/>
          </p:nvPr>
        </p:nvSpPr>
        <p:spPr>
          <a:xfrm>
            <a:off x="304800" y="1447800"/>
            <a:ext cx="8686800" cy="4876800"/>
          </a:xfrm>
        </p:spPr>
        <p:txBody>
          <a:bodyPr/>
          <a:lstStyle/>
          <a:p>
            <a:pPr>
              <a:spcBef>
                <a:spcPts val="1200"/>
              </a:spcBef>
            </a:pPr>
            <a:r>
              <a:rPr lang="en-US" altLang="ko-KR" dirty="0" smtClean="0">
                <a:ea typeface="ＭＳ Ｐゴシック" pitchFamily="-65" charset="-128"/>
              </a:rPr>
              <a:t>Call for Preliminary Proposals closed at May 6, 2012, and 9 proposals were presented in May meeting at Atlanta, GA.</a:t>
            </a:r>
          </a:p>
          <a:p>
            <a:pPr>
              <a:spcBef>
                <a:spcPts val="2400"/>
              </a:spcBef>
            </a:pPr>
            <a:r>
              <a:rPr lang="en-US" altLang="ko-KR" dirty="0" smtClean="0">
                <a:ea typeface="ＭＳ Ｐゴシック" pitchFamily="-65" charset="-128"/>
              </a:rPr>
              <a:t>Call for Final Proposals closed at July 9, 2012, and 4 PHY Proposals &amp; 4 MAC Proposals were presented in July meeting at San Diego, CA.</a:t>
            </a:r>
          </a:p>
          <a:p>
            <a:pPr>
              <a:spcBef>
                <a:spcPts val="2400"/>
              </a:spcBef>
            </a:pPr>
            <a:r>
              <a:rPr lang="en-US" altLang="ko-KR" dirty="0" smtClean="0">
                <a:ea typeface="ＭＳ Ｐゴシック" pitchFamily="-65" charset="-128"/>
              </a:rPr>
              <a:t>Merged proposals , and adopted 5 baseline documents in September meeting at Palm Springs, CA.</a:t>
            </a: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5</a:t>
            </a:fld>
            <a:endParaRPr lang="en-US" smtClean="0"/>
          </a:p>
        </p:txBody>
      </p:sp>
      <p:sp>
        <p:nvSpPr>
          <p:cNvPr id="3078" name="Date Placeholder 5"/>
          <p:cNvSpPr>
            <a:spLocks noGrp="1"/>
          </p:cNvSpPr>
          <p:nvPr>
            <p:ph type="dt" sz="quarter" idx="12"/>
          </p:nvPr>
        </p:nvSpPr>
        <p:spPr>
          <a:noFill/>
        </p:spPr>
        <p:txBody>
          <a:bodyPr/>
          <a:lstStyle/>
          <a:p>
            <a:r>
              <a:rPr lang="en-US" altLang="ko-KR" smtClean="0"/>
              <a:t>May 2013</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Current Status (3)</a:t>
            </a:r>
          </a:p>
        </p:txBody>
      </p:sp>
      <p:sp>
        <p:nvSpPr>
          <p:cNvPr id="3075" name="Content Placeholder 2"/>
          <p:cNvSpPr>
            <a:spLocks noGrp="1"/>
          </p:cNvSpPr>
          <p:nvPr>
            <p:ph idx="1"/>
          </p:nvPr>
        </p:nvSpPr>
        <p:spPr>
          <a:xfrm>
            <a:off x="304800" y="1371600"/>
            <a:ext cx="8686800" cy="5105400"/>
          </a:xfrm>
        </p:spPr>
        <p:txBody>
          <a:bodyPr/>
          <a:lstStyle/>
          <a:p>
            <a:r>
              <a:rPr lang="en-US" altLang="ko-KR" dirty="0" smtClean="0"/>
              <a:t>Baseline Documents</a:t>
            </a:r>
          </a:p>
          <a:p>
            <a:endParaRPr lang="en-US" altLang="ko-KR" dirty="0"/>
          </a:p>
          <a:p>
            <a:endParaRPr lang="en-US" altLang="ko-KR" dirty="0" smtClean="0"/>
          </a:p>
          <a:p>
            <a:endParaRPr lang="en-US" altLang="ko-KR" dirty="0" smtClean="0"/>
          </a:p>
          <a:p>
            <a:pPr marL="0" indent="0">
              <a:buNone/>
            </a:pPr>
            <a:r>
              <a:rPr lang="en-US" altLang="ko-KR" sz="2800" dirty="0" smtClean="0"/>
              <a:t>  </a:t>
            </a:r>
            <a:endParaRPr lang="en-US" sz="2800" dirty="0" smtClean="0">
              <a:ea typeface="ＭＳ Ｐゴシック" pitchFamily="-65" charset="-128"/>
            </a:endParaRPr>
          </a:p>
          <a:p>
            <a:pPr lvl="0">
              <a:spcBef>
                <a:spcPts val="0"/>
              </a:spcBef>
            </a:pPr>
            <a:endParaRPr lang="en-US" altLang="ko-KR" dirty="0" smtClean="0">
              <a:solidFill>
                <a:srgbClr val="000000"/>
              </a:solidFill>
            </a:endParaRPr>
          </a:p>
          <a:p>
            <a:pPr lvl="0">
              <a:spcBef>
                <a:spcPts val="1800"/>
              </a:spcBef>
            </a:pPr>
            <a:r>
              <a:rPr lang="en-US" altLang="ko-KR" dirty="0" smtClean="0">
                <a:solidFill>
                  <a:srgbClr val="000000"/>
                </a:solidFill>
              </a:rPr>
              <a:t>Editors provided first p</a:t>
            </a:r>
            <a:r>
              <a:rPr lang="en-US" altLang="ko-KR" dirty="0" smtClean="0">
                <a:ea typeface="ＭＳ Ｐゴシック" pitchFamily="-65" charset="-128"/>
              </a:rPr>
              <a:t>reliminary draft document (</a:t>
            </a:r>
            <a:r>
              <a:rPr lang="en-US" altLang="ko-KR" dirty="0" smtClean="0"/>
              <a:t>15-12-0575-00-004m)</a:t>
            </a:r>
            <a:r>
              <a:rPr lang="en-US" altLang="ko-KR" dirty="0" smtClean="0">
                <a:ea typeface="ＭＳ Ｐゴシック" pitchFamily="-65" charset="-128"/>
              </a:rPr>
              <a:t> in November 2012, and revise it to move the WG</a:t>
            </a:r>
            <a:r>
              <a:rPr lang="ko-KR" altLang="en-US" dirty="0" smtClean="0">
                <a:ea typeface="ＭＳ Ｐゴシック" pitchFamily="-65" charset="-128"/>
              </a:rPr>
              <a:t> </a:t>
            </a:r>
            <a:r>
              <a:rPr lang="en-US" altLang="ko-KR" dirty="0" smtClean="0">
                <a:ea typeface="ＭＳ Ｐゴシック" pitchFamily="-65" charset="-128"/>
              </a:rPr>
              <a:t>Letter</a:t>
            </a:r>
            <a:r>
              <a:rPr lang="ko-KR" altLang="en-US" dirty="0" smtClean="0">
                <a:ea typeface="ＭＳ Ｐゴシック" pitchFamily="-65" charset="-128"/>
              </a:rPr>
              <a:t> </a:t>
            </a:r>
            <a:r>
              <a:rPr lang="en-US" altLang="ko-KR" dirty="0" smtClean="0">
                <a:ea typeface="ＭＳ Ｐゴシック" pitchFamily="-65" charset="-128"/>
              </a:rPr>
              <a:t>Ballo</a:t>
            </a:r>
            <a:r>
              <a:rPr lang="en-US" altLang="ko-KR" dirty="0"/>
              <a:t>t</a:t>
            </a:r>
            <a:r>
              <a:rPr lang="en-US" altLang="ko-KR" dirty="0" smtClean="0"/>
              <a:t>.</a:t>
            </a: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6</a:t>
            </a:fld>
            <a:endParaRPr lang="en-US" smtClean="0"/>
          </a:p>
        </p:txBody>
      </p:sp>
      <p:sp>
        <p:nvSpPr>
          <p:cNvPr id="3078" name="Date Placeholder 5"/>
          <p:cNvSpPr>
            <a:spLocks noGrp="1"/>
          </p:cNvSpPr>
          <p:nvPr>
            <p:ph type="dt" sz="quarter" idx="12"/>
          </p:nvPr>
        </p:nvSpPr>
        <p:spPr>
          <a:noFill/>
        </p:spPr>
        <p:txBody>
          <a:bodyPr/>
          <a:lstStyle/>
          <a:p>
            <a:r>
              <a:rPr lang="en-US" altLang="ko-KR" smtClean="0"/>
              <a:t>May 2013</a:t>
            </a:r>
            <a:endParaRPr lang="en-US" dirty="0"/>
          </a:p>
        </p:txBody>
      </p:sp>
      <p:graphicFrame>
        <p:nvGraphicFramePr>
          <p:cNvPr id="2" name="표 1"/>
          <p:cNvGraphicFramePr>
            <a:graphicFrameLocks noGrp="1"/>
          </p:cNvGraphicFramePr>
          <p:nvPr>
            <p:extLst>
              <p:ext uri="{D42A27DB-BD31-4B8C-83A1-F6EECF244321}">
                <p14:modId xmlns:p14="http://schemas.microsoft.com/office/powerpoint/2010/main" val="3333255221"/>
              </p:ext>
            </p:extLst>
          </p:nvPr>
        </p:nvGraphicFramePr>
        <p:xfrm>
          <a:off x="533400" y="2133600"/>
          <a:ext cx="8077200" cy="2331746"/>
        </p:xfrm>
        <a:graphic>
          <a:graphicData uri="http://schemas.openxmlformats.org/drawingml/2006/table">
            <a:tbl>
              <a:tblPr>
                <a:tableStyleId>{5C22544A-7EE6-4342-B048-85BDC9FD1C3A}</a:tableStyleId>
              </a:tblPr>
              <a:tblGrid>
                <a:gridCol w="717974"/>
                <a:gridCol w="1415626"/>
                <a:gridCol w="2907171"/>
                <a:gridCol w="1944511"/>
                <a:gridCol w="1091918"/>
              </a:tblGrid>
              <a:tr h="211550">
                <a:tc>
                  <a:txBody>
                    <a:bodyPr/>
                    <a:lstStyle/>
                    <a:p>
                      <a:pPr algn="ctr" fontAlgn="b"/>
                      <a:r>
                        <a:rPr lang="en-US" sz="1200" b="0" u="none" strike="noStrike" dirty="0">
                          <a:effectLst/>
                          <a:latin typeface="HY견고딕" pitchFamily="18" charset="-127"/>
                          <a:ea typeface="HY견고딕" pitchFamily="18" charset="-127"/>
                        </a:rPr>
                        <a:t>No.</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Doc. #</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Title</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Sub-group Leader</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Remarks</a:t>
                      </a:r>
                      <a:endParaRPr lang="en-US" sz="1200" b="0" i="0" u="none" strike="noStrike">
                        <a:effectLst/>
                        <a:latin typeface="HY견고딕" pitchFamily="18" charset="-127"/>
                        <a:ea typeface="HY견고딕" pitchFamily="18" charset="-127"/>
                      </a:endParaRPr>
                    </a:p>
                  </a:txBody>
                  <a:tcPr marL="7620" marR="7620" marT="7620" marB="0" anchor="b"/>
                </a:tc>
              </a:tr>
              <a:tr h="250014">
                <a:tc>
                  <a:txBody>
                    <a:bodyPr/>
                    <a:lstStyle/>
                    <a:p>
                      <a:pPr algn="ctr" fontAlgn="b"/>
                      <a:r>
                        <a:rPr lang="en-US" altLang="ko-KR" sz="1200" b="0" u="none" strike="noStrike">
                          <a:effectLst/>
                          <a:latin typeface="HY견고딕" pitchFamily="18" charset="-127"/>
                          <a:ea typeface="HY견고딕" pitchFamily="18" charset="-127"/>
                        </a:rPr>
                        <a:t>1</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200" b="0" u="none" strike="noStrike">
                          <a:effectLst/>
                          <a:latin typeface="HY견고딕" pitchFamily="18" charset="-127"/>
                          <a:ea typeface="HY견고딕" pitchFamily="18" charset="-127"/>
                        </a:rPr>
                        <a:t>15-12-0483-00</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err="1">
                          <a:effectLst/>
                          <a:latin typeface="HY견고딕" pitchFamily="18" charset="-127"/>
                          <a:ea typeface="HY견고딕" pitchFamily="18" charset="-127"/>
                        </a:rPr>
                        <a:t>tvws</a:t>
                      </a:r>
                      <a:r>
                        <a:rPr lang="en-US" sz="1200" b="0" u="none" strike="noStrike" dirty="0">
                          <a:effectLst/>
                          <a:latin typeface="HY견고딕" pitchFamily="18" charset="-127"/>
                          <a:ea typeface="HY견고딕" pitchFamily="18" charset="-127"/>
                        </a:rPr>
                        <a:t> </a:t>
                      </a:r>
                      <a:r>
                        <a:rPr lang="en-US" sz="1200" b="0" u="none" strike="noStrike" dirty="0" err="1">
                          <a:effectLst/>
                          <a:latin typeface="HY견고딕" pitchFamily="18" charset="-127"/>
                          <a:ea typeface="HY견고딕" pitchFamily="18" charset="-127"/>
                        </a:rPr>
                        <a:t>fsk</a:t>
                      </a:r>
                      <a:r>
                        <a:rPr lang="en-US" sz="1200" b="0" u="none" strike="noStrike" dirty="0">
                          <a:effectLst/>
                          <a:latin typeface="HY견고딕" pitchFamily="18" charset="-127"/>
                          <a:ea typeface="HY견고딕" pitchFamily="18" charset="-127"/>
                        </a:rPr>
                        <a:t> merged proposal draft</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Cristina Seibert(SSN)</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FSK PHY</a:t>
                      </a:r>
                      <a:endParaRPr lang="en-US" sz="1200" b="0" i="0" u="none" strike="noStrike">
                        <a:effectLst/>
                        <a:latin typeface="HY견고딕" pitchFamily="18" charset="-127"/>
                        <a:ea typeface="HY견고딕" pitchFamily="18" charset="-127"/>
                      </a:endParaRPr>
                    </a:p>
                  </a:txBody>
                  <a:tcPr marL="7620" marR="7620" marT="7620" marB="0" anchor="b"/>
                </a:tc>
              </a:tr>
              <a:tr h="250014">
                <a:tc rowSpan="2">
                  <a:txBody>
                    <a:bodyPr/>
                    <a:lstStyle/>
                    <a:p>
                      <a:pPr algn="ctr" fontAlgn="ctr"/>
                      <a:r>
                        <a:rPr lang="en-US" altLang="ko-KR" sz="1200" b="0" u="none" strike="noStrike">
                          <a:effectLst/>
                          <a:latin typeface="HY견고딕" pitchFamily="18" charset="-127"/>
                          <a:ea typeface="HY견고딕" pitchFamily="18" charset="-127"/>
                        </a:rPr>
                        <a:t>2</a:t>
                      </a:r>
                      <a:endParaRPr lang="en-US" altLang="ko-KR" sz="1200" b="0" i="0" u="none" strike="noStrike">
                        <a:effectLst/>
                        <a:latin typeface="HY견고딕" pitchFamily="18" charset="-127"/>
                        <a:ea typeface="HY견고딕" pitchFamily="18" charset="-127"/>
                      </a:endParaRPr>
                    </a:p>
                  </a:txBody>
                  <a:tcPr marL="7620" marR="7620" marT="7620" marB="0" anchor="ctr"/>
                </a:tc>
                <a:tc>
                  <a:txBody>
                    <a:bodyPr/>
                    <a:lstStyle/>
                    <a:p>
                      <a:pPr algn="l" fontAlgn="b"/>
                      <a:r>
                        <a:rPr lang="en-US" altLang="ko-KR" sz="1200" b="0" u="none" strike="noStrike">
                          <a:effectLst/>
                          <a:latin typeface="HY견고딕" pitchFamily="18" charset="-127"/>
                          <a:ea typeface="HY견고딕" pitchFamily="18" charset="-127"/>
                        </a:rPr>
                        <a:t>15-12-0480-01</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err="1">
                          <a:effectLst/>
                          <a:latin typeface="HY견고딕" pitchFamily="18" charset="-127"/>
                          <a:ea typeface="HY견고딕" pitchFamily="18" charset="-127"/>
                        </a:rPr>
                        <a:t>ofdm</a:t>
                      </a:r>
                      <a:r>
                        <a:rPr lang="en-US" sz="1200" b="0" u="none" strike="noStrike" dirty="0">
                          <a:effectLst/>
                          <a:latin typeface="HY견고딕" pitchFamily="18" charset="-127"/>
                          <a:ea typeface="HY견고딕" pitchFamily="18" charset="-127"/>
                        </a:rPr>
                        <a:t> merged text proposal</a:t>
                      </a:r>
                      <a:endParaRPr lang="en-US" sz="1200" b="0" i="0" u="none" strike="noStrike" dirty="0">
                        <a:effectLst/>
                        <a:latin typeface="HY견고딕" pitchFamily="18" charset="-127"/>
                        <a:ea typeface="HY견고딕" pitchFamily="18" charset="-127"/>
                      </a:endParaRPr>
                    </a:p>
                  </a:txBody>
                  <a:tcPr marL="7620" marR="7620" marT="7620" marB="0" anchor="b"/>
                </a:tc>
                <a:tc rowSpan="2">
                  <a:txBody>
                    <a:bodyPr/>
                    <a:lstStyle/>
                    <a:p>
                      <a:pPr algn="ctr" fontAlgn="ctr"/>
                      <a:r>
                        <a:rPr lang="en-US" sz="1200" b="0" u="none" strike="noStrike" dirty="0" err="1">
                          <a:effectLst/>
                          <a:latin typeface="HY견고딕" pitchFamily="18" charset="-127"/>
                          <a:ea typeface="HY견고딕" pitchFamily="18" charset="-127"/>
                        </a:rPr>
                        <a:t>Soo</a:t>
                      </a:r>
                      <a:r>
                        <a:rPr lang="en-US" sz="1200" b="0" u="none" strike="noStrike" dirty="0">
                          <a:effectLst/>
                          <a:latin typeface="HY견고딕" pitchFamily="18" charset="-127"/>
                          <a:ea typeface="HY견고딕" pitchFamily="18" charset="-127"/>
                        </a:rPr>
                        <a:t>-Young Chang(CSUS)</a:t>
                      </a:r>
                      <a:endParaRPr lang="en-US" sz="1200" b="0" i="0" u="none" strike="noStrike" dirty="0">
                        <a:effectLst/>
                        <a:latin typeface="HY견고딕" pitchFamily="18" charset="-127"/>
                        <a:ea typeface="HY견고딕" pitchFamily="18" charset="-127"/>
                      </a:endParaRPr>
                    </a:p>
                  </a:txBody>
                  <a:tcPr marL="7620" marR="7620" marT="7620" marB="0" anchor="ctr"/>
                </a:tc>
                <a:tc rowSpan="2">
                  <a:txBody>
                    <a:bodyPr/>
                    <a:lstStyle/>
                    <a:p>
                      <a:pPr algn="ctr" fontAlgn="ctr"/>
                      <a:r>
                        <a:rPr lang="en-US" sz="1200" b="0" u="none" strike="noStrike">
                          <a:effectLst/>
                          <a:latin typeface="HY견고딕" pitchFamily="18" charset="-127"/>
                          <a:ea typeface="HY견고딕" pitchFamily="18" charset="-127"/>
                        </a:rPr>
                        <a:t>OFDM PHY</a:t>
                      </a:r>
                      <a:endParaRPr lang="en-US" sz="1200" b="0" i="0" u="none" strike="noStrike">
                        <a:effectLst/>
                        <a:latin typeface="HY견고딕" pitchFamily="18" charset="-127"/>
                        <a:ea typeface="HY견고딕" pitchFamily="18" charset="-127"/>
                      </a:endParaRPr>
                    </a:p>
                  </a:txBody>
                  <a:tcPr marL="7620" marR="7620" marT="7620" marB="0" anchor="ctr"/>
                </a:tc>
              </a:tr>
              <a:tr h="256531">
                <a:tc vMerge="1">
                  <a:txBody>
                    <a:bodyPr/>
                    <a:lstStyle/>
                    <a:p>
                      <a:pPr latinLnBrk="1"/>
                      <a:endParaRPr lang="ko-KR" altLang="en-US"/>
                    </a:p>
                  </a:txBody>
                  <a:tcPr/>
                </a:tc>
                <a:tc>
                  <a:txBody>
                    <a:bodyPr/>
                    <a:lstStyle/>
                    <a:p>
                      <a:pPr algn="l" fontAlgn="b"/>
                      <a:r>
                        <a:rPr lang="en-US" altLang="ko-KR" sz="1200" b="0" u="none" strike="noStrike">
                          <a:effectLst/>
                          <a:latin typeface="HY견고딕" pitchFamily="18" charset="-127"/>
                          <a:ea typeface="HY견고딕" pitchFamily="18" charset="-127"/>
                        </a:rPr>
                        <a:t>15-12-0481-01</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a:effectLst/>
                          <a:latin typeface="HY견고딕" pitchFamily="18" charset="-127"/>
                          <a:ea typeface="HY견고딕" pitchFamily="18" charset="-127"/>
                        </a:rPr>
                        <a:t>ofdm-phy-merged-proposal-for-tg4m</a:t>
                      </a:r>
                      <a:endParaRPr lang="en-US" sz="1200" b="0" i="0" u="none" strike="noStrike" dirty="0">
                        <a:effectLst/>
                        <a:latin typeface="HY견고딕" pitchFamily="18" charset="-127"/>
                        <a:ea typeface="HY견고딕" pitchFamily="18" charset="-127"/>
                      </a:endParaRPr>
                    </a:p>
                  </a:txBody>
                  <a:tcPr marL="7620" marR="7620" marT="7620" marB="0" anchor="b"/>
                </a:tc>
                <a:tc vMerge="1">
                  <a:txBody>
                    <a:bodyPr/>
                    <a:lstStyle/>
                    <a:p>
                      <a:pPr latinLnBrk="1"/>
                      <a:endParaRPr lang="ko-KR" altLang="en-US"/>
                    </a:p>
                  </a:txBody>
                  <a:tcPr/>
                </a:tc>
                <a:tc vMerge="1">
                  <a:txBody>
                    <a:bodyPr/>
                    <a:lstStyle/>
                    <a:p>
                      <a:pPr latinLnBrk="1"/>
                      <a:endParaRPr lang="ko-KR" altLang="en-US"/>
                    </a:p>
                  </a:txBody>
                  <a:tcPr/>
                </a:tc>
              </a:tr>
              <a:tr h="256531">
                <a:tc>
                  <a:txBody>
                    <a:bodyPr/>
                    <a:lstStyle/>
                    <a:p>
                      <a:pPr algn="ctr" fontAlgn="b"/>
                      <a:r>
                        <a:rPr lang="en-US" altLang="ko-KR" sz="1200" b="0" u="none" strike="noStrike">
                          <a:effectLst/>
                          <a:latin typeface="HY견고딕" pitchFamily="18" charset="-127"/>
                          <a:ea typeface="HY견고딕" pitchFamily="18" charset="-127"/>
                        </a:rPr>
                        <a:t>3</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200" b="0" u="none" strike="noStrike">
                          <a:effectLst/>
                          <a:latin typeface="HY견고딕" pitchFamily="18" charset="-127"/>
                          <a:ea typeface="HY견고딕" pitchFamily="18" charset="-127"/>
                        </a:rPr>
                        <a:t>15-12-0511-01 </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a:effectLst/>
                          <a:latin typeface="HY견고딕" pitchFamily="18" charset="-127"/>
                          <a:ea typeface="HY견고딕" pitchFamily="18" charset="-127"/>
                        </a:rPr>
                        <a:t>tvws nb ofdm merged proposal to tg4m</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 Hiroshi Harada(NICT)</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NB-OFDM PHY</a:t>
                      </a:r>
                      <a:endParaRPr lang="en-US" sz="1200" b="0" i="0" u="none" strike="noStrike" dirty="0">
                        <a:effectLst/>
                        <a:latin typeface="HY견고딕" pitchFamily="18" charset="-127"/>
                        <a:ea typeface="HY견고딕" pitchFamily="18" charset="-127"/>
                      </a:endParaRPr>
                    </a:p>
                  </a:txBody>
                  <a:tcPr marL="7620" marR="7620" marT="7620" marB="0" anchor="b"/>
                </a:tc>
              </a:tr>
              <a:tr h="250014">
                <a:tc rowSpan="2">
                  <a:txBody>
                    <a:bodyPr/>
                    <a:lstStyle/>
                    <a:p>
                      <a:pPr algn="ctr" fontAlgn="ctr"/>
                      <a:r>
                        <a:rPr lang="en-US" altLang="ko-KR" sz="1200" b="0" u="none" strike="noStrike">
                          <a:effectLst/>
                          <a:latin typeface="HY견고딕" pitchFamily="18" charset="-127"/>
                          <a:ea typeface="HY견고딕" pitchFamily="18" charset="-127"/>
                        </a:rPr>
                        <a:t>4</a:t>
                      </a:r>
                      <a:endParaRPr lang="en-US" altLang="ko-KR" sz="1200" b="0" i="0" u="none" strike="noStrike">
                        <a:effectLst/>
                        <a:latin typeface="HY견고딕" pitchFamily="18" charset="-127"/>
                        <a:ea typeface="HY견고딕" pitchFamily="18" charset="-127"/>
                      </a:endParaRPr>
                    </a:p>
                  </a:txBody>
                  <a:tcPr marL="7620" marR="7620" marT="7620" marB="0" anchor="ctr"/>
                </a:tc>
                <a:tc>
                  <a:txBody>
                    <a:bodyPr/>
                    <a:lstStyle/>
                    <a:p>
                      <a:pPr algn="l" fontAlgn="b"/>
                      <a:r>
                        <a:rPr lang="en-US" altLang="ko-KR" sz="1200" b="0" u="none" strike="noStrike">
                          <a:effectLst/>
                          <a:latin typeface="HY견고딕" pitchFamily="18" charset="-127"/>
                          <a:ea typeface="HY견고딕" pitchFamily="18" charset="-127"/>
                        </a:rPr>
                        <a:t>15-12-0512-01 </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a:effectLst/>
                          <a:latin typeface="HY견고딕" pitchFamily="18" charset="-127"/>
                          <a:ea typeface="HY견고딕" pitchFamily="18" charset="-127"/>
                        </a:rPr>
                        <a:t>merged-mac-proposal</a:t>
                      </a:r>
                      <a:endParaRPr lang="en-US" sz="1200" b="0" i="0" u="none" strike="noStrike">
                        <a:effectLst/>
                        <a:latin typeface="HY견고딕" pitchFamily="18" charset="-127"/>
                        <a:ea typeface="HY견고딕" pitchFamily="18" charset="-127"/>
                      </a:endParaRPr>
                    </a:p>
                  </a:txBody>
                  <a:tcPr marL="7620" marR="7620" marT="7620" marB="0" anchor="b"/>
                </a:tc>
                <a:tc rowSpan="2">
                  <a:txBody>
                    <a:bodyPr/>
                    <a:lstStyle/>
                    <a:p>
                      <a:pPr algn="ctr" fontAlgn="ctr"/>
                      <a:r>
                        <a:rPr lang="en-US" sz="1200" b="0" u="none" strike="noStrike" dirty="0">
                          <a:effectLst/>
                          <a:latin typeface="HY견고딕" pitchFamily="18" charset="-127"/>
                          <a:ea typeface="HY견고딕" pitchFamily="18" charset="-127"/>
                        </a:rPr>
                        <a:t>Benjamin A. Rolfe(BCA)</a:t>
                      </a:r>
                      <a:endParaRPr lang="en-US" sz="1200" b="0" i="0" u="none" strike="noStrike" dirty="0">
                        <a:effectLst/>
                        <a:latin typeface="HY견고딕" pitchFamily="18" charset="-127"/>
                        <a:ea typeface="HY견고딕" pitchFamily="18" charset="-127"/>
                      </a:endParaRPr>
                    </a:p>
                  </a:txBody>
                  <a:tcPr marL="7620" marR="7620" marT="7620" marB="0" anchor="ctr"/>
                </a:tc>
                <a:tc rowSpan="2">
                  <a:txBody>
                    <a:bodyPr/>
                    <a:lstStyle/>
                    <a:p>
                      <a:pPr algn="ctr" fontAlgn="ctr"/>
                      <a:r>
                        <a:rPr lang="en-US" sz="1200" b="0" u="none" strike="noStrike">
                          <a:effectLst/>
                          <a:latin typeface="HY견고딕" pitchFamily="18" charset="-127"/>
                          <a:ea typeface="HY견고딕" pitchFamily="18" charset="-127"/>
                        </a:rPr>
                        <a:t>MAC</a:t>
                      </a:r>
                      <a:endParaRPr lang="en-US" sz="1200" b="0" i="0" u="none" strike="noStrike">
                        <a:effectLst/>
                        <a:latin typeface="HY견고딕" pitchFamily="18" charset="-127"/>
                        <a:ea typeface="HY견고딕" pitchFamily="18" charset="-127"/>
                      </a:endParaRPr>
                    </a:p>
                  </a:txBody>
                  <a:tcPr marL="7620" marR="7620" marT="7620" marB="0" anchor="ctr"/>
                </a:tc>
              </a:tr>
              <a:tr h="250014">
                <a:tc vMerge="1">
                  <a:txBody>
                    <a:bodyPr/>
                    <a:lstStyle/>
                    <a:p>
                      <a:pPr latinLnBrk="1"/>
                      <a:endParaRPr lang="ko-KR" altLang="en-US"/>
                    </a:p>
                  </a:txBody>
                  <a:tcPr/>
                </a:tc>
                <a:tc>
                  <a:txBody>
                    <a:bodyPr/>
                    <a:lstStyle/>
                    <a:p>
                      <a:pPr algn="l" fontAlgn="b"/>
                      <a:r>
                        <a:rPr lang="en-US" altLang="ko-KR" sz="1200" b="0" u="none" strike="noStrike">
                          <a:effectLst/>
                          <a:latin typeface="HY견고딕" pitchFamily="18" charset="-127"/>
                          <a:ea typeface="HY견고딕" pitchFamily="18" charset="-127"/>
                        </a:rPr>
                        <a:t>15-12-0513-00</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a:effectLst/>
                          <a:latin typeface="HY견고딕" pitchFamily="18" charset="-127"/>
                          <a:ea typeface="HY견고딕" pitchFamily="18" charset="-127"/>
                        </a:rPr>
                        <a:t>merged mac proposal summary</a:t>
                      </a:r>
                      <a:endParaRPr lang="en-US" sz="1200" b="0" i="0" u="none" strike="noStrike" dirty="0">
                        <a:effectLst/>
                        <a:latin typeface="HY견고딕" pitchFamily="18" charset="-127"/>
                        <a:ea typeface="HY견고딕" pitchFamily="18" charset="-127"/>
                      </a:endParaRPr>
                    </a:p>
                  </a:txBody>
                  <a:tcPr marL="7620" marR="7620" marT="7620" marB="0" anchor="b"/>
                </a:tc>
                <a:tc vMerge="1">
                  <a:txBody>
                    <a:bodyPr/>
                    <a:lstStyle/>
                    <a:p>
                      <a:pPr latinLnBrk="1"/>
                      <a:endParaRPr lang="ko-KR" altLang="en-US"/>
                    </a:p>
                  </a:txBody>
                  <a:tcPr/>
                </a:tc>
                <a:tc vMerge="1">
                  <a:txBody>
                    <a:bodyPr/>
                    <a:lstStyle/>
                    <a:p>
                      <a:pPr latinLnBrk="1"/>
                      <a:endParaRPr lang="ko-KR" altLang="en-US"/>
                    </a:p>
                  </a:txBody>
                  <a:tcPr/>
                </a:tc>
              </a:tr>
              <a:tr h="256531">
                <a:tc>
                  <a:txBody>
                    <a:bodyPr/>
                    <a:lstStyle/>
                    <a:p>
                      <a:pPr algn="ctr" fontAlgn="b"/>
                      <a:r>
                        <a:rPr lang="en-US" altLang="ko-KR" sz="1200" b="0" u="none" strike="noStrike">
                          <a:effectLst/>
                          <a:latin typeface="HY견고딕" pitchFamily="18" charset="-127"/>
                          <a:ea typeface="HY견고딕" pitchFamily="18" charset="-127"/>
                        </a:rPr>
                        <a:t>5</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200" b="0" u="none" strike="noStrike">
                          <a:effectLst/>
                          <a:latin typeface="HY견고딕" pitchFamily="18" charset="-127"/>
                          <a:ea typeface="HY견고딕" pitchFamily="18" charset="-127"/>
                        </a:rPr>
                        <a:t>15-12-0473-01 </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a:effectLst/>
                          <a:latin typeface="HY견고딕" pitchFamily="18" charset="-127"/>
                          <a:ea typeface="HY견고딕" pitchFamily="18" charset="-127"/>
                        </a:rPr>
                        <a:t>suggested baseline for optional </a:t>
                      </a:r>
                      <a:endParaRPr lang="en-US" sz="1200" b="0" u="none" strike="noStrike" dirty="0" smtClean="0">
                        <a:effectLst/>
                        <a:latin typeface="HY견고딕" pitchFamily="18" charset="-127"/>
                        <a:ea typeface="HY견고딕" pitchFamily="18" charset="-127"/>
                      </a:endParaRPr>
                    </a:p>
                    <a:p>
                      <a:pPr algn="l" fontAlgn="b"/>
                      <a:r>
                        <a:rPr lang="en-US" sz="1200" b="0" u="none" strike="noStrike" dirty="0" smtClean="0">
                          <a:effectLst/>
                          <a:latin typeface="HY견고딕" pitchFamily="18" charset="-127"/>
                          <a:ea typeface="HY견고딕" pitchFamily="18" charset="-127"/>
                        </a:rPr>
                        <a:t>tg4m </a:t>
                      </a:r>
                      <a:r>
                        <a:rPr lang="en-US" sz="1200" b="0" u="none" strike="noStrike" dirty="0">
                          <a:effectLst/>
                          <a:latin typeface="HY견고딕" pitchFamily="18" charset="-127"/>
                          <a:ea typeface="HY견고딕" pitchFamily="18" charset="-127"/>
                        </a:rPr>
                        <a:t>ranging</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err="1">
                          <a:effectLst/>
                          <a:latin typeface="HY견고딕" pitchFamily="18" charset="-127"/>
                          <a:ea typeface="HY견고딕" pitchFamily="18" charset="-127"/>
                        </a:rPr>
                        <a:t>Mi</a:t>
                      </a:r>
                      <a:r>
                        <a:rPr lang="en-US" sz="1200" b="0" u="none" strike="noStrike" dirty="0">
                          <a:effectLst/>
                          <a:latin typeface="HY견고딕" pitchFamily="18" charset="-127"/>
                          <a:ea typeface="HY견고딕" pitchFamily="18" charset="-127"/>
                        </a:rPr>
                        <a:t>-Kyung Oh(ETRI)</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Ranging</a:t>
                      </a:r>
                      <a:endParaRPr lang="en-US" sz="1200" b="0" i="0" u="none" strike="noStrike" dirty="0">
                        <a:effectLst/>
                        <a:latin typeface="HY견고딕" pitchFamily="18" charset="-127"/>
                        <a:ea typeface="HY견고딕" pitchFamily="18" charset="-127"/>
                      </a:endParaRPr>
                    </a:p>
                  </a:txBody>
                  <a:tcPr marL="7620" marR="7620" marT="7620" marB="0" anchor="b"/>
                </a:tc>
              </a:tr>
            </a:tbl>
          </a:graphicData>
        </a:graphic>
      </p:graphicFrame>
    </p:spTree>
    <p:extLst>
      <p:ext uri="{BB962C8B-B14F-4D97-AF65-F5344CB8AC3E}">
        <p14:creationId xmlns:p14="http://schemas.microsoft.com/office/powerpoint/2010/main" val="3566508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Current Status (4)</a:t>
            </a:r>
          </a:p>
        </p:txBody>
      </p:sp>
      <p:sp>
        <p:nvSpPr>
          <p:cNvPr id="3075" name="Content Placeholder 2"/>
          <p:cNvSpPr>
            <a:spLocks noGrp="1"/>
          </p:cNvSpPr>
          <p:nvPr>
            <p:ph idx="1"/>
          </p:nvPr>
        </p:nvSpPr>
        <p:spPr>
          <a:xfrm>
            <a:off x="304800" y="1447800"/>
            <a:ext cx="8686800" cy="5029200"/>
          </a:xfrm>
        </p:spPr>
        <p:txBody>
          <a:bodyPr/>
          <a:lstStyle/>
          <a:p>
            <a:r>
              <a:rPr lang="en-US" altLang="ko-KR" dirty="0" smtClean="0">
                <a:ea typeface="ＭＳ Ｐゴシック" pitchFamily="-65" charset="-128"/>
              </a:rPr>
              <a:t>Completed the draft Documents (</a:t>
            </a:r>
            <a:r>
              <a:rPr lang="en-US" altLang="ko-KR" dirty="0"/>
              <a:t>15-12-0575-01-004m</a:t>
            </a:r>
            <a:r>
              <a:rPr lang="en-US" altLang="ko-KR" dirty="0" smtClean="0"/>
              <a:t>)</a:t>
            </a:r>
            <a:r>
              <a:rPr lang="en-US" altLang="ko-KR" dirty="0" smtClean="0">
                <a:ea typeface="ＭＳ Ｐゴシック" pitchFamily="-65" charset="-128"/>
              </a:rPr>
              <a:t> </a:t>
            </a:r>
            <a:r>
              <a:rPr lang="en-US" altLang="ko-KR" dirty="0">
                <a:ea typeface="ＭＳ Ｐゴシック" pitchFamily="-65" charset="-128"/>
              </a:rPr>
              <a:t>in </a:t>
            </a:r>
            <a:r>
              <a:rPr lang="en-US" altLang="ko-KR" dirty="0" smtClean="0">
                <a:ea typeface="ＭＳ Ｐゴシック" pitchFamily="-65" charset="-128"/>
              </a:rPr>
              <a:t>January 2013, </a:t>
            </a:r>
            <a:r>
              <a:rPr lang="en-US" altLang="ko-KR" dirty="0">
                <a:ea typeface="ＭＳ Ｐゴシック" pitchFamily="-65" charset="-128"/>
              </a:rPr>
              <a:t>and </a:t>
            </a:r>
            <a:r>
              <a:rPr lang="en-US" altLang="ko-KR" dirty="0" smtClean="0">
                <a:ea typeface="ＭＳ Ｐゴシック" pitchFamily="-65" charset="-128"/>
              </a:rPr>
              <a:t>the Motion to start WG Letter Ballot was carried </a:t>
            </a:r>
            <a:r>
              <a:rPr lang="en-US" altLang="ko-KR" dirty="0" smtClean="0"/>
              <a:t>with </a:t>
            </a:r>
            <a:r>
              <a:rPr lang="en-US" altLang="ko-KR" dirty="0"/>
              <a:t>unanimous </a:t>
            </a:r>
            <a:r>
              <a:rPr lang="en-US" altLang="ko-KR" dirty="0" smtClean="0"/>
              <a:t>consent.</a:t>
            </a:r>
          </a:p>
          <a:p>
            <a:r>
              <a:rPr lang="en-US" altLang="ko-KR" dirty="0" smtClean="0"/>
              <a:t>The WG LB#87 (Doc #15-13-0072-00-004m) was opened on Wednesday</a:t>
            </a:r>
            <a:r>
              <a:rPr lang="en-US" altLang="ko-KR" dirty="0"/>
              <a:t>, January 30, </a:t>
            </a:r>
            <a:r>
              <a:rPr lang="en-US" altLang="ko-KR" dirty="0" smtClean="0"/>
              <a:t> 2013, and closed on </a:t>
            </a:r>
            <a:r>
              <a:rPr lang="en-US" altLang="ko-KR" dirty="0"/>
              <a:t>Friday, March 1, 2013, </a:t>
            </a:r>
            <a:endParaRPr lang="en-US" altLang="ko-KR" dirty="0" smtClean="0"/>
          </a:p>
          <a:p>
            <a:pPr marL="0" indent="0">
              <a:buNone/>
            </a:pPr>
            <a:r>
              <a:rPr lang="en-US" altLang="ko-KR" dirty="0"/>
              <a:t> </a:t>
            </a:r>
            <a:r>
              <a:rPr lang="en-US" altLang="ko-KR" dirty="0" smtClean="0"/>
              <a:t>   </a:t>
            </a:r>
            <a:r>
              <a:rPr lang="en-US" altLang="ko-KR" sz="2400" dirty="0" smtClean="0"/>
              <a:t>- LB#87 was passed by 88% of approval</a:t>
            </a:r>
          </a:p>
          <a:p>
            <a:pPr marL="0" indent="0">
              <a:buNone/>
            </a:pPr>
            <a:r>
              <a:rPr lang="en-US" altLang="ko-KR" sz="2400" dirty="0"/>
              <a:t> </a:t>
            </a:r>
            <a:r>
              <a:rPr lang="en-US" altLang="ko-KR" sz="2400" dirty="0" smtClean="0"/>
              <a:t>       (97members voted in 125 Voters, Yes: 83, No: 11, Abstain: 3)</a:t>
            </a:r>
          </a:p>
          <a:p>
            <a:pPr marL="0" indent="0">
              <a:buNone/>
            </a:pPr>
            <a:r>
              <a:rPr lang="en-US" altLang="ko-KR" sz="2400" dirty="0"/>
              <a:t> </a:t>
            </a:r>
            <a:r>
              <a:rPr lang="en-US" altLang="ko-KR" sz="2400" dirty="0" smtClean="0"/>
              <a:t>     - Total Comments: 551</a:t>
            </a:r>
            <a:endParaRPr lang="en-US" altLang="ko-KR" dirty="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7</a:t>
            </a:fld>
            <a:endParaRPr lang="en-US" smtClean="0"/>
          </a:p>
        </p:txBody>
      </p:sp>
      <p:sp>
        <p:nvSpPr>
          <p:cNvPr id="3078" name="Date Placeholder 5"/>
          <p:cNvSpPr>
            <a:spLocks noGrp="1"/>
          </p:cNvSpPr>
          <p:nvPr>
            <p:ph type="dt" sz="quarter" idx="12"/>
          </p:nvPr>
        </p:nvSpPr>
        <p:spPr>
          <a:noFill/>
        </p:spPr>
        <p:txBody>
          <a:bodyPr/>
          <a:lstStyle/>
          <a:p>
            <a:r>
              <a:rPr lang="en-US" altLang="ko-KR" smtClean="0"/>
              <a:t>May 2013</a:t>
            </a:r>
            <a:endParaRPr lang="en-US" dirty="0"/>
          </a:p>
        </p:txBody>
      </p:sp>
    </p:spTree>
    <p:extLst>
      <p:ext uri="{BB962C8B-B14F-4D97-AF65-F5344CB8AC3E}">
        <p14:creationId xmlns:p14="http://schemas.microsoft.com/office/powerpoint/2010/main" val="2437249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Current Status (5)</a:t>
            </a:r>
          </a:p>
        </p:txBody>
      </p:sp>
      <p:sp>
        <p:nvSpPr>
          <p:cNvPr id="3075" name="Content Placeholder 2"/>
          <p:cNvSpPr>
            <a:spLocks noGrp="1"/>
          </p:cNvSpPr>
          <p:nvPr>
            <p:ph idx="1"/>
          </p:nvPr>
        </p:nvSpPr>
        <p:spPr>
          <a:xfrm>
            <a:off x="304800" y="1447800"/>
            <a:ext cx="8686800" cy="5029200"/>
          </a:xfrm>
        </p:spPr>
        <p:txBody>
          <a:bodyPr/>
          <a:lstStyle/>
          <a:p>
            <a:r>
              <a:rPr lang="en-US" altLang="ko-KR" dirty="0" smtClean="0"/>
              <a:t>Two WG recirculation ballots, LBs #88 and #90) were completed in April and May 2013.</a:t>
            </a:r>
          </a:p>
          <a:p>
            <a:endParaRPr lang="en-US" altLang="ko-KR" dirty="0" smtClean="0"/>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8</a:t>
            </a:fld>
            <a:endParaRPr lang="en-US" smtClean="0"/>
          </a:p>
        </p:txBody>
      </p:sp>
      <p:sp>
        <p:nvSpPr>
          <p:cNvPr id="3078" name="Date Placeholder 5"/>
          <p:cNvSpPr>
            <a:spLocks noGrp="1"/>
          </p:cNvSpPr>
          <p:nvPr>
            <p:ph type="dt" sz="quarter" idx="12"/>
          </p:nvPr>
        </p:nvSpPr>
        <p:spPr>
          <a:noFill/>
        </p:spPr>
        <p:txBody>
          <a:bodyPr/>
          <a:lstStyle/>
          <a:p>
            <a:r>
              <a:rPr lang="en-US" altLang="ko-KR" smtClean="0"/>
              <a:t>May 2013</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258444757"/>
              </p:ext>
            </p:extLst>
          </p:nvPr>
        </p:nvGraphicFramePr>
        <p:xfrm>
          <a:off x="685800" y="3048000"/>
          <a:ext cx="8077199" cy="2828544"/>
        </p:xfrm>
        <a:graphic>
          <a:graphicData uri="http://schemas.openxmlformats.org/drawingml/2006/table">
            <a:tbl>
              <a:tblPr/>
              <a:tblGrid>
                <a:gridCol w="1373123"/>
                <a:gridCol w="1534668"/>
                <a:gridCol w="1857756"/>
                <a:gridCol w="1534668"/>
                <a:gridCol w="1776984"/>
              </a:tblGrid>
              <a:tr h="304800">
                <a:tc>
                  <a:txBody>
                    <a:bodyPr/>
                    <a:lstStyle/>
                    <a:p>
                      <a:pPr marL="0" marR="0" algn="ctr">
                        <a:lnSpc>
                          <a:spcPct val="115000"/>
                        </a:lnSpc>
                        <a:spcBef>
                          <a:spcPts val="0"/>
                        </a:spcBef>
                        <a:spcAft>
                          <a:spcPts val="0"/>
                        </a:spcAft>
                      </a:pPr>
                      <a:endParaRPr lang="en-US" sz="160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altLang="ko-KR" sz="1600" b="1" dirty="0" smtClean="0">
                          <a:latin typeface="+mn-lt"/>
                          <a:ea typeface="Times New Roman"/>
                          <a:cs typeface="Times New Roman"/>
                        </a:rPr>
                        <a:t>Rec. </a:t>
                      </a:r>
                      <a:r>
                        <a:rPr lang="en-US" altLang="ko-KR" sz="1600" b="1" baseline="0" dirty="0" smtClean="0">
                          <a:latin typeface="+mn-lt"/>
                          <a:ea typeface="Times New Roman"/>
                          <a:cs typeface="Times New Roman"/>
                        </a:rPr>
                        <a:t> #1 - </a:t>
                      </a:r>
                      <a:r>
                        <a:rPr lang="en-US" altLang="ko-KR" sz="1600" b="1" dirty="0" smtClean="0">
                          <a:latin typeface="+mn-lt"/>
                          <a:ea typeface="Times New Roman"/>
                          <a:cs typeface="Times New Roman"/>
                        </a:rPr>
                        <a:t>LB88</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Aggregate Tally #1</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en-US" altLang="ko-KR" sz="1600" b="1" dirty="0" smtClean="0">
                          <a:latin typeface="+mn-lt"/>
                          <a:ea typeface="Times New Roman"/>
                          <a:cs typeface="Times New Roman"/>
                        </a:rPr>
                        <a:t>Rec. </a:t>
                      </a:r>
                      <a:r>
                        <a:rPr lang="en-US" altLang="ko-KR" sz="1600" b="1" baseline="0" dirty="0" smtClean="0">
                          <a:latin typeface="+mn-lt"/>
                          <a:ea typeface="Times New Roman"/>
                          <a:cs typeface="Times New Roman"/>
                        </a:rPr>
                        <a:t>#2 – </a:t>
                      </a:r>
                      <a:r>
                        <a:rPr lang="en-US" altLang="ko-KR" sz="1600" b="1" dirty="0" smtClean="0">
                          <a:latin typeface="+mn-lt"/>
                          <a:ea typeface="Times New Roman"/>
                          <a:cs typeface="Times New Roman"/>
                        </a:rPr>
                        <a:t>LB90</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altLang="ko-KR" sz="1600" b="1" dirty="0" smtClean="0">
                          <a:latin typeface="+mn-lt"/>
                          <a:ea typeface="Times New Roman"/>
                          <a:cs typeface="Times New Roman"/>
                        </a:rPr>
                        <a:t>Aggregate Tally</a:t>
                      </a:r>
                      <a:r>
                        <a:rPr lang="en-US" altLang="ko-KR" sz="1600" b="1" baseline="0" dirty="0" smtClean="0">
                          <a:latin typeface="+mn-lt"/>
                          <a:ea typeface="Times New Roman"/>
                          <a:cs typeface="Times New Roman"/>
                        </a:rPr>
                        <a:t> </a:t>
                      </a:r>
                      <a:r>
                        <a:rPr lang="en-US" altLang="ko-KR" sz="1600" b="1" dirty="0" smtClean="0">
                          <a:latin typeface="+mn-lt"/>
                          <a:ea typeface="Times New Roman"/>
                          <a:cs typeface="Times New Roman"/>
                        </a:rPr>
                        <a:t>#2</a:t>
                      </a:r>
                      <a:endParaRPr lang="en-US" altLang="ko-KR"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1600" b="1" dirty="0">
                          <a:solidFill>
                            <a:srgbClr val="000000"/>
                          </a:solidFill>
                          <a:latin typeface="+mn-lt"/>
                          <a:ea typeface="Times New Roman"/>
                          <a:cs typeface="Times New Roman"/>
                        </a:rPr>
                        <a:t>Voters</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125</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mn-lt"/>
                          <a:ea typeface="Times New Roman"/>
                          <a:cs typeface="Times New Roman"/>
                        </a:rPr>
                        <a:t>125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125</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125</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1600" b="1" dirty="0">
                          <a:latin typeface="+mn-lt"/>
                          <a:ea typeface="Times New Roman"/>
                          <a:cs typeface="Times New Roman"/>
                        </a:rPr>
                        <a:t>Voted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27</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101</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17</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102</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1600" b="1" dirty="0">
                          <a:latin typeface="+mn-lt"/>
                          <a:ea typeface="Times New Roman"/>
                          <a:cs typeface="Times New Roman"/>
                        </a:rPr>
                        <a:t>Yes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22</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88</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14</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89</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1600" b="1" dirty="0">
                          <a:latin typeface="+mn-lt"/>
                          <a:ea typeface="Times New Roman"/>
                          <a:cs typeface="Times New Roman"/>
                        </a:rPr>
                        <a:t>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5</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10(5)</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3</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10</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1600" b="1" dirty="0">
                          <a:latin typeface="+mn-lt"/>
                          <a:ea typeface="Times New Roman"/>
                          <a:cs typeface="Times New Roman"/>
                        </a:rPr>
                        <a:t>Abstain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0</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mn-lt"/>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0</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3</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1600" b="1">
                          <a:latin typeface="+mn-lt"/>
                          <a:ea typeface="Times New Roman"/>
                          <a:cs typeface="Times New Roman"/>
                        </a:rPr>
                        <a:t>% Voters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21.6</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mn-lt"/>
                          <a:ea typeface="Times New Roman"/>
                          <a:cs typeface="Times New Roman"/>
                        </a:rPr>
                        <a:t>80.80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13.6</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80.6</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1600" b="1">
                          <a:latin typeface="+mn-lt"/>
                          <a:ea typeface="Times New Roman"/>
                          <a:cs typeface="Times New Roman"/>
                        </a:rPr>
                        <a:t>% Yes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81.48</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mn-lt"/>
                          <a:ea typeface="Times New Roman"/>
                          <a:cs typeface="Times New Roman"/>
                        </a:rPr>
                        <a:t>89.80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82.35</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89.9</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r>
                        <a:rPr lang="en-US" sz="1600" b="1" dirty="0">
                          <a:latin typeface="+mn-lt"/>
                          <a:ea typeface="Times New Roman"/>
                          <a:cs typeface="Times New Roman"/>
                        </a:rPr>
                        <a:t>% Abstain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0</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mn-lt"/>
                          <a:ea typeface="Times New Roman"/>
                          <a:cs typeface="Times New Roman"/>
                        </a:rPr>
                        <a:t>2.97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0</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2.94</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987">
                <a:tc>
                  <a:txBody>
                    <a:bodyPr/>
                    <a:lstStyle/>
                    <a:p>
                      <a:pPr marL="0" marR="0" algn="ctr">
                        <a:lnSpc>
                          <a:spcPct val="115000"/>
                        </a:lnSpc>
                        <a:spcBef>
                          <a:spcPts val="0"/>
                        </a:spcBef>
                        <a:spcAft>
                          <a:spcPts val="0"/>
                        </a:spcAft>
                      </a:pP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92</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smtClean="0">
                          <a:latin typeface="+mn-lt"/>
                          <a:ea typeface="Times New Roman"/>
                          <a:cs typeface="Times New Roman"/>
                        </a:rPr>
                        <a:t>25</a:t>
                      </a: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16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37249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3" name="Content Placeholder 2"/>
          <p:cNvSpPr>
            <a:spLocks noGrp="1"/>
          </p:cNvSpPr>
          <p:nvPr>
            <p:ph idx="1"/>
          </p:nvPr>
        </p:nvSpPr>
        <p:spPr>
          <a:xfrm>
            <a:off x="381000" y="2133600"/>
            <a:ext cx="8534400" cy="4038600"/>
          </a:xfrm>
        </p:spPr>
        <p:txBody>
          <a:bodyPr/>
          <a:lstStyle/>
          <a:p>
            <a:r>
              <a:rPr lang="en-US" altLang="ko-KR" dirty="0" smtClean="0">
                <a:ea typeface="ＭＳ Ｐゴシック" pitchFamily="-65" charset="-128"/>
              </a:rPr>
              <a:t>Comment Resolutions for LB#90</a:t>
            </a:r>
            <a:endParaRPr lang="en-US" altLang="ko-KR" dirty="0">
              <a:ea typeface="ＭＳ Ｐゴシック" pitchFamily="-65" charset="-128"/>
            </a:endParaRPr>
          </a:p>
          <a:p>
            <a:r>
              <a:rPr lang="en-US" dirty="0" smtClean="0">
                <a:ea typeface="ＭＳ Ｐゴシック" pitchFamily="-65" charset="-128"/>
              </a:rPr>
              <a:t>Hear and discuss the contribution presentations </a:t>
            </a:r>
          </a:p>
          <a:p>
            <a:pPr>
              <a:spcBef>
                <a:spcPts val="1200"/>
              </a:spcBef>
            </a:pPr>
            <a:r>
              <a:rPr lang="en-US" dirty="0" smtClean="0">
                <a:ea typeface="ＭＳ Ｐゴシック" pitchFamily="-65" charset="-128"/>
              </a:rPr>
              <a:t>Discuss the future efforts </a:t>
            </a:r>
            <a:r>
              <a:rPr lang="en-US" dirty="0">
                <a:ea typeface="ＭＳ Ｐゴシック" pitchFamily="-65" charset="-128"/>
              </a:rPr>
              <a:t>and </a:t>
            </a:r>
            <a:r>
              <a:rPr lang="en-US" dirty="0" smtClean="0">
                <a:ea typeface="ＭＳ Ｐゴシック" pitchFamily="-65" charset="-128"/>
              </a:rPr>
              <a:t>next steps</a:t>
            </a:r>
          </a:p>
        </p:txBody>
      </p:sp>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9</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May 2013</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18972</TotalTime>
  <Words>1514</Words>
  <Application>Microsoft Office PowerPoint</Application>
  <PresentationFormat>화면 슬라이드 쇼(4:3)</PresentationFormat>
  <Paragraphs>349</Paragraphs>
  <Slides>19</Slides>
  <Notes>10</Notes>
  <HiddenSlides>0</HiddenSlides>
  <MMClips>0</MMClips>
  <ScaleCrop>false</ScaleCrop>
  <HeadingPairs>
    <vt:vector size="4" baseType="variant">
      <vt:variant>
        <vt:lpstr>테마</vt:lpstr>
      </vt:variant>
      <vt:variant>
        <vt:i4>6</vt:i4>
      </vt:variant>
      <vt:variant>
        <vt:lpstr>슬라이드 제목</vt:lpstr>
      </vt:variant>
      <vt:variant>
        <vt:i4>19</vt:i4>
      </vt:variant>
    </vt:vector>
  </HeadingPairs>
  <TitlesOfParts>
    <vt:vector size="25" baseType="lpstr">
      <vt:lpstr>Default Design</vt:lpstr>
      <vt:lpstr>4_Custom Design</vt:lpstr>
      <vt:lpstr>Custom Design</vt:lpstr>
      <vt:lpstr>1_Custom Design</vt:lpstr>
      <vt:lpstr>2_Custom Design</vt:lpstr>
      <vt:lpstr>3_Custom Design</vt:lpstr>
      <vt:lpstr>PowerPoint 프레젠테이션</vt:lpstr>
      <vt:lpstr>Purpose of Standard</vt:lpstr>
      <vt:lpstr>PowerPoint 프레젠테이션</vt:lpstr>
      <vt:lpstr>Current Status (1)</vt:lpstr>
      <vt:lpstr>Current Status (2)</vt:lpstr>
      <vt:lpstr>Current Status (3)</vt:lpstr>
      <vt:lpstr>Current Status (4)</vt:lpstr>
      <vt:lpstr>Current Status (5)</vt:lpstr>
      <vt:lpstr>Meeting Goal This Week</vt:lpstr>
      <vt:lpstr>Meeting Slots</vt:lpstr>
      <vt:lpstr>Instructions for the WG Chair</vt:lpstr>
      <vt:lpstr>Participants, Patents, and Duty to Inform</vt:lpstr>
      <vt:lpstr>Patent Related Links</vt:lpstr>
      <vt:lpstr>Call for Potentially Essential Patents</vt:lpstr>
      <vt:lpstr>Other Guidelines for IEEE WG Meetings</vt:lpstr>
      <vt:lpstr>PowerPoint 프레젠테이션</vt:lpstr>
      <vt:lpstr>PowerPoint 프레젠테이션</vt:lpstr>
      <vt:lpstr>Future Plan/Timeline (1)</vt:lpstr>
      <vt:lpstr>Future Plan/Timeline (2)</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981</cp:revision>
  <cp:lastPrinted>2000-03-07T00:55:37Z</cp:lastPrinted>
  <dcterms:created xsi:type="dcterms:W3CDTF">2008-07-14T18:46:05Z</dcterms:created>
  <dcterms:modified xsi:type="dcterms:W3CDTF">2013-05-13T20:43:32Z</dcterms:modified>
</cp:coreProperties>
</file>