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75" r:id="rId2"/>
    <p:sldId id="256" r:id="rId3"/>
    <p:sldId id="257" r:id="rId4"/>
    <p:sldId id="265" r:id="rId5"/>
    <p:sldId id="273" r:id="rId6"/>
    <p:sldId id="274" r:id="rId7"/>
    <p:sldId id="269" r:id="rId8"/>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87566" autoAdjust="0"/>
  </p:normalViewPr>
  <p:slideViewPr>
    <p:cSldViewPr>
      <p:cViewPr varScale="1">
        <p:scale>
          <a:sx n="76" d="100"/>
          <a:sy n="76" d="100"/>
        </p:scale>
        <p:origin x="77" y="72"/>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57" d="100"/>
          <a:sy n="57" d="100"/>
        </p:scale>
        <p:origin x="-106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802.11-13/0531r0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May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802.11-13/0531r0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May 2013</a:t>
            </a:r>
            <a:endParaRPr lang="en-US"/>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802.11-13/0531r0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2013</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802.11-13/0531r0</a:t>
            </a:r>
          </a:p>
        </p:txBody>
      </p:sp>
      <p:sp>
        <p:nvSpPr>
          <p:cNvPr id="11267"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2013</a:t>
            </a: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val="141022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r>
              <a:rPr lang="en-US" dirty="0" smtClean="0">
                <a:latin typeface="Times New Roman" pitchFamily="18" charset="0"/>
              </a:rPr>
              <a:t>The</a:t>
            </a:r>
            <a:r>
              <a:rPr lang="en-US" baseline="0" dirty="0" smtClean="0">
                <a:latin typeface="Times New Roman" pitchFamily="18" charset="0"/>
              </a:rPr>
              <a:t> Final expenses column changed from March’s report due to an new change of Credit Card Fees was found that was not included in the previous report.</a:t>
            </a:r>
            <a:endParaRPr lang="en-US" dirty="0" smtClean="0">
              <a:latin typeface="Times New Roman" pitchFamily="18" charset="0"/>
            </a:endParaRPr>
          </a:p>
        </p:txBody>
      </p:sp>
    </p:spTree>
    <p:extLst>
      <p:ext uri="{BB962C8B-B14F-4D97-AF65-F5344CB8AC3E}">
        <p14:creationId xmlns:p14="http://schemas.microsoft.com/office/powerpoint/2010/main" val="756143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6</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t>May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May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a:t>Jon Rosdahl, CSR</a:t>
            </a:r>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May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May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May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Jon Rosdahl, CSR</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4953000"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US" sz="1800" b="1" dirty="0" smtClean="0">
                <a:solidFill>
                  <a:schemeClr val="tx1"/>
                </a:solidFill>
                <a:effectLst/>
              </a:rPr>
              <a:t>15-13-0297-00-0000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May </a:t>
            </a:r>
            <a:r>
              <a:rPr lang="en-US" dirty="0" smtClean="0"/>
              <a:t>2013</a:t>
            </a:r>
          </a:p>
        </p:txBody>
      </p:sp>
      <p:sp>
        <p:nvSpPr>
          <p:cNvPr id="5" name="Footer Placeholder 4"/>
          <p:cNvSpPr>
            <a:spLocks noGrp="1"/>
          </p:cNvSpPr>
          <p:nvPr>
            <p:ph type="ftr" idx="11"/>
          </p:nvPr>
        </p:nvSpPr>
        <p:spPr/>
        <p:txBody>
          <a:bodyPr/>
          <a:lstStyle/>
          <a:p>
            <a:pPr>
              <a:defRPr/>
            </a:pPr>
            <a:r>
              <a:rPr lang="en-GB" dirty="0" smtClean="0"/>
              <a:t>Ben Rolfe (BCA), Jon </a:t>
            </a:r>
            <a:r>
              <a:rPr lang="en-GB" dirty="0" err="1" smtClean="0"/>
              <a:t>Rosdahl</a:t>
            </a:r>
            <a:r>
              <a:rPr lang="en-GB" dirty="0" smtClean="0"/>
              <a:t> (CSR)</a:t>
            </a:r>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a:t>
            </a:r>
            <a:r>
              <a:rPr lang="en-US" altLang="ko-KR" sz="1600" dirty="0" smtClean="0">
                <a:solidFill>
                  <a:schemeClr val="tx1"/>
                </a:solidFill>
                <a:ea typeface="굴림" pitchFamily="50" charset="-127"/>
              </a:rPr>
              <a:t>May 2013</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13 May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a:t>
            </a:r>
            <a:r>
              <a:rPr lang="en-US" altLang="ko-KR" sz="1600" dirty="0" smtClean="0">
                <a:solidFill>
                  <a:schemeClr val="tx1"/>
                </a:solidFill>
                <a:ea typeface="굴림" pitchFamily="50" charset="-127"/>
              </a:rPr>
              <a:t>May </a:t>
            </a:r>
            <a:r>
              <a:rPr lang="en-US" altLang="ko-KR" sz="1600" dirty="0" smtClean="0">
                <a:solidFill>
                  <a:schemeClr val="tx1"/>
                </a:solidFill>
                <a:ea typeface="굴림" pitchFamily="50" charset="-127"/>
              </a:rPr>
              <a:t>2013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11-13/0531r0</a:t>
            </a:r>
            <a:r>
              <a:rPr lang="en-GB" sz="1600" b="1" dirty="0" smtClean="0">
                <a:solidFill>
                  <a:srgbClr val="000000"/>
                </a:solidFill>
                <a:latin typeface="Times New Roman" pitchFamily="16" charset="0"/>
                <a:ea typeface="MS Gothic" charset="-128"/>
                <a:cs typeface="Arial Unicode MS" charset="0"/>
              </a:rPr>
              <a:t>.</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2013</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May 2013</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2013-5-13</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mc:AlternateContent xmlns:mc="http://schemas.openxmlformats.org/markup-compatibility/2006">
              <mc:Choice xmlns:v="urn:schemas-microsoft-com:vml" Requires="v">
                <p:oleObj spid="_x0000_s1027" name="Document" r:id="rId5" imgW="8257888" imgH="2948721" progId="Word.Document.8">
                  <p:embed/>
                </p:oleObj>
              </mc:Choice>
              <mc:Fallback>
                <p:oleObj name="Document" r:id="rId5" imgW="8257888" imgH="2948721" progId="Word.Documen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5463" y="2286000"/>
                        <a:ext cx="7704137"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2013</a:t>
            </a:r>
            <a:endParaRPr lang="en-GB"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Treasurer report for May 2013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GB" dirty="0" smtClean="0"/>
              <a:t>15-11-0531-00-0000</a:t>
            </a:r>
            <a:r>
              <a:rPr lang="en-GB" dirty="0" smtClean="0"/>
              <a:t>.</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2013</a:t>
            </a:r>
            <a:endParaRPr lang="en-GB"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Dec 31, 2012 – $599,205.26</a:t>
            </a:r>
          </a:p>
          <a:p>
            <a:pPr lvl="1" defTabSz="914400" eaLnBrk="1" hangingPunct="1">
              <a:lnSpc>
                <a:spcPct val="90000"/>
              </a:lnSpc>
              <a:tabLst>
                <a:tab pos="7372350" algn="r"/>
              </a:tabLst>
            </a:pPr>
            <a:r>
              <a:rPr lang="en-US" sz="1600" dirty="0" smtClean="0"/>
              <a:t>IEEE account: $392,765.18 + 123.43 - $7465.06 + 108.61 = $385,532.16</a:t>
            </a:r>
          </a:p>
          <a:p>
            <a:pPr lvl="1" defTabSz="914400" eaLnBrk="1" hangingPunct="1">
              <a:lnSpc>
                <a:spcPct val="90000"/>
              </a:lnSpc>
              <a:tabLst>
                <a:tab pos="7372350" algn="r"/>
              </a:tabLst>
            </a:pPr>
            <a:r>
              <a:rPr lang="en-US" sz="1600" dirty="0" smtClean="0"/>
              <a:t>Face-to-Face:  $64,502.51 +90,000- $14,285.23 +105,750.00 – 32,294.18  = $213,673.10</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Feb 28, 2013 - $450,577.54</a:t>
            </a:r>
          </a:p>
          <a:p>
            <a:pPr lvl="1" defTabSz="914400" eaLnBrk="1" hangingPunct="1">
              <a:lnSpc>
                <a:spcPct val="90000"/>
              </a:lnSpc>
              <a:tabLst>
                <a:tab pos="7372350" algn="r"/>
              </a:tabLst>
            </a:pPr>
            <a:r>
              <a:rPr lang="en-US" sz="1600" dirty="0" smtClean="0"/>
              <a:t>IEEE account: $385,532.16 + 108.05 +88.43 = $385,728.64</a:t>
            </a:r>
          </a:p>
          <a:p>
            <a:pPr lvl="1" defTabSz="914400" eaLnBrk="1" hangingPunct="1">
              <a:lnSpc>
                <a:spcPct val="90000"/>
              </a:lnSpc>
              <a:tabLst>
                <a:tab pos="7372350" algn="r"/>
              </a:tabLst>
            </a:pPr>
            <a:r>
              <a:rPr lang="en-US" sz="1600" dirty="0" smtClean="0"/>
              <a:t>Face-to-Face:  $213,673.10 +56,700 – 63,953.92 + 6600 -158,170.28 = 64,848.90</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May 1, 2013 - $569,314.79</a:t>
            </a:r>
          </a:p>
          <a:p>
            <a:pPr lvl="1" defTabSz="914400" eaLnBrk="1" hangingPunct="1">
              <a:lnSpc>
                <a:spcPct val="90000"/>
              </a:lnSpc>
              <a:tabLst>
                <a:tab pos="7372350" algn="r"/>
              </a:tabLst>
            </a:pPr>
            <a:r>
              <a:rPr lang="en-US" sz="1600" dirty="0" smtClean="0"/>
              <a:t>IEEE account: $385,728.64 +76.93+88.47 +82.47 = $385,976.51</a:t>
            </a:r>
          </a:p>
          <a:p>
            <a:pPr lvl="1" defTabSz="914400" eaLnBrk="1" hangingPunct="1">
              <a:lnSpc>
                <a:spcPct val="90000"/>
              </a:lnSpc>
              <a:tabLst>
                <a:tab pos="7372350" algn="r"/>
              </a:tabLst>
            </a:pPr>
            <a:r>
              <a:rPr lang="en-US" sz="1600" dirty="0" smtClean="0"/>
              <a:t>Face-to-Face:  $64,848.90 – 14,223.07+57150-25,537.56+101,100 = $183,338.28</a:t>
            </a:r>
          </a:p>
          <a:p>
            <a:pPr lvl="1" defTabSz="914400" eaLnBrk="1" hangingPunct="1">
              <a:lnSpc>
                <a:spcPct val="90000"/>
              </a:lnSpc>
              <a:tabLst>
                <a:tab pos="7372350" algn="r"/>
              </a:tabLst>
            </a:pPr>
            <a:endParaRPr lang="en-US" sz="1600" dirty="0" smtClean="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Vancouver, Canada – Jan 2013</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208,650               $231,000                  $247,650</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$3,500                        $  3,500                           $   9,525</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325                              343	356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227,409              $229,793	    $263,053</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17,953</a:t>
            </a:r>
            <a:r>
              <a:rPr lang="en-US" sz="1400" dirty="0">
                <a:solidFill>
                  <a:schemeClr val="tx1"/>
                </a:solidFill>
                <a:ea typeface="MS PGothic" pitchFamily="34" charset="-128"/>
              </a:rPr>
              <a:t> </a:t>
            </a:r>
            <a:r>
              <a:rPr lang="en-US" sz="1400" dirty="0" smtClean="0">
                <a:solidFill>
                  <a:schemeClr val="tx1"/>
                </a:solidFill>
                <a:ea typeface="MS PGothic" pitchFamily="34" charset="-128"/>
              </a:rPr>
              <a:t>                    $19,531                      $ 23,518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a:t>
            </a:r>
            <a:r>
              <a:rPr lang="en-US" sz="1400" dirty="0" smtClean="0">
                <a:solidFill>
                  <a:schemeClr val="tx1"/>
                </a:solidFill>
                <a:ea typeface="MS PGothic" pitchFamily="34" charset="-128"/>
              </a:rPr>
              <a:t>11,433</a:t>
            </a:r>
            <a:r>
              <a:rPr lang="en-US" sz="1400" dirty="0">
                <a:solidFill>
                  <a:schemeClr val="tx1"/>
                </a:solidFill>
                <a:ea typeface="MS PGothic" pitchFamily="34" charset="-128"/>
              </a:rPr>
              <a:t> </a:t>
            </a:r>
            <a:r>
              <a:rPr lang="en-US" sz="1400" dirty="0" smtClean="0">
                <a:solidFill>
                  <a:schemeClr val="tx1"/>
                </a:solidFill>
                <a:ea typeface="MS PGothic" pitchFamily="34" charset="-128"/>
              </a:rPr>
              <a:t>                    $12,550                      $ 17,365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$39,525                     $39,025                      $ 45,660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t>
            </a:r>
            <a:r>
              <a:rPr lang="en-US" sz="1400" dirty="0">
                <a:solidFill>
                  <a:schemeClr val="tx1"/>
                </a:solidFill>
                <a:ea typeface="MS PGothic" pitchFamily="34" charset="-128"/>
              </a:rPr>
              <a:t>&amp; Beverage	</a:t>
            </a:r>
            <a:r>
              <a:rPr lang="en-US" sz="1400" dirty="0" smtClean="0">
                <a:solidFill>
                  <a:schemeClr val="tx1"/>
                </a:solidFill>
                <a:ea typeface="MS PGothic" pitchFamily="34" charset="-128"/>
              </a:rPr>
              <a:t>$95,201                     $92,000                     $107,754</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a:t>
            </a:r>
            <a:r>
              <a:rPr lang="en-US" sz="1400" dirty="0" smtClean="0">
                <a:solidFill>
                  <a:schemeClr val="tx1"/>
                </a:solidFill>
                <a:ea typeface="MS PGothic" pitchFamily="34" charset="-128"/>
              </a:rPr>
              <a:t>41,897                     $42,687                      $ 46,708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12,500                     $14,850                      $ 14,551</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$ 7,250                       $  6,313</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1,650                      $ 1,600                       $  1,184</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$(15,259)   </a:t>
            </a:r>
            <a:r>
              <a:rPr lang="en-US" sz="1600" b="1" dirty="0" smtClean="0">
                <a:solidFill>
                  <a:schemeClr val="tx1"/>
                </a:solidFill>
                <a:ea typeface="MS PGothic" pitchFamily="34" charset="-128"/>
              </a:rPr>
              <a:t>          $4,707.00               </a:t>
            </a:r>
            <a:r>
              <a:rPr lang="en-US" sz="1600" b="1" dirty="0" smtClean="0">
                <a:solidFill>
                  <a:srgbClr val="FF0000"/>
                </a:solidFill>
                <a:ea typeface="MS PGothic" pitchFamily="34" charset="-128"/>
              </a:rPr>
              <a:t>$(5,887)</a:t>
            </a:r>
            <a:endParaRPr lang="en-US" sz="1600" b="1" dirty="0">
              <a:solidFill>
                <a:srgbClr val="FF0000"/>
              </a:solidFill>
              <a:ea typeface="MS PGothic" pitchFamily="34" charset="-128"/>
            </a:endParaRPr>
          </a:p>
        </p:txBody>
      </p:sp>
      <p:sp>
        <p:nvSpPr>
          <p:cNvPr id="7176" name="Text Box 8"/>
          <p:cNvSpPr txBox="1">
            <a:spLocks noChangeArrowheads="1"/>
          </p:cNvSpPr>
          <p:nvPr/>
        </p:nvSpPr>
        <p:spPr bwMode="auto">
          <a:xfrm>
            <a:off x="5334000" y="1219200"/>
            <a:ext cx="1905000" cy="369332"/>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219200"/>
            <a:ext cx="1524000" cy="369332"/>
          </a:xfrm>
          <a:prstGeom prst="rect">
            <a:avLst/>
          </a:prstGeom>
          <a:noFill/>
          <a:ln w="12700">
            <a:noFill/>
            <a:miter lim="800000"/>
            <a:headEnd type="none" w="sm" len="sm"/>
            <a:tailEnd type="none" w="sm" len="sm"/>
          </a:ln>
        </p:spPr>
        <p:txBody>
          <a:bodyPr wrap="square">
            <a:spAutoFit/>
          </a:bodyPr>
          <a:lstStyle/>
          <a:p>
            <a:pPr defTabSz="914400" eaLnBrk="0" hangingPunct="0">
              <a:spcBef>
                <a:spcPct val="50000"/>
              </a:spcBef>
            </a:pPr>
            <a:r>
              <a:rPr lang="en-US" sz="1800" b="1" dirty="0">
                <a:solidFill>
                  <a:schemeClr val="tx1"/>
                </a:solidFill>
                <a:ea typeface="MS PGothic" pitchFamily="34" charset="-128"/>
              </a:rPr>
              <a:t>   </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2766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Oct 2012</a:t>
            </a:r>
            <a:endParaRPr lang="en-US" sz="1800" b="1" dirty="0">
              <a:solidFill>
                <a:schemeClr val="tx1"/>
              </a:solidFill>
              <a:ea typeface="MS PGothic" pitchFamily="34" charset="-128"/>
            </a:endParaRPr>
          </a:p>
        </p:txBody>
      </p:sp>
      <p:sp>
        <p:nvSpPr>
          <p:cNvPr id="12" name="Text Box 8"/>
          <p:cNvSpPr txBox="1">
            <a:spLocks noChangeArrowheads="1"/>
          </p:cNvSpPr>
          <p:nvPr/>
        </p:nvSpPr>
        <p:spPr bwMode="auto">
          <a:xfrm>
            <a:off x="51054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2013</a:t>
            </a:r>
            <a:endParaRPr lang="en-US" sz="1800" b="1" dirty="0">
              <a:solidFill>
                <a:schemeClr val="tx1"/>
              </a:solidFill>
              <a:ea typeface="MS PGothic" pitchFamily="34" charset="-128"/>
            </a:endParaRPr>
          </a:p>
        </p:txBody>
      </p:sp>
      <p:sp>
        <p:nvSpPr>
          <p:cNvPr id="13" name="Text Box 8"/>
          <p:cNvSpPr txBox="1">
            <a:spLocks noChangeArrowheads="1"/>
          </p:cNvSpPr>
          <p:nvPr/>
        </p:nvSpPr>
        <p:spPr bwMode="auto">
          <a:xfrm>
            <a:off x="67818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Final Expenses  May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2013</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Waikoloa, Hawaii – May 2013</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b="1" dirty="0" smtClean="0">
                <a:solidFill>
                  <a:schemeClr val="tx1"/>
                </a:solidFill>
                <a:ea typeface="MS PGothic" pitchFamily="34" charset="-128"/>
              </a:rPr>
              <a:t>$192,750	$218,850	</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a:t>
            </a:r>
            <a:r>
              <a:rPr lang="en-US" sz="1400" dirty="0" smtClean="0">
                <a:solidFill>
                  <a:schemeClr val="tx1"/>
                </a:solidFill>
                <a:ea typeface="MS PGothic" pitchFamily="34" charset="-128"/>
              </a:rPr>
              <a:t>Credits	$0	      $5,500</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300	325</a:t>
            </a:r>
            <a:endParaRPr lang="en-US" sz="14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$204,183	$238,703</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a:t>
            </a:r>
            <a:r>
              <a:rPr lang="en-US" sz="1400" dirty="0" smtClean="0">
                <a:solidFill>
                  <a:schemeClr val="tx1"/>
                </a:solidFill>
                <a:ea typeface="MS PGothic" pitchFamily="34" charset="-128"/>
              </a:rPr>
              <a:t>$24,700</a:t>
            </a:r>
            <a:r>
              <a:rPr lang="en-US" sz="1400" dirty="0">
                <a:solidFill>
                  <a:schemeClr val="tx1"/>
                </a:solidFill>
                <a:ea typeface="MS PGothic" pitchFamily="34" charset="-128"/>
              </a:rPr>
              <a:t>	</a:t>
            </a:r>
            <a:r>
              <a:rPr lang="en-US" sz="1400" dirty="0" smtClean="0">
                <a:solidFill>
                  <a:schemeClr val="tx1"/>
                </a:solidFill>
                <a:ea typeface="MS PGothic" pitchFamily="34" charset="-128"/>
              </a:rPr>
              <a:t> $  19,460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$10,683	 $  11,443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a:t>
            </a:r>
            <a:r>
              <a:rPr lang="en-US" sz="1400" dirty="0">
                <a:solidFill>
                  <a:schemeClr val="tx1"/>
                </a:solidFill>
                <a:ea typeface="MS PGothic" pitchFamily="34" charset="-128"/>
              </a:rPr>
              <a:t>Planner	</a:t>
            </a:r>
            <a:r>
              <a:rPr lang="en-US" sz="1400" dirty="0" smtClean="0">
                <a:solidFill>
                  <a:schemeClr val="tx1"/>
                </a:solidFill>
                <a:ea typeface="MS PGothic" pitchFamily="34" charset="-128"/>
              </a:rPr>
              <a:t>$37,500	 $  43,000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$60,000	 $  85,000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$39,500	 $  42,500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18,000	 $  23,500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a:t>
            </a:r>
            <a:r>
              <a:rPr lang="en-US" sz="1400" dirty="0" smtClean="0">
                <a:solidFill>
                  <a:schemeClr val="tx1"/>
                </a:solidFill>
                <a:ea typeface="MS PGothic" pitchFamily="34" charset="-128"/>
              </a:rPr>
              <a:t>$12,250	 $  12,250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a:t>
            </a:r>
            <a:r>
              <a:rPr lang="en-US" sz="1400" dirty="0" smtClean="0">
                <a:solidFill>
                  <a:schemeClr val="tx1"/>
                </a:solidFill>
                <a:ea typeface="MS PGothic" pitchFamily="34" charset="-128"/>
              </a:rPr>
              <a:t>$  1,550	 $    1,550</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smtClean="0">
                <a:solidFill>
                  <a:srgbClr val="FF0000"/>
                </a:solidFill>
                <a:ea typeface="MS PGothic" pitchFamily="34" charset="-128"/>
              </a:rPr>
              <a:t>$(10,533)	$(14,353)</a:t>
            </a:r>
            <a:endParaRPr lang="en-US" sz="1600" b="1" dirty="0">
              <a:solidFill>
                <a:schemeClr val="tx1"/>
              </a:solidFill>
              <a:ea typeface="MS PGothic" pitchFamily="34" charset="-128"/>
            </a:endParaRP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Feb 2013</a:t>
            </a:r>
            <a:endParaRPr lang="en-US" sz="1800" b="1" dirty="0">
              <a:solidFill>
                <a:schemeClr val="tx1"/>
              </a:solidFill>
              <a:ea typeface="MS PGothic" pitchFamily="34" charset="-128"/>
            </a:endParaRPr>
          </a:p>
        </p:txBody>
      </p:sp>
      <p:sp>
        <p:nvSpPr>
          <p:cNvPr id="10" name="Text Box 8"/>
          <p:cNvSpPr txBox="1">
            <a:spLocks noChangeArrowheads="1"/>
          </p:cNvSpPr>
          <p:nvPr/>
        </p:nvSpPr>
        <p:spPr bwMode="auto">
          <a:xfrm>
            <a:off x="5334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Estimated Budget May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2013</a:t>
            </a:r>
            <a:endParaRPr lang="en-GB"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6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a:t>
            </a:r>
            <a:r>
              <a:rPr lang="en-US" sz="1400" dirty="0" smtClean="0"/>
              <a:t> -   </a:t>
            </a:r>
            <a:r>
              <a:rPr lang="en-US" sz="1400" dirty="0" smtClean="0">
                <a:solidFill>
                  <a:srgbClr val="FF0000"/>
                </a:solidFill>
              </a:rPr>
              <a:t>$100.35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ea typeface="MS PGothic" pitchFamily="34" charset="-128"/>
              </a:rPr>
              <a:t>$7,665 -  </a:t>
            </a:r>
            <a:r>
              <a:rPr lang="en-US" sz="1400" dirty="0" smtClean="0">
                <a:solidFill>
                  <a:schemeClr val="tx1"/>
                </a:solidFill>
                <a:ea typeface="MS PGothic" pitchFamily="34" charset="-128"/>
              </a:rPr>
              <a:t>$ </a:t>
            </a:r>
            <a:r>
              <a:rPr lang="en-US" sz="1400" i="1" dirty="0" smtClean="0">
                <a:solidFill>
                  <a:schemeClr val="tx1"/>
                </a:solidFill>
                <a:ea typeface="MS PGothic" pitchFamily="34" charset="-128"/>
              </a:rPr>
              <a:t>15,480</a:t>
            </a:r>
            <a:r>
              <a:rPr lang="en-US" sz="1400" dirty="0" smtClean="0">
                <a:solidFill>
                  <a:schemeClr val="tx1"/>
                </a:solidFill>
                <a:ea typeface="MS PGothic" pitchFamily="34" charset="-128"/>
              </a:rPr>
              <a:t>) </a:t>
            </a:r>
            <a:endParaRPr lang="en-US" sz="1400" dirty="0" smtClean="0">
              <a:solidFill>
                <a:schemeClr val="tx1"/>
              </a:solidFill>
            </a:endParaRPr>
          </a:p>
          <a:p>
            <a:pPr marL="115888" indent="-174625" defTabSz="914400" eaLnBrk="1" hangingPunct="1">
              <a:lnSpc>
                <a:spcPct val="90000"/>
              </a:lnSpc>
              <a:tabLst>
                <a:tab pos="7372350" algn="r"/>
              </a:tabLst>
            </a:pPr>
            <a:r>
              <a:rPr lang="en-US" sz="1800" b="1" dirty="0" smtClean="0">
                <a:solidFill>
                  <a:schemeClr val="tx1"/>
                </a:solidFill>
                <a:ea typeface="MS PGothic" pitchFamily="34" charset="-128"/>
              </a:rPr>
              <a:t>2013</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356 – </a:t>
            </a:r>
            <a:r>
              <a:rPr lang="en-US" sz="1600" b="1" dirty="0" smtClean="0">
                <a:solidFill>
                  <a:schemeClr val="tx1"/>
                </a:solidFill>
                <a:ea typeface="MS PGothic" pitchFamily="34" charset="-128"/>
              </a:rPr>
              <a:t>Vancouver</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$15,259 -  $ </a:t>
            </a:r>
            <a:r>
              <a:rPr lang="en-US" sz="1600" b="1" dirty="0" smtClean="0">
                <a:solidFill>
                  <a:srgbClr val="FF0000"/>
                </a:solidFill>
                <a:ea typeface="MS PGothic" pitchFamily="34" charset="-128"/>
              </a:rPr>
              <a:t>5,887</a:t>
            </a:r>
            <a:r>
              <a:rPr lang="en-US" sz="1600" dirty="0" smtClean="0">
                <a:solidFill>
                  <a:schemeClr val="tx1"/>
                </a:solidFill>
                <a:ea typeface="MS PGothic" pitchFamily="34" charset="-128"/>
              </a:rPr>
              <a:t>)</a:t>
            </a:r>
          </a:p>
          <a:p>
            <a:pPr marL="515938" lvl="1" indent="-174625" defTabSz="914400" eaLnBrk="1" hangingPunct="1">
              <a:lnSpc>
                <a:spcPct val="90000"/>
              </a:lnSpc>
              <a:tabLst>
                <a:tab pos="7372350" algn="r"/>
              </a:tabLst>
            </a:pPr>
            <a:r>
              <a:rPr lang="en-US" sz="1600" dirty="0" smtClean="0">
                <a:solidFill>
                  <a:schemeClr val="tx1"/>
                </a:solidFill>
                <a:ea typeface="MS PGothic" pitchFamily="34" charset="-128"/>
              </a:rPr>
              <a:t> 325 – </a:t>
            </a:r>
            <a:r>
              <a:rPr lang="en-US" sz="1600" b="1" dirty="0" smtClean="0">
                <a:solidFill>
                  <a:schemeClr val="tx1"/>
                </a:solidFill>
                <a:ea typeface="MS PGothic" pitchFamily="34" charset="-128"/>
              </a:rPr>
              <a:t>Hawaii</a:t>
            </a:r>
            <a:r>
              <a:rPr lang="en-US" sz="1600" dirty="0" smtClean="0">
                <a:solidFill>
                  <a:schemeClr val="tx1"/>
                </a:solidFill>
                <a:ea typeface="MS PGothic" pitchFamily="34" charset="-128"/>
              </a:rPr>
              <a:t> (</a:t>
            </a:r>
            <a:r>
              <a:rPr lang="en-US" sz="1600" dirty="0" smtClean="0">
                <a:solidFill>
                  <a:srgbClr val="FF0000"/>
                </a:solidFill>
                <a:ea typeface="MS PGothic" pitchFamily="34" charset="-128"/>
              </a:rPr>
              <a:t>$</a:t>
            </a:r>
            <a:r>
              <a:rPr lang="en-US" sz="1600" b="1" dirty="0" smtClean="0">
                <a:solidFill>
                  <a:srgbClr val="FF0000"/>
                </a:solidFill>
                <a:ea typeface="MS PGothic" pitchFamily="34" charset="-128"/>
              </a:rPr>
              <a:t> 10,533  - $14,353</a:t>
            </a:r>
            <a:r>
              <a:rPr lang="en-US" sz="1600" dirty="0" smtClean="0">
                <a:solidFill>
                  <a:schemeClr val="tx1"/>
                </a:solidFill>
                <a:ea typeface="MS PGothic" pitchFamily="34" charset="-128"/>
              </a:rPr>
              <a:t>)</a:t>
            </a:r>
            <a:endParaRPr lang="en-US" sz="1400" dirty="0" smtClean="0">
              <a:solidFill>
                <a:schemeClr val="tx1"/>
              </a:solidFill>
              <a:ea typeface="MS PGothic" pitchFamily="34" charset="-128"/>
            </a:endParaRPr>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5943600" y="64770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3297</TotalTime>
  <Words>750</Words>
  <Application>Microsoft Office PowerPoint</Application>
  <PresentationFormat>On-screen Show (4:3)</PresentationFormat>
  <Paragraphs>177</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 Unicode MS</vt:lpstr>
      <vt:lpstr>굴림</vt:lpstr>
      <vt:lpstr>MS Gothic</vt:lpstr>
      <vt:lpstr>MS PGothic</vt:lpstr>
      <vt:lpstr>Times New Roman</vt:lpstr>
      <vt:lpstr>802-11-Submission</vt:lpstr>
      <vt:lpstr>Document</vt:lpstr>
      <vt:lpstr>PowerPoint Presentation</vt:lpstr>
      <vt:lpstr>Treasurer Report May 2013</vt:lpstr>
      <vt:lpstr>Abstract</vt:lpstr>
      <vt:lpstr>Treasury Net Worth (Unaudited)</vt:lpstr>
      <vt:lpstr>Vancouver, Canada – Jan 2013</vt:lpstr>
      <vt:lpstr>Waikoloa, Hawaii – May 2013</vt:lpstr>
      <vt:lpstr>Historical Attendance</vt:lpstr>
    </vt:vector>
  </TitlesOfParts>
  <Company>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2013</dc:title>
  <dc:creator>Jon Rosdahl</dc:creator>
  <cp:keywords>May 2013</cp:keywords>
  <cp:lastModifiedBy>Benjamin Rolfe</cp:lastModifiedBy>
  <cp:revision>33</cp:revision>
  <cp:lastPrinted>1601-01-01T00:00:00Z</cp:lastPrinted>
  <dcterms:created xsi:type="dcterms:W3CDTF">2012-05-13T15:07:35Z</dcterms:created>
  <dcterms:modified xsi:type="dcterms:W3CDTF">2013-05-13T18:31:54Z</dcterms:modified>
</cp:coreProperties>
</file>