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 id="29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15620"/>
    <p:restoredTop sz="96634" autoAdjust="0"/>
  </p:normalViewPr>
  <p:slideViewPr>
    <p:cSldViewPr>
      <p:cViewPr>
        <p:scale>
          <a:sx n="99" d="100"/>
          <a:sy n="99" d="100"/>
        </p:scale>
        <p:origin x="-2464" y="-3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May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May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13-0296-00-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May2013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May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err="1" smtClean="0">
                <a:latin typeface="Times New Roman" pitchFamily="18" charset="0"/>
                <a:ea typeface="ＭＳ Ｐゴシック" pitchFamily="-65" charset="-128"/>
                <a:cs typeface="+mn-cs"/>
              </a:rPr>
              <a:t>Opening&amp;Closing</a:t>
            </a:r>
            <a:r>
              <a:rPr lang="en-US" sz="1600" dirty="0" smtClean="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May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 BRC: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0"/>
            <a:ext cx="7772400" cy="1066800"/>
          </a:xfrm>
        </p:spPr>
        <p:txBody>
          <a:bodyPr/>
          <a:lstStyle/>
          <a:p>
            <a:r>
              <a:rPr lang="en-US" dirty="0">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838200"/>
            <a:ext cx="8382000" cy="5257800"/>
          </a:xfrm>
        </p:spPr>
        <p:txBody>
          <a:bodyPr/>
          <a:lstStyle/>
          <a:p>
            <a:r>
              <a:rPr lang="en-US" sz="2400" dirty="0" smtClean="0">
                <a:solidFill>
                  <a:srgbClr val="0000FF"/>
                </a:solidFill>
                <a:latin typeface="Arial" charset="0"/>
                <a:ea typeface="ＭＳ Ｐゴシック" charset="0"/>
                <a:cs typeface="ＭＳ Ｐゴシック" charset="0"/>
              </a:rPr>
              <a:t>Interest Group Formation		</a:t>
            </a:r>
            <a:r>
              <a:rPr lang="en-US" sz="1800" dirty="0" smtClean="0">
                <a:solidFill>
                  <a:srgbClr val="0000FF"/>
                </a:solidFill>
                <a:latin typeface="Arial" charset="0"/>
                <a:ea typeface="ＭＳ Ｐゴシック" charset="0"/>
                <a:cs typeface="ＭＳ Ｐゴシック" charset="0"/>
              </a:rPr>
              <a:t>Jan 2010</a:t>
            </a:r>
          </a:p>
          <a:p>
            <a:endParaRPr lang="en-US" sz="1800" dirty="0" smtClean="0">
              <a:solidFill>
                <a:srgbClr val="0000FF"/>
              </a:solidFill>
              <a:latin typeface="Arial" charset="0"/>
              <a:ea typeface="ＭＳ Ｐゴシック" charset="0"/>
              <a:cs typeface="ＭＳ Ｐゴシック" charset="0"/>
            </a:endParaRPr>
          </a:p>
          <a:p>
            <a:r>
              <a:rPr lang="en-US" sz="2400" dirty="0" smtClean="0">
                <a:solidFill>
                  <a:srgbClr val="0000FF"/>
                </a:solidFill>
                <a:latin typeface="Arial" charset="0"/>
                <a:ea typeface="ＭＳ Ｐゴシック" charset="0"/>
                <a:cs typeface="ＭＳ Ｐゴシック" charset="0"/>
              </a:rPr>
              <a:t>Study Group Formation			</a:t>
            </a:r>
            <a:r>
              <a:rPr lang="en-US" sz="1800" dirty="0" smtClean="0">
                <a:solidFill>
                  <a:srgbClr val="0000FF"/>
                </a:solidFill>
                <a:latin typeface="Arial" charset="0"/>
                <a:ea typeface="ＭＳ Ｐゴシック" charset="0"/>
                <a:cs typeface="ＭＳ Ｐゴシック" charset="0"/>
              </a:rPr>
              <a:t>Sep 2010</a:t>
            </a:r>
          </a:p>
          <a:p>
            <a:endParaRPr lang="en-US" sz="1800" dirty="0" smtClean="0">
              <a:solidFill>
                <a:srgbClr val="0000FF"/>
              </a:solidFill>
              <a:latin typeface="Arial" charset="0"/>
              <a:ea typeface="ＭＳ Ｐゴシック" charset="0"/>
              <a:cs typeface="ＭＳ Ｐゴシック" charset="0"/>
            </a:endParaRPr>
          </a:p>
          <a:p>
            <a:r>
              <a:rPr lang="en-US" sz="2400" dirty="0" smtClean="0">
                <a:solidFill>
                  <a:srgbClr val="0000FF"/>
                </a:solidFill>
                <a:latin typeface="Arial" charset="0"/>
                <a:ea typeface="ＭＳ Ｐゴシック" charset="0"/>
                <a:cs typeface="ＭＳ Ｐゴシック" charset="0"/>
              </a:rPr>
              <a:t>Task Group Formation			</a:t>
            </a:r>
            <a:r>
              <a:rPr lang="en-US" sz="1800" dirty="0" smtClean="0">
                <a:solidFill>
                  <a:srgbClr val="0000FF"/>
                </a:solidFill>
                <a:latin typeface="Arial" charset="0"/>
                <a:ea typeface="ＭＳ Ｐゴシック" charset="0"/>
                <a:cs typeface="ＭＳ Ｐゴシック" charset="0"/>
              </a:rPr>
              <a:t>Jan 2011</a:t>
            </a:r>
          </a:p>
          <a:p>
            <a:endParaRPr lang="en-US" sz="1800" dirty="0" smtClean="0">
              <a:solidFill>
                <a:srgbClr val="0000FF"/>
              </a:solidFill>
              <a:latin typeface="Arial" charset="0"/>
              <a:ea typeface="ＭＳ Ｐゴシック" charset="0"/>
              <a:cs typeface="ＭＳ Ｐゴシック" charset="0"/>
            </a:endParaRPr>
          </a:p>
          <a:p>
            <a:r>
              <a:rPr lang="en-US" sz="2400" dirty="0" smtClean="0">
                <a:solidFill>
                  <a:srgbClr val="0000FF"/>
                </a:solidFill>
                <a:latin typeface="Arial" charset="0"/>
                <a:ea typeface="ＭＳ Ｐゴシック" charset="0"/>
                <a:cs typeface="ＭＳ Ｐゴシック" charset="0"/>
              </a:rPr>
              <a:t>Proposal </a:t>
            </a:r>
            <a:r>
              <a:rPr lang="en-US" sz="2400" dirty="0">
                <a:solidFill>
                  <a:srgbClr val="0000FF"/>
                </a:solidFill>
                <a:latin typeface="Arial" charset="0"/>
                <a:ea typeface="ＭＳ Ｐゴシック" charset="0"/>
                <a:cs typeface="ＭＳ Ｐゴシック" charset="0"/>
              </a:rPr>
              <a:t>Effort</a:t>
            </a:r>
          </a:p>
          <a:p>
            <a:pPr lvl="1"/>
            <a:r>
              <a:rPr lang="en-US" sz="1800" dirty="0">
                <a:solidFill>
                  <a:srgbClr val="0000FF"/>
                </a:solidFill>
                <a:latin typeface="Arial" charset="0"/>
                <a:ea typeface="ＭＳ Ｐゴシック" charset="0"/>
              </a:rPr>
              <a:t>Final Proposals				Sep 2011</a:t>
            </a:r>
          </a:p>
          <a:p>
            <a:pPr lvl="1"/>
            <a:r>
              <a:rPr lang="en-US" sz="1800" dirty="0">
                <a:solidFill>
                  <a:srgbClr val="0000FF"/>
                </a:solidFill>
                <a:latin typeface="Arial" charset="0"/>
                <a:ea typeface="ＭＳ Ｐゴシック" charset="0"/>
              </a:rPr>
              <a:t>Adopt Baseline				Nov </a:t>
            </a:r>
            <a:r>
              <a:rPr lang="en-US" sz="1800" dirty="0" smtClean="0">
                <a:solidFill>
                  <a:srgbClr val="0000FF"/>
                </a:solidFill>
                <a:latin typeface="Arial" charset="0"/>
                <a:ea typeface="ＭＳ Ｐゴシック" charset="0"/>
              </a:rPr>
              <a:t>2011</a:t>
            </a:r>
          </a:p>
          <a:p>
            <a:pPr lvl="1"/>
            <a:endParaRPr lang="en-US" sz="1800" dirty="0">
              <a:solidFill>
                <a:srgbClr val="0000FF"/>
              </a:solidFill>
              <a:latin typeface="Arial" charset="0"/>
              <a:ea typeface="ＭＳ Ｐゴシック" charset="0"/>
            </a:endParaRPr>
          </a:p>
          <a:p>
            <a:r>
              <a:rPr lang="en-US" sz="2400" dirty="0">
                <a:solidFill>
                  <a:srgbClr val="0000FF"/>
                </a:solidFill>
                <a:latin typeface="Arial" charset="0"/>
                <a:ea typeface="ＭＳ Ｐゴシック" charset="0"/>
                <a:cs typeface="ＭＳ Ｐゴシック" charset="0"/>
              </a:rPr>
              <a:t>Drafting</a:t>
            </a:r>
          </a:p>
          <a:p>
            <a:pPr lvl="1"/>
            <a:r>
              <a:rPr lang="en-US" sz="1800" dirty="0">
                <a:solidFill>
                  <a:srgbClr val="0000FF"/>
                </a:solidFill>
                <a:latin typeface="Arial" charset="0"/>
                <a:ea typeface="ＭＳ Ｐゴシック" charset="0"/>
              </a:rPr>
              <a:t>Circulate preliminary document for comments 	May 2012</a:t>
            </a:r>
          </a:p>
          <a:p>
            <a:pPr lvl="1"/>
            <a:r>
              <a:rPr lang="en-US" sz="1800" dirty="0">
                <a:solidFill>
                  <a:srgbClr val="0000FF"/>
                </a:solidFill>
                <a:latin typeface="Arial" charset="0"/>
                <a:ea typeface="ＭＳ Ｐゴシック" charset="0"/>
              </a:rPr>
              <a:t>Final draft editing (ready for WG Letter Ballot)	July </a:t>
            </a:r>
            <a:r>
              <a:rPr lang="en-US" sz="1800" dirty="0" smtClean="0">
                <a:solidFill>
                  <a:srgbClr val="0000FF"/>
                </a:solidFill>
                <a:latin typeface="Arial" charset="0"/>
                <a:ea typeface="ＭＳ Ｐゴシック" charset="0"/>
              </a:rPr>
              <a:t>2012</a:t>
            </a:r>
            <a:endParaRPr lang="en-US" sz="1800" dirty="0">
              <a:solidFill>
                <a:srgbClr val="0000FF"/>
              </a:solidFill>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0"/>
            <a:ext cx="7772400" cy="1066800"/>
          </a:xfrm>
        </p:spPr>
        <p:txBody>
          <a:bodyPr/>
          <a:lstStyle/>
          <a:p>
            <a:r>
              <a:rPr lang="en-US" dirty="0">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838200"/>
            <a:ext cx="8382000" cy="5257800"/>
          </a:xfrm>
        </p:spPr>
        <p:txBody>
          <a:bodyPr/>
          <a:lstStyle/>
          <a:p>
            <a:r>
              <a:rPr lang="en-US" sz="2400" dirty="0">
                <a:solidFill>
                  <a:srgbClr val="0000FF"/>
                </a:solidFill>
                <a:latin typeface="Arial" charset="0"/>
                <a:ea typeface="ＭＳ Ｐゴシック" charset="0"/>
                <a:cs typeface="ＭＳ Ｐゴシック" charset="0"/>
              </a:rPr>
              <a:t>WG 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FF"/>
                </a:solidFill>
                <a:latin typeface="Arial" charset="0"/>
                <a:ea typeface="ＭＳ Ｐゴシック" charset="0"/>
              </a:rPr>
              <a:t>Sponsor </a:t>
            </a:r>
            <a:r>
              <a:rPr lang="en-US" sz="2200" dirty="0">
                <a:solidFill>
                  <a:srgbClr val="0000FF"/>
                </a:solidFill>
                <a:latin typeface="Arial" charset="0"/>
                <a:ea typeface="ＭＳ Ｐゴシック" charset="0"/>
              </a:rPr>
              <a:t>Ballot </a:t>
            </a:r>
            <a:r>
              <a:rPr lang="en-US" sz="2200" dirty="0">
                <a:solidFill>
                  <a:srgbClr val="000000"/>
                </a:solidFill>
                <a:latin typeface="Arial" charset="0"/>
                <a:ea typeface="ＭＳ Ｐゴシック" charset="0"/>
              </a:rPr>
              <a: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FF"/>
                </a:solidFill>
                <a:latin typeface="Arial" charset="0"/>
                <a:ea typeface="ＭＳ Ｐゴシック" charset="0"/>
              </a:rPr>
              <a:t>SB Recirculation </a:t>
            </a:r>
            <a:r>
              <a:rPr lang="en-US" sz="1800" dirty="0" smtClean="0">
                <a:solidFill>
                  <a:srgbClr val="0000FF"/>
                </a:solidFill>
                <a:latin typeface="Arial" charset="0"/>
                <a:ea typeface="ＭＳ Ｐゴシック" charset="0"/>
              </a:rPr>
              <a:t>I </a:t>
            </a:r>
            <a:r>
              <a:rPr lang="en-US" sz="1800" dirty="0">
                <a:solidFill>
                  <a:srgbClr val="0000FF"/>
                </a:solidFill>
                <a:latin typeface="Arial" charset="0"/>
                <a:ea typeface="ＭＳ Ｐゴシック" charset="0"/>
              </a:rPr>
              <a:t>comment resolution	</a:t>
            </a:r>
            <a:r>
              <a:rPr lang="en-US" sz="1800" dirty="0" smtClean="0">
                <a:solidFill>
                  <a:srgbClr val="0000FF"/>
                </a:solidFill>
                <a:latin typeface="Arial" charset="0"/>
                <a:ea typeface="ＭＳ Ｐゴシック" charset="0"/>
              </a:rPr>
              <a:t>Mar 2013</a:t>
            </a:r>
            <a:endParaRPr lang="en-US" sz="1800" dirty="0">
              <a:solidFill>
                <a:srgbClr val="0000FF"/>
              </a:solidFill>
              <a:latin typeface="Arial" charset="0"/>
              <a:ea typeface="ＭＳ Ｐゴシック" charset="0"/>
            </a:endParaRPr>
          </a:p>
          <a:p>
            <a:pPr lvl="1"/>
            <a:r>
              <a:rPr lang="en-US" sz="1800" dirty="0">
                <a:solidFill>
                  <a:srgbClr val="0000FF"/>
                </a:solidFill>
                <a:latin typeface="Arial" charset="0"/>
                <a:ea typeface="ＭＳ Ｐゴシック" charset="0"/>
              </a:rPr>
              <a:t>SB Recirculation </a:t>
            </a:r>
            <a:r>
              <a:rPr lang="en-US" sz="1800" dirty="0" smtClean="0">
                <a:solidFill>
                  <a:srgbClr val="0000FF"/>
                </a:solidFill>
                <a:latin typeface="Arial" charset="0"/>
                <a:ea typeface="ＭＳ Ｐゴシック" charset="0"/>
              </a:rPr>
              <a:t>II</a:t>
            </a:r>
            <a:r>
              <a:rPr lang="en-US" sz="1800" dirty="0">
                <a:solidFill>
                  <a:srgbClr val="0000FF"/>
                </a:solidFill>
                <a:latin typeface="Arial" charset="0"/>
                <a:ea typeface="ＭＳ Ｐゴシック" charset="0"/>
              </a:rPr>
              <a:t>				</a:t>
            </a:r>
            <a:r>
              <a:rPr lang="en-US" sz="1800" dirty="0" smtClean="0">
                <a:solidFill>
                  <a:srgbClr val="0000FF"/>
                </a:solidFill>
                <a:latin typeface="Arial" charset="0"/>
                <a:ea typeface="ＭＳ Ｐゴシック" charset="0"/>
              </a:rPr>
              <a:t>Apr 2013</a:t>
            </a:r>
          </a:p>
          <a:p>
            <a:r>
              <a:rPr lang="en-US" sz="2200" dirty="0" err="1" smtClean="0">
                <a:latin typeface="Arial" charset="0"/>
                <a:ea typeface="ＭＳ Ｐゴシック" charset="0"/>
              </a:rPr>
              <a:t>RevCom</a:t>
            </a:r>
            <a:endParaRPr lang="en-US" sz="2200" dirty="0">
              <a:latin typeface="Arial" charset="0"/>
              <a:ea typeface="ＭＳ Ｐゴシック" charset="0"/>
            </a:endParaRPr>
          </a:p>
          <a:p>
            <a:pPr lvl="1"/>
            <a:r>
              <a:rPr lang="en-US" sz="1800" dirty="0">
                <a:solidFill>
                  <a:srgbClr val="0000FF"/>
                </a:solidFill>
                <a:latin typeface="Arial" charset="0"/>
                <a:ea typeface="ＭＳ Ｐゴシック" charset="0"/>
              </a:rPr>
              <a:t>EC conditional approval</a:t>
            </a:r>
            <a:r>
              <a:rPr lang="en-US" sz="1800" dirty="0">
                <a:solidFill>
                  <a:srgbClr val="000000"/>
                </a:solidFill>
                <a:latin typeface="Arial" charset="0"/>
                <a:ea typeface="ＭＳ Ｐゴシック" charset="0"/>
              </a:rPr>
              <a:t>			</a:t>
            </a:r>
            <a:r>
              <a:rPr lang="en-US" sz="1800" dirty="0" smtClean="0">
                <a:solidFill>
                  <a:srgbClr val="0000FF"/>
                </a:solidFill>
                <a:latin typeface="Arial" charset="0"/>
                <a:ea typeface="ＭＳ Ｐゴシック" charset="0"/>
              </a:rPr>
              <a:t>22 Mar </a:t>
            </a:r>
            <a:r>
              <a:rPr lang="en-US" sz="1800" dirty="0">
                <a:solidFill>
                  <a:srgbClr val="0000FF"/>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15</a:t>
            </a:fld>
            <a:endParaRPr lang="en-US"/>
          </a:p>
        </p:txBody>
      </p:sp>
    </p:spTree>
    <p:extLst>
      <p:ext uri="{BB962C8B-B14F-4D97-AF65-F5344CB8AC3E}">
        <p14:creationId xmlns:p14="http://schemas.microsoft.com/office/powerpoint/2010/main" val="25829739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15-13-0251-00)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3962400"/>
            <a:ext cx="8763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endParaRPr lang="en-US" sz="2800" b="1" dirty="0" smtClean="0"/>
          </a:p>
          <a:p>
            <a:pPr marL="457200" indent="-457200" eaLnBrk="0" fontAlgn="b" hangingPunct="0">
              <a:buClr>
                <a:srgbClr val="FF0000"/>
              </a:buClr>
              <a:buFont typeface="Wingdings" charset="0"/>
              <a:buChar char="q"/>
            </a:pPr>
            <a:r>
              <a:rPr lang="en-US" sz="2800" b="1" dirty="0" smtClean="0"/>
              <a:t>Review and approve agenda (15-13-251-00)</a:t>
            </a:r>
          </a:p>
          <a:p>
            <a:pPr marL="457200" indent="-457200" eaLnBrk="0" fontAlgn="b" hangingPunct="0">
              <a:buClr>
                <a:srgbClr val="FF0000"/>
              </a:buClr>
              <a:buFont typeface="Wingdings" charset="0"/>
              <a:buChar char="q"/>
            </a:pPr>
            <a:r>
              <a:rPr lang="en-US" sz="2800" b="1" dirty="0" smtClean="0"/>
              <a:t>Review and approve minutes from Orlando (15-13-0235-00)</a:t>
            </a:r>
          </a:p>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Ballot Recirculation (15-13-0032-14)</a:t>
            </a:r>
          </a:p>
          <a:p>
            <a:pPr marL="457200" indent="-457200" eaLnBrk="0" fontAlgn="b" hangingPunct="0">
              <a:buClr>
                <a:srgbClr val="FF0000"/>
              </a:buClr>
              <a:buFont typeface="Wingdings" charset="0"/>
              <a:buChar char="q"/>
            </a:pPr>
            <a:r>
              <a:rPr lang="en-US" sz="2800" b="1" dirty="0" smtClean="0"/>
              <a:t>Review approved resolutions</a:t>
            </a:r>
          </a:p>
          <a:p>
            <a:pPr marL="457200" indent="-457200" eaLnBrk="0" fontAlgn="b" hangingPunct="0">
              <a:buClr>
                <a:srgbClr val="FF0000"/>
              </a:buClr>
              <a:buFont typeface="Wingdings" charset="0"/>
              <a:buChar char="q"/>
            </a:pPr>
            <a:r>
              <a:rPr lang="en-US" sz="2800" b="1" dirty="0" smtClean="0"/>
              <a:t>Discuss next actions</a:t>
            </a:r>
          </a:p>
          <a:p>
            <a:pPr marL="457200" indent="-457200" eaLnBrk="0" fontAlgn="b" hangingPunct="0">
              <a:buClr>
                <a:srgbClr val="FF0000"/>
              </a:buClr>
              <a:buFont typeface="Wingdings" charset="0"/>
              <a:buChar char="q"/>
            </a:pPr>
            <a:r>
              <a:rPr lang="en-US" sz="2800" b="1" dirty="0" smtClean="0"/>
              <a:t>Adjourn</a:t>
            </a:r>
          </a:p>
          <a:p>
            <a:pPr eaLnBrk="0" fontAlgn="b" hangingPunct="0">
              <a:buClr>
                <a:srgbClr val="FF0000"/>
              </a:buClr>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457200"/>
            <a:ext cx="7848600" cy="762000"/>
          </a:xfrm>
        </p:spPr>
        <p:txBody>
          <a:bodyPr/>
          <a:lstStyle/>
          <a:p>
            <a:r>
              <a:rPr lang="en-US" b="1" dirty="0" smtClean="0">
                <a:latin typeface="Times New Roman" charset="0"/>
                <a:ea typeface="ＭＳ Ｐゴシック" charset="0"/>
                <a:cs typeface="ＭＳ Ｐゴシック" charset="0"/>
              </a:rPr>
              <a:t>Sponsor Ballot Recirculation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09600" y="33528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dirty="0"/>
              <a:t>Sponsor Ballot Recirculation 2 (P802.15.4k-D05) closed 12 April 2013</a:t>
            </a:r>
          </a:p>
          <a:p>
            <a:r>
              <a:rPr lang="en-US" sz="2800" dirty="0"/>
              <a:t>Cumulative vote results (pool of 138 voters)</a:t>
            </a:r>
          </a:p>
          <a:p>
            <a:pPr lvl="1"/>
            <a:r>
              <a:rPr lang="en-US" sz="2800" dirty="0"/>
              <a:t>119 responses (86% response ratio)</a:t>
            </a:r>
          </a:p>
          <a:p>
            <a:pPr lvl="1"/>
            <a:r>
              <a:rPr lang="en-US" sz="2800" dirty="0"/>
              <a:t>106 yes, 1 no (99% approval ratio)</a:t>
            </a:r>
          </a:p>
          <a:p>
            <a:pPr lvl="1"/>
            <a:r>
              <a:rPr lang="en-US" sz="2800" dirty="0"/>
              <a:t>12 abstain (10% abstain ratio)</a:t>
            </a:r>
          </a:p>
          <a:p>
            <a:r>
              <a:rPr lang="en-US" sz="2800" dirty="0"/>
              <a:t>4 comments from 4 </a:t>
            </a:r>
            <a:r>
              <a:rPr lang="en-US" sz="2800" dirty="0" smtClean="0"/>
              <a:t>commenters (15-13-0032-14)</a:t>
            </a:r>
            <a:endParaRPr lang="en-US" sz="2800" dirty="0"/>
          </a:p>
          <a:p>
            <a:pPr lvl="1"/>
            <a:r>
              <a:rPr lang="en-US" sz="2800" dirty="0"/>
              <a:t>1 marked as “Must be Satisfied” from IEEE coordinator stating: </a:t>
            </a:r>
            <a:r>
              <a:rPr lang="en-US" sz="2800" i="1" dirty="0"/>
              <a:t>this draft meets all editorial requirements</a:t>
            </a:r>
            <a:endParaRPr lang="en-US" sz="2800" dirty="0"/>
          </a:p>
          <a:p>
            <a:pPr lvl="1"/>
            <a:r>
              <a:rPr lang="en-US" sz="2800" dirty="0"/>
              <a:t>0 comments from sole remaining “no” voter</a:t>
            </a:r>
          </a:p>
          <a:p>
            <a:pPr eaLnBrk="0" fontAlgn="b" hangingPunct="0">
              <a:buClr>
                <a:schemeClr val="tx1"/>
              </a:buClr>
            </a:pP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(15-13-0115-00)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706283795"/>
              </p:ext>
            </p:extLst>
          </p:nvPr>
        </p:nvGraphicFramePr>
        <p:xfrm>
          <a:off x="152400" y="1295400"/>
          <a:ext cx="8763000" cy="5075616"/>
        </p:xfrm>
        <a:graphic>
          <a:graphicData uri="http://schemas.openxmlformats.org/drawingml/2006/table">
            <a:tbl>
              <a:tblPr/>
              <a:tblGrid>
                <a:gridCol w="762000"/>
                <a:gridCol w="2362200"/>
                <a:gridCol w="1676400"/>
                <a:gridCol w="1828800"/>
                <a:gridCol w="21336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(Queens IV)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review previous resolutions, closing report, adjourn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14006</TotalTime>
  <Words>1591</Words>
  <Application>Microsoft Macintosh PowerPoint</Application>
  <PresentationFormat>On-screen Show (4:3)</PresentationFormat>
  <Paragraphs>262</Paragraphs>
  <Slides>15</Slides>
  <Notes>10</Notes>
  <HiddenSlides>8</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TG4k PAR Scope of Proposed Standard </vt:lpstr>
      <vt:lpstr>Purpose of Proposed Standard</vt:lpstr>
      <vt:lpstr>Meeting Goals (Agenda 15-13-0251-00)</vt:lpstr>
      <vt:lpstr>Sponsor Ballot Recirculation results</vt:lpstr>
      <vt:lpstr>TG4k Meetings This Week (15-13-0115-00)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TG4k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Wailoloa</dc:title>
  <dc:subject>IEEE 802.15 &lt;TG4k Opening Report&gt;</dc:subject>
  <dc:creator>Pat Kinney</dc:creator>
  <cp:keywords/>
  <dc:description>&lt;15-13-0ddd-00-004k&gt;</dc:description>
  <cp:lastModifiedBy>Pat Kinney</cp:lastModifiedBy>
  <cp:revision>461</cp:revision>
  <cp:lastPrinted>1998-02-10T13:28:06Z</cp:lastPrinted>
  <dcterms:created xsi:type="dcterms:W3CDTF">2009-07-12T16:25:16Z</dcterms:created>
  <dcterms:modified xsi:type="dcterms:W3CDTF">2013-05-15T20:21:11Z</dcterms:modified>
  <cp:category/>
</cp:coreProperties>
</file>