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9" r:id="rId2"/>
    <p:sldId id="289" r:id="rId3"/>
    <p:sldId id="290" r:id="rId4"/>
    <p:sldId id="264" r:id="rId5"/>
    <p:sldId id="292" r:id="rId6"/>
    <p:sldId id="265" r:id="rId7"/>
    <p:sldId id="266" r:id="rId8"/>
    <p:sldId id="267" r:id="rId9"/>
    <p:sldId id="268" r:id="rId10"/>
    <p:sldId id="269" r:id="rId11"/>
    <p:sldId id="270" r:id="rId12"/>
    <p:sldId id="271" r:id="rId13"/>
    <p:sldId id="272" r:id="rId14"/>
    <p:sldId id="288" r:id="rId15"/>
    <p:sldId id="293"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p:restoredLeft sz="15620"/>
    <p:restoredTop sz="96634" autoAdjust="0"/>
  </p:normalViewPr>
  <p:slideViewPr>
    <p:cSldViewPr>
      <p:cViewPr>
        <p:scale>
          <a:sx n="99" d="100"/>
          <a:sy n="99" d="100"/>
        </p:scale>
        <p:origin x="-2464" y="-3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13</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13</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13</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84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F1C1B91-0891-BC44-9F47-1909457742B4}" type="slidenum">
              <a:rPr lang="en-US"/>
              <a:pPr/>
              <a:t>2</a:t>
            </a:fld>
            <a:endParaRPr lang="en-US"/>
          </a:p>
        </p:txBody>
      </p:sp>
      <p:sp>
        <p:nvSpPr>
          <p:cNvPr id="18436"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F10DA77F-9B78-3945-97EF-D14A60D735BD}" type="datetime6">
              <a:rPr lang="en-US" sz="1400" b="1"/>
              <a:pPr/>
              <a:t>May 13</a:t>
            </a:fld>
            <a:endParaRPr lang="en-US" sz="1400" b="1"/>
          </a:p>
        </p:txBody>
      </p:sp>
      <p:sp>
        <p:nvSpPr>
          <p:cNvPr id="18437"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AF2F1866-BF91-8246-BB6B-CE77391B17E8}" type="slidenum">
              <a:rPr lang="en-US"/>
              <a:pPr algn="r"/>
              <a:t>2</a:t>
            </a:fld>
            <a:endParaRPr lang="en-US"/>
          </a:p>
        </p:txBody>
      </p:sp>
      <p:sp>
        <p:nvSpPr>
          <p:cNvPr id="18438" name="Rectangle 2"/>
          <p:cNvSpPr>
            <a:spLocks noGrp="1" noRot="1" noChangeAspect="1" noChangeArrowheads="1" noTextEdit="1"/>
          </p:cNvSpPr>
          <p:nvPr>
            <p:ph type="sldImg"/>
          </p:nvPr>
        </p:nvSpPr>
        <p:spPr>
          <a:xfrm>
            <a:off x="1157288" y="701675"/>
            <a:ext cx="4624387" cy="3468688"/>
          </a:xfrm>
          <a:ln/>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CAFD6CE-9631-2246-8CCF-2299FCD04DDA}" type="slidenum">
              <a:rPr lang="en-US"/>
              <a:pPr/>
              <a:t>3</a:t>
            </a:fld>
            <a:endParaRPr lang="en-US"/>
          </a:p>
        </p:txBody>
      </p:sp>
      <p:sp>
        <p:nvSpPr>
          <p:cNvPr id="2048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4D53F2BA-7587-AD44-9845-4D23AAA57A64}" type="datetime6">
              <a:rPr lang="en-US" sz="1400" b="1"/>
              <a:pPr/>
              <a:t>May 13</a:t>
            </a:fld>
            <a:endParaRPr lang="en-US" sz="1400" b="1"/>
          </a:p>
        </p:txBody>
      </p:sp>
      <p:sp>
        <p:nvSpPr>
          <p:cNvPr id="2048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189569FE-BBBA-4F44-BB68-3194B3D5ADC7}" type="slidenum">
              <a:rPr lang="en-US"/>
              <a:pPr algn="r"/>
              <a:t>3</a:t>
            </a:fld>
            <a:endParaRPr lang="en-US"/>
          </a:p>
        </p:txBody>
      </p:sp>
      <p:sp>
        <p:nvSpPr>
          <p:cNvPr id="20486" name="Rectangle 2"/>
          <p:cNvSpPr>
            <a:spLocks noGrp="1" noRot="1" noChangeAspect="1" noChangeArrowheads="1" noTextEdit="1"/>
          </p:cNvSpPr>
          <p:nvPr>
            <p:ph type="sldImg"/>
          </p:nvPr>
        </p:nvSpPr>
        <p:spPr>
          <a:xfrm>
            <a:off x="1157288" y="701675"/>
            <a:ext cx="4624387"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0C491F-2762-004E-97CD-0EE6C5407A1B}" type="slidenum">
              <a:rPr lang="en-US"/>
              <a:pPr/>
              <a:t>6</a:t>
            </a:fld>
            <a:endParaRPr lang="en-US"/>
          </a:p>
        </p:txBody>
      </p:sp>
      <p:sp>
        <p:nvSpPr>
          <p:cNvPr id="24580" name="Rectangle 2"/>
          <p:cNvSpPr txBox="1">
            <a:spLocks noGrp="1" noChangeArrowheads="1"/>
          </p:cNvSpPr>
          <p:nvPr/>
        </p:nvSpPr>
        <p:spPr bwMode="auto">
          <a:xfrm>
            <a:off x="3467100" y="96838"/>
            <a:ext cx="28146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400" b="1"/>
              <a:t>doc.: IEEE 802.15-&lt;doc#&gt;</a:t>
            </a:r>
          </a:p>
        </p:txBody>
      </p:sp>
      <p:sp>
        <p:nvSpPr>
          <p:cNvPr id="24581" name="Rectangle 3"/>
          <p:cNvSpPr txBox="1">
            <a:spLocks noGrp="1" noChangeArrowheads="1"/>
          </p:cNvSpPr>
          <p:nvPr/>
        </p:nvSpPr>
        <p:spPr bwMode="auto">
          <a:xfrm>
            <a:off x="654050" y="96838"/>
            <a:ext cx="2736850"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b="1"/>
              <a:t>&lt;month year&gt;</a:t>
            </a:r>
          </a:p>
        </p:txBody>
      </p:sp>
      <p:sp>
        <p:nvSpPr>
          <p:cNvPr id="24582" name="Rectangle 6"/>
          <p:cNvSpPr txBox="1">
            <a:spLocks noGrp="1" noChangeArrowheads="1"/>
          </p:cNvSpPr>
          <p:nvPr/>
        </p:nvSpPr>
        <p:spPr bwMode="auto">
          <a:xfrm>
            <a:off x="3771900" y="8985250"/>
            <a:ext cx="2509838"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460375" defTabSz="920750" eaLnBrk="0" hangingPunct="0">
              <a:defRPr sz="1200">
                <a:solidFill>
                  <a:schemeClr val="tx1"/>
                </a:solidFill>
                <a:latin typeface="Times New Roman" charset="0"/>
                <a:ea typeface="ＭＳ Ｐゴシック" charset="0"/>
              </a:defRPr>
            </a:lvl5pPr>
            <a:lvl6pPr marL="917575" defTabSz="920750" eaLnBrk="0" fontAlgn="base" hangingPunct="0">
              <a:spcBef>
                <a:spcPct val="0"/>
              </a:spcBef>
              <a:spcAft>
                <a:spcPct val="0"/>
              </a:spcAft>
              <a:defRPr sz="1200">
                <a:solidFill>
                  <a:schemeClr val="tx1"/>
                </a:solidFill>
                <a:latin typeface="Times New Roman" charset="0"/>
                <a:ea typeface="ＭＳ Ｐゴシック" charset="0"/>
              </a:defRPr>
            </a:lvl6pPr>
            <a:lvl7pPr marL="1374775" defTabSz="920750" eaLnBrk="0" fontAlgn="base" hangingPunct="0">
              <a:spcBef>
                <a:spcPct val="0"/>
              </a:spcBef>
              <a:spcAft>
                <a:spcPct val="0"/>
              </a:spcAft>
              <a:defRPr sz="1200">
                <a:solidFill>
                  <a:schemeClr val="tx1"/>
                </a:solidFill>
                <a:latin typeface="Times New Roman" charset="0"/>
                <a:ea typeface="ＭＳ Ｐゴシック" charset="0"/>
              </a:defRPr>
            </a:lvl7pPr>
            <a:lvl8pPr marL="1831975" defTabSz="920750" eaLnBrk="0" fontAlgn="base" hangingPunct="0">
              <a:spcBef>
                <a:spcPct val="0"/>
              </a:spcBef>
              <a:spcAft>
                <a:spcPct val="0"/>
              </a:spcAft>
              <a:defRPr sz="1200">
                <a:solidFill>
                  <a:schemeClr val="tx1"/>
                </a:solidFill>
                <a:latin typeface="Times New Roman" charset="0"/>
                <a:ea typeface="ＭＳ Ｐゴシック" charset="0"/>
              </a:defRPr>
            </a:lvl8pPr>
            <a:lvl9pPr marL="2289175"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lvl="4" algn="r"/>
            <a:r>
              <a:rPr lang="en-US" sz="1000"/>
              <a:t>&lt;author&gt;, &lt;company&gt;</a:t>
            </a:r>
          </a:p>
        </p:txBody>
      </p:sp>
      <p:sp>
        <p:nvSpPr>
          <p:cNvPr id="24583"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854D5E7A-A614-7E47-A216-F605AA6E147B}" type="slidenum">
              <a:rPr lang="en-US"/>
              <a:pPr algn="r"/>
              <a:t>6</a:t>
            </a:fld>
            <a:endParaRPr lang="en-US"/>
          </a:p>
        </p:txBody>
      </p:sp>
      <p:sp>
        <p:nvSpPr>
          <p:cNvPr id="24584" name="Rectangle 2"/>
          <p:cNvSpPr>
            <a:spLocks noGrp="1" noRot="1" noChangeAspect="1" noChangeArrowheads="1" noTextEdit="1"/>
          </p:cNvSpPr>
          <p:nvPr>
            <p:ph type="sldImg"/>
          </p:nvPr>
        </p:nvSpPr>
        <p:spPr>
          <a:xfrm>
            <a:off x="1154113" y="701675"/>
            <a:ext cx="4625975" cy="3468688"/>
          </a:xfrm>
          <a:ln/>
        </p:spPr>
      </p:sp>
      <p:sp>
        <p:nvSpPr>
          <p:cNvPr id="245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7</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7</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8</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8</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11</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11</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2013&gt;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&lt;May 2013&gt;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13-0296-00-</a:t>
            </a:r>
            <a:r>
              <a:rPr lang="en-US" b="1" dirty="0"/>
              <a:t>004k</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hyperlink" Target="http://ieee802.org/Mike_Spring_Article_on_Stds_Proces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TG4k </a:t>
            </a:r>
            <a:r>
              <a:rPr lang="en-US" sz="1600" dirty="0" smtClean="0">
                <a:solidFill>
                  <a:srgbClr val="FF0000"/>
                </a:solidFill>
                <a:latin typeface="Times New Roman" pitchFamily="18" charset="0"/>
                <a:ea typeface="ＭＳ Ｐゴシック" pitchFamily="-65" charset="-128"/>
                <a:cs typeface="+mn-cs"/>
              </a:rPr>
              <a:t>Opening/Closing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May 2013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18 May2013</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TG4k Opening Report for </a:t>
            </a:r>
            <a:r>
              <a:rPr lang="en-US" sz="1600" dirty="0" smtClean="0">
                <a:latin typeface="Times New Roman" pitchFamily="18" charset="0"/>
                <a:ea typeface="ＭＳ Ｐゴシック" pitchFamily="-65" charset="-128"/>
                <a:cs typeface="+mn-cs"/>
              </a:rPr>
              <a:t>May 2013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err="1" smtClean="0">
                <a:latin typeface="Times New Roman" pitchFamily="18" charset="0"/>
                <a:ea typeface="ＭＳ Ｐゴシック" pitchFamily="-65" charset="-128"/>
                <a:cs typeface="+mn-cs"/>
              </a:rPr>
              <a:t>Opening&amp;Closing</a:t>
            </a:r>
            <a:r>
              <a:rPr lang="en-US" sz="1600" dirty="0" smtClean="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a:t>
            </a:r>
            <a:r>
              <a:rPr lang="en-US" sz="1600" dirty="0" smtClean="0">
                <a:latin typeface="Times New Roman" pitchFamily="18" charset="0"/>
                <a:ea typeface="ＭＳ Ｐゴシック" pitchFamily="-65" charset="-128"/>
                <a:cs typeface="+mn-cs"/>
              </a:rPr>
              <a:t>May TG4k </a:t>
            </a:r>
            <a:r>
              <a:rPr lang="en-US" sz="1600" dirty="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[PHY </a:t>
            </a:r>
            <a:r>
              <a:rPr lang="en-US" sz="1600" dirty="0">
                <a:latin typeface="Times New Roman" pitchFamily="18" charset="0"/>
                <a:ea typeface="ＭＳ Ｐゴシック" pitchFamily="-65" charset="-128"/>
                <a:cs typeface="+mn-cs"/>
              </a:rPr>
              <a:t>Amendment to IEEE 802.15.4</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10</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10</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11</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11</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12</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12</a:t>
            </a:fld>
            <a:endParaRPr lang="en-US"/>
          </a:p>
        </p:txBody>
      </p:sp>
      <p:sp>
        <p:nvSpPr>
          <p:cNvPr id="33797" name="Rectangle 2"/>
          <p:cNvSpPr>
            <a:spLocks noGrp="1" noChangeArrowheads="1"/>
          </p:cNvSpPr>
          <p:nvPr>
            <p:ph type="title" idx="4294967295"/>
          </p:nvPr>
        </p:nvSpPr>
        <p:spPr/>
        <p:txBody>
          <a:bodyPr/>
          <a:lstStyle/>
          <a:p>
            <a:r>
              <a:rPr lang="en-US" dirty="0">
                <a:latin typeface="Times New Roman" charset="0"/>
                <a:ea typeface="ＭＳ Ｐゴシック" charset="0"/>
                <a:cs typeface="ＭＳ Ｐゴシック" charset="0"/>
              </a:rPr>
              <a:t>TG4k Officers</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Chair/Secretary:	Ben Rolfe</a:t>
            </a:r>
            <a:endParaRPr lang="en-US" sz="1800" dirty="0">
              <a:latin typeface="Arial" charset="0"/>
              <a:ea typeface="ＭＳ Ｐゴシック" charset="0"/>
              <a:cs typeface="ＭＳ Ｐゴシック" charset="0"/>
            </a:endParaRP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Technical Editor	</a:t>
            </a:r>
            <a:r>
              <a:rPr lang="en-US" sz="1800" dirty="0" smtClean="0">
                <a:latin typeface="Arial" charset="0"/>
                <a:ea typeface="ＭＳ Ｐゴシック" charset="0"/>
                <a:cs typeface="ＭＳ Ｐゴシック" charset="0"/>
              </a:rPr>
              <a:t>	Monique Brown</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LB BRC: </a:t>
            </a:r>
            <a:r>
              <a:rPr lang="en-US" sz="1800" i="1" dirty="0" err="1"/>
              <a:t>Shu</a:t>
            </a:r>
            <a:r>
              <a:rPr lang="en-US" sz="1800" i="1" dirty="0"/>
              <a:t> Kato, Pat Kinney, Ben Rolfe, Cristina Seibert, Monique Brown, Steve Jillings, </a:t>
            </a:r>
            <a:r>
              <a:rPr lang="en-US" sz="1800" i="1" dirty="0" err="1"/>
              <a:t>Tuncer</a:t>
            </a:r>
            <a:r>
              <a:rPr lang="en-US" sz="1800" i="1" dirty="0"/>
              <a:t> </a:t>
            </a:r>
            <a:r>
              <a:rPr lang="en-US" sz="1800" i="1" dirty="0" err="1"/>
              <a:t>Baykas</a:t>
            </a:r>
            <a:r>
              <a:rPr lang="en-US" sz="1800" i="1" dirty="0"/>
              <a:t>, </a:t>
            </a:r>
            <a:r>
              <a:rPr lang="en-US" sz="1800" i="1" dirty="0" err="1"/>
              <a:t>Wun-Cheol</a:t>
            </a:r>
            <a:r>
              <a:rPr lang="en-US" sz="1800" i="1" dirty="0"/>
              <a:t> </a:t>
            </a:r>
            <a:r>
              <a:rPr lang="en-US" sz="1800" i="1" dirty="0" err="1"/>
              <a:t>Jeong</a:t>
            </a:r>
            <a:r>
              <a:rPr lang="en-US" sz="1800" i="1" dirty="0"/>
              <a:t>, David Howard, James Gilb, Chang Sub Chin, MI-Kyung Oh, and </a:t>
            </a:r>
            <a:r>
              <a:rPr lang="en-US" sz="1800" i="1" dirty="0" err="1"/>
              <a:t>Youcy</a:t>
            </a:r>
            <a:r>
              <a:rPr lang="en-US" sz="1800" i="1" dirty="0"/>
              <a:t> Yang.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13</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13</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85800" y="0"/>
            <a:ext cx="7772400" cy="1066800"/>
          </a:xfrm>
        </p:spPr>
        <p:txBody>
          <a:bodyPr/>
          <a:lstStyle/>
          <a:p>
            <a:r>
              <a:rPr lang="en-US" dirty="0">
                <a:latin typeface="Times New Roman" charset="0"/>
                <a:ea typeface="ＭＳ Ｐゴシック" charset="0"/>
                <a:cs typeface="ＭＳ Ｐゴシック" charset="0"/>
              </a:rPr>
              <a:t>TG4k Schedule</a:t>
            </a:r>
          </a:p>
        </p:txBody>
      </p:sp>
      <p:sp>
        <p:nvSpPr>
          <p:cNvPr id="36866" name="Content Placeholder 2"/>
          <p:cNvSpPr>
            <a:spLocks noGrp="1"/>
          </p:cNvSpPr>
          <p:nvPr>
            <p:ph idx="1"/>
          </p:nvPr>
        </p:nvSpPr>
        <p:spPr>
          <a:xfrm>
            <a:off x="381000" y="838200"/>
            <a:ext cx="8382000" cy="5257800"/>
          </a:xfrm>
        </p:spPr>
        <p:txBody>
          <a:bodyPr/>
          <a:lstStyle/>
          <a:p>
            <a:r>
              <a:rPr lang="en-US" sz="2400" dirty="0" smtClean="0">
                <a:solidFill>
                  <a:srgbClr val="0000FF"/>
                </a:solidFill>
                <a:latin typeface="Arial" charset="0"/>
                <a:ea typeface="ＭＳ Ｐゴシック" charset="0"/>
                <a:cs typeface="ＭＳ Ｐゴシック" charset="0"/>
              </a:rPr>
              <a:t>Interest Group Formation		</a:t>
            </a:r>
            <a:r>
              <a:rPr lang="en-US" sz="1800" dirty="0" smtClean="0">
                <a:solidFill>
                  <a:srgbClr val="0000FF"/>
                </a:solidFill>
                <a:latin typeface="Arial" charset="0"/>
                <a:ea typeface="ＭＳ Ｐゴシック" charset="0"/>
                <a:cs typeface="ＭＳ Ｐゴシック" charset="0"/>
              </a:rPr>
              <a:t>Jan 2010</a:t>
            </a:r>
          </a:p>
          <a:p>
            <a:endParaRPr lang="en-US" sz="1800" dirty="0" smtClean="0">
              <a:solidFill>
                <a:srgbClr val="0000FF"/>
              </a:solidFill>
              <a:latin typeface="Arial" charset="0"/>
              <a:ea typeface="ＭＳ Ｐゴシック" charset="0"/>
              <a:cs typeface="ＭＳ Ｐゴシック" charset="0"/>
            </a:endParaRPr>
          </a:p>
          <a:p>
            <a:r>
              <a:rPr lang="en-US" sz="2400" dirty="0" smtClean="0">
                <a:solidFill>
                  <a:srgbClr val="0000FF"/>
                </a:solidFill>
                <a:latin typeface="Arial" charset="0"/>
                <a:ea typeface="ＭＳ Ｐゴシック" charset="0"/>
                <a:cs typeface="ＭＳ Ｐゴシック" charset="0"/>
              </a:rPr>
              <a:t>Study Group Formation			</a:t>
            </a:r>
            <a:r>
              <a:rPr lang="en-US" sz="1800" dirty="0" smtClean="0">
                <a:solidFill>
                  <a:srgbClr val="0000FF"/>
                </a:solidFill>
                <a:latin typeface="Arial" charset="0"/>
                <a:ea typeface="ＭＳ Ｐゴシック" charset="0"/>
                <a:cs typeface="ＭＳ Ｐゴシック" charset="0"/>
              </a:rPr>
              <a:t>Sep 2010</a:t>
            </a:r>
          </a:p>
          <a:p>
            <a:endParaRPr lang="en-US" sz="1800" dirty="0" smtClean="0">
              <a:solidFill>
                <a:srgbClr val="0000FF"/>
              </a:solidFill>
              <a:latin typeface="Arial" charset="0"/>
              <a:ea typeface="ＭＳ Ｐゴシック" charset="0"/>
              <a:cs typeface="ＭＳ Ｐゴシック" charset="0"/>
            </a:endParaRPr>
          </a:p>
          <a:p>
            <a:r>
              <a:rPr lang="en-US" sz="2400" dirty="0" smtClean="0">
                <a:solidFill>
                  <a:srgbClr val="0000FF"/>
                </a:solidFill>
                <a:latin typeface="Arial" charset="0"/>
                <a:ea typeface="ＭＳ Ｐゴシック" charset="0"/>
                <a:cs typeface="ＭＳ Ｐゴシック" charset="0"/>
              </a:rPr>
              <a:t>Task Group Formation			</a:t>
            </a:r>
            <a:r>
              <a:rPr lang="en-US" sz="1800" dirty="0" smtClean="0">
                <a:solidFill>
                  <a:srgbClr val="0000FF"/>
                </a:solidFill>
                <a:latin typeface="Arial" charset="0"/>
                <a:ea typeface="ＭＳ Ｐゴシック" charset="0"/>
                <a:cs typeface="ＭＳ Ｐゴシック" charset="0"/>
              </a:rPr>
              <a:t>Jan 2011</a:t>
            </a:r>
          </a:p>
          <a:p>
            <a:endParaRPr lang="en-US" sz="1800" dirty="0" smtClean="0">
              <a:solidFill>
                <a:srgbClr val="0000FF"/>
              </a:solidFill>
              <a:latin typeface="Arial" charset="0"/>
              <a:ea typeface="ＭＳ Ｐゴシック" charset="0"/>
              <a:cs typeface="ＭＳ Ｐゴシック" charset="0"/>
            </a:endParaRPr>
          </a:p>
          <a:p>
            <a:r>
              <a:rPr lang="en-US" sz="2400" dirty="0" smtClean="0">
                <a:solidFill>
                  <a:srgbClr val="0000FF"/>
                </a:solidFill>
                <a:latin typeface="Arial" charset="0"/>
                <a:ea typeface="ＭＳ Ｐゴシック" charset="0"/>
                <a:cs typeface="ＭＳ Ｐゴシック" charset="0"/>
              </a:rPr>
              <a:t>Proposal </a:t>
            </a:r>
            <a:r>
              <a:rPr lang="en-US" sz="2400" dirty="0">
                <a:solidFill>
                  <a:srgbClr val="0000FF"/>
                </a:solidFill>
                <a:latin typeface="Arial" charset="0"/>
                <a:ea typeface="ＭＳ Ｐゴシック" charset="0"/>
                <a:cs typeface="ＭＳ Ｐゴシック" charset="0"/>
              </a:rPr>
              <a:t>Effort</a:t>
            </a:r>
          </a:p>
          <a:p>
            <a:pPr lvl="1"/>
            <a:r>
              <a:rPr lang="en-US" sz="1800" dirty="0">
                <a:solidFill>
                  <a:srgbClr val="0000FF"/>
                </a:solidFill>
                <a:latin typeface="Arial" charset="0"/>
                <a:ea typeface="ＭＳ Ｐゴシック" charset="0"/>
              </a:rPr>
              <a:t>Final Proposals				Sep 2011</a:t>
            </a:r>
          </a:p>
          <a:p>
            <a:pPr lvl="1"/>
            <a:r>
              <a:rPr lang="en-US" sz="1800" dirty="0">
                <a:solidFill>
                  <a:srgbClr val="0000FF"/>
                </a:solidFill>
                <a:latin typeface="Arial" charset="0"/>
                <a:ea typeface="ＭＳ Ｐゴシック" charset="0"/>
              </a:rPr>
              <a:t>Adopt Baseline				Nov </a:t>
            </a:r>
            <a:r>
              <a:rPr lang="en-US" sz="1800" dirty="0" smtClean="0">
                <a:solidFill>
                  <a:srgbClr val="0000FF"/>
                </a:solidFill>
                <a:latin typeface="Arial" charset="0"/>
                <a:ea typeface="ＭＳ Ｐゴシック" charset="0"/>
              </a:rPr>
              <a:t>2011</a:t>
            </a:r>
          </a:p>
          <a:p>
            <a:pPr lvl="1"/>
            <a:endParaRPr lang="en-US" sz="1800" dirty="0">
              <a:solidFill>
                <a:srgbClr val="0000FF"/>
              </a:solidFill>
              <a:latin typeface="Arial" charset="0"/>
              <a:ea typeface="ＭＳ Ｐゴシック" charset="0"/>
            </a:endParaRPr>
          </a:p>
          <a:p>
            <a:r>
              <a:rPr lang="en-US" sz="2400" dirty="0">
                <a:solidFill>
                  <a:srgbClr val="0000FF"/>
                </a:solidFill>
                <a:latin typeface="Arial" charset="0"/>
                <a:ea typeface="ＭＳ Ｐゴシック" charset="0"/>
                <a:cs typeface="ＭＳ Ｐゴシック" charset="0"/>
              </a:rPr>
              <a:t>Drafting</a:t>
            </a:r>
          </a:p>
          <a:p>
            <a:pPr lvl="1"/>
            <a:r>
              <a:rPr lang="en-US" sz="1800" dirty="0">
                <a:solidFill>
                  <a:srgbClr val="0000FF"/>
                </a:solidFill>
                <a:latin typeface="Arial" charset="0"/>
                <a:ea typeface="ＭＳ Ｐゴシック" charset="0"/>
              </a:rPr>
              <a:t>Circulate preliminary document for comments 	May 2012</a:t>
            </a:r>
          </a:p>
          <a:p>
            <a:pPr lvl="1"/>
            <a:r>
              <a:rPr lang="en-US" sz="1800" dirty="0">
                <a:solidFill>
                  <a:srgbClr val="0000FF"/>
                </a:solidFill>
                <a:latin typeface="Arial" charset="0"/>
                <a:ea typeface="ＭＳ Ｐゴシック" charset="0"/>
              </a:rPr>
              <a:t>Final draft editing (ready for WG Letter Ballot)	July </a:t>
            </a:r>
            <a:r>
              <a:rPr lang="en-US" sz="1800" dirty="0" smtClean="0">
                <a:solidFill>
                  <a:srgbClr val="0000FF"/>
                </a:solidFill>
                <a:latin typeface="Arial" charset="0"/>
                <a:ea typeface="ＭＳ Ｐゴシック" charset="0"/>
              </a:rPr>
              <a:t>2012</a:t>
            </a:r>
            <a:endParaRPr lang="en-US" sz="1800" dirty="0">
              <a:solidFill>
                <a:srgbClr val="0000FF"/>
              </a:solidFill>
              <a:latin typeface="Arial" charset="0"/>
              <a:ea typeface="ＭＳ Ｐゴシック" charset="0"/>
            </a:endParaRPr>
          </a:p>
        </p:txBody>
      </p:sp>
      <p:sp>
        <p:nvSpPr>
          <p:cNvPr id="4" name="Date Placeholder 3"/>
          <p:cNvSpPr>
            <a:spLocks noGrp="1"/>
          </p:cNvSpPr>
          <p:nvPr>
            <p:ph type="dt" sz="quarter" idx="10"/>
          </p:nvPr>
        </p:nvSpPr>
        <p:spPr/>
        <p:txBody>
          <a:bodyPr/>
          <a:lstStyle/>
          <a:p>
            <a:pPr>
              <a:defRPr/>
            </a:pPr>
            <a:r>
              <a:rPr lang="en-US" smtClean="0"/>
              <a:t>&lt;March 2013&gt;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A39B96-C080-FE44-A48D-37F96FA899CA}" type="slidenum">
              <a:rPr lang="en-US" smtClean="0"/>
              <a:pPr>
                <a:defRPr/>
              </a:pPr>
              <a:t>14</a:t>
            </a:fld>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85800" y="0"/>
            <a:ext cx="7772400" cy="1066800"/>
          </a:xfrm>
        </p:spPr>
        <p:txBody>
          <a:bodyPr/>
          <a:lstStyle/>
          <a:p>
            <a:r>
              <a:rPr lang="en-US" dirty="0">
                <a:latin typeface="Times New Roman" charset="0"/>
                <a:ea typeface="ＭＳ Ｐゴシック" charset="0"/>
                <a:cs typeface="ＭＳ Ｐゴシック" charset="0"/>
              </a:rPr>
              <a:t>TG4k Schedule</a:t>
            </a:r>
          </a:p>
        </p:txBody>
      </p:sp>
      <p:sp>
        <p:nvSpPr>
          <p:cNvPr id="36866" name="Content Placeholder 2"/>
          <p:cNvSpPr>
            <a:spLocks noGrp="1"/>
          </p:cNvSpPr>
          <p:nvPr>
            <p:ph idx="1"/>
          </p:nvPr>
        </p:nvSpPr>
        <p:spPr>
          <a:xfrm>
            <a:off x="381000" y="838200"/>
            <a:ext cx="8382000" cy="5257800"/>
          </a:xfrm>
        </p:spPr>
        <p:txBody>
          <a:bodyPr/>
          <a:lstStyle/>
          <a:p>
            <a:r>
              <a:rPr lang="en-US" sz="2400" dirty="0">
                <a:solidFill>
                  <a:srgbClr val="0000FF"/>
                </a:solidFill>
                <a:latin typeface="Arial" charset="0"/>
                <a:ea typeface="ＭＳ Ｐゴシック" charset="0"/>
                <a:cs typeface="ＭＳ Ｐゴシック" charset="0"/>
              </a:rPr>
              <a:t>WG Letter Ballot</a:t>
            </a:r>
          </a:p>
          <a:p>
            <a:pPr lvl="1"/>
            <a:r>
              <a:rPr lang="en-US" sz="1800" dirty="0">
                <a:solidFill>
                  <a:srgbClr val="0000FF"/>
                </a:solidFill>
                <a:latin typeface="Arial" charset="0"/>
                <a:ea typeface="ＭＳ Ｐゴシック" charset="0"/>
              </a:rPr>
              <a:t>Initial Release				Aug 2012</a:t>
            </a:r>
          </a:p>
          <a:p>
            <a:pPr lvl="1"/>
            <a:r>
              <a:rPr lang="en-US" sz="1800" dirty="0">
                <a:solidFill>
                  <a:srgbClr val="0000FF"/>
                </a:solidFill>
                <a:latin typeface="Arial" charset="0"/>
                <a:ea typeface="ＭＳ Ｐゴシック" charset="0"/>
              </a:rPr>
              <a:t>Comment resolution			Sep 2012</a:t>
            </a:r>
          </a:p>
          <a:p>
            <a:pPr lvl="1"/>
            <a:r>
              <a:rPr lang="en-US" sz="1800" dirty="0">
                <a:solidFill>
                  <a:srgbClr val="0000FF"/>
                </a:solidFill>
                <a:latin typeface="Arial" charset="0"/>
                <a:ea typeface="ＭＳ Ｐゴシック" charset="0"/>
              </a:rPr>
              <a:t>Recirculation I release			Oct 2012 </a:t>
            </a:r>
          </a:p>
          <a:p>
            <a:pPr lvl="1"/>
            <a:r>
              <a:rPr lang="en-US" sz="1800" dirty="0">
                <a:solidFill>
                  <a:srgbClr val="0000FF"/>
                </a:solidFill>
                <a:latin typeface="Arial" charset="0"/>
                <a:ea typeface="ＭＳ Ｐゴシック" charset="0"/>
              </a:rPr>
              <a:t>Recirculation I comment resolution		Nov 2012</a:t>
            </a:r>
          </a:p>
          <a:p>
            <a:pPr lvl="1"/>
            <a:r>
              <a:rPr lang="en-US" sz="1800" dirty="0">
                <a:solidFill>
                  <a:srgbClr val="0000FF"/>
                </a:solidFill>
                <a:latin typeface="Arial" charset="0"/>
                <a:ea typeface="ＭＳ Ｐゴシック" charset="0"/>
              </a:rPr>
              <a:t>Recirculation II release			Nov 2012</a:t>
            </a:r>
          </a:p>
          <a:p>
            <a:r>
              <a:rPr lang="en-US" sz="2200" dirty="0" smtClean="0">
                <a:solidFill>
                  <a:srgbClr val="0000FF"/>
                </a:solidFill>
                <a:latin typeface="Arial" charset="0"/>
                <a:ea typeface="ＭＳ Ｐゴシック" charset="0"/>
              </a:rPr>
              <a:t>Sponsor </a:t>
            </a:r>
            <a:r>
              <a:rPr lang="en-US" sz="2200" dirty="0">
                <a:solidFill>
                  <a:srgbClr val="0000FF"/>
                </a:solidFill>
                <a:latin typeface="Arial" charset="0"/>
                <a:ea typeface="ＭＳ Ｐゴシック" charset="0"/>
              </a:rPr>
              <a:t>Ballot </a:t>
            </a:r>
            <a:r>
              <a:rPr lang="en-US" sz="2200" dirty="0">
                <a:solidFill>
                  <a:srgbClr val="000000"/>
                </a:solidFill>
                <a:latin typeface="Arial" charset="0"/>
                <a:ea typeface="ＭＳ Ｐゴシック" charset="0"/>
              </a:rPr>
              <a:t>	</a:t>
            </a:r>
          </a:p>
          <a:p>
            <a:pPr lvl="1"/>
            <a:r>
              <a:rPr lang="en-US" sz="1800" dirty="0">
                <a:solidFill>
                  <a:srgbClr val="0000FF"/>
                </a:solidFill>
                <a:latin typeface="Arial" charset="0"/>
                <a:ea typeface="ＭＳ Ｐゴシック" charset="0"/>
              </a:rPr>
              <a:t>Initial Release				Dec 2012 </a:t>
            </a:r>
          </a:p>
          <a:p>
            <a:pPr lvl="1"/>
            <a:r>
              <a:rPr lang="en-US" sz="1800" dirty="0">
                <a:solidFill>
                  <a:srgbClr val="0000FF"/>
                </a:solidFill>
                <a:latin typeface="Arial" charset="0"/>
                <a:ea typeface="ＭＳ Ｐゴシック" charset="0"/>
              </a:rPr>
              <a:t>Comment resolution			Jan 2013</a:t>
            </a:r>
          </a:p>
          <a:p>
            <a:pPr lvl="1"/>
            <a:r>
              <a:rPr lang="en-US" sz="1800" dirty="0">
                <a:solidFill>
                  <a:srgbClr val="0000FF"/>
                </a:solidFill>
                <a:latin typeface="Arial" charset="0"/>
                <a:ea typeface="ＭＳ Ｐゴシック" charset="0"/>
              </a:rPr>
              <a:t>SB Recirculation I release			Feb 2013</a:t>
            </a:r>
          </a:p>
          <a:p>
            <a:pPr lvl="1"/>
            <a:r>
              <a:rPr lang="en-US" sz="1800" dirty="0">
                <a:solidFill>
                  <a:srgbClr val="0000FF"/>
                </a:solidFill>
                <a:latin typeface="Arial" charset="0"/>
                <a:ea typeface="ＭＳ Ｐゴシック" charset="0"/>
              </a:rPr>
              <a:t>SB Recirculation </a:t>
            </a:r>
            <a:r>
              <a:rPr lang="en-US" sz="1800" dirty="0" smtClean="0">
                <a:solidFill>
                  <a:srgbClr val="0000FF"/>
                </a:solidFill>
                <a:latin typeface="Arial" charset="0"/>
                <a:ea typeface="ＭＳ Ｐゴシック" charset="0"/>
              </a:rPr>
              <a:t>I </a:t>
            </a:r>
            <a:r>
              <a:rPr lang="en-US" sz="1800" dirty="0">
                <a:solidFill>
                  <a:srgbClr val="0000FF"/>
                </a:solidFill>
                <a:latin typeface="Arial" charset="0"/>
                <a:ea typeface="ＭＳ Ｐゴシック" charset="0"/>
              </a:rPr>
              <a:t>comment resolution	</a:t>
            </a:r>
            <a:r>
              <a:rPr lang="en-US" sz="1800" dirty="0" smtClean="0">
                <a:solidFill>
                  <a:srgbClr val="0000FF"/>
                </a:solidFill>
                <a:latin typeface="Arial" charset="0"/>
                <a:ea typeface="ＭＳ Ｐゴシック" charset="0"/>
              </a:rPr>
              <a:t>Mar 2013</a:t>
            </a:r>
            <a:endParaRPr lang="en-US" sz="1800" dirty="0">
              <a:solidFill>
                <a:srgbClr val="0000FF"/>
              </a:solidFill>
              <a:latin typeface="Arial" charset="0"/>
              <a:ea typeface="ＭＳ Ｐゴシック" charset="0"/>
            </a:endParaRPr>
          </a:p>
          <a:p>
            <a:pPr lvl="1"/>
            <a:r>
              <a:rPr lang="en-US" sz="1800" dirty="0">
                <a:solidFill>
                  <a:srgbClr val="0000FF"/>
                </a:solidFill>
                <a:latin typeface="Arial" charset="0"/>
                <a:ea typeface="ＭＳ Ｐゴシック" charset="0"/>
              </a:rPr>
              <a:t>SB Recirculation </a:t>
            </a:r>
            <a:r>
              <a:rPr lang="en-US" sz="1800" dirty="0" smtClean="0">
                <a:solidFill>
                  <a:srgbClr val="0000FF"/>
                </a:solidFill>
                <a:latin typeface="Arial" charset="0"/>
                <a:ea typeface="ＭＳ Ｐゴシック" charset="0"/>
              </a:rPr>
              <a:t>II</a:t>
            </a:r>
            <a:r>
              <a:rPr lang="en-US" sz="1800" dirty="0">
                <a:solidFill>
                  <a:srgbClr val="0000FF"/>
                </a:solidFill>
                <a:latin typeface="Arial" charset="0"/>
                <a:ea typeface="ＭＳ Ｐゴシック" charset="0"/>
              </a:rPr>
              <a:t>				</a:t>
            </a:r>
            <a:r>
              <a:rPr lang="en-US" sz="1800" dirty="0" smtClean="0">
                <a:solidFill>
                  <a:srgbClr val="0000FF"/>
                </a:solidFill>
                <a:latin typeface="Arial" charset="0"/>
                <a:ea typeface="ＭＳ Ｐゴシック" charset="0"/>
              </a:rPr>
              <a:t>Apr 2013</a:t>
            </a:r>
          </a:p>
          <a:p>
            <a:r>
              <a:rPr lang="en-US" sz="2200" dirty="0" err="1" smtClean="0">
                <a:latin typeface="Arial" charset="0"/>
                <a:ea typeface="ＭＳ Ｐゴシック" charset="0"/>
              </a:rPr>
              <a:t>RevCom</a:t>
            </a:r>
            <a:endParaRPr lang="en-US" sz="2200" dirty="0">
              <a:latin typeface="Arial" charset="0"/>
              <a:ea typeface="ＭＳ Ｐゴシック" charset="0"/>
            </a:endParaRPr>
          </a:p>
          <a:p>
            <a:pPr lvl="1"/>
            <a:r>
              <a:rPr lang="en-US" sz="1800" dirty="0">
                <a:solidFill>
                  <a:srgbClr val="0000FF"/>
                </a:solidFill>
                <a:latin typeface="Arial" charset="0"/>
                <a:ea typeface="ＭＳ Ｐゴシック" charset="0"/>
              </a:rPr>
              <a:t>EC conditional approval</a:t>
            </a:r>
            <a:r>
              <a:rPr lang="en-US" sz="1800" dirty="0">
                <a:solidFill>
                  <a:srgbClr val="000000"/>
                </a:solidFill>
                <a:latin typeface="Arial" charset="0"/>
                <a:ea typeface="ＭＳ Ｐゴシック" charset="0"/>
              </a:rPr>
              <a:t>			</a:t>
            </a:r>
            <a:r>
              <a:rPr lang="en-US" sz="1800" dirty="0" smtClean="0">
                <a:solidFill>
                  <a:srgbClr val="0000FF"/>
                </a:solidFill>
                <a:latin typeface="Arial" charset="0"/>
                <a:ea typeface="ＭＳ Ｐゴシック" charset="0"/>
              </a:rPr>
              <a:t>22 Mar </a:t>
            </a:r>
            <a:r>
              <a:rPr lang="en-US" sz="1800" dirty="0">
                <a:solidFill>
                  <a:srgbClr val="0000FF"/>
                </a:solidFill>
                <a:latin typeface="Arial" charset="0"/>
                <a:ea typeface="ＭＳ Ｐゴシック" charset="0"/>
              </a:rPr>
              <a:t>2013</a:t>
            </a:r>
          </a:p>
          <a:p>
            <a:pPr lvl="1"/>
            <a:r>
              <a:rPr lang="en-US" sz="1800" dirty="0" err="1">
                <a:solidFill>
                  <a:srgbClr val="000000"/>
                </a:solidFill>
                <a:latin typeface="Arial" charset="0"/>
                <a:ea typeface="ＭＳ Ｐゴシック" charset="0"/>
              </a:rPr>
              <a:t>RevCom</a:t>
            </a:r>
            <a:r>
              <a:rPr lang="en-US" sz="1800" dirty="0">
                <a:solidFill>
                  <a:srgbClr val="000000"/>
                </a:solidFill>
                <a:latin typeface="Arial" charset="0"/>
                <a:ea typeface="ＭＳ Ｐゴシック" charset="0"/>
              </a:rPr>
              <a:t> approval				</a:t>
            </a:r>
            <a:r>
              <a:rPr lang="en-US" sz="1800" dirty="0" smtClean="0">
                <a:solidFill>
                  <a:srgbClr val="000000"/>
                </a:solidFill>
                <a:latin typeface="Arial" charset="0"/>
                <a:ea typeface="ＭＳ Ｐゴシック" charset="0"/>
              </a:rPr>
              <a:t>13 Jun </a:t>
            </a:r>
            <a:r>
              <a:rPr lang="en-US" sz="1800" dirty="0">
                <a:solidFill>
                  <a:srgbClr val="000000"/>
                </a:solidFill>
                <a:latin typeface="Arial" charset="0"/>
                <a:ea typeface="ＭＳ Ｐゴシック" charset="0"/>
              </a:rPr>
              <a:t>2013</a:t>
            </a:r>
          </a:p>
          <a:p>
            <a:pPr lvl="1"/>
            <a:endParaRPr lang="en-US" sz="1800" dirty="0">
              <a:latin typeface="Arial" charset="0"/>
              <a:ea typeface="ＭＳ Ｐゴシック" charset="0"/>
            </a:endParaRPr>
          </a:p>
        </p:txBody>
      </p:sp>
      <p:sp>
        <p:nvSpPr>
          <p:cNvPr id="4" name="Date Placeholder 3"/>
          <p:cNvSpPr>
            <a:spLocks noGrp="1"/>
          </p:cNvSpPr>
          <p:nvPr>
            <p:ph type="dt" sz="quarter" idx="10"/>
          </p:nvPr>
        </p:nvSpPr>
        <p:spPr/>
        <p:txBody>
          <a:bodyPr/>
          <a:lstStyle/>
          <a:p>
            <a:pPr>
              <a:defRPr/>
            </a:pPr>
            <a:r>
              <a:rPr lang="en-US" smtClean="0"/>
              <a:t>&lt;March 2013&gt;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A39B96-C080-FE44-A48D-37F96FA899CA}" type="slidenum">
              <a:rPr lang="en-US" smtClean="0"/>
              <a:pPr>
                <a:defRPr/>
              </a:pPr>
              <a:t>15</a:t>
            </a:fld>
            <a:endParaRPr lang="en-US"/>
          </a:p>
        </p:txBody>
      </p:sp>
    </p:spTree>
    <p:extLst>
      <p:ext uri="{BB962C8B-B14F-4D97-AF65-F5344CB8AC3E}">
        <p14:creationId xmlns:p14="http://schemas.microsoft.com/office/powerpoint/2010/main" val="258297391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0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174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B82ADFA-1C72-B947-B7D1-43CFD9D61430}" type="slidenum">
              <a:rPr lang="en-US"/>
              <a:pPr/>
              <a:t>2</a:t>
            </a:fld>
            <a:endParaRPr lang="en-US"/>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9F7BB2D-57FE-0D47-B439-D1484F33D226}" type="slidenum">
              <a:rPr lang="en-US"/>
              <a:pPr algn="ctr"/>
              <a:t>2</a:t>
            </a:fld>
            <a:endParaRPr lang="en-US"/>
          </a:p>
        </p:txBody>
      </p:sp>
      <p:sp>
        <p:nvSpPr>
          <p:cNvPr id="17413"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TG4k PAR Scope of Proposed Standard </a:t>
            </a:r>
          </a:p>
        </p:txBody>
      </p:sp>
      <p:sp>
        <p:nvSpPr>
          <p:cNvPr id="34822" name="Rectangle 3"/>
          <p:cNvSpPr>
            <a:spLocks noGrp="1" noChangeArrowheads="1"/>
          </p:cNvSpPr>
          <p:nvPr>
            <p:ph type="body" idx="4294967295"/>
          </p:nvPr>
        </p:nvSpPr>
        <p:spPr>
          <a:xfrm>
            <a:off x="152400" y="1143000"/>
            <a:ext cx="8839200" cy="5181600"/>
          </a:xfrm>
        </p:spPr>
        <p:txBody>
          <a:bodyPr/>
          <a:lstStyle/>
          <a:p>
            <a:pPr marL="0" indent="0">
              <a:lnSpc>
                <a:spcPct val="80000"/>
              </a:lnSpc>
              <a:buFontTx/>
              <a:buNone/>
              <a:defRPr/>
            </a:pPr>
            <a:r>
              <a:rPr lang="en-US" sz="2000" dirty="0" smtClean="0">
                <a:latin typeface="Arial" charset="0"/>
                <a:ea typeface="ＭＳ Ｐゴシック" charset="0"/>
                <a:cs typeface="ＭＳ Ｐゴシック" charset="0"/>
              </a:rPr>
              <a:t>This standard is an amendment to IEEE 802.15.4.  It addresses principally those applications such as critical infrastructure monitoring.  It defines an alternate PHY and only those MAC modifications needed to support its implementation. The amendment supports:</a:t>
            </a:r>
          </a:p>
          <a:p>
            <a:pPr>
              <a:lnSpc>
                <a:spcPct val="80000"/>
              </a:lnSpc>
              <a:defRPr/>
            </a:pPr>
            <a:r>
              <a:rPr lang="en-US" sz="1800" dirty="0" smtClean="0">
                <a:latin typeface="Arial" charset="0"/>
                <a:ea typeface="ＭＳ Ｐゴシック" charset="0"/>
                <a:cs typeface="ＭＳ Ｐゴシック" charset="0"/>
              </a:rPr>
              <a:t>Operation in any of the regionally available licensed, license exempt, and special purpose frequency bands.</a:t>
            </a:r>
          </a:p>
          <a:p>
            <a:pPr>
              <a:lnSpc>
                <a:spcPct val="80000"/>
              </a:lnSpc>
              <a:defRPr/>
            </a:pPr>
            <a:r>
              <a:rPr lang="en-US" sz="1800" dirty="0" smtClean="0">
                <a:latin typeface="Arial" charset="0"/>
                <a:ea typeface="ＭＳ Ｐゴシック" charset="0"/>
                <a:cs typeface="ＭＳ Ｐゴシック" charset="0"/>
              </a:rPr>
              <a:t>Simultaneous operation for at least 8 co-located orthogonal networks</a:t>
            </a:r>
          </a:p>
          <a:p>
            <a:pPr>
              <a:lnSpc>
                <a:spcPct val="80000"/>
              </a:lnSpc>
              <a:defRPr/>
            </a:pPr>
            <a:r>
              <a:rPr lang="en-US" sz="1800" dirty="0" smtClean="0">
                <a:latin typeface="Arial" charset="0"/>
                <a:ea typeface="ＭＳ Ｐゴシック" charset="0"/>
                <a:cs typeface="ＭＳ Ｐゴシック" charset="0"/>
              </a:rPr>
              <a:t>Application data rate of less than 40 </a:t>
            </a:r>
            <a:r>
              <a:rPr lang="en-US" sz="1800" dirty="0" err="1" smtClean="0">
                <a:latin typeface="Arial" charset="0"/>
                <a:ea typeface="ＭＳ Ｐゴシック" charset="0"/>
                <a:cs typeface="ＭＳ Ｐゴシック" charset="0"/>
              </a:rPr>
              <a:t>kbits</a:t>
            </a:r>
            <a:r>
              <a:rPr lang="en-US" sz="1800" dirty="0" smtClean="0">
                <a:latin typeface="Arial" charset="0"/>
                <a:ea typeface="ＭＳ Ｐゴシック" charset="0"/>
                <a:cs typeface="ＭＳ Ｐゴシック" charset="0"/>
              </a:rPr>
              <a:t> per second</a:t>
            </a:r>
          </a:p>
          <a:p>
            <a:pPr>
              <a:lnSpc>
                <a:spcPct val="80000"/>
              </a:lnSpc>
              <a:defRPr/>
            </a:pPr>
            <a:r>
              <a:rPr lang="en-US" sz="1800" dirty="0" smtClean="0">
                <a:latin typeface="Arial" charset="0"/>
                <a:ea typeface="ＭＳ Ｐゴシック" charset="0"/>
                <a:cs typeface="ＭＳ Ｐゴシック" charset="0"/>
              </a:rPr>
              <a:t>Propagation path loss of at least 120 dB</a:t>
            </a:r>
          </a:p>
          <a:p>
            <a:pPr>
              <a:lnSpc>
                <a:spcPct val="80000"/>
              </a:lnSpc>
              <a:defRPr/>
            </a:pPr>
            <a:r>
              <a:rPr lang="en-US" sz="1800" dirty="0" smtClean="0">
                <a:latin typeface="Arial" charset="0"/>
                <a:ea typeface="ＭＳ Ｐゴシック" charset="0"/>
                <a:cs typeface="ＭＳ Ｐゴシック" charset="0"/>
              </a:rPr>
              <a:t>&gt; 1000 endpoints per mains powered infrastructure</a:t>
            </a:r>
          </a:p>
          <a:p>
            <a:pPr>
              <a:lnSpc>
                <a:spcPct val="80000"/>
              </a:lnSpc>
              <a:defRPr/>
            </a:pPr>
            <a:r>
              <a:rPr lang="en-US" sz="1800" dirty="0" smtClean="0">
                <a:latin typeface="Arial" charset="0"/>
                <a:ea typeface="ＭＳ Ｐゴシック" charset="0"/>
                <a:cs typeface="ＭＳ Ｐゴシック" charset="0"/>
              </a:rPr>
              <a:t>Asymmetric application data flow</a:t>
            </a:r>
          </a:p>
          <a:p>
            <a:pPr>
              <a:lnSpc>
                <a:spcPct val="80000"/>
              </a:lnSpc>
              <a:defRPr/>
            </a:pPr>
            <a:r>
              <a:rPr lang="en-US" sz="1800" dirty="0" smtClean="0">
                <a:latin typeface="Arial" charset="0"/>
                <a:ea typeface="ＭＳ Ｐゴシック" charset="0"/>
                <a:cs typeface="ＭＳ Ｐゴシック" charset="0"/>
              </a:rPr>
              <a:t>Extreme difference in capabilities and performance between endpoint devices and coordinating devices (collectors)</a:t>
            </a:r>
          </a:p>
          <a:p>
            <a:pPr lvl="1">
              <a:lnSpc>
                <a:spcPct val="80000"/>
              </a:lnSpc>
              <a:defRPr/>
            </a:pPr>
            <a:r>
              <a:rPr lang="en-US" sz="1400" dirty="0" smtClean="0">
                <a:latin typeface="Arial" charset="0"/>
                <a:ea typeface="ＭＳ Ｐゴシック" charset="0"/>
                <a:cs typeface="ＭＳ Ｐゴシック" charset="0"/>
              </a:rPr>
              <a:t>Coordinator may support all standardized modulations (MCS) and data rates</a:t>
            </a:r>
          </a:p>
          <a:p>
            <a:pPr lvl="1">
              <a:lnSpc>
                <a:spcPct val="80000"/>
              </a:lnSpc>
              <a:defRPr/>
            </a:pPr>
            <a:r>
              <a:rPr lang="en-US" sz="1400" dirty="0" smtClean="0">
                <a:latin typeface="Arial" charset="0"/>
                <a:ea typeface="ＭＳ Ｐゴシック" charset="0"/>
                <a:cs typeface="ＭＳ Ｐゴシック" charset="0"/>
              </a:rPr>
              <a:t>Coordinator may be required to support antenna diversity or antenna beam steering</a:t>
            </a:r>
          </a:p>
          <a:p>
            <a:pPr lvl="1">
              <a:lnSpc>
                <a:spcPct val="80000"/>
              </a:lnSpc>
              <a:defRPr/>
            </a:pPr>
            <a:r>
              <a:rPr lang="en-US" sz="1400" dirty="0" smtClean="0">
                <a:latin typeface="Arial" charset="0"/>
                <a:ea typeface="ＭＳ Ｐゴシック" charset="0"/>
                <a:cs typeface="ＭＳ Ｐゴシック" charset="0"/>
              </a:rPr>
              <a:t>End point must be able to conserve energy</a:t>
            </a:r>
          </a:p>
          <a:p>
            <a:pPr>
              <a:lnSpc>
                <a:spcPct val="80000"/>
              </a:lnSpc>
              <a:defRPr/>
            </a:pPr>
            <a:r>
              <a:rPr lang="en-US" sz="1800" dirty="0" smtClean="0">
                <a:latin typeface="Arial" charset="0"/>
                <a:ea typeface="ＭＳ Ｐゴシック" charset="0"/>
                <a:cs typeface="ＭＳ Ｐゴシック" charset="0"/>
              </a:rPr>
              <a:t>Reliable operation in dramatically changing environments (no control over environment).  This amendment also provides mechanisms that enable coexistence with other systems in the same band(s) including IEEE 802.11, 802.15, and 802.16 systems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dirty="0"/>
          </a:p>
        </p:txBody>
      </p:sp>
      <p:sp>
        <p:nvSpPr>
          <p:cNvPr id="1945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167A4AF-9E68-4B41-B359-4CEEE308F575}" type="slidenum">
              <a:rPr lang="en-US"/>
              <a:pPr/>
              <a:t>3</a:t>
            </a:fld>
            <a:endParaRPr lang="en-US"/>
          </a:p>
        </p:txBody>
      </p:sp>
      <p:sp>
        <p:nvSpPr>
          <p:cNvPr id="1946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28E402C8-D36E-D341-AD28-D5B4CB94CC7A}" type="slidenum">
              <a:rPr lang="en-US"/>
              <a:pPr algn="ctr"/>
              <a:t>3</a:t>
            </a:fld>
            <a:endParaRPr lang="en-US"/>
          </a:p>
        </p:txBody>
      </p:sp>
      <p:sp>
        <p:nvSpPr>
          <p:cNvPr id="19461" name="Rectangle 2"/>
          <p:cNvSpPr>
            <a:spLocks noGrp="1" noChangeArrowheads="1"/>
          </p:cNvSpPr>
          <p:nvPr>
            <p:ph type="title" idx="4294967295"/>
          </p:nvPr>
        </p:nvSpPr>
        <p:spPr>
          <a:xfrm>
            <a:off x="762000" y="457200"/>
            <a:ext cx="7772400" cy="762000"/>
          </a:xfrm>
        </p:spPr>
        <p:txBody>
          <a:bodyPr/>
          <a:lstStyle/>
          <a:p>
            <a:r>
              <a:rPr lang="en-US" b="1">
                <a:latin typeface="Times New Roman" charset="0"/>
                <a:ea typeface="ＭＳ Ｐゴシック" charset="0"/>
                <a:cs typeface="ＭＳ Ｐゴシック" charset="0"/>
                <a:sym typeface="Wingdings" charset="0"/>
              </a:rPr>
              <a:t>Purpose of Proposed Standard</a:t>
            </a:r>
            <a:endParaRPr lang="en-US">
              <a:latin typeface="Times New Roman" charset="0"/>
              <a:ea typeface="ＭＳ Ｐゴシック" charset="0"/>
              <a:cs typeface="ＭＳ Ｐゴシック" charset="0"/>
            </a:endParaRPr>
          </a:p>
        </p:txBody>
      </p:sp>
      <p:sp>
        <p:nvSpPr>
          <p:cNvPr id="19462" name="Rectangle 3"/>
          <p:cNvSpPr>
            <a:spLocks noGrp="1" noChangeArrowheads="1"/>
          </p:cNvSpPr>
          <p:nvPr>
            <p:ph type="body" idx="4294967295"/>
          </p:nvPr>
        </p:nvSpPr>
        <p:spPr>
          <a:xfrm>
            <a:off x="457200" y="1143000"/>
            <a:ext cx="8229600" cy="4038600"/>
          </a:xfrm>
        </p:spPr>
        <p:txBody>
          <a:bodyPr/>
          <a:lstStyle/>
          <a:p>
            <a:pPr marL="0" indent="0">
              <a:lnSpc>
                <a:spcPct val="80000"/>
              </a:lnSpc>
              <a:buFontTx/>
              <a:buNone/>
            </a:pPr>
            <a:r>
              <a:rPr lang="en-US" sz="2400" dirty="0">
                <a:latin typeface="Arial" charset="0"/>
                <a:ea typeface="ＭＳ Ｐゴシック" charset="0"/>
                <a:cs typeface="ＭＳ Ｐゴシック" charset="0"/>
              </a:rPr>
              <a:t>The purpose of this amendment is to facilitate point to multi-thousands of points communications for critical infrastructure monitoring devices.  The amendment addresses the application’s user needs of minimal network infrastructure, and enables the collection of scheduled and event data from a large number of non-mains powered end points that are widely dispersed, or are in challenging propagation environments.  To facilitate low energy operation necessary for multi-year battery life, the amendment minimizes network maintenance traffic and device wake durations.  In addition, the amendment addresses the changing propagation and interference environments.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609600" y="457200"/>
            <a:ext cx="7772400" cy="762000"/>
          </a:xfrm>
        </p:spPr>
        <p:txBody>
          <a:bodyPr/>
          <a:lstStyle/>
          <a:p>
            <a:r>
              <a:rPr lang="en-US" dirty="0">
                <a:latin typeface="Times New Roman" charset="0"/>
                <a:ea typeface="ＭＳ Ｐゴシック" charset="0"/>
                <a:cs typeface="ＭＳ Ｐゴシック" charset="0"/>
              </a:rPr>
              <a:t>Meeting </a:t>
            </a:r>
            <a:r>
              <a:rPr lang="en-US" dirty="0" smtClean="0">
                <a:latin typeface="Times New Roman" charset="0"/>
                <a:ea typeface="ＭＳ Ｐゴシック" charset="0"/>
                <a:cs typeface="ＭＳ Ｐゴシック" charset="0"/>
              </a:rPr>
              <a:t>Goals (Agenda 15-13-0251-00)</a:t>
            </a:r>
            <a:endParaRPr lang="en-US"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3962400"/>
            <a:ext cx="8763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endParaRPr lang="en-US" sz="2800" b="1" dirty="0" smtClean="0"/>
          </a:p>
          <a:p>
            <a:pPr marL="457200" indent="-457200" eaLnBrk="0" fontAlgn="b" hangingPunct="0">
              <a:buClr>
                <a:srgbClr val="FF0000"/>
              </a:buClr>
              <a:buFont typeface="Wingdings" charset="0"/>
              <a:buChar char="q"/>
            </a:pPr>
            <a:r>
              <a:rPr lang="en-US" sz="2800" b="1" dirty="0" smtClean="0"/>
              <a:t>Review and approve agenda (15-13-251-00)</a:t>
            </a:r>
          </a:p>
          <a:p>
            <a:pPr marL="457200" indent="-457200" eaLnBrk="0" fontAlgn="b" hangingPunct="0">
              <a:buClr>
                <a:srgbClr val="FF0000"/>
              </a:buClr>
              <a:buFont typeface="Wingdings" charset="0"/>
              <a:buChar char="q"/>
            </a:pPr>
            <a:r>
              <a:rPr lang="en-US" sz="2800" b="1" dirty="0" smtClean="0"/>
              <a:t>Review and approve minutes from Orlando (15-13-0235-00)</a:t>
            </a:r>
          </a:p>
          <a:p>
            <a:pPr marL="457200" indent="-457200" eaLnBrk="0" fontAlgn="b" hangingPunct="0">
              <a:buClr>
                <a:srgbClr val="FF0000"/>
              </a:buClr>
              <a:buFont typeface="Wingdings" charset="0"/>
              <a:buChar char="q"/>
            </a:pPr>
            <a:r>
              <a:rPr lang="en-US" sz="2800" b="1" dirty="0" smtClean="0"/>
              <a:t>Review </a:t>
            </a:r>
            <a:r>
              <a:rPr lang="en-US" sz="2800" b="1" dirty="0"/>
              <a:t>voting and comments from </a:t>
            </a:r>
            <a:r>
              <a:rPr lang="en-US" sz="2800" b="1" dirty="0" smtClean="0"/>
              <a:t>Sponsor Ballot Recirculation (15-13-0032-14)</a:t>
            </a:r>
          </a:p>
          <a:p>
            <a:pPr marL="457200" indent="-457200" eaLnBrk="0" fontAlgn="b" hangingPunct="0">
              <a:buClr>
                <a:srgbClr val="FF0000"/>
              </a:buClr>
              <a:buFont typeface="Wingdings" charset="0"/>
              <a:buChar char="q"/>
            </a:pPr>
            <a:r>
              <a:rPr lang="en-US" sz="2800" b="1" dirty="0" smtClean="0"/>
              <a:t>Review approved resolutions</a:t>
            </a:r>
          </a:p>
          <a:p>
            <a:pPr marL="457200" indent="-457200" eaLnBrk="0" fontAlgn="b" hangingPunct="0">
              <a:buClr>
                <a:srgbClr val="FF0000"/>
              </a:buClr>
              <a:buFont typeface="Wingdings" charset="0"/>
              <a:buChar char="q"/>
            </a:pPr>
            <a:r>
              <a:rPr lang="en-US" sz="2800" b="1" dirty="0" smtClean="0"/>
              <a:t>Discuss next actions</a:t>
            </a:r>
          </a:p>
          <a:p>
            <a:pPr marL="457200" indent="-457200" eaLnBrk="0" fontAlgn="b" hangingPunct="0">
              <a:buClr>
                <a:srgbClr val="FF0000"/>
              </a:buClr>
              <a:buFont typeface="Wingdings" charset="0"/>
              <a:buChar char="q"/>
            </a:pPr>
            <a:r>
              <a:rPr lang="en-US" sz="2800" b="1" dirty="0" smtClean="0"/>
              <a:t>Adjourn</a:t>
            </a:r>
          </a:p>
          <a:p>
            <a:pPr eaLnBrk="0" fontAlgn="b" hangingPunct="0">
              <a:buClr>
                <a:srgbClr val="FF0000"/>
              </a:buClr>
            </a:pP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533400" y="457200"/>
            <a:ext cx="7848600" cy="762000"/>
          </a:xfrm>
        </p:spPr>
        <p:txBody>
          <a:bodyPr/>
          <a:lstStyle/>
          <a:p>
            <a:r>
              <a:rPr lang="en-US" b="1" dirty="0" smtClean="0">
                <a:latin typeface="Times New Roman" charset="0"/>
                <a:ea typeface="ＭＳ Ｐゴシック" charset="0"/>
                <a:cs typeface="ＭＳ Ｐゴシック" charset="0"/>
              </a:rPr>
              <a:t>Sponsor Ballot Recirculation results</a:t>
            </a:r>
            <a:endParaRPr lang="en-US"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609600" y="3352800"/>
            <a:ext cx="83058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800" dirty="0"/>
              <a:t>Sponsor Ballot Recirculation 2 (P802.15.4k-D05) closed 12 April 2013</a:t>
            </a:r>
          </a:p>
          <a:p>
            <a:r>
              <a:rPr lang="en-US" sz="2800" dirty="0"/>
              <a:t>Cumulative vote results (pool of 138 voters)</a:t>
            </a:r>
          </a:p>
          <a:p>
            <a:pPr lvl="1"/>
            <a:r>
              <a:rPr lang="en-US" sz="2800" dirty="0"/>
              <a:t>119 responses (86% response ratio)</a:t>
            </a:r>
          </a:p>
          <a:p>
            <a:pPr lvl="1"/>
            <a:r>
              <a:rPr lang="en-US" sz="2800" dirty="0"/>
              <a:t>106 yes, 1 no (99% approval ratio)</a:t>
            </a:r>
          </a:p>
          <a:p>
            <a:pPr lvl="1"/>
            <a:r>
              <a:rPr lang="en-US" sz="2800" dirty="0"/>
              <a:t>12 abstain (10% abstain ratio)</a:t>
            </a:r>
          </a:p>
          <a:p>
            <a:r>
              <a:rPr lang="en-US" sz="2800" dirty="0"/>
              <a:t>4 comments from 4 </a:t>
            </a:r>
            <a:r>
              <a:rPr lang="en-US" sz="2800" dirty="0" smtClean="0"/>
              <a:t>commenters (15-13-0032-14)</a:t>
            </a:r>
            <a:endParaRPr lang="en-US" sz="2800" dirty="0"/>
          </a:p>
          <a:p>
            <a:pPr lvl="1"/>
            <a:r>
              <a:rPr lang="en-US" sz="2800" dirty="0"/>
              <a:t>1 marked as “Must be Satisfied” from IEEE coordinator stating: </a:t>
            </a:r>
            <a:r>
              <a:rPr lang="en-US" sz="2800" i="1" dirty="0"/>
              <a:t>this draft meets all editorial requirements</a:t>
            </a:r>
            <a:endParaRPr lang="en-US" sz="2800" dirty="0"/>
          </a:p>
          <a:p>
            <a:pPr lvl="1"/>
            <a:r>
              <a:rPr lang="en-US" sz="2800" dirty="0"/>
              <a:t>0 comments from sole remaining “no” voter</a:t>
            </a:r>
          </a:p>
          <a:p>
            <a:pPr eaLnBrk="0" fontAlgn="b" hangingPunct="0">
              <a:buClr>
                <a:schemeClr val="tx1"/>
              </a:buClr>
            </a:pPr>
            <a:endParaRPr lang="en-US" sz="2800" dirty="0" smtClean="0"/>
          </a:p>
        </p:txBody>
      </p:sp>
    </p:spTree>
    <p:extLst>
      <p:ext uri="{BB962C8B-B14F-4D97-AF65-F5344CB8AC3E}">
        <p14:creationId xmlns:p14="http://schemas.microsoft.com/office/powerpoint/2010/main" val="24729192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129CAE1B-A5FA-6A4A-ADBD-A2A697EF471F}" type="slidenum">
              <a:rPr lang="en-US"/>
              <a:pPr/>
              <a:t>6</a:t>
            </a:fld>
            <a:endParaRPr lang="en-US"/>
          </a:p>
        </p:txBody>
      </p:sp>
      <p:sp>
        <p:nvSpPr>
          <p:cNvPr id="2355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C13A6E2C-AC7C-404E-819B-65BB1CA47426}" type="slidenum">
              <a:rPr lang="en-US"/>
              <a:pPr algn="ctr"/>
              <a:t>6</a:t>
            </a:fld>
            <a:endParaRPr lang="en-US"/>
          </a:p>
        </p:txBody>
      </p:sp>
      <p:sp>
        <p:nvSpPr>
          <p:cNvPr id="23557" name="Rectangle 4"/>
          <p:cNvSpPr>
            <a:spLocks noGrp="1" noChangeArrowheads="1"/>
          </p:cNvSpPr>
          <p:nvPr>
            <p:ph type="title" idx="4294967295"/>
          </p:nvPr>
        </p:nvSpPr>
        <p:spPr>
          <a:xfrm>
            <a:off x="152400" y="381000"/>
            <a:ext cx="8763000" cy="1066800"/>
          </a:xfrm>
        </p:spPr>
        <p:txBody>
          <a:bodyPr/>
          <a:lstStyle/>
          <a:p>
            <a:r>
              <a:rPr lang="en-US" b="1" dirty="0">
                <a:latin typeface="Times New Roman" charset="0"/>
                <a:ea typeface="ＭＳ Ｐゴシック" charset="0"/>
                <a:cs typeface="ＭＳ Ｐゴシック" charset="0"/>
              </a:rPr>
              <a:t>TG4k Meetings This </a:t>
            </a:r>
            <a:r>
              <a:rPr lang="en-US" b="1" dirty="0" smtClean="0">
                <a:latin typeface="Times New Roman" charset="0"/>
                <a:ea typeface="ＭＳ Ｐゴシック" charset="0"/>
                <a:cs typeface="ＭＳ Ｐゴシック" charset="0"/>
              </a:rPr>
              <a:t>Week </a:t>
            </a:r>
            <a:r>
              <a:rPr lang="en-US" sz="2800" dirty="0" smtClean="0">
                <a:latin typeface="Times New Roman" charset="0"/>
                <a:ea typeface="ＭＳ Ｐゴシック" charset="0"/>
                <a:cs typeface="ＭＳ Ｐゴシック" charset="0"/>
              </a:rPr>
              <a:t>(15-13-0115-00)</a:t>
            </a:r>
            <a:endParaRPr lang="en-US" sz="2800" dirty="0">
              <a:latin typeface="Times New Roman" charset="0"/>
              <a:ea typeface="ＭＳ Ｐゴシック" charset="0"/>
              <a:cs typeface="ＭＳ Ｐゴシック" charset="0"/>
            </a:endParaRPr>
          </a:p>
        </p:txBody>
      </p:sp>
      <p:graphicFrame>
        <p:nvGraphicFramePr>
          <p:cNvPr id="37978" name="Group 90"/>
          <p:cNvGraphicFramePr>
            <a:graphicFrameLocks noGrp="1"/>
          </p:cNvGraphicFramePr>
          <p:nvPr>
            <p:ph type="tbl" idx="4294967295"/>
            <p:extLst>
              <p:ext uri="{D42A27DB-BD31-4B8C-83A1-F6EECF244321}">
                <p14:modId xmlns:p14="http://schemas.microsoft.com/office/powerpoint/2010/main" val="1706283795"/>
              </p:ext>
            </p:extLst>
          </p:nvPr>
        </p:nvGraphicFramePr>
        <p:xfrm>
          <a:off x="152400" y="1295400"/>
          <a:ext cx="8763000" cy="5075616"/>
        </p:xfrm>
        <a:graphic>
          <a:graphicData uri="http://schemas.openxmlformats.org/drawingml/2006/table">
            <a:tbl>
              <a:tblPr/>
              <a:tblGrid>
                <a:gridCol w="762000"/>
                <a:gridCol w="2362200"/>
                <a:gridCol w="1676400"/>
                <a:gridCol w="1828800"/>
                <a:gridCol w="2133600"/>
              </a:tblGrid>
              <a:tr h="61874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24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rgbClr val="FF0000"/>
                          </a:solidFill>
                          <a:effectLst/>
                          <a:latin typeface="Arial" pitchFamily="34" charset="0"/>
                          <a:ea typeface="ＭＳ Ｐゴシック" pitchFamily="-65" charset="-128"/>
                        </a:rPr>
                        <a:t>(Queens IV)</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 </a:t>
                      </a:r>
                      <a:b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br>
                      <a:endParaRPr kumimoji="0" lang="en-US" sz="1800" b="0" i="0" u="none" strike="noStrike" cap="none" normalizeH="0" baseline="0" dirty="0" smtClean="0">
                        <a:ln>
                          <a:noFill/>
                        </a:ln>
                        <a:solidFill>
                          <a:srgbClr val="FF0000"/>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6417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600"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31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AM2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smtClean="0"/>
                        <a:t>Opening report, review SB results</a:t>
                      </a:r>
                      <a:r>
                        <a:rPr lang="en-US" sz="1600" baseline="0" dirty="0" smtClean="0"/>
                        <a:t>, review previous resolutions, closing report, adjourn</a:t>
                      </a: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848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0512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ea typeface="ＭＳ Ｐゴシック" pitchFamily="-65" charset="-128"/>
                        </a:rPr>
                        <a:t>PM2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lang="en-US" sz="1600"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7</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8</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2013&gt;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9</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9</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14006</TotalTime>
  <Words>1591</Words>
  <Application>Microsoft Macintosh PowerPoint</Application>
  <PresentationFormat>On-screen Show (4:3)</PresentationFormat>
  <Paragraphs>262</Paragraphs>
  <Slides>15</Slides>
  <Notes>10</Notes>
  <HiddenSlides>8</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PowerPoint Presentation</vt:lpstr>
      <vt:lpstr>TG4k PAR Scope of Proposed Standard </vt:lpstr>
      <vt:lpstr>Purpose of Proposed Standard</vt:lpstr>
      <vt:lpstr>Meeting Goals (Agenda 15-13-0251-00)</vt:lpstr>
      <vt:lpstr>Sponsor Ballot Recirculation results</vt:lpstr>
      <vt:lpstr>TG4k Meetings This Week (15-13-0115-00)</vt:lpstr>
      <vt:lpstr>Instructions for the WG Chair</vt:lpstr>
      <vt:lpstr>Participants, Patents, and Duty to Inform</vt:lpstr>
      <vt:lpstr>Patent Related Links</vt:lpstr>
      <vt:lpstr>Call for Potentially Essential Patents</vt:lpstr>
      <vt:lpstr>Other Guidelines for IEEE WG Meetings</vt:lpstr>
      <vt:lpstr>TG4k Officers</vt:lpstr>
      <vt:lpstr>Chair’s Role</vt:lpstr>
      <vt:lpstr>TG4k Schedule</vt:lpstr>
      <vt:lpstr>TG4k 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Opening Report for Wailoloa</dc:title>
  <dc:subject>IEEE 802.15 &lt;TG4k Opening Report&gt;</dc:subject>
  <dc:creator>Pat Kinney</dc:creator>
  <cp:keywords/>
  <dc:description>&lt;15-13-0ddd-00-004k&gt;</dc:description>
  <cp:lastModifiedBy>Pat Kinney</cp:lastModifiedBy>
  <cp:revision>461</cp:revision>
  <cp:lastPrinted>1998-02-10T13:28:06Z</cp:lastPrinted>
  <dcterms:created xsi:type="dcterms:W3CDTF">2009-07-12T16:25:16Z</dcterms:created>
  <dcterms:modified xsi:type="dcterms:W3CDTF">2013-05-15T20:21:11Z</dcterms:modified>
  <cp:category/>
</cp:coreProperties>
</file>