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89" r:id="rId3"/>
    <p:sldId id="290" r:id="rId4"/>
    <p:sldId id="264" r:id="rId5"/>
    <p:sldId id="292" r:id="rId6"/>
    <p:sldId id="265" r:id="rId7"/>
    <p:sldId id="266" r:id="rId8"/>
    <p:sldId id="267" r:id="rId9"/>
    <p:sldId id="268" r:id="rId10"/>
    <p:sldId id="269" r:id="rId11"/>
    <p:sldId id="270" r:id="rId12"/>
    <p:sldId id="271" r:id="rId13"/>
    <p:sldId id="272" r:id="rId14"/>
    <p:sldId id="288"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584" y="-4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13</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13</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13</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May 13</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May 13</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0C491F-2762-004E-97CD-0EE6C5407A1B}" type="slidenum">
              <a:rPr lang="en-US"/>
              <a:pPr/>
              <a:t>6</a:t>
            </a:fld>
            <a:endParaRPr lang="en-US"/>
          </a:p>
        </p:txBody>
      </p:sp>
      <p:sp>
        <p:nvSpPr>
          <p:cNvPr id="24580" name="Rectangle 2"/>
          <p:cNvSpPr txBox="1">
            <a:spLocks noGrp="1" noChangeArrowheads="1"/>
          </p:cNvSpPr>
          <p:nvPr/>
        </p:nvSpPr>
        <p:spPr bwMode="auto">
          <a:xfrm>
            <a:off x="3467100" y="96838"/>
            <a:ext cx="2814638"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400" b="1"/>
              <a:t>doc.: IEEE 802.15-&lt;doc#&gt;</a:t>
            </a:r>
          </a:p>
        </p:txBody>
      </p:sp>
      <p:sp>
        <p:nvSpPr>
          <p:cNvPr id="24581" name="Rectangle 3"/>
          <p:cNvSpPr txBox="1">
            <a:spLocks noGrp="1" noChangeArrowheads="1"/>
          </p:cNvSpPr>
          <p:nvPr/>
        </p:nvSpPr>
        <p:spPr bwMode="auto">
          <a:xfrm>
            <a:off x="654050" y="96838"/>
            <a:ext cx="2736850"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b="1"/>
              <a:t>&lt;month year&gt;</a:t>
            </a:r>
          </a:p>
        </p:txBody>
      </p:sp>
      <p:sp>
        <p:nvSpPr>
          <p:cNvPr id="24582" name="Rectangle 6"/>
          <p:cNvSpPr txBox="1">
            <a:spLocks noGrp="1" noChangeArrowheads="1"/>
          </p:cNvSpPr>
          <p:nvPr/>
        </p:nvSpPr>
        <p:spPr bwMode="auto">
          <a:xfrm>
            <a:off x="3771900" y="8985250"/>
            <a:ext cx="2509838"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460375" defTabSz="920750" eaLnBrk="0" hangingPunct="0">
              <a:defRPr sz="1200">
                <a:solidFill>
                  <a:schemeClr val="tx1"/>
                </a:solidFill>
                <a:latin typeface="Times New Roman" charset="0"/>
                <a:ea typeface="ＭＳ Ｐゴシック" charset="0"/>
              </a:defRPr>
            </a:lvl5pPr>
            <a:lvl6pPr marL="917575" defTabSz="920750" eaLnBrk="0" fontAlgn="base" hangingPunct="0">
              <a:spcBef>
                <a:spcPct val="0"/>
              </a:spcBef>
              <a:spcAft>
                <a:spcPct val="0"/>
              </a:spcAft>
              <a:defRPr sz="1200">
                <a:solidFill>
                  <a:schemeClr val="tx1"/>
                </a:solidFill>
                <a:latin typeface="Times New Roman" charset="0"/>
                <a:ea typeface="ＭＳ Ｐゴシック" charset="0"/>
              </a:defRPr>
            </a:lvl6pPr>
            <a:lvl7pPr marL="1374775" defTabSz="920750" eaLnBrk="0" fontAlgn="base" hangingPunct="0">
              <a:spcBef>
                <a:spcPct val="0"/>
              </a:spcBef>
              <a:spcAft>
                <a:spcPct val="0"/>
              </a:spcAft>
              <a:defRPr sz="1200">
                <a:solidFill>
                  <a:schemeClr val="tx1"/>
                </a:solidFill>
                <a:latin typeface="Times New Roman" charset="0"/>
                <a:ea typeface="ＭＳ Ｐゴシック" charset="0"/>
              </a:defRPr>
            </a:lvl7pPr>
            <a:lvl8pPr marL="1831975" defTabSz="920750" eaLnBrk="0" fontAlgn="base" hangingPunct="0">
              <a:spcBef>
                <a:spcPct val="0"/>
              </a:spcBef>
              <a:spcAft>
                <a:spcPct val="0"/>
              </a:spcAft>
              <a:defRPr sz="1200">
                <a:solidFill>
                  <a:schemeClr val="tx1"/>
                </a:solidFill>
                <a:latin typeface="Times New Roman" charset="0"/>
                <a:ea typeface="ＭＳ Ｐゴシック" charset="0"/>
              </a:defRPr>
            </a:lvl8pPr>
            <a:lvl9pPr marL="2289175"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lvl="4" algn="r"/>
            <a:r>
              <a:rPr lang="en-US" sz="1000"/>
              <a:t>&lt;author&gt;, &lt;company&gt;</a:t>
            </a:r>
          </a:p>
        </p:txBody>
      </p:sp>
      <p:sp>
        <p:nvSpPr>
          <p:cNvPr id="24583"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854D5E7A-A614-7E47-A216-F605AA6E147B}" type="slidenum">
              <a:rPr lang="en-US"/>
              <a:pPr algn="r"/>
              <a:t>6</a:t>
            </a:fld>
            <a:endParaRPr lang="en-US"/>
          </a:p>
        </p:txBody>
      </p:sp>
      <p:sp>
        <p:nvSpPr>
          <p:cNvPr id="24584" name="Rectangle 2"/>
          <p:cNvSpPr>
            <a:spLocks noGrp="1" noRot="1" noChangeAspect="1" noChangeArrowheads="1" noTextEdit="1"/>
          </p:cNvSpPr>
          <p:nvPr>
            <p:ph type="sldImg"/>
          </p:nvPr>
        </p:nvSpPr>
        <p:spPr>
          <a:xfrm>
            <a:off x="1154113" y="701675"/>
            <a:ext cx="4625975" cy="3468688"/>
          </a:xfrm>
          <a:ln/>
        </p:spPr>
      </p:sp>
      <p:sp>
        <p:nvSpPr>
          <p:cNvPr id="245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7</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7</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8</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8</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11</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11</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2013&gt;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a:t>
            </a:r>
            <a:r>
              <a:rPr lang="en-US" dirty="0" smtClean="0"/>
              <a:t>May </a:t>
            </a:r>
            <a:r>
              <a:rPr lang="en-US" dirty="0" smtClean="0"/>
              <a:t>2013&gt;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13-</a:t>
            </a:r>
            <a:r>
              <a:rPr lang="en-US" b="1" dirty="0" smtClean="0"/>
              <a:t>0296-</a:t>
            </a:r>
            <a:r>
              <a:rPr lang="en-US" b="1" dirty="0" smtClean="0"/>
              <a:t>00-</a:t>
            </a:r>
            <a:r>
              <a:rPr lang="en-US" b="1" dirty="0"/>
              <a:t>004k</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ieee802.org/Mike_Spring_Article_on_Stds_Proces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2013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18 May2013</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Opening Report for </a:t>
            </a:r>
            <a:r>
              <a:rPr lang="en-US" sz="1600" dirty="0" smtClean="0">
                <a:latin typeface="Times New Roman" pitchFamily="18" charset="0"/>
                <a:ea typeface="ＭＳ Ｐゴシック" pitchFamily="-65" charset="-128"/>
                <a:cs typeface="+mn-cs"/>
              </a:rPr>
              <a:t>May 2013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the </a:t>
            </a:r>
            <a:r>
              <a:rPr lang="en-US" sz="1600" dirty="0" smtClean="0">
                <a:latin typeface="Times New Roman" pitchFamily="18" charset="0"/>
                <a:ea typeface="ＭＳ Ｐゴシック" pitchFamily="-65" charset="-128"/>
                <a:cs typeface="+mn-cs"/>
              </a:rPr>
              <a:t>May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10</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10</a:t>
            </a:fld>
            <a:endParaRPr lang="en-US"/>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11</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11</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12</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12</a:t>
            </a:fld>
            <a:endParaRPr lang="en-US"/>
          </a:p>
        </p:txBody>
      </p:sp>
      <p:sp>
        <p:nvSpPr>
          <p:cNvPr id="33797" name="Rectangle 2"/>
          <p:cNvSpPr>
            <a:spLocks noGrp="1" noChangeArrowheads="1"/>
          </p:cNvSpPr>
          <p:nvPr>
            <p:ph type="title" idx="4294967295"/>
          </p:nvPr>
        </p:nvSpPr>
        <p:spPr/>
        <p:txBody>
          <a:bodyPr/>
          <a:lstStyle/>
          <a:p>
            <a:r>
              <a:rPr lang="en-US" dirty="0">
                <a:latin typeface="Times New Roman" charset="0"/>
                <a:ea typeface="ＭＳ Ｐゴシック" charset="0"/>
                <a:cs typeface="ＭＳ Ｐゴシック" charset="0"/>
              </a:rPr>
              <a:t>TG4k Officers</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Chair/Secretary:	Ben Rolfe</a:t>
            </a:r>
            <a:endParaRPr lang="en-US" sz="1800" dirty="0">
              <a:latin typeface="Arial" charset="0"/>
              <a:ea typeface="ＭＳ Ｐゴシック" charset="0"/>
              <a:cs typeface="ＭＳ Ｐゴシック" charset="0"/>
            </a:endParaRP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Technical Editor	</a:t>
            </a:r>
            <a:r>
              <a:rPr lang="en-US" sz="1800" dirty="0" smtClean="0">
                <a:latin typeface="Arial" charset="0"/>
                <a:ea typeface="ＭＳ Ｐゴシック" charset="0"/>
                <a:cs typeface="ＭＳ Ｐゴシック" charset="0"/>
              </a:rPr>
              <a:t>	Monique Brown</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LB BRC: </a:t>
            </a:r>
            <a:r>
              <a:rPr lang="en-US" sz="1800" i="1" dirty="0" err="1"/>
              <a:t>Shu</a:t>
            </a:r>
            <a:r>
              <a:rPr lang="en-US" sz="1800" i="1" dirty="0"/>
              <a:t> Kato, Pat Kinney, Ben Rolfe, Cristina Seibert, Monique Brown, Steve Jillings, </a:t>
            </a:r>
            <a:r>
              <a:rPr lang="en-US" sz="1800" i="1" dirty="0" err="1"/>
              <a:t>Tuncer</a:t>
            </a:r>
            <a:r>
              <a:rPr lang="en-US" sz="1800" i="1" dirty="0"/>
              <a:t> </a:t>
            </a:r>
            <a:r>
              <a:rPr lang="en-US" sz="1800" i="1" dirty="0" err="1"/>
              <a:t>Baykas</a:t>
            </a:r>
            <a:r>
              <a:rPr lang="en-US" sz="1800" i="1" dirty="0"/>
              <a:t>, </a:t>
            </a:r>
            <a:r>
              <a:rPr lang="en-US" sz="1800" i="1" dirty="0" err="1"/>
              <a:t>Wun-Cheol</a:t>
            </a:r>
            <a:r>
              <a:rPr lang="en-US" sz="1800" i="1" dirty="0"/>
              <a:t> </a:t>
            </a:r>
            <a:r>
              <a:rPr lang="en-US" sz="1800" i="1" dirty="0" err="1"/>
              <a:t>Jeong</a:t>
            </a:r>
            <a:r>
              <a:rPr lang="en-US" sz="1800" i="1" dirty="0"/>
              <a:t>, David Howard, James Gilb, Chang Sub Chin, MI-Kyung Oh, and </a:t>
            </a:r>
            <a:r>
              <a:rPr lang="en-US" sz="1800" i="1" dirty="0" err="1"/>
              <a:t>Youcy</a:t>
            </a:r>
            <a:r>
              <a:rPr lang="en-US" sz="1800" i="1" dirty="0"/>
              <a:t> Yang.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13</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13</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0"/>
            <a:ext cx="7772400" cy="1066800"/>
          </a:xfrm>
        </p:spPr>
        <p:txBody>
          <a:bodyPr/>
          <a:lstStyle/>
          <a:p>
            <a:r>
              <a:rPr lang="en-US" dirty="0">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838200"/>
            <a:ext cx="8382000" cy="5257800"/>
          </a:xfrm>
        </p:spPr>
        <p:txBody>
          <a:bodyPr/>
          <a:lstStyle/>
          <a:p>
            <a:r>
              <a:rPr lang="en-US" sz="2400" dirty="0" smtClean="0">
                <a:solidFill>
                  <a:srgbClr val="0000FF"/>
                </a:solidFill>
                <a:latin typeface="Arial" charset="0"/>
                <a:ea typeface="ＭＳ Ｐゴシック" charset="0"/>
                <a:cs typeface="ＭＳ Ｐゴシック" charset="0"/>
              </a:rPr>
              <a:t>WG </a:t>
            </a:r>
            <a:r>
              <a:rPr lang="en-US" sz="2400" dirty="0">
                <a:solidFill>
                  <a:srgbClr val="0000FF"/>
                </a:solidFill>
                <a:latin typeface="Arial" charset="0"/>
                <a:ea typeface="ＭＳ Ｐゴシック" charset="0"/>
                <a:cs typeface="ＭＳ Ｐゴシック" charset="0"/>
              </a:rPr>
              <a:t>Letter Ballot</a:t>
            </a:r>
          </a:p>
          <a:p>
            <a:pPr lvl="1"/>
            <a:r>
              <a:rPr lang="en-US" sz="1800" dirty="0">
                <a:solidFill>
                  <a:srgbClr val="0000FF"/>
                </a:solidFill>
                <a:latin typeface="Arial" charset="0"/>
                <a:ea typeface="ＭＳ Ｐゴシック" charset="0"/>
              </a:rPr>
              <a:t>Initial Release				Aug 2012</a:t>
            </a:r>
          </a:p>
          <a:p>
            <a:pPr lvl="1"/>
            <a:r>
              <a:rPr lang="en-US" sz="1800" dirty="0">
                <a:solidFill>
                  <a:srgbClr val="0000FF"/>
                </a:solidFill>
                <a:latin typeface="Arial" charset="0"/>
                <a:ea typeface="ＭＳ Ｐゴシック" charset="0"/>
              </a:rPr>
              <a:t>Comment resolution			Sep 2012</a:t>
            </a:r>
          </a:p>
          <a:p>
            <a:pPr lvl="1"/>
            <a:r>
              <a:rPr lang="en-US" sz="1800" dirty="0">
                <a:solidFill>
                  <a:srgbClr val="0000FF"/>
                </a:solidFill>
                <a:latin typeface="Arial" charset="0"/>
                <a:ea typeface="ＭＳ Ｐゴシック" charset="0"/>
              </a:rPr>
              <a:t>Recirculation I release			Oct 2012 </a:t>
            </a:r>
          </a:p>
          <a:p>
            <a:pPr lvl="1"/>
            <a:r>
              <a:rPr lang="en-US" sz="1800" dirty="0">
                <a:solidFill>
                  <a:srgbClr val="0000FF"/>
                </a:solidFill>
                <a:latin typeface="Arial" charset="0"/>
                <a:ea typeface="ＭＳ Ｐゴシック" charset="0"/>
              </a:rPr>
              <a:t>Recirculation I comment resolution		Nov 2012</a:t>
            </a:r>
          </a:p>
          <a:p>
            <a:pPr lvl="1"/>
            <a:r>
              <a:rPr lang="en-US" sz="1800" dirty="0">
                <a:solidFill>
                  <a:srgbClr val="0000FF"/>
                </a:solidFill>
                <a:latin typeface="Arial" charset="0"/>
                <a:ea typeface="ＭＳ Ｐゴシック" charset="0"/>
              </a:rPr>
              <a:t>Recirculation II release			Nov 2012</a:t>
            </a:r>
          </a:p>
          <a:p>
            <a:r>
              <a:rPr lang="en-US" sz="2200" dirty="0" smtClean="0">
                <a:solidFill>
                  <a:srgbClr val="0000FF"/>
                </a:solidFill>
                <a:latin typeface="Arial" charset="0"/>
                <a:ea typeface="ＭＳ Ｐゴシック" charset="0"/>
              </a:rPr>
              <a:t>Sponsor </a:t>
            </a:r>
            <a:r>
              <a:rPr lang="en-US" sz="2200" dirty="0">
                <a:solidFill>
                  <a:srgbClr val="0000FF"/>
                </a:solidFill>
                <a:latin typeface="Arial" charset="0"/>
                <a:ea typeface="ＭＳ Ｐゴシック" charset="0"/>
              </a:rPr>
              <a:t>Ballot </a:t>
            </a:r>
            <a:r>
              <a:rPr lang="en-US" sz="2200" dirty="0">
                <a:solidFill>
                  <a:srgbClr val="000000"/>
                </a:solidFill>
                <a:latin typeface="Arial" charset="0"/>
                <a:ea typeface="ＭＳ Ｐゴシック" charset="0"/>
              </a:rPr>
              <a:t>	</a:t>
            </a:r>
          </a:p>
          <a:p>
            <a:pPr lvl="1"/>
            <a:r>
              <a:rPr lang="en-US" sz="1800" dirty="0">
                <a:solidFill>
                  <a:srgbClr val="0000FF"/>
                </a:solidFill>
                <a:latin typeface="Arial" charset="0"/>
                <a:ea typeface="ＭＳ Ｐゴシック" charset="0"/>
              </a:rPr>
              <a:t>Initial Release				Dec 2012 </a:t>
            </a:r>
          </a:p>
          <a:p>
            <a:pPr lvl="1"/>
            <a:r>
              <a:rPr lang="en-US" sz="1800" dirty="0">
                <a:solidFill>
                  <a:srgbClr val="0000FF"/>
                </a:solidFill>
                <a:latin typeface="Arial" charset="0"/>
                <a:ea typeface="ＭＳ Ｐゴシック" charset="0"/>
              </a:rPr>
              <a:t>Comment resolution			Jan 2013</a:t>
            </a:r>
          </a:p>
          <a:p>
            <a:pPr lvl="1"/>
            <a:r>
              <a:rPr lang="en-US" sz="1800" dirty="0">
                <a:solidFill>
                  <a:srgbClr val="0000FF"/>
                </a:solidFill>
                <a:latin typeface="Arial" charset="0"/>
                <a:ea typeface="ＭＳ Ｐゴシック" charset="0"/>
              </a:rPr>
              <a:t>SB Recirculation I release			Feb 2013</a:t>
            </a:r>
          </a:p>
          <a:p>
            <a:pPr lvl="1"/>
            <a:r>
              <a:rPr lang="en-US" sz="1800" dirty="0">
                <a:solidFill>
                  <a:srgbClr val="0000FF"/>
                </a:solidFill>
                <a:latin typeface="Arial" charset="0"/>
                <a:ea typeface="ＭＳ Ｐゴシック" charset="0"/>
              </a:rPr>
              <a:t>SB Recirculation </a:t>
            </a:r>
            <a:r>
              <a:rPr lang="en-US" sz="1800" dirty="0" smtClean="0">
                <a:solidFill>
                  <a:srgbClr val="0000FF"/>
                </a:solidFill>
                <a:latin typeface="Arial" charset="0"/>
                <a:ea typeface="ＭＳ Ｐゴシック" charset="0"/>
              </a:rPr>
              <a:t>I </a:t>
            </a:r>
            <a:r>
              <a:rPr lang="en-US" sz="1800" dirty="0">
                <a:solidFill>
                  <a:srgbClr val="0000FF"/>
                </a:solidFill>
                <a:latin typeface="Arial" charset="0"/>
                <a:ea typeface="ＭＳ Ｐゴシック" charset="0"/>
              </a:rPr>
              <a:t>comment resolution	</a:t>
            </a:r>
            <a:r>
              <a:rPr lang="en-US" sz="1800" dirty="0" smtClean="0">
                <a:solidFill>
                  <a:srgbClr val="0000FF"/>
                </a:solidFill>
                <a:latin typeface="Arial" charset="0"/>
                <a:ea typeface="ＭＳ Ｐゴシック" charset="0"/>
              </a:rPr>
              <a:t>Mar 2013</a:t>
            </a:r>
            <a:endParaRPr lang="en-US" sz="1800" dirty="0">
              <a:solidFill>
                <a:srgbClr val="0000FF"/>
              </a:solidFill>
              <a:latin typeface="Arial" charset="0"/>
              <a:ea typeface="ＭＳ Ｐゴシック" charset="0"/>
            </a:endParaRPr>
          </a:p>
          <a:p>
            <a:pPr lvl="1"/>
            <a:r>
              <a:rPr lang="en-US" sz="1800" dirty="0">
                <a:solidFill>
                  <a:srgbClr val="0000FF"/>
                </a:solidFill>
                <a:latin typeface="Arial" charset="0"/>
                <a:ea typeface="ＭＳ Ｐゴシック" charset="0"/>
              </a:rPr>
              <a:t>SB Recirculation </a:t>
            </a:r>
            <a:r>
              <a:rPr lang="en-US" sz="1800" dirty="0" smtClean="0">
                <a:solidFill>
                  <a:srgbClr val="0000FF"/>
                </a:solidFill>
                <a:latin typeface="Arial" charset="0"/>
                <a:ea typeface="ＭＳ Ｐゴシック" charset="0"/>
              </a:rPr>
              <a:t>II</a:t>
            </a:r>
            <a:r>
              <a:rPr lang="en-US" sz="1800" dirty="0">
                <a:solidFill>
                  <a:srgbClr val="0000FF"/>
                </a:solidFill>
                <a:latin typeface="Arial" charset="0"/>
                <a:ea typeface="ＭＳ Ｐゴシック" charset="0"/>
              </a:rPr>
              <a:t>				</a:t>
            </a:r>
            <a:r>
              <a:rPr lang="en-US" sz="1800" dirty="0" smtClean="0">
                <a:solidFill>
                  <a:srgbClr val="0000FF"/>
                </a:solidFill>
                <a:latin typeface="Arial" charset="0"/>
                <a:ea typeface="ＭＳ Ｐゴシック" charset="0"/>
              </a:rPr>
              <a:t>Apr 2013</a:t>
            </a:r>
          </a:p>
          <a:p>
            <a:r>
              <a:rPr lang="en-US" sz="2200" dirty="0" err="1" smtClean="0">
                <a:latin typeface="Arial" charset="0"/>
                <a:ea typeface="ＭＳ Ｐゴシック" charset="0"/>
              </a:rPr>
              <a:t>RevCom</a:t>
            </a:r>
            <a:endParaRPr lang="en-US" sz="2200" dirty="0">
              <a:latin typeface="Arial" charset="0"/>
              <a:ea typeface="ＭＳ Ｐゴシック" charset="0"/>
            </a:endParaRPr>
          </a:p>
          <a:p>
            <a:pPr lvl="1"/>
            <a:r>
              <a:rPr lang="en-US" sz="1800" dirty="0">
                <a:solidFill>
                  <a:srgbClr val="0000FF"/>
                </a:solidFill>
                <a:latin typeface="Arial" charset="0"/>
                <a:ea typeface="ＭＳ Ｐゴシック" charset="0"/>
              </a:rPr>
              <a:t>EC conditional approval</a:t>
            </a:r>
            <a:r>
              <a:rPr lang="en-US" sz="1800" dirty="0">
                <a:solidFill>
                  <a:srgbClr val="000000"/>
                </a:solidFill>
                <a:latin typeface="Arial" charset="0"/>
                <a:ea typeface="ＭＳ Ｐゴシック" charset="0"/>
              </a:rPr>
              <a:t>			</a:t>
            </a:r>
            <a:r>
              <a:rPr lang="en-US" sz="1800" dirty="0" smtClean="0">
                <a:solidFill>
                  <a:srgbClr val="0000FF"/>
                </a:solidFill>
                <a:latin typeface="Arial" charset="0"/>
                <a:ea typeface="ＭＳ Ｐゴシック" charset="0"/>
              </a:rPr>
              <a:t>22 Mar </a:t>
            </a:r>
            <a:r>
              <a:rPr lang="en-US" sz="1800" dirty="0">
                <a:solidFill>
                  <a:srgbClr val="0000FF"/>
                </a:solidFill>
                <a:latin typeface="Arial" charset="0"/>
                <a:ea typeface="ＭＳ Ｐゴシック" charset="0"/>
              </a:rPr>
              <a:t>2013</a:t>
            </a:r>
          </a:p>
          <a:p>
            <a:pPr lvl="1"/>
            <a:r>
              <a:rPr lang="en-US" sz="1800" dirty="0" err="1">
                <a:solidFill>
                  <a:srgbClr val="000000"/>
                </a:solidFill>
                <a:latin typeface="Arial" charset="0"/>
                <a:ea typeface="ＭＳ Ｐゴシック" charset="0"/>
              </a:rPr>
              <a:t>RevCom</a:t>
            </a:r>
            <a:r>
              <a:rPr lang="en-US" sz="1800" dirty="0">
                <a:solidFill>
                  <a:srgbClr val="000000"/>
                </a:solidFill>
                <a:latin typeface="Arial" charset="0"/>
                <a:ea typeface="ＭＳ Ｐゴシック" charset="0"/>
              </a:rPr>
              <a:t> approval				</a:t>
            </a:r>
            <a:r>
              <a:rPr lang="en-US" sz="1800" dirty="0" smtClean="0">
                <a:solidFill>
                  <a:srgbClr val="000000"/>
                </a:solidFill>
                <a:latin typeface="Arial" charset="0"/>
                <a:ea typeface="ＭＳ Ｐゴシック" charset="0"/>
              </a:rPr>
              <a:t>13 Jun </a:t>
            </a:r>
            <a:r>
              <a:rPr lang="en-US" sz="1800" dirty="0">
                <a:solidFill>
                  <a:srgbClr val="000000"/>
                </a:solidFill>
                <a:latin typeface="Arial" charset="0"/>
                <a:ea typeface="ＭＳ Ｐゴシック" charset="0"/>
              </a:rPr>
              <a:t>2013</a:t>
            </a:r>
          </a:p>
          <a:p>
            <a:pPr lvl="1"/>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&lt;March 2013&gt;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14</a:t>
            </a:fld>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15-13-0251-00)</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3962400"/>
            <a:ext cx="87630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endParaRPr lang="en-US" sz="2800" b="1" dirty="0" smtClean="0"/>
          </a:p>
          <a:p>
            <a:pPr marL="457200" indent="-457200" eaLnBrk="0" fontAlgn="b" hangingPunct="0">
              <a:buClr>
                <a:srgbClr val="FF0000"/>
              </a:buClr>
              <a:buFont typeface="Wingdings" charset="0"/>
              <a:buChar char="q"/>
            </a:pPr>
            <a:r>
              <a:rPr lang="en-US" sz="2800" b="1" dirty="0" smtClean="0"/>
              <a:t>Review and approve agenda (15-13-251-00)</a:t>
            </a:r>
          </a:p>
          <a:p>
            <a:pPr marL="457200" indent="-457200" eaLnBrk="0" fontAlgn="b" hangingPunct="0">
              <a:buClr>
                <a:srgbClr val="FF0000"/>
              </a:buClr>
              <a:buFont typeface="Wingdings" charset="0"/>
              <a:buChar char="q"/>
            </a:pPr>
            <a:r>
              <a:rPr lang="en-US" sz="2800" b="1" dirty="0" smtClean="0"/>
              <a:t>Review and approve minutes from Orlando (15-13-0235-00)</a:t>
            </a:r>
          </a:p>
          <a:p>
            <a:pPr marL="457200" indent="-457200" eaLnBrk="0" fontAlgn="b" hangingPunct="0">
              <a:buClr>
                <a:srgbClr val="FF0000"/>
              </a:buClr>
              <a:buFont typeface="Wingdings" charset="0"/>
              <a:buChar char="q"/>
            </a:pPr>
            <a:r>
              <a:rPr lang="en-US" sz="2800" b="1" dirty="0" smtClean="0"/>
              <a:t>Review </a:t>
            </a:r>
            <a:r>
              <a:rPr lang="en-US" sz="2800" b="1" dirty="0"/>
              <a:t>voting and comments from </a:t>
            </a:r>
            <a:r>
              <a:rPr lang="en-US" sz="2800" b="1" dirty="0" smtClean="0"/>
              <a:t>Sponsor Ballot </a:t>
            </a:r>
            <a:r>
              <a:rPr lang="en-US" sz="2800" b="1" dirty="0" smtClean="0"/>
              <a:t>Recirculation (15-13-0032-14)</a:t>
            </a:r>
            <a:endParaRPr lang="en-US" sz="2800" b="1" dirty="0" smtClean="0"/>
          </a:p>
          <a:p>
            <a:pPr marL="457200" indent="-457200" eaLnBrk="0" fontAlgn="b" hangingPunct="0">
              <a:buClr>
                <a:srgbClr val="FF0000"/>
              </a:buClr>
              <a:buFont typeface="Wingdings" charset="0"/>
              <a:buChar char="q"/>
            </a:pPr>
            <a:r>
              <a:rPr lang="en-US" sz="2800" b="1" dirty="0" smtClean="0"/>
              <a:t>Review approved resolutions</a:t>
            </a:r>
          </a:p>
          <a:p>
            <a:pPr marL="457200" indent="-457200" eaLnBrk="0" fontAlgn="b" hangingPunct="0">
              <a:buClr>
                <a:srgbClr val="FF0000"/>
              </a:buClr>
              <a:buFont typeface="Wingdings" charset="0"/>
              <a:buChar char="q"/>
            </a:pPr>
            <a:r>
              <a:rPr lang="en-US" sz="2800" b="1" dirty="0" smtClean="0"/>
              <a:t>Discuss next </a:t>
            </a:r>
            <a:r>
              <a:rPr lang="en-US" sz="2800" b="1" dirty="0" smtClean="0"/>
              <a:t>actions</a:t>
            </a:r>
          </a:p>
          <a:p>
            <a:pPr marL="457200" indent="-457200" eaLnBrk="0" fontAlgn="b" hangingPunct="0">
              <a:buClr>
                <a:srgbClr val="FF0000"/>
              </a:buClr>
              <a:buFont typeface="Wingdings" charset="0"/>
              <a:buChar char="q"/>
            </a:pPr>
            <a:r>
              <a:rPr lang="en-US" sz="2800" b="1" dirty="0" smtClean="0"/>
              <a:t>Adjourn</a:t>
            </a:r>
          </a:p>
          <a:p>
            <a:pPr eaLnBrk="0" fontAlgn="b" hangingPunct="0">
              <a:buClr>
                <a:srgbClr val="FF0000"/>
              </a:buClr>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457200"/>
            <a:ext cx="7848600" cy="762000"/>
          </a:xfrm>
        </p:spPr>
        <p:txBody>
          <a:bodyPr/>
          <a:lstStyle/>
          <a:p>
            <a:r>
              <a:rPr lang="en-US" b="1" dirty="0" smtClean="0">
                <a:latin typeface="Times New Roman" charset="0"/>
                <a:ea typeface="ＭＳ Ｐゴシック" charset="0"/>
                <a:cs typeface="ＭＳ Ｐゴシック" charset="0"/>
              </a:rPr>
              <a:t>Sponsor Ballot Recirculation results</a:t>
            </a:r>
            <a:endParaRPr lang="en-US"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609600" y="335280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dirty="0"/>
              <a:t>Sponsor Ballot Recirculation 2 (P802.15.4k-D05) closed 12 April 2013</a:t>
            </a:r>
          </a:p>
          <a:p>
            <a:r>
              <a:rPr lang="en-US" sz="2800" dirty="0"/>
              <a:t>Cumulative vote results (pool of 138 voters)</a:t>
            </a:r>
          </a:p>
          <a:p>
            <a:pPr lvl="1"/>
            <a:r>
              <a:rPr lang="en-US" sz="2800" dirty="0"/>
              <a:t>119 responses (86% response ratio)</a:t>
            </a:r>
          </a:p>
          <a:p>
            <a:pPr lvl="1"/>
            <a:r>
              <a:rPr lang="en-US" sz="2800" dirty="0"/>
              <a:t>106 yes, 1 no (99% approval ratio)</a:t>
            </a:r>
          </a:p>
          <a:p>
            <a:pPr lvl="1"/>
            <a:r>
              <a:rPr lang="en-US" sz="2800" dirty="0"/>
              <a:t>12 abstain (10% abstain ratio)</a:t>
            </a:r>
          </a:p>
          <a:p>
            <a:r>
              <a:rPr lang="en-US" sz="2800" dirty="0"/>
              <a:t>4 comments from 4 </a:t>
            </a:r>
            <a:r>
              <a:rPr lang="en-US" sz="2800" dirty="0" smtClean="0"/>
              <a:t>commenters (15-13-0032-14)</a:t>
            </a:r>
            <a:endParaRPr lang="en-US" sz="2800" dirty="0"/>
          </a:p>
          <a:p>
            <a:pPr lvl="1"/>
            <a:r>
              <a:rPr lang="en-US" sz="2800" dirty="0"/>
              <a:t>1 marked as “Must be Satisfied” from IEEE coordinator stating: </a:t>
            </a:r>
            <a:r>
              <a:rPr lang="en-US" sz="2800" i="1" dirty="0"/>
              <a:t>this draft meets all editorial requirements</a:t>
            </a:r>
            <a:endParaRPr lang="en-US" sz="2800" dirty="0"/>
          </a:p>
          <a:p>
            <a:pPr lvl="1"/>
            <a:r>
              <a:rPr lang="en-US" sz="2800" dirty="0"/>
              <a:t>0 comments from sole remaining “no” voter</a:t>
            </a:r>
          </a:p>
          <a:p>
            <a:pPr eaLnBrk="0" fontAlgn="b" hangingPunct="0">
              <a:buClr>
                <a:schemeClr val="tx1"/>
              </a:buClr>
            </a:pPr>
            <a:endParaRPr lang="en-US" sz="2800" dirty="0" smtClean="0"/>
          </a:p>
        </p:txBody>
      </p:sp>
    </p:spTree>
    <p:extLst>
      <p:ext uri="{BB962C8B-B14F-4D97-AF65-F5344CB8AC3E}">
        <p14:creationId xmlns:p14="http://schemas.microsoft.com/office/powerpoint/2010/main" val="24729192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129CAE1B-A5FA-6A4A-ADBD-A2A697EF471F}" type="slidenum">
              <a:rPr lang="en-US"/>
              <a:pPr/>
              <a:t>6</a:t>
            </a:fld>
            <a:endParaRPr lang="en-US"/>
          </a:p>
        </p:txBody>
      </p:sp>
      <p:sp>
        <p:nvSpPr>
          <p:cNvPr id="23556"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C13A6E2C-AC7C-404E-819B-65BB1CA47426}" type="slidenum">
              <a:rPr lang="en-US"/>
              <a:pPr algn="ctr"/>
              <a:t>6</a:t>
            </a:fld>
            <a:endParaRPr lang="en-US"/>
          </a:p>
        </p:txBody>
      </p:sp>
      <p:sp>
        <p:nvSpPr>
          <p:cNvPr id="23557" name="Rectangle 4"/>
          <p:cNvSpPr>
            <a:spLocks noGrp="1" noChangeArrowheads="1"/>
          </p:cNvSpPr>
          <p:nvPr>
            <p:ph type="title" idx="4294967295"/>
          </p:nvPr>
        </p:nvSpPr>
        <p:spPr>
          <a:xfrm>
            <a:off x="152400" y="381000"/>
            <a:ext cx="8763000" cy="1066800"/>
          </a:xfrm>
        </p:spPr>
        <p:txBody>
          <a:bodyPr/>
          <a:lstStyle/>
          <a:p>
            <a:r>
              <a:rPr lang="en-US" b="1" dirty="0">
                <a:latin typeface="Times New Roman" charset="0"/>
                <a:ea typeface="ＭＳ Ｐゴシック" charset="0"/>
                <a:cs typeface="ＭＳ Ｐゴシック" charset="0"/>
              </a:rPr>
              <a:t>TG4k Meetings This </a:t>
            </a:r>
            <a:r>
              <a:rPr lang="en-US" b="1" dirty="0" smtClean="0">
                <a:latin typeface="Times New Roman" charset="0"/>
                <a:ea typeface="ＭＳ Ｐゴシック" charset="0"/>
                <a:cs typeface="ＭＳ Ｐゴシック" charset="0"/>
              </a:rPr>
              <a:t>Week </a:t>
            </a:r>
            <a:r>
              <a:rPr lang="en-US" sz="2800" dirty="0" smtClean="0">
                <a:latin typeface="Times New Roman" charset="0"/>
                <a:ea typeface="ＭＳ Ｐゴシック" charset="0"/>
                <a:cs typeface="ＭＳ Ｐゴシック" charset="0"/>
              </a:rPr>
              <a:t>(15-13-0115-00)</a:t>
            </a:r>
            <a:endParaRPr lang="en-US" sz="2800" dirty="0">
              <a:latin typeface="Times New Roman" charset="0"/>
              <a:ea typeface="ＭＳ Ｐゴシック" charset="0"/>
              <a:cs typeface="ＭＳ Ｐゴシック" charset="0"/>
            </a:endParaRP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798685094"/>
              </p:ext>
            </p:extLst>
          </p:nvPr>
        </p:nvGraphicFramePr>
        <p:xfrm>
          <a:off x="152400" y="1295400"/>
          <a:ext cx="8763000" cy="4731925"/>
        </p:xfrm>
        <a:graphic>
          <a:graphicData uri="http://schemas.openxmlformats.org/drawingml/2006/table">
            <a:tbl>
              <a:tblPr/>
              <a:tblGrid>
                <a:gridCol w="762000"/>
                <a:gridCol w="2362200"/>
                <a:gridCol w="1676400"/>
                <a:gridCol w="1828800"/>
                <a:gridCol w="2133600"/>
              </a:tblGrid>
              <a:tr h="61874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 </a:t>
                      </a: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 </a:t>
                      </a:r>
                      <a:b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br>
                      <a:r>
                        <a:rPr kumimoji="0" lang="en-US" sz="1800" b="0" i="0" u="none" strike="noStrike" cap="none" normalizeH="0" baseline="0" dirty="0" smtClean="0">
                          <a:ln>
                            <a:noFill/>
                          </a:ln>
                          <a:solidFill>
                            <a:srgbClr val="FF0000"/>
                          </a:solidFill>
                          <a:effectLst/>
                          <a:latin typeface="Arial" pitchFamily="34" charset="0"/>
                          <a:ea typeface="ＭＳ Ｐゴシック" pitchFamily="-65" charset="-128"/>
                        </a:rPr>
                        <a:t>(Boca V)</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6417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600"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31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848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t>Opening report, review SB results</a:t>
                      </a:r>
                      <a:r>
                        <a:rPr lang="en-US" sz="1600" baseline="0" dirty="0" smtClean="0"/>
                        <a:t>, review previous resolutions, closing report, adjourn</a:t>
                      </a: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5121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lang="en-US" sz="160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7</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8</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2013&gt;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9</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13933</TotalTime>
  <Words>1576</Words>
  <Application>Microsoft Macintosh PowerPoint</Application>
  <PresentationFormat>On-screen Show (4:3)</PresentationFormat>
  <Paragraphs>246</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TG4k PAR Scope of Proposed Standard </vt:lpstr>
      <vt:lpstr>Purpose of Proposed Standard</vt:lpstr>
      <vt:lpstr>Meeting Goals (Agenda 15-13-0251-00)</vt:lpstr>
      <vt:lpstr>Sponsor Ballot Recirculation results</vt:lpstr>
      <vt:lpstr>TG4k Meetings This Week (15-13-0115-00)</vt:lpstr>
      <vt:lpstr>Instructions for the WG Chair</vt:lpstr>
      <vt:lpstr>Participants, Patents, and Duty to Inform</vt:lpstr>
      <vt:lpstr>Patent Related Links</vt:lpstr>
      <vt:lpstr>Call for Potentially Essential Patents</vt:lpstr>
      <vt:lpstr>Other Guidelines for IEEE WG Meetings</vt:lpstr>
      <vt:lpstr>TG4k Officers</vt:lpstr>
      <vt:lpstr>Chair’s Role</vt:lpstr>
      <vt:lpstr>TG4k 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Opening Report for Wailoloa</dc:title>
  <dc:subject>IEEE 802.15 &lt;TG4k Opening Report&gt;</dc:subject>
  <dc:creator>Pat Kinney</dc:creator>
  <cp:keywords/>
  <dc:description>&lt;15-13-0ddd-00-004k&gt;</dc:description>
  <cp:lastModifiedBy>Pat Kinney</cp:lastModifiedBy>
  <cp:revision>454</cp:revision>
  <cp:lastPrinted>1998-02-10T13:28:06Z</cp:lastPrinted>
  <dcterms:created xsi:type="dcterms:W3CDTF">2009-07-12T16:25:16Z</dcterms:created>
  <dcterms:modified xsi:type="dcterms:W3CDTF">2013-05-13T20:21:52Z</dcterms:modified>
  <cp:category/>
</cp:coreProperties>
</file>