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2" r:id="rId2"/>
    <p:sldId id="372" r:id="rId3"/>
    <p:sldId id="388" r:id="rId4"/>
    <p:sldId id="387" r:id="rId5"/>
    <p:sldId id="386" r:id="rId6"/>
    <p:sldId id="38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61" autoAdjust="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4113" y="701675"/>
            <a:ext cx="4625975" cy="34686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en-tête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Espace réservé de la date 4"/>
          <p:cNvSpPr>
            <a:spLocks noGrp="1"/>
          </p:cNvSpPr>
          <p:nvPr>
            <p:ph type="dt" idx="11"/>
          </p:nvPr>
        </p:nvSpPr>
        <p:spPr/>
        <p:txBody>
          <a:bodyPr/>
          <a:lstStyle/>
          <a:p>
            <a:pPr>
              <a:defRPr/>
            </a:pPr>
            <a:r>
              <a:rPr lang="en-US" altLang="ko-KR" smtClean="0"/>
              <a:t>&lt;month year&gt;</a:t>
            </a:r>
            <a:endParaRPr lang="en-US" altLang="ko-KR"/>
          </a:p>
        </p:txBody>
      </p:sp>
      <p:sp>
        <p:nvSpPr>
          <p:cNvPr id="6" name="Espace réservé du pied de page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Espace réservé du numéro de diapositive 6"/>
          <p:cNvSpPr>
            <a:spLocks noGrp="1"/>
          </p:cNvSpPr>
          <p:nvPr>
            <p:ph type="sldNum" sz="quarter" idx="13"/>
          </p:nvPr>
        </p:nvSpPr>
        <p:spPr/>
        <p:txBody>
          <a:bodyPr/>
          <a:lstStyle/>
          <a:p>
            <a:r>
              <a:rPr lang="en-US" altLang="ko-KR" smtClean="0"/>
              <a:t>Page </a:t>
            </a:r>
            <a:fld id="{EEBBDA0E-8EE3-4341-8F39-62F6A2F10370}" type="slidenum">
              <a:rPr lang="en-US" altLang="ko-KR" smtClean="0"/>
              <a:pPr/>
              <a:t>2</a:t>
            </a:fld>
            <a:endParaRPr lang="en-US" altLang="ko-KR"/>
          </a:p>
        </p:txBody>
      </p:sp>
    </p:spTree>
    <p:extLst>
      <p:ext uri="{BB962C8B-B14F-4D97-AF65-F5344CB8AC3E}">
        <p14:creationId xmlns:p14="http://schemas.microsoft.com/office/powerpoint/2010/main" val="3865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15-13-0288-07-004m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3568" y="1412776"/>
            <a:ext cx="8062913" cy="4538786"/>
          </a:xfrm>
        </p:spPr>
        <p:txBody>
          <a:bodyPr/>
          <a:lstStyle/>
          <a:p>
            <a:r>
              <a:rPr lang="en-US" altLang="ko-KR" sz="2000" dirty="0" smtClean="0">
                <a:ea typeface="Gulim" pitchFamily="34" charset="-127"/>
              </a:rPr>
              <a:t>Current draft, Section 20.1.2.4, supports one optional FEC method from 802.15.4k</a:t>
            </a:r>
          </a:p>
          <a:p>
            <a:r>
              <a:rPr lang="en-US" altLang="ko-KR" sz="2000" dirty="0" smtClean="0">
                <a:ea typeface="Gulim" pitchFamily="34" charset="-127"/>
              </a:rPr>
              <a:t>This submission proposes to add the optional FEC schemes (RSC and NRNSC FEC schemes) from 802.15.4g, as </a:t>
            </a:r>
            <a:r>
              <a:rPr lang="en-US" altLang="ko-KR" sz="2000" dirty="0" smtClean="0">
                <a:ea typeface="Gulim" pitchFamily="34" charset="-127"/>
              </a:rPr>
              <a:t>follows</a:t>
            </a:r>
          </a:p>
          <a:p>
            <a:pPr lvl="1"/>
            <a:r>
              <a:rPr lang="en-US" altLang="ko-KR" dirty="0" smtClean="0">
                <a:ea typeface="Gulim" pitchFamily="34" charset="-127"/>
              </a:rPr>
              <a:t>Replace </a:t>
            </a:r>
            <a:r>
              <a:rPr lang="en-US" altLang="ko-KR" dirty="0" smtClean="0">
                <a:ea typeface="Gulim" pitchFamily="34" charset="-127"/>
              </a:rPr>
              <a:t>text from Section </a:t>
            </a:r>
            <a:r>
              <a:rPr lang="en-US" altLang="ko-KR" dirty="0" smtClean="0">
                <a:ea typeface="Gulim" pitchFamily="34" charset="-127"/>
              </a:rPr>
              <a:t>20.1.2.2 </a:t>
            </a:r>
            <a:r>
              <a:rPr lang="en-US" altLang="ko-KR" dirty="0" smtClean="0">
                <a:ea typeface="Gulim" pitchFamily="34" charset="-127"/>
              </a:rPr>
              <a:t>lines 33-36 with</a:t>
            </a:r>
            <a:r>
              <a:rPr lang="en-US" altLang="ko-KR" sz="2400" dirty="0" smtClean="0">
                <a:ea typeface="Gulim" pitchFamily="34" charset="-127"/>
              </a:rPr>
              <a:t>	</a:t>
            </a:r>
          </a:p>
          <a:p>
            <a:pPr lvl="2"/>
            <a:r>
              <a:rPr lang="en-US" altLang="ko-KR" sz="1600" dirty="0" smtClean="0">
                <a:ea typeface="Gulim" pitchFamily="34" charset="-127"/>
              </a:rPr>
              <a:t>“FEC support is </a:t>
            </a:r>
            <a:r>
              <a:rPr lang="en-US" altLang="ko-KR" sz="1600" dirty="0" smtClean="0">
                <a:ea typeface="Gulim" pitchFamily="34" charset="-127"/>
              </a:rPr>
              <a:t>optional. </a:t>
            </a:r>
            <a:r>
              <a:rPr lang="en-US" sz="1600" kern="1200" dirty="0" smtClean="0"/>
              <a:t>The use of FEC is controlled by the PIB attribute </a:t>
            </a:r>
            <a:r>
              <a:rPr lang="en-US" sz="1600" i="1" kern="1200" dirty="0" err="1" smtClean="0"/>
              <a:t>phyFSKFECEnabled</a:t>
            </a:r>
            <a:r>
              <a:rPr lang="en-US" sz="1600" kern="1200" dirty="0" smtClean="0"/>
              <a:t>, as defined in 9.3. Three FEC schemes are included. The </a:t>
            </a:r>
            <a:r>
              <a:rPr lang="en-US" sz="1600" kern="1200" dirty="0" smtClean="0"/>
              <a:t>FEC scheme is controlled by the PIB attribute </a:t>
            </a:r>
            <a:r>
              <a:rPr lang="en-US" altLang="ko-KR" sz="1600" i="1" dirty="0" err="1">
                <a:ea typeface="Gulim" pitchFamily="34" charset="-127"/>
              </a:rPr>
              <a:t>phyTVWSFSKFECScheme</a:t>
            </a:r>
            <a:r>
              <a:rPr lang="en-US" altLang="ko-KR" sz="1600" i="1" dirty="0">
                <a:ea typeface="Gulim" pitchFamily="34" charset="-127"/>
              </a:rPr>
              <a:t> </a:t>
            </a:r>
            <a:r>
              <a:rPr lang="en-US" altLang="ko-KR" sz="1600" dirty="0" smtClean="0">
                <a:ea typeface="Gulim" pitchFamily="34" charset="-127"/>
              </a:rPr>
              <a:t>as defined in 9.3</a:t>
            </a:r>
            <a:r>
              <a:rPr lang="en-US" altLang="ko-KR" sz="1600" i="1" dirty="0" smtClean="0">
                <a:ea typeface="Gulim" pitchFamily="34" charset="-127"/>
              </a:rPr>
              <a:t>. </a:t>
            </a:r>
            <a:r>
              <a:rPr lang="en-US" altLang="ko-KR" sz="1600" dirty="0" smtClean="0">
                <a:ea typeface="Gulim" pitchFamily="34" charset="-127"/>
              </a:rPr>
              <a:t>The first FEC </a:t>
            </a:r>
            <a:r>
              <a:rPr lang="en-US" altLang="ko-KR" sz="1600" dirty="0" smtClean="0">
                <a:ea typeface="Gulim" pitchFamily="34" charset="-127"/>
              </a:rPr>
              <a:t>scheme shall be according to sub-clause </a:t>
            </a:r>
            <a:r>
              <a:rPr lang="en-US" altLang="ko-KR" sz="1600" dirty="0" smtClean="0">
                <a:ea typeface="Gulim" pitchFamily="34" charset="-127"/>
              </a:rPr>
              <a:t>19.2.2.4. For this scheme, </a:t>
            </a:r>
            <a:r>
              <a:rPr lang="en-US" altLang="ko-KR" sz="1600" dirty="0"/>
              <a:t>i</a:t>
            </a:r>
            <a:r>
              <a:rPr lang="en-US" sz="1600" dirty="0" smtClean="0"/>
              <a:t>nterleaving </a:t>
            </a:r>
            <a:r>
              <a:rPr lang="en-US" sz="1600" dirty="0"/>
              <a:t>shall always be used when FEC is </a:t>
            </a:r>
            <a:r>
              <a:rPr lang="en-US" sz="1600" dirty="0" smtClean="0"/>
              <a:t>enabled and the interleaving scheme shall be as defined in 19.2.2.5. The second FEC scheme shall be according to the RSC FEC scheme defined in sub-clause 18.1.2.4. </a:t>
            </a:r>
            <a:r>
              <a:rPr lang="en-US" altLang="ko-KR" sz="1600" dirty="0">
                <a:ea typeface="Gulim" pitchFamily="34" charset="-127"/>
              </a:rPr>
              <a:t>For this scheme, </a:t>
            </a:r>
            <a:r>
              <a:rPr lang="en-US" altLang="ko-KR" sz="1600" dirty="0"/>
              <a:t>i</a:t>
            </a:r>
            <a:r>
              <a:rPr lang="en-US" sz="1600" dirty="0"/>
              <a:t>nterleaving </a:t>
            </a:r>
            <a:r>
              <a:rPr lang="en-US" sz="1600" dirty="0" smtClean="0"/>
              <a:t>may be </a:t>
            </a:r>
            <a:r>
              <a:rPr lang="en-US" sz="1600" dirty="0"/>
              <a:t>used when FEC is enabled and the interleaving scheme shall be as defined in </a:t>
            </a:r>
            <a:r>
              <a:rPr lang="en-US" sz="1600" dirty="0" smtClean="0"/>
              <a:t>18.1.2.5. </a:t>
            </a:r>
            <a:r>
              <a:rPr lang="en-US" sz="1600" dirty="0"/>
              <a:t>The </a:t>
            </a:r>
            <a:r>
              <a:rPr lang="en-US" sz="1600" dirty="0" smtClean="0"/>
              <a:t>third FEC </a:t>
            </a:r>
            <a:r>
              <a:rPr lang="en-US" sz="1600" dirty="0"/>
              <a:t>scheme shall be according to the </a:t>
            </a:r>
            <a:r>
              <a:rPr lang="en-US" sz="1600" dirty="0" smtClean="0"/>
              <a:t>NRNSC </a:t>
            </a:r>
            <a:r>
              <a:rPr lang="en-US" sz="1600" dirty="0"/>
              <a:t>FEC scheme defined in sub-clause 18.1.2.4. </a:t>
            </a:r>
            <a:r>
              <a:rPr lang="en-US" altLang="ko-KR" sz="1600" dirty="0">
                <a:ea typeface="Gulim" pitchFamily="34" charset="-127"/>
              </a:rPr>
              <a:t>For this scheme, </a:t>
            </a:r>
            <a:r>
              <a:rPr lang="en-US" altLang="ko-KR" sz="1600" dirty="0"/>
              <a:t>i</a:t>
            </a:r>
            <a:r>
              <a:rPr lang="en-US" sz="1600" dirty="0"/>
              <a:t>nterleaving shall always be used when FEC is enabled and the interleaving scheme shall be as defined in 18.1.2.5</a:t>
            </a:r>
            <a:r>
              <a:rPr lang="en-US" sz="1200" dirty="0"/>
              <a:t>. </a:t>
            </a:r>
            <a:endParaRPr lang="en-US" altLang="ko-KR" sz="1200" dirty="0">
              <a:ea typeface="Gulim" pitchFamily="34" charset="-127"/>
            </a:endParaRP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15-13-0288-07-004m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PIB attribute</a:t>
            </a:r>
            <a:endParaRPr lang="en-US" dirty="0"/>
          </a:p>
        </p:txBody>
      </p:sp>
      <p:sp>
        <p:nvSpPr>
          <p:cNvPr id="3" name="Content Placeholder 2"/>
          <p:cNvSpPr>
            <a:spLocks noGrp="1"/>
          </p:cNvSpPr>
          <p:nvPr>
            <p:ph idx="1"/>
          </p:nvPr>
        </p:nvSpPr>
        <p:spPr/>
        <p:txBody>
          <a:bodyPr/>
          <a:lstStyle/>
          <a:p>
            <a:pPr lvl="1"/>
            <a:r>
              <a:rPr lang="en-US" altLang="ko-KR" sz="1800" dirty="0">
                <a:ea typeface="Gulim" pitchFamily="34" charset="-127"/>
              </a:rPr>
              <a:t>Add a new PIB attribute </a:t>
            </a:r>
            <a:r>
              <a:rPr lang="en-US" altLang="ko-KR" sz="1800" i="1" dirty="0" err="1">
                <a:ea typeface="Gulim" pitchFamily="34" charset="-127"/>
              </a:rPr>
              <a:t>phyTVWSFSKFECScheme</a:t>
            </a:r>
            <a:r>
              <a:rPr lang="en-US" altLang="ko-KR" sz="1800" i="1" dirty="0">
                <a:ea typeface="Gulim" pitchFamily="34" charset="-127"/>
              </a:rPr>
              <a:t> </a:t>
            </a:r>
            <a:r>
              <a:rPr lang="en-US" altLang="ko-KR" sz="1800" dirty="0">
                <a:ea typeface="Gulim" pitchFamily="34" charset="-127"/>
              </a:rPr>
              <a:t>in clause 9.3, Table 71, with the following description: </a:t>
            </a:r>
          </a:p>
          <a:p>
            <a:pPr lvl="3"/>
            <a:r>
              <a:rPr lang="en-US" altLang="ko-KR" sz="1600" dirty="0">
                <a:ea typeface="Gulim" pitchFamily="34" charset="-127"/>
              </a:rPr>
              <a:t>“A value of zero indicates that the FEC scheme in 19.2.2.4 is employed</a:t>
            </a:r>
            <a:r>
              <a:rPr lang="en-US" altLang="ja-JP" sz="1600" dirty="0"/>
              <a:t>, with an interleaving scheme as define in 19.2.2.5</a:t>
            </a:r>
            <a:r>
              <a:rPr lang="en-US" altLang="ko-KR" sz="1600" dirty="0">
                <a:ea typeface="Gulim" pitchFamily="34" charset="-127"/>
              </a:rPr>
              <a:t>. A value of one indicates that the RSC FEC scheme in 18.1.2.4 is employed</a:t>
            </a:r>
            <a:r>
              <a:rPr lang="en-US" altLang="ja-JP" sz="1600" dirty="0"/>
              <a:t>, with an interleaving scheme as define in 18.1.2.5</a:t>
            </a:r>
            <a:r>
              <a:rPr lang="en-US" altLang="ko-KR" sz="1600" dirty="0">
                <a:ea typeface="Gulim" pitchFamily="34" charset="-127"/>
              </a:rPr>
              <a:t>. A value of two indicates that the NRNSC FEC scheme in 18.1.2.4 is employed</a:t>
            </a:r>
            <a:r>
              <a:rPr lang="en-US" altLang="ja-JP" sz="1600" dirty="0"/>
              <a:t>, with an interleaving scheme as define in 18.1.2.5</a:t>
            </a:r>
            <a:r>
              <a:rPr lang="en-US" altLang="ko-KR" sz="1600" dirty="0">
                <a:ea typeface="Gulim" pitchFamily="34" charset="-127"/>
              </a:rPr>
              <a:t>.” </a:t>
            </a:r>
          </a:p>
          <a:p>
            <a:pPr lvl="3"/>
            <a:r>
              <a:rPr lang="en-US" altLang="ko-KR" sz="1600" dirty="0">
                <a:ea typeface="Gulim" pitchFamily="34" charset="-127"/>
              </a:rPr>
              <a:t>“The attribute is only valid for the TVWS-FSK PHY</a:t>
            </a:r>
            <a:r>
              <a:rPr lang="en-US" altLang="ko-KR" sz="2400" dirty="0" smtClean="0">
                <a:ea typeface="Gulim" pitchFamily="34" charset="-127"/>
              </a:rPr>
              <a:t>”</a:t>
            </a:r>
            <a:endParaRPr lang="en-US" altLang="ko-KR" sz="2800" dirty="0">
              <a:ea typeface="Gulim" pitchFamily="34" charset="-127"/>
            </a:endParaRPr>
          </a:p>
          <a:p>
            <a:pPr lvl="1"/>
            <a:r>
              <a:rPr lang="en-US" altLang="ko-KR" dirty="0" smtClean="0">
                <a:ea typeface="Gulim" pitchFamily="34" charset="-127"/>
              </a:rPr>
              <a:t>Modify the description </a:t>
            </a:r>
            <a:r>
              <a:rPr lang="en-US" altLang="ko-KR" dirty="0">
                <a:ea typeface="Gulim" pitchFamily="34" charset="-127"/>
              </a:rPr>
              <a:t>for the existing PIB attribute </a:t>
            </a:r>
            <a:r>
              <a:rPr lang="en-US" altLang="ko-KR" dirty="0" err="1" smtClean="0">
                <a:ea typeface="Gulim" pitchFamily="34" charset="-127"/>
              </a:rPr>
              <a:t>phyFSKFECInterleavingRSC</a:t>
            </a:r>
            <a:r>
              <a:rPr lang="en-US" altLang="ko-KR" dirty="0" smtClean="0">
                <a:ea typeface="Gulim" pitchFamily="34" charset="-127"/>
              </a:rPr>
              <a:t> in clause 9.3, Table 71, </a:t>
            </a:r>
          </a:p>
          <a:p>
            <a:pPr lvl="2"/>
            <a:r>
              <a:rPr lang="en-US" altLang="ko-KR" dirty="0" smtClean="0">
                <a:ea typeface="Gulim" pitchFamily="34" charset="-127"/>
              </a:rPr>
              <a:t>from “This attribute is only valid for the MR-FSK PHY“ </a:t>
            </a:r>
          </a:p>
          <a:p>
            <a:pPr lvl="2"/>
            <a:r>
              <a:rPr lang="en-US" altLang="ko-KR" dirty="0" smtClean="0">
                <a:ea typeface="Gulim" pitchFamily="34" charset="-127"/>
              </a:rPr>
              <a:t>to “This attribute is only valid for the TVWS-FSK </a:t>
            </a:r>
            <a:r>
              <a:rPr lang="en-US" altLang="ko-KR" i="1" dirty="0" smtClean="0">
                <a:ea typeface="Gulim" pitchFamily="34" charset="-127"/>
              </a:rPr>
              <a:t>PHY</a:t>
            </a:r>
            <a:r>
              <a:rPr lang="en-US" altLang="ko-KR" dirty="0" smtClean="0">
                <a:ea typeface="Gulim" pitchFamily="34" charset="-127"/>
              </a:rPr>
              <a:t> and MR-FSK PHY”</a:t>
            </a:r>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sp>
        <p:nvSpPr>
          <p:cNvPr id="9" name="TextBox 8"/>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15-13-0288-07-004m</a:t>
            </a:r>
            <a:endParaRPr lang="en-US" b="1" dirty="0"/>
          </a:p>
        </p:txBody>
      </p:sp>
    </p:spTree>
    <p:extLst>
      <p:ext uri="{BB962C8B-B14F-4D97-AF65-F5344CB8AC3E}">
        <p14:creationId xmlns:p14="http://schemas.microsoft.com/office/powerpoint/2010/main" val="136372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648072"/>
          </a:xfrm>
        </p:spPr>
        <p:txBody>
          <a:bodyPr/>
          <a:lstStyle/>
          <a:p>
            <a:r>
              <a:rPr lang="en-US" dirty="0" smtClean="0"/>
              <a:t>Table 4ia Changes required</a:t>
            </a:r>
            <a:endParaRPr lang="en-US" dirty="0"/>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88840"/>
            <a:ext cx="4032448" cy="3867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611" y="1542269"/>
            <a:ext cx="3330217"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bwMode="auto">
          <a:xfrm>
            <a:off x="4139952" y="2276872"/>
            <a:ext cx="432048" cy="43204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15-13-0288-07-004m</a:t>
            </a:r>
            <a:endParaRPr lang="en-US" b="1" dirty="0"/>
          </a:p>
        </p:txBody>
      </p:sp>
      <p:graphicFrame>
        <p:nvGraphicFramePr>
          <p:cNvPr id="13" name="Tableau 3"/>
          <p:cNvGraphicFramePr>
            <a:graphicFrameLocks noGrp="1"/>
          </p:cNvGraphicFramePr>
          <p:nvPr>
            <p:extLst>
              <p:ext uri="{D42A27DB-BD31-4B8C-83A1-F6EECF244321}">
                <p14:modId xmlns:p14="http://schemas.microsoft.com/office/powerpoint/2010/main" val="407694583"/>
              </p:ext>
            </p:extLst>
          </p:nvPr>
        </p:nvGraphicFramePr>
        <p:xfrm>
          <a:off x="4572000" y="1340768"/>
          <a:ext cx="4248470" cy="5547261"/>
        </p:xfrm>
        <a:graphic>
          <a:graphicData uri="http://schemas.openxmlformats.org/drawingml/2006/table">
            <a:tbl>
              <a:tblPr firstRow="1" bandRow="1">
                <a:tableStyleId>{5C22544A-7EE6-4342-B048-85BDC9FD1C3A}</a:tableStyleId>
              </a:tblPr>
              <a:tblGrid>
                <a:gridCol w="611352"/>
                <a:gridCol w="695869"/>
                <a:gridCol w="2941249"/>
              </a:tblGrid>
              <a:tr h="489536">
                <a:tc gridSpan="3">
                  <a:txBody>
                    <a:bodyPr/>
                    <a:lstStyle/>
                    <a:p>
                      <a:r>
                        <a:rPr lang="en-US" sz="1000" dirty="0" smtClean="0">
                          <a:solidFill>
                            <a:schemeClr val="tx1"/>
                          </a:solidFill>
                        </a:rPr>
                        <a:t>26:39 for FSK operating Parameters when PHY</a:t>
                      </a:r>
                      <a:r>
                        <a:rPr lang="en-US" sz="1000" baseline="0" dirty="0" smtClean="0">
                          <a:solidFill>
                            <a:schemeClr val="tx1"/>
                          </a:solidFill>
                        </a:rPr>
                        <a:t> Type Selector is set to 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rowSpan="7">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dirty="0" smtClean="0">
                          <a:solidFill>
                            <a:schemeClr val="accent1"/>
                          </a:solidFill>
                        </a:rPr>
                        <a:t>26:28</a:t>
                      </a:r>
                      <a:endParaRPr lang="en-US" sz="105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50" b="1" i="0" u="none" strike="noStrike" kern="1200" baseline="0" dirty="0" smtClean="0">
                          <a:solidFill>
                            <a:schemeClr val="accent1"/>
                          </a:solidFill>
                          <a:latin typeface="+mn-lt"/>
                          <a:ea typeface="+mn-ea"/>
                          <a:cs typeface="+mn-cs"/>
                        </a:rPr>
                        <a:t>0 = no FEC </a:t>
                      </a:r>
                    </a:p>
                    <a:p>
                      <a:r>
                        <a:rPr lang="en-US" sz="1050" b="1" i="0" u="none" strike="noStrike" kern="1200" baseline="0" dirty="0" smtClean="0">
                          <a:solidFill>
                            <a:schemeClr val="accent1"/>
                          </a:solidFill>
                          <a:latin typeface="+mn-lt"/>
                          <a:ea typeface="+mn-ea"/>
                          <a:cs typeface="+mn-cs"/>
                        </a:rPr>
                        <a:t>1 = </a:t>
                      </a:r>
                      <a:r>
                        <a:rPr lang="en-US" sz="1050" b="1" i="0" u="none" strike="noStrike" kern="1200" baseline="0" dirty="0" smtClean="0">
                          <a:solidFill>
                            <a:schemeClr val="accent1"/>
                          </a:solidFill>
                          <a:latin typeface="+mn-lt"/>
                          <a:ea typeface="+mn-ea"/>
                          <a:cs typeface="+mn-cs"/>
                        </a:rPr>
                        <a:t>the first  FEC scheme as per 20..1.2.2</a:t>
                      </a:r>
                      <a:endParaRPr lang="en-US" sz="1050" b="1" i="0" u="none" strike="noStrike" kern="1200" baseline="0" dirty="0" smtClean="0">
                        <a:solidFill>
                          <a:schemeClr val="accen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2 =  </a:t>
                      </a:r>
                      <a:r>
                        <a:rPr lang="en-US" sz="1050" b="1" i="0" u="none" strike="noStrike" kern="1200" baseline="0" dirty="0" smtClean="0">
                          <a:solidFill>
                            <a:schemeClr val="accent1"/>
                          </a:solidFill>
                          <a:latin typeface="+mn-lt"/>
                          <a:ea typeface="+mn-ea"/>
                          <a:cs typeface="+mn-cs"/>
                        </a:rPr>
                        <a:t>the second FEC scheme  without interleaving as per 20.1.2.2</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3 = the second  FEC scheme  with interleaving as per 20.1.2..2 </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i="0" u="none" strike="noStrike" kern="1200" baseline="0" dirty="0" smtClean="0">
                          <a:solidFill>
                            <a:schemeClr val="accent1"/>
                          </a:solidFill>
                          <a:latin typeface="+mn-lt"/>
                          <a:ea typeface="+mn-ea"/>
                          <a:cs typeface="+mn-cs"/>
                        </a:rPr>
                        <a:t>4 = the third FEC scheme defined in 20.1.2.2</a:t>
                      </a:r>
                      <a:endParaRPr lang="en-US" sz="1050" b="1" i="0" u="none" strike="noStrike" kern="1200" baseline="0" dirty="0" smtClean="0">
                        <a:solidFill>
                          <a:schemeClr val="accent1"/>
                        </a:solidFill>
                        <a:latin typeface="+mn-lt"/>
                        <a:ea typeface="+mn-ea"/>
                        <a:cs typeface="+mn-cs"/>
                      </a:endParaRPr>
                    </a:p>
                    <a:p>
                      <a:endParaRPr lang="en-US" sz="1050" b="1" i="0" u="none" strike="noStrike" kern="1200" baseline="0" dirty="0" smtClean="0">
                        <a:solidFill>
                          <a:schemeClr val="accent1"/>
                        </a:solidFill>
                        <a:latin typeface="+mn-lt"/>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29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Spreading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Data Whitening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31-33</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FSK mode as in Table  201</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34</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Modulation index option:</a:t>
                      </a:r>
                    </a:p>
                    <a:p>
                      <a:r>
                        <a:rPr lang="en-US" sz="1000" b="0" i="0" u="none" strike="noStrike" kern="1200" baseline="0" dirty="0" smtClean="0">
                          <a:solidFill>
                            <a:schemeClr val="dk1"/>
                          </a:solidFill>
                          <a:latin typeface="+mn-lt"/>
                          <a:ea typeface="+mn-ea"/>
                          <a:cs typeface="+mn-cs"/>
                        </a:rPr>
                        <a:t>When FSK Mode field value = 1, 2 or 3:</a:t>
                      </a:r>
                    </a:p>
                    <a:p>
                      <a:r>
                        <a:rPr lang="en-US" sz="1000" b="0" i="0" u="none" strike="noStrike" kern="1200" baseline="0" dirty="0" smtClean="0">
                          <a:solidFill>
                            <a:schemeClr val="dk1"/>
                          </a:solidFill>
                          <a:latin typeface="+mn-lt"/>
                          <a:ea typeface="+mn-ea"/>
                          <a:cs typeface="+mn-cs"/>
                        </a:rPr>
                        <a:t>0 = modulation index is 0.5</a:t>
                      </a:r>
                    </a:p>
                    <a:p>
                      <a:r>
                        <a:rPr lang="en-US" sz="1000" b="0" i="0" u="none" strike="noStrike" kern="1200" baseline="0" dirty="0" smtClean="0">
                          <a:solidFill>
                            <a:schemeClr val="dk1"/>
                          </a:solidFill>
                          <a:latin typeface="+mn-lt"/>
                          <a:ea typeface="+mn-ea"/>
                          <a:cs typeface="+mn-cs"/>
                        </a:rPr>
                        <a:t>1 = modulation index is 1.0</a:t>
                      </a:r>
                    </a:p>
                    <a:p>
                      <a:r>
                        <a:rPr lang="en-US" sz="1000" b="0" i="0" u="none" strike="noStrike" kern="1200" baseline="0" dirty="0" smtClean="0">
                          <a:solidFill>
                            <a:schemeClr val="dk1"/>
                          </a:solidFill>
                          <a:latin typeface="+mn-lt"/>
                          <a:ea typeface="+mn-ea"/>
                          <a:cs typeface="+mn-cs"/>
                        </a:rPr>
                        <a:t>When FSK Mode field value = 4 or 5, reserved.</a:t>
                      </a:r>
                      <a:endParaRPr lang="en-US" sz="1000" dirty="0" smtClean="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35</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SFD Length</a:t>
                      </a:r>
                    </a:p>
                    <a:p>
                      <a:r>
                        <a:rPr lang="en-US" sz="1000" b="0" i="0" u="none" strike="noStrike" kern="1200" baseline="0" dirty="0" smtClean="0">
                          <a:solidFill>
                            <a:schemeClr val="dk1"/>
                          </a:solidFill>
                          <a:latin typeface="+mn-lt"/>
                          <a:ea typeface="+mn-ea"/>
                          <a:cs typeface="+mn-cs"/>
                        </a:rPr>
                        <a:t>0 = 16-bit SFD</a:t>
                      </a:r>
                    </a:p>
                    <a:p>
                      <a:r>
                        <a:rPr lang="en-US" sz="1000" b="0" i="0" u="none" strike="noStrike" kern="1200" baseline="0" dirty="0" smtClean="0">
                          <a:solidFill>
                            <a:schemeClr val="dk1"/>
                          </a:solidFill>
                          <a:latin typeface="+mn-lt"/>
                          <a:ea typeface="+mn-ea"/>
                          <a:cs typeface="+mn-cs"/>
                        </a:rPr>
                        <a:t>1 = 24-bit SFD</a:t>
                      </a:r>
                      <a:endParaRPr lang="en-US" sz="1000" dirty="0" smtClean="0">
                        <a:solidFill>
                          <a:schemeClr val="tx1"/>
                        </a:solidFill>
                      </a:endParaRPr>
                    </a:p>
                    <a:p>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3285">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36:39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Reserved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07191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FSK FEC in 4m (cont’d)</a:t>
            </a:r>
            <a:endParaRPr lang="en-US" dirty="0"/>
          </a:p>
        </p:txBody>
      </p:sp>
      <p:sp>
        <p:nvSpPr>
          <p:cNvPr id="3" name="Espace réservé du contenu 2"/>
          <p:cNvSpPr>
            <a:spLocks noGrp="1"/>
          </p:cNvSpPr>
          <p:nvPr>
            <p:ph idx="1"/>
          </p:nvPr>
        </p:nvSpPr>
        <p:spPr>
          <a:xfrm>
            <a:off x="683568" y="1556792"/>
            <a:ext cx="7772400" cy="4323184"/>
          </a:xfrm>
        </p:spPr>
        <p:txBody>
          <a:bodyPr/>
          <a:lstStyle/>
          <a:p>
            <a:r>
              <a:rPr lang="en-US" sz="2000" dirty="0"/>
              <a:t>I</a:t>
            </a:r>
            <a:r>
              <a:rPr lang="en-US" sz="2000" dirty="0" smtClean="0"/>
              <a:t>n table 4id, borrow </a:t>
            </a:r>
            <a:r>
              <a:rPr lang="en-US" sz="2000" dirty="0" smtClean="0"/>
              <a:t>3 </a:t>
            </a:r>
            <a:r>
              <a:rPr lang="en-US" sz="2000" dirty="0" smtClean="0"/>
              <a:t>bits from the reserved bits and do the following changes</a:t>
            </a:r>
            <a:endParaRPr lang="en-US" sz="2000" dirty="0"/>
          </a:p>
        </p:txBody>
      </p:sp>
      <p:sp>
        <p:nvSpPr>
          <p:cNvPr id="4" name="Espace réservé de la date 3"/>
          <p:cNvSpPr>
            <a:spLocks noGrp="1"/>
          </p:cNvSpPr>
          <p:nvPr>
            <p:ph type="dt" sz="half" idx="10"/>
          </p:nvPr>
        </p:nvSpPr>
        <p:spPr/>
        <p:txBody>
          <a:bodyPr/>
          <a:lstStyle/>
          <a:p>
            <a:pPr>
              <a:defRPr/>
            </a:pPr>
            <a:r>
              <a:rPr lang="en-US" altLang="ko-KR" smtClean="0"/>
              <a:t>May. 2013</a:t>
            </a:r>
            <a:endParaRPr lang="en-US" altLang="ko-KR"/>
          </a:p>
        </p:txBody>
      </p:sp>
      <p:sp>
        <p:nvSpPr>
          <p:cNvPr id="5" name="Espace réservé du pied de page 4"/>
          <p:cNvSpPr>
            <a:spLocks noGrp="1"/>
          </p:cNvSpPr>
          <p:nvPr>
            <p:ph type="ftr" sz="quarter" idx="11"/>
          </p:nvPr>
        </p:nvSpPr>
        <p:spPr/>
        <p:txBody>
          <a:bodyPr/>
          <a:lstStyle/>
          <a:p>
            <a:pPr>
              <a:defRPr/>
            </a:pPr>
            <a:r>
              <a:rPr lang="de-DE" altLang="ko-KR" smtClean="0"/>
              <a:t>Itron</a:t>
            </a:r>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360040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3823583183"/>
              </p:ext>
            </p:extLst>
          </p:nvPr>
        </p:nvGraphicFramePr>
        <p:xfrm>
          <a:off x="4716016" y="2060848"/>
          <a:ext cx="4248472" cy="3566160"/>
        </p:xfrm>
        <a:graphic>
          <a:graphicData uri="http://schemas.openxmlformats.org/drawingml/2006/table">
            <a:tbl>
              <a:tblPr firstRow="1" bandRow="1">
                <a:tableStyleId>{5C22544A-7EE6-4342-B048-85BDC9FD1C3A}</a:tableStyleId>
              </a:tblPr>
              <a:tblGrid>
                <a:gridCol w="1224136"/>
                <a:gridCol w="3024336"/>
              </a:tblGrid>
              <a:tr h="226688">
                <a:tc>
                  <a:txBody>
                    <a:bodyPr/>
                    <a:lstStyle/>
                    <a:p>
                      <a:r>
                        <a:rPr lang="en-US" sz="900" dirty="0" smtClean="0">
                          <a:solidFill>
                            <a:schemeClr val="tx1"/>
                          </a:solidFill>
                        </a:rPr>
                        <a:t>Bit number</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Description</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24-bit SFD length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First FEC scheme as defined in 20.1.2.2</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sz="900" b="1" dirty="0" smtClean="0">
                          <a:solidFill>
                            <a:schemeClr val="accent1"/>
                          </a:solidFill>
                        </a:rPr>
                        <a:t>Second FEC scheme as</a:t>
                      </a:r>
                      <a:r>
                        <a:rPr lang="en-US" sz="900" b="1" baseline="0" dirty="0" smtClean="0">
                          <a:solidFill>
                            <a:schemeClr val="accent1"/>
                          </a:solidFill>
                        </a:rPr>
                        <a:t> defined in 20.1.2.2</a:t>
                      </a:r>
                      <a:endParaRPr lang="en-US" sz="900" b="1" dirty="0" smtClean="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err="1" smtClean="0">
                          <a:solidFill>
                            <a:schemeClr val="accent1"/>
                          </a:solidFill>
                        </a:rPr>
                        <a:t>Interleaver</a:t>
                      </a:r>
                      <a:r>
                        <a:rPr lang="en-US" sz="900" b="1" baseline="0" dirty="0" smtClean="0">
                          <a:solidFill>
                            <a:schemeClr val="accent1"/>
                          </a:solidFill>
                        </a:rPr>
                        <a:t> for the second FEC scheme as defined in 20.1.2.2</a:t>
                      </a:r>
                      <a:r>
                        <a:rPr lang="en-US" sz="900" b="1" dirty="0" smtClean="0">
                          <a:solidFill>
                            <a:schemeClr val="accent1"/>
                          </a:solidFill>
                        </a:rPr>
                        <a:t>.</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1" dirty="0" smtClean="0">
                          <a:solidFill>
                            <a:schemeClr val="accent1"/>
                          </a:solidFill>
                        </a:rPr>
                        <a:t>Third</a:t>
                      </a:r>
                      <a:r>
                        <a:rPr lang="en-US" sz="900" b="1" baseline="0" dirty="0" smtClean="0">
                          <a:solidFill>
                            <a:schemeClr val="accent1"/>
                          </a:solidFill>
                        </a:rPr>
                        <a:t> FEC scheme as defined in 20.1.2.2</a:t>
                      </a:r>
                      <a:endParaRPr lang="en-US" sz="9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2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6</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4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7</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8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8</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16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Data whitening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Non-alternating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Ranging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Connecteur droit avec flèche 7"/>
          <p:cNvCxnSpPr/>
          <p:nvPr/>
        </p:nvCxnSpPr>
        <p:spPr bwMode="auto">
          <a:xfrm>
            <a:off x="3995936" y="4221088"/>
            <a:ext cx="57606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1"/>
          <p:cNvSpPr txBox="1"/>
          <p:nvPr/>
        </p:nvSpPr>
        <p:spPr>
          <a:xfrm>
            <a:off x="5724128" y="301287"/>
            <a:ext cx="3305409" cy="277000"/>
          </a:xfrm>
          <a:prstGeom prst="rect">
            <a:avLst/>
          </a:prstGeom>
          <a:solidFill>
            <a:schemeClr val="bg1"/>
          </a:solidFill>
        </p:spPr>
        <p:txBody>
          <a:bodyPr wrap="square" rtlCol="0">
            <a:spAutoFit/>
          </a:bodyPr>
          <a:lstStyle/>
          <a:p>
            <a:r>
              <a:rPr lang="en-US" b="1" dirty="0" smtClean="0"/>
              <a:t>Doc: IEEE </a:t>
            </a:r>
            <a:r>
              <a:rPr lang="en-US" b="1" dirty="0" smtClean="0"/>
              <a:t>15-13-0288-07-004m</a:t>
            </a:r>
            <a:endParaRPr lang="en-US" b="1" dirty="0"/>
          </a:p>
        </p:txBody>
      </p:sp>
    </p:spTree>
    <p:extLst>
      <p:ext uri="{BB962C8B-B14F-4D97-AF65-F5344CB8AC3E}">
        <p14:creationId xmlns:p14="http://schemas.microsoft.com/office/powerpoint/2010/main" val="2183299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dirty="0" smtClean="0"/>
              <a:t>Technical Justification</a:t>
            </a:r>
          </a:p>
        </p:txBody>
      </p:sp>
      <p:sp>
        <p:nvSpPr>
          <p:cNvPr id="18434" name="Content Placeholder 2"/>
          <p:cNvSpPr>
            <a:spLocks noGrp="1"/>
          </p:cNvSpPr>
          <p:nvPr>
            <p:ph idx="1"/>
          </p:nvPr>
        </p:nvSpPr>
        <p:spPr>
          <a:xfrm>
            <a:off x="611560" y="1556792"/>
            <a:ext cx="7772400" cy="4968875"/>
          </a:xfrm>
        </p:spPr>
        <p:txBody>
          <a:bodyPr/>
          <a:lstStyle/>
          <a:p>
            <a:r>
              <a:rPr lang="en-US" sz="1800" dirty="0" smtClean="0"/>
              <a:t>These </a:t>
            </a:r>
            <a:r>
              <a:rPr lang="en-US" sz="1800" dirty="0" smtClean="0"/>
              <a:t>schemes are complementary</a:t>
            </a:r>
          </a:p>
          <a:p>
            <a:pPr lvl="1"/>
            <a:r>
              <a:rPr lang="en-US" sz="1600" dirty="0" smtClean="0"/>
              <a:t>Scheme defined in 19.2.2.4 has better range at the expense of throughput</a:t>
            </a:r>
          </a:p>
          <a:p>
            <a:pPr lvl="1"/>
            <a:r>
              <a:rPr lang="en-US" sz="1600" dirty="0" smtClean="0"/>
              <a:t>Schemes defined in 18.1.2.4 has better throughput at the expense of communication range; additionally, RSC FEC scheme defined in 18.1.2.4 allow for low cost implementation, where receivers not implementing a RSC FEC scheme can still correctly decode a RSC encoded frame. </a:t>
            </a:r>
          </a:p>
          <a:p>
            <a:r>
              <a:rPr lang="en-US" sz="1800" dirty="0" smtClean="0"/>
              <a:t>Systems designers can pick the one that better fits their application requirements</a:t>
            </a:r>
          </a:p>
          <a:p>
            <a:r>
              <a:rPr lang="en-US" sz="1800" dirty="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15-13-0288-07-004m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40932</TotalTime>
  <Words>657</Words>
  <Application>Microsoft Office PowerPoint</Application>
  <PresentationFormat>On-screen Show (4:3)</PresentationFormat>
  <Paragraphs>118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테마</vt:lpstr>
      <vt:lpstr>PowerPoint Presentation</vt:lpstr>
      <vt:lpstr>FSK FEC in 4m</vt:lpstr>
      <vt:lpstr>New PIB attribute</vt:lpstr>
      <vt:lpstr>Table 4ia Changes required</vt:lpstr>
      <vt:lpstr>FSK FEC in 4m (cont’d)</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741</cp:revision>
  <cp:lastPrinted>1998-02-10T13:28:06Z</cp:lastPrinted>
  <dcterms:created xsi:type="dcterms:W3CDTF">1999-11-08T18:59:45Z</dcterms:created>
  <dcterms:modified xsi:type="dcterms:W3CDTF">2013-05-15T02:48:21Z</dcterms:modified>
</cp:coreProperties>
</file>