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handoutMasterIdLst>
    <p:handoutMasterId r:id="rId6"/>
  </p:handoutMasterIdLst>
  <p:sldIdLst>
    <p:sldId id="342" r:id="rId2"/>
    <p:sldId id="372" r:id="rId3"/>
    <p:sldId id="385" r:id="rId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보통 스타일 2 - 강조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notesViewPr>
    <p:cSldViewPr>
      <p:cViewPr varScale="1">
        <p:scale>
          <a:sx n="58" d="100"/>
          <a:sy n="58" d="100"/>
        </p:scale>
        <p:origin x="-2568" y="-78"/>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atin typeface="Times New Roman" pitchFamily="18" charset="0"/>
                <a:ea typeface="굴림" charset="-127"/>
                <a:cs typeface="+mn-cs"/>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atin typeface="Times New Roman" pitchFamily="18" charset="0"/>
                <a:ea typeface="굴림" charset="-127"/>
                <a:cs typeface="+mn-cs"/>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atin typeface="Times New Roman" pitchFamily="18" charset="0"/>
                <a:ea typeface="굴림" charset="-127"/>
                <a:cs typeface="+mn-cs"/>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Gulim" pitchFamily="34" charset="-127"/>
              </a:defRPr>
            </a:lvl1pPr>
          </a:lstStyle>
          <a:p>
            <a:r>
              <a:rPr lang="en-US" altLang="ko-KR"/>
              <a:t>Page </a:t>
            </a:r>
            <a:fld id="{9DCD266B-E698-4FD3-B35B-29AC731EE1F5}" type="slidenum">
              <a:rPr lang="en-US" altLang="ko-KR"/>
              <a:pPr/>
              <a:t>‹#›</a:t>
            </a:fld>
            <a:endParaRPr lang="en-US" altLang="ko-KR"/>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a:r>
              <a:rPr lang="en-US" altLang="ko-KR">
                <a:ea typeface="Gulim" pitchFamily="34" charset="-127"/>
              </a:rPr>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4768662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atin typeface="Times New Roman" pitchFamily="18" charset="0"/>
                <a:ea typeface="굴림" charset="-127"/>
                <a:cs typeface="+mn-cs"/>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atin typeface="Times New Roman" pitchFamily="18" charset="0"/>
                <a:ea typeface="굴림" charset="-127"/>
                <a:cs typeface="+mn-cs"/>
              </a:defRPr>
            </a:lvl1pPr>
          </a:lstStyle>
          <a:p>
            <a:pPr>
              <a:defRPr/>
            </a:pPr>
            <a:r>
              <a:rPr lang="en-US" altLang="ko-KR"/>
              <a:t>&lt;month year&gt;</a:t>
            </a:r>
          </a:p>
        </p:txBody>
      </p:sp>
      <p:sp>
        <p:nvSpPr>
          <p:cNvPr id="14340" name="Rectangle 4"/>
          <p:cNvSpPr>
            <a:spLocks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atin typeface="Times New Roman" pitchFamily="18" charset="0"/>
                <a:ea typeface="굴림" charset="-127"/>
                <a:cs typeface="+mn-cs"/>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Gulim" pitchFamily="34" charset="-127"/>
              </a:defRPr>
            </a:lvl1pPr>
          </a:lstStyle>
          <a:p>
            <a:r>
              <a:rPr lang="en-US" altLang="ko-KR"/>
              <a:t>Page </a:t>
            </a:r>
            <a:fld id="{EEBBDA0E-8EE3-4341-8F39-62F6A2F10370}" type="slidenum">
              <a:rPr lang="en-US" altLang="ko-KR"/>
              <a:pPr/>
              <a:t>‹#›</a:t>
            </a:fld>
            <a:endParaRPr lang="en-US" altLang="ko-KR"/>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altLang="ko-KR">
                <a:ea typeface="Gulim" pitchFamily="34" charset="-127"/>
              </a:rPr>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67224260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noTextEdit="1"/>
          </p:cNvSpPr>
          <p:nvPr>
            <p:ph type="sldImg"/>
          </p:nvPr>
        </p:nvSpPr>
        <p:spPr>
          <a:xfrm>
            <a:off x="1155700" y="701675"/>
            <a:ext cx="4622800" cy="3468688"/>
          </a:xfrm>
          <a:ln/>
        </p:spPr>
      </p:sp>
      <p:sp>
        <p:nvSpPr>
          <p:cNvPr id="1638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en-US" smtClean="0">
              <a:ea typeface="Gulim" pitchFamily="34" charset="-127"/>
            </a:endParaRPr>
          </a:p>
        </p:txBody>
      </p:sp>
      <p:sp>
        <p:nvSpPr>
          <p:cNvPr id="16387" name="Header Placeholder 3"/>
          <p:cNvSpPr>
            <a:spLocks noGrp="1"/>
          </p:cNvSpPr>
          <p:nvPr>
            <p:ph type="hdr" sz="quarter"/>
          </p:nvPr>
        </p:nvSpPr>
        <p:spPr>
          <a:xfrm>
            <a:off x="3467100" y="-120650"/>
            <a:ext cx="2814638" cy="431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ko-KR" sz="1400" smtClean="0">
                <a:ea typeface="Gulim" pitchFamily="34" charset="-127"/>
              </a:rPr>
              <a:t>doc.: IEEE 802.15-09-0114-00-004g-Trends-in-SUN-capacity</a:t>
            </a:r>
          </a:p>
        </p:txBody>
      </p:sp>
      <p:sp>
        <p:nvSpPr>
          <p:cNvPr id="16388" name="Date Placeholder 4"/>
          <p:cNvSpPr>
            <a:spLocks noGrp="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ko-KR" sz="1400" smtClean="0">
                <a:ea typeface="Gulim" pitchFamily="34" charset="-127"/>
              </a:rPr>
              <a:t>&lt;month year&gt;</a:t>
            </a:r>
          </a:p>
        </p:txBody>
      </p:sp>
      <p:sp>
        <p:nvSpPr>
          <p:cNvPr id="16389" name="Footer Placeholder 5"/>
          <p:cNvSpPr>
            <a:spLocks noGrp="1"/>
          </p:cNvSpPr>
          <p:nvPr>
            <p:ph type="ftr" sz="quarter" idx="4"/>
          </p:nvPr>
        </p:nvSpPr>
        <p:spPr>
          <a:xfrm>
            <a:off x="3771900" y="8985250"/>
            <a:ext cx="2509838" cy="3698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ko-KR" smtClean="0">
                <a:ea typeface="Gulim" pitchFamily="34" charset="-127"/>
              </a:rPr>
              <a:t>Emmanuel Monnerie, Landis+Gyr</a:t>
            </a:r>
          </a:p>
        </p:txBody>
      </p:sp>
      <p:sp>
        <p:nvSpPr>
          <p:cNvPr id="16390" name="Slide Number Placeholder 6"/>
          <p:cNvSpPr>
            <a:spLocks noGrp="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ko-KR">
                <a:ea typeface="Gulim" pitchFamily="34" charset="-127"/>
              </a:rPr>
              <a:t>Page </a:t>
            </a:r>
            <a:fld id="{1D0C009A-8D99-431E-AD7F-87F6E5B04AED}" type="slidenum">
              <a:rPr lang="en-US" altLang="ko-KR">
                <a:ea typeface="Gulim" pitchFamily="34" charset="-127"/>
              </a:rPr>
              <a:pPr/>
              <a:t>1</a:t>
            </a:fld>
            <a:endParaRPr lang="en-US" altLang="ko-KR">
              <a:ea typeface="Gulim" pitchFamily="34" charset="-127"/>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May. 2013</a:t>
            </a:r>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Itron</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r>
              <a:rPr lang="en-US" altLang="ko-KR"/>
              <a:t>Slide </a:t>
            </a:r>
            <a:fld id="{815C355B-EDAF-47DF-953D-450E113DF8E7}" type="slidenum">
              <a:rPr lang="en-US" altLang="ko-KR"/>
              <a:pPr/>
              <a:t>‹#›</a:t>
            </a:fld>
            <a:endParaRPr lang="en-US" altLang="ko-KR"/>
          </a:p>
        </p:txBody>
      </p:sp>
    </p:spTree>
    <p:extLst>
      <p:ext uri="{BB962C8B-B14F-4D97-AF65-F5344CB8AC3E}">
        <p14:creationId xmlns:p14="http://schemas.microsoft.com/office/powerpoint/2010/main" val="1648066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May. 2013</a:t>
            </a:r>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Itron</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r>
              <a:rPr lang="en-US" altLang="ko-KR"/>
              <a:t>Slide </a:t>
            </a:r>
            <a:fld id="{E1B75952-A4B7-49C6-9083-FE9C2DCD88F4}" type="slidenum">
              <a:rPr lang="en-US" altLang="ko-KR"/>
              <a:pPr/>
              <a:t>‹#›</a:t>
            </a:fld>
            <a:endParaRPr lang="en-US" altLang="ko-KR"/>
          </a:p>
        </p:txBody>
      </p:sp>
    </p:spTree>
    <p:extLst>
      <p:ext uri="{BB962C8B-B14F-4D97-AF65-F5344CB8AC3E}">
        <p14:creationId xmlns:p14="http://schemas.microsoft.com/office/powerpoint/2010/main" val="34776119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May. 2013</a:t>
            </a:r>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Itron</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r>
              <a:rPr lang="en-US" altLang="ko-KR"/>
              <a:t>Slide </a:t>
            </a:r>
            <a:fld id="{5606348E-7A6B-4516-BDEA-33BE0C63079E}" type="slidenum">
              <a:rPr lang="en-US" altLang="ko-KR"/>
              <a:pPr/>
              <a:t>‹#›</a:t>
            </a:fld>
            <a:endParaRPr lang="en-US" altLang="ko-KR"/>
          </a:p>
        </p:txBody>
      </p:sp>
    </p:spTree>
    <p:extLst>
      <p:ext uri="{BB962C8B-B14F-4D97-AF65-F5344CB8AC3E}">
        <p14:creationId xmlns:p14="http://schemas.microsoft.com/office/powerpoint/2010/main" val="17053636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764704"/>
            <a:ext cx="7772400" cy="864096"/>
          </a:xfrm>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a:xfrm>
            <a:off x="685800" y="1772816"/>
            <a:ext cx="7772400" cy="4323184"/>
          </a:xfrm>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May. 2013</a:t>
            </a:r>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Itron</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r>
              <a:rPr lang="en-US" altLang="ko-KR"/>
              <a:t>Slide </a:t>
            </a:r>
            <a:fld id="{30AF18C9-D8D3-47C4-AEE9-3290EDE298D4}" type="slidenum">
              <a:rPr lang="en-US" altLang="ko-KR"/>
              <a:pPr/>
              <a:t>‹#›</a:t>
            </a:fld>
            <a:endParaRPr lang="en-US" altLang="ko-KR"/>
          </a:p>
        </p:txBody>
      </p:sp>
    </p:spTree>
    <p:extLst>
      <p:ext uri="{BB962C8B-B14F-4D97-AF65-F5344CB8AC3E}">
        <p14:creationId xmlns:p14="http://schemas.microsoft.com/office/powerpoint/2010/main" val="41419950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May. 2013</a:t>
            </a:r>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Itron</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r>
              <a:rPr lang="en-US" altLang="ko-KR"/>
              <a:t>Slide </a:t>
            </a:r>
            <a:fld id="{EF575A4C-78DE-4026-A54C-5E2C81ED6127}" type="slidenum">
              <a:rPr lang="en-US" altLang="ko-KR"/>
              <a:pPr/>
              <a:t>‹#›</a:t>
            </a:fld>
            <a:endParaRPr lang="en-US" altLang="ko-KR"/>
          </a:p>
        </p:txBody>
      </p:sp>
    </p:spTree>
    <p:extLst>
      <p:ext uri="{BB962C8B-B14F-4D97-AF65-F5344CB8AC3E}">
        <p14:creationId xmlns:p14="http://schemas.microsoft.com/office/powerpoint/2010/main" val="3549466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May. 2013</a:t>
            </a:r>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Itron</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r>
              <a:rPr lang="en-US" altLang="ko-KR"/>
              <a:t>Slide </a:t>
            </a:r>
            <a:fld id="{4CA6850D-8D1B-4E48-95BF-6D8B5458DC16}" type="slidenum">
              <a:rPr lang="en-US" altLang="ko-KR"/>
              <a:pPr/>
              <a:t>‹#›</a:t>
            </a:fld>
            <a:endParaRPr lang="en-US" altLang="ko-KR"/>
          </a:p>
        </p:txBody>
      </p:sp>
    </p:spTree>
    <p:extLst>
      <p:ext uri="{BB962C8B-B14F-4D97-AF65-F5344CB8AC3E}">
        <p14:creationId xmlns:p14="http://schemas.microsoft.com/office/powerpoint/2010/main" val="2300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a:t>May. 2013</a:t>
            </a:r>
          </a:p>
        </p:txBody>
      </p:sp>
      <p:sp>
        <p:nvSpPr>
          <p:cNvPr id="8" name="Rectangle 5"/>
          <p:cNvSpPr>
            <a:spLocks noGrp="1" noChangeArrowheads="1"/>
          </p:cNvSpPr>
          <p:nvPr>
            <p:ph type="ftr" sz="quarter" idx="11"/>
          </p:nvPr>
        </p:nvSpPr>
        <p:spPr>
          <a:ln/>
        </p:spPr>
        <p:txBody>
          <a:bodyPr/>
          <a:lstStyle>
            <a:lvl1pPr>
              <a:defRPr/>
            </a:lvl1pPr>
          </a:lstStyle>
          <a:p>
            <a:pPr>
              <a:defRPr/>
            </a:pPr>
            <a:r>
              <a:rPr lang="de-DE" altLang="ko-KR"/>
              <a:t>Itron</a:t>
            </a:r>
            <a:endParaRPr lang="en-US" altLang="ko-KR"/>
          </a:p>
        </p:txBody>
      </p:sp>
      <p:sp>
        <p:nvSpPr>
          <p:cNvPr id="9" name="Rectangle 6"/>
          <p:cNvSpPr>
            <a:spLocks noGrp="1" noChangeArrowheads="1"/>
          </p:cNvSpPr>
          <p:nvPr>
            <p:ph type="sldNum" sz="quarter" idx="12"/>
          </p:nvPr>
        </p:nvSpPr>
        <p:spPr>
          <a:ln/>
        </p:spPr>
        <p:txBody>
          <a:bodyPr/>
          <a:lstStyle>
            <a:lvl1pPr>
              <a:defRPr/>
            </a:lvl1pPr>
          </a:lstStyle>
          <a:p>
            <a:r>
              <a:rPr lang="en-US" altLang="ko-KR"/>
              <a:t>Slide </a:t>
            </a:r>
            <a:fld id="{111B3C0B-070E-45C2-BB90-5FF648211BBA}" type="slidenum">
              <a:rPr lang="en-US" altLang="ko-KR"/>
              <a:pPr/>
              <a:t>‹#›</a:t>
            </a:fld>
            <a:endParaRPr lang="en-US" altLang="ko-KR"/>
          </a:p>
        </p:txBody>
      </p:sp>
    </p:spTree>
    <p:extLst>
      <p:ext uri="{BB962C8B-B14F-4D97-AF65-F5344CB8AC3E}">
        <p14:creationId xmlns:p14="http://schemas.microsoft.com/office/powerpoint/2010/main" val="25412022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a:t>May. 2013</a:t>
            </a:r>
          </a:p>
        </p:txBody>
      </p:sp>
      <p:sp>
        <p:nvSpPr>
          <p:cNvPr id="4" name="Rectangle 5"/>
          <p:cNvSpPr>
            <a:spLocks noGrp="1" noChangeArrowheads="1"/>
          </p:cNvSpPr>
          <p:nvPr>
            <p:ph type="ftr" sz="quarter" idx="11"/>
          </p:nvPr>
        </p:nvSpPr>
        <p:spPr>
          <a:ln/>
        </p:spPr>
        <p:txBody>
          <a:bodyPr/>
          <a:lstStyle>
            <a:lvl1pPr>
              <a:defRPr/>
            </a:lvl1pPr>
          </a:lstStyle>
          <a:p>
            <a:pPr>
              <a:defRPr/>
            </a:pPr>
            <a:r>
              <a:rPr lang="de-DE" altLang="ko-KR"/>
              <a:t>Itron</a:t>
            </a:r>
            <a:endParaRPr lang="en-US" altLang="ko-KR"/>
          </a:p>
        </p:txBody>
      </p:sp>
      <p:sp>
        <p:nvSpPr>
          <p:cNvPr id="5" name="Rectangle 6"/>
          <p:cNvSpPr>
            <a:spLocks noGrp="1" noChangeArrowheads="1"/>
          </p:cNvSpPr>
          <p:nvPr>
            <p:ph type="sldNum" sz="quarter" idx="12"/>
          </p:nvPr>
        </p:nvSpPr>
        <p:spPr>
          <a:ln/>
        </p:spPr>
        <p:txBody>
          <a:bodyPr/>
          <a:lstStyle>
            <a:lvl1pPr>
              <a:defRPr/>
            </a:lvl1pPr>
          </a:lstStyle>
          <a:p>
            <a:r>
              <a:rPr lang="en-US" altLang="ko-KR"/>
              <a:t>Slide </a:t>
            </a:r>
            <a:fld id="{2B20E8FD-0A5E-4EED-947A-DA43D4B03CDF}" type="slidenum">
              <a:rPr lang="en-US" altLang="ko-KR"/>
              <a:pPr/>
              <a:t>‹#›</a:t>
            </a:fld>
            <a:endParaRPr lang="en-US" altLang="ko-KR"/>
          </a:p>
        </p:txBody>
      </p:sp>
    </p:spTree>
    <p:extLst>
      <p:ext uri="{BB962C8B-B14F-4D97-AF65-F5344CB8AC3E}">
        <p14:creationId xmlns:p14="http://schemas.microsoft.com/office/powerpoint/2010/main" val="15657737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a:t>May. 2013</a:t>
            </a:r>
          </a:p>
        </p:txBody>
      </p:sp>
      <p:sp>
        <p:nvSpPr>
          <p:cNvPr id="3" name="Rectangle 5"/>
          <p:cNvSpPr>
            <a:spLocks noGrp="1" noChangeArrowheads="1"/>
          </p:cNvSpPr>
          <p:nvPr>
            <p:ph type="ftr" sz="quarter" idx="11"/>
          </p:nvPr>
        </p:nvSpPr>
        <p:spPr>
          <a:ln/>
        </p:spPr>
        <p:txBody>
          <a:bodyPr/>
          <a:lstStyle>
            <a:lvl1pPr>
              <a:defRPr/>
            </a:lvl1pPr>
          </a:lstStyle>
          <a:p>
            <a:pPr>
              <a:defRPr/>
            </a:pPr>
            <a:r>
              <a:rPr lang="de-DE" altLang="ko-KR"/>
              <a:t>Itron</a:t>
            </a:r>
            <a:endParaRPr lang="en-US" altLang="ko-KR"/>
          </a:p>
        </p:txBody>
      </p:sp>
      <p:sp>
        <p:nvSpPr>
          <p:cNvPr id="4" name="Rectangle 6"/>
          <p:cNvSpPr>
            <a:spLocks noGrp="1" noChangeArrowheads="1"/>
          </p:cNvSpPr>
          <p:nvPr>
            <p:ph type="sldNum" sz="quarter" idx="12"/>
          </p:nvPr>
        </p:nvSpPr>
        <p:spPr>
          <a:ln/>
        </p:spPr>
        <p:txBody>
          <a:bodyPr/>
          <a:lstStyle>
            <a:lvl1pPr>
              <a:defRPr/>
            </a:lvl1pPr>
          </a:lstStyle>
          <a:p>
            <a:r>
              <a:rPr lang="en-US" altLang="ko-KR"/>
              <a:t>Slide </a:t>
            </a:r>
            <a:fld id="{56612EB3-0732-43DB-BCD6-37B56484B918}" type="slidenum">
              <a:rPr lang="en-US" altLang="ko-KR"/>
              <a:pPr/>
              <a:t>‹#›</a:t>
            </a:fld>
            <a:endParaRPr lang="en-US" altLang="ko-KR"/>
          </a:p>
        </p:txBody>
      </p:sp>
    </p:spTree>
    <p:extLst>
      <p:ext uri="{BB962C8B-B14F-4D97-AF65-F5344CB8AC3E}">
        <p14:creationId xmlns:p14="http://schemas.microsoft.com/office/powerpoint/2010/main" val="23756964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dirty="0" smtClean="0"/>
              <a:t>마스터 텍스트 </a:t>
            </a:r>
            <a:r>
              <a:rPr lang="ko-KR" altLang="en-US" dirty="0" smtClean="0"/>
              <a:t>스타일을 </a:t>
            </a:r>
            <a:r>
              <a:rPr lang="ko-KR" altLang="en-US" dirty="0" smtClean="0"/>
              <a:t>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May. 2013</a:t>
            </a:r>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Itron</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r>
              <a:rPr lang="en-US" altLang="ko-KR"/>
              <a:t>Slide </a:t>
            </a:r>
            <a:fld id="{9C087A88-7E88-4365-8BA7-95FC0CD31D30}" type="slidenum">
              <a:rPr lang="en-US" altLang="ko-KR"/>
              <a:pPr/>
              <a:t>‹#›</a:t>
            </a:fld>
            <a:endParaRPr lang="en-US" altLang="ko-KR"/>
          </a:p>
        </p:txBody>
      </p:sp>
    </p:spTree>
    <p:extLst>
      <p:ext uri="{BB962C8B-B14F-4D97-AF65-F5344CB8AC3E}">
        <p14:creationId xmlns:p14="http://schemas.microsoft.com/office/powerpoint/2010/main" val="31415846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May. 2013</a:t>
            </a:r>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Itron</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r>
              <a:rPr lang="en-US" altLang="ko-KR"/>
              <a:t>Slide </a:t>
            </a:r>
            <a:fld id="{F3FE42FB-E3BA-4CF3-854C-AB8A0F6C32E7}" type="slidenum">
              <a:rPr lang="en-US" altLang="ko-KR"/>
              <a:pPr/>
              <a:t>‹#›</a:t>
            </a:fld>
            <a:endParaRPr lang="en-US" altLang="ko-KR"/>
          </a:p>
        </p:txBody>
      </p:sp>
    </p:spTree>
    <p:extLst>
      <p:ext uri="{BB962C8B-B14F-4D97-AF65-F5344CB8AC3E}">
        <p14:creationId xmlns:p14="http://schemas.microsoft.com/office/powerpoint/2010/main" val="21463785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836613"/>
            <a:ext cx="7772400" cy="792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00213"/>
            <a:ext cx="7772400" cy="439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atin typeface="Times New Roman" pitchFamily="18" charset="0"/>
                <a:ea typeface="굴림" charset="-127"/>
                <a:cs typeface="+mn-cs"/>
              </a:defRPr>
            </a:lvl1pPr>
          </a:lstStyle>
          <a:p>
            <a:pPr>
              <a:defRPr/>
            </a:pPr>
            <a:r>
              <a:rPr lang="en-US" altLang="ko-KR"/>
              <a:t>May. 2013</a:t>
            </a:r>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atin typeface="Times New Roman" pitchFamily="18" charset="0"/>
                <a:ea typeface="굴림" charset="-127"/>
                <a:cs typeface="+mn-cs"/>
              </a:defRPr>
            </a:lvl1pPr>
          </a:lstStyle>
          <a:p>
            <a:pPr>
              <a:defRPr/>
            </a:pPr>
            <a:r>
              <a:rPr lang="de-DE" altLang="ko-KR"/>
              <a:t>Itron</a:t>
            </a:r>
            <a:endParaRPr lang="en-US" altLang="ko-K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Gulim" pitchFamily="34" charset="-127"/>
              </a:defRPr>
            </a:lvl1pPr>
          </a:lstStyle>
          <a:p>
            <a:r>
              <a:rPr lang="en-US" altLang="ko-KR"/>
              <a:t>Slide </a:t>
            </a:r>
            <a:fld id="{92339B4F-DEB2-49C5-9EDD-D27E69CFE3F6}" type="slidenum">
              <a:rPr lang="en-US" altLang="ko-KR"/>
              <a:pPr/>
              <a:t>‹#›</a:t>
            </a:fld>
            <a:endParaRPr lang="en-US" altLang="ko-KR"/>
          </a:p>
        </p:txBody>
      </p:sp>
      <p:sp>
        <p:nvSpPr>
          <p:cNvPr id="1031" name="Rectangle 7"/>
          <p:cNvSpPr>
            <a:spLocks noChangeArrowheads="1"/>
          </p:cNvSpPr>
          <p:nvPr/>
        </p:nvSpPr>
        <p:spPr bwMode="auto">
          <a:xfrm>
            <a:off x="3786188" y="396875"/>
            <a:ext cx="46720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a:r>
              <a:rPr lang="en-US" altLang="ko-KR" sz="1400" b="1">
                <a:ea typeface="Gulim" pitchFamily="34" charset="-127"/>
              </a:rPr>
              <a:t>doc.: IEEE </a:t>
            </a:r>
            <a:r>
              <a:rPr lang="en-US" sz="1400" b="1"/>
              <a:t>15-13-0288-01-004m</a:t>
            </a:r>
            <a:endParaRPr lang="en-US" altLang="ko-KR" sz="1400" b="1">
              <a:ea typeface="Gulim" pitchFamily="34"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altLang="ko-KR">
                <a:ea typeface="Gulim" pitchFamily="34"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p:txStyles>
    <p:titleStyle>
      <a:lvl1pPr algn="ctr" rtl="0" eaLnBrk="0" fontAlgn="base" hangingPunct="0">
        <a:spcBef>
          <a:spcPct val="0"/>
        </a:spcBef>
        <a:spcAft>
          <a:spcPct val="0"/>
        </a:spcAft>
        <a:defRPr sz="3600">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600">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600">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600">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600">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Number Placeholder 4"/>
          <p:cNvSpPr txBox="1">
            <a:spLocks noGrp="1"/>
          </p:cNvSpPr>
          <p:nvPr/>
        </p:nvSpPr>
        <p:spPr bwMode="auto">
          <a:xfrm>
            <a:off x="4310063" y="6475413"/>
            <a:ext cx="60007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ko-KR"/>
              <a:t>Slide </a:t>
            </a:r>
            <a:fld id="{CA37F0C2-AFFD-45D2-B701-472231D7F60E}" type="slidenum">
              <a:rPr lang="en-US" altLang="ko-KR"/>
              <a:pPr algn="ctr"/>
              <a:t>1</a:t>
            </a:fld>
            <a:endParaRPr lang="en-US" altLang="ko-KR"/>
          </a:p>
        </p:txBody>
      </p:sp>
      <p:sp>
        <p:nvSpPr>
          <p:cNvPr id="15362"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ko-KR" sz="1400" smtClean="0"/>
              <a:t>May. 2013</a:t>
            </a:r>
          </a:p>
        </p:txBody>
      </p:sp>
      <p:sp>
        <p:nvSpPr>
          <p:cNvPr id="6" name="Rectangle 4"/>
          <p:cNvSpPr>
            <a:spLocks noChangeArrowheads="1"/>
          </p:cNvSpPr>
          <p:nvPr/>
        </p:nvSpPr>
        <p:spPr bwMode="auto">
          <a:xfrm>
            <a:off x="228600" y="765175"/>
            <a:ext cx="8610600" cy="5170488"/>
          </a:xfrm>
          <a:prstGeom prst="rect">
            <a:avLst/>
          </a:prstGeom>
          <a:noFill/>
          <a:ln w="12700">
            <a:noFill/>
            <a:miter lim="800000"/>
            <a:headEnd type="none" w="sm" len="sm"/>
            <a:tailEnd type="none" w="sm" len="sm"/>
          </a:ln>
          <a:effectLst/>
        </p:spPr>
        <p:txBody>
          <a:bodyPr>
            <a:spAutoFit/>
          </a:bodyPr>
          <a:lstStyle/>
          <a:p>
            <a:pPr marL="914400" indent="-914400"/>
            <a:r>
              <a:rPr lang="en-US" altLang="ko-KR" sz="1800" b="1" u="sng" dirty="0">
                <a:effectLst>
                  <a:outerShdw blurRad="38100" dist="38100" dir="2700000" algn="tl">
                    <a:srgbClr val="C0C0C0"/>
                  </a:outerShdw>
                </a:effectLst>
                <a:ea typeface="Gulim" pitchFamily="34" charset="-127"/>
              </a:rPr>
              <a:t>Project: IEEE P802.15 Working Group for Wireless Personal Area Networks(WPANs)</a:t>
            </a:r>
            <a:endParaRPr lang="en-US" altLang="ko-KR" sz="1800" b="1" dirty="0">
              <a:ea typeface="Gulim" pitchFamily="34" charset="-127"/>
            </a:endParaRPr>
          </a:p>
          <a:p>
            <a:pPr marL="914400" indent="-914400"/>
            <a:endParaRPr lang="en-US" altLang="ko-KR" sz="2000" dirty="0">
              <a:ea typeface="Gulim" pitchFamily="34" charset="-127"/>
            </a:endParaRPr>
          </a:p>
          <a:p>
            <a:pPr marL="914400" indent="-914400"/>
            <a:r>
              <a:rPr lang="en-US" altLang="ko-KR" sz="1800" b="1" dirty="0">
                <a:ea typeface="Gulim" pitchFamily="34" charset="-127"/>
              </a:rPr>
              <a:t>Submission Title:</a:t>
            </a:r>
            <a:r>
              <a:rPr lang="en-US" altLang="ko-KR" sz="1800" dirty="0">
                <a:ea typeface="Gulim" pitchFamily="34" charset="-127"/>
              </a:rPr>
              <a:t> Comment for FEC method NRNSC</a:t>
            </a:r>
          </a:p>
          <a:p>
            <a:pPr marL="914400" indent="-914400">
              <a:spcBef>
                <a:spcPts val="600"/>
              </a:spcBef>
            </a:pPr>
            <a:r>
              <a:rPr lang="en-US" altLang="ko-KR" sz="1800" b="1" dirty="0">
                <a:ea typeface="Gulim" pitchFamily="34" charset="-127"/>
              </a:rPr>
              <a:t>Date Submitted: May 2013</a:t>
            </a:r>
            <a:endParaRPr lang="en-US" altLang="ko-KR" sz="1800" dirty="0">
              <a:ea typeface="Gulim" pitchFamily="34" charset="-127"/>
            </a:endParaRPr>
          </a:p>
          <a:p>
            <a:pPr marL="914400" indent="-914400">
              <a:spcBef>
                <a:spcPts val="600"/>
              </a:spcBef>
            </a:pPr>
            <a:r>
              <a:rPr lang="en-US" altLang="ko-KR" sz="1800" b="1" dirty="0">
                <a:ea typeface="Gulim" pitchFamily="34" charset="-127"/>
              </a:rPr>
              <a:t>Source:</a:t>
            </a:r>
            <a:r>
              <a:rPr lang="en-US" altLang="ko-KR" sz="1800" dirty="0">
                <a:ea typeface="Gulim" pitchFamily="34" charset="-127"/>
              </a:rPr>
              <a:t> </a:t>
            </a:r>
            <a:r>
              <a:rPr lang="en-US" altLang="ko-KR" sz="1800" dirty="0">
                <a:solidFill>
                  <a:schemeClr val="tx2"/>
                </a:solidFill>
                <a:ea typeface="Gulim" pitchFamily="34" charset="-127"/>
              </a:rPr>
              <a:t>Matthew </a:t>
            </a:r>
            <a:r>
              <a:rPr lang="en-US" altLang="ko-KR" sz="1800" dirty="0" err="1">
                <a:solidFill>
                  <a:schemeClr val="tx2"/>
                </a:solidFill>
                <a:ea typeface="Gulim" pitchFamily="34" charset="-127"/>
              </a:rPr>
              <a:t>Gillmore</a:t>
            </a:r>
            <a:r>
              <a:rPr lang="en-US" altLang="ko-KR" sz="1800" dirty="0">
                <a:solidFill>
                  <a:schemeClr val="tx2"/>
                </a:solidFill>
                <a:ea typeface="Gulim" pitchFamily="34" charset="-127"/>
              </a:rPr>
              <a:t> (ITRON)</a:t>
            </a:r>
            <a:endParaRPr lang="en-US" altLang="ko-KR" sz="1800" dirty="0">
              <a:ea typeface="Gulim" pitchFamily="34" charset="-127"/>
            </a:endParaRPr>
          </a:p>
          <a:p>
            <a:pPr marL="914400" indent="-914400">
              <a:spcBef>
                <a:spcPts val="600"/>
              </a:spcBef>
            </a:pPr>
            <a:r>
              <a:rPr lang="en-US" altLang="ko-KR" sz="1800" b="1" dirty="0">
                <a:ea typeface="Gulim" pitchFamily="34" charset="-127"/>
              </a:rPr>
              <a:t>Contact: </a:t>
            </a:r>
            <a:r>
              <a:rPr lang="en-US" altLang="ko-KR" sz="1800" dirty="0">
                <a:ea typeface="Gulim" pitchFamily="34" charset="-127"/>
              </a:rPr>
              <a:t>matthew.gillmore@itron.com</a:t>
            </a:r>
          </a:p>
          <a:p>
            <a:pPr marL="914400" indent="-914400">
              <a:spcBef>
                <a:spcPts val="600"/>
              </a:spcBef>
            </a:pPr>
            <a:r>
              <a:rPr lang="en-US" altLang="ko-KR" sz="1800" b="1" dirty="0">
                <a:ea typeface="Gulim" pitchFamily="34" charset="-127"/>
              </a:rPr>
              <a:t>Voice:</a:t>
            </a:r>
            <a:r>
              <a:rPr lang="en-US" altLang="ko-KR" sz="1800" dirty="0">
                <a:ea typeface="Gulim" pitchFamily="34" charset="-127"/>
              </a:rPr>
              <a:t> </a:t>
            </a:r>
            <a:r>
              <a:rPr lang="en-US" altLang="ko-KR" sz="1800" dirty="0">
                <a:solidFill>
                  <a:schemeClr val="tx2"/>
                </a:solidFill>
                <a:ea typeface="Gulim" pitchFamily="34" charset="-127"/>
              </a:rPr>
              <a:t>+1.517.745.7350</a:t>
            </a:r>
            <a:r>
              <a:rPr lang="en-US" altLang="ko-KR" sz="1800" dirty="0">
                <a:ea typeface="Gulim" pitchFamily="34" charset="-127"/>
              </a:rPr>
              <a:t>	</a:t>
            </a:r>
          </a:p>
          <a:p>
            <a:pPr marL="914400" indent="-914400">
              <a:spcBef>
                <a:spcPts val="600"/>
              </a:spcBef>
            </a:pPr>
            <a:r>
              <a:rPr lang="en-US" altLang="ko-KR" sz="1800" b="1" dirty="0">
                <a:ea typeface="Gulim" pitchFamily="34" charset="-127"/>
              </a:rPr>
              <a:t>Re:</a:t>
            </a:r>
            <a:r>
              <a:rPr lang="en-US" altLang="ko-KR" sz="1800" dirty="0">
                <a:ea typeface="Gulim" pitchFamily="34" charset="-127"/>
              </a:rPr>
              <a:t> LB90 Comment on FEC</a:t>
            </a:r>
          </a:p>
          <a:p>
            <a:pPr marL="914400" indent="-914400">
              <a:spcBef>
                <a:spcPts val="600"/>
              </a:spcBef>
            </a:pPr>
            <a:r>
              <a:rPr lang="en-US" altLang="ko-KR" sz="1800" b="1" dirty="0">
                <a:ea typeface="Gulim" pitchFamily="34" charset="-127"/>
              </a:rPr>
              <a:t>Abstract:</a:t>
            </a:r>
            <a:endParaRPr lang="en-US" altLang="ko-KR" sz="1800" dirty="0">
              <a:ea typeface="Gulim" pitchFamily="34" charset="-127"/>
            </a:endParaRPr>
          </a:p>
          <a:p>
            <a:pPr marL="914400" indent="-914400">
              <a:spcBef>
                <a:spcPts val="600"/>
              </a:spcBef>
            </a:pPr>
            <a:r>
              <a:rPr lang="en-US" altLang="ko-KR" sz="1800" b="1" dirty="0">
                <a:ea typeface="Gulim" pitchFamily="34" charset="-127"/>
              </a:rPr>
              <a:t>Purpose: Notice: </a:t>
            </a:r>
            <a:r>
              <a:rPr lang="en-US" altLang="ko-KR" sz="1800" dirty="0">
                <a:ea typeface="Gulim" pitchFamily="34" charset="-127"/>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14400">
              <a:spcBef>
                <a:spcPts val="600"/>
              </a:spcBef>
            </a:pPr>
            <a:r>
              <a:rPr lang="en-US" altLang="ko-KR" sz="1800" b="1" dirty="0">
                <a:ea typeface="Gulim" pitchFamily="34" charset="-127"/>
              </a:rPr>
              <a:t>Release:</a:t>
            </a:r>
            <a:r>
              <a:rPr lang="en-US" altLang="ko-KR" sz="1800" dirty="0">
                <a:ea typeface="Gulim" pitchFamily="34" charset="-127"/>
              </a:rPr>
              <a:t>	The contributor acknowledges and accepts that this contribution becomes the property of IEEE and may be made publicly available by P802.15.	</a:t>
            </a:r>
          </a:p>
        </p:txBody>
      </p:sp>
      <p:sp>
        <p:nvSpPr>
          <p:cNvPr id="15364" name="바닥글 개체 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de-DE" altLang="ko-KR" smtClean="0">
                <a:ea typeface="Gulim" pitchFamily="34" charset="-127"/>
              </a:rPr>
              <a:t>Itron</a:t>
            </a:r>
            <a:endParaRPr lang="en-US" altLang="ko-KR" smtClean="0">
              <a:ea typeface="Gulim" pitchFamily="34" charset="-127"/>
            </a:endParaRPr>
          </a:p>
        </p:txBody>
      </p:sp>
      <p:sp>
        <p:nvSpPr>
          <p:cNvPr id="7" name="TextBox 6"/>
          <p:cNvSpPr txBox="1"/>
          <p:nvPr/>
        </p:nvSpPr>
        <p:spPr>
          <a:xfrm>
            <a:off x="5868144" y="322462"/>
            <a:ext cx="3305409" cy="276999"/>
          </a:xfrm>
          <a:prstGeom prst="rect">
            <a:avLst/>
          </a:prstGeom>
          <a:solidFill>
            <a:schemeClr val="bg1"/>
          </a:solidFill>
        </p:spPr>
        <p:txBody>
          <a:bodyPr wrap="square" rtlCol="0">
            <a:spAutoFit/>
          </a:bodyPr>
          <a:lstStyle/>
          <a:p>
            <a:r>
              <a:rPr lang="en-US" b="1" dirty="0" smtClean="0"/>
              <a:t>Doc: IEEE 15-13-0288-02-004m</a:t>
            </a:r>
            <a:endParaRPr lang="en-US"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내용 개체 틀 2"/>
          <p:cNvSpPr>
            <a:spLocks noGrp="1"/>
          </p:cNvSpPr>
          <p:nvPr>
            <p:ph idx="1"/>
          </p:nvPr>
        </p:nvSpPr>
        <p:spPr>
          <a:xfrm>
            <a:off x="685800" y="1773238"/>
            <a:ext cx="8062913" cy="4322762"/>
          </a:xfrm>
        </p:spPr>
        <p:txBody>
          <a:bodyPr/>
          <a:lstStyle/>
          <a:p>
            <a:r>
              <a:rPr lang="en-US" altLang="ko-KR" sz="2000" dirty="0" smtClean="0">
                <a:ea typeface="Gulim" pitchFamily="34" charset="-127"/>
              </a:rPr>
              <a:t>Current draft, Section 20.1.2.4, supports one optional FEC method from 802.15.4k</a:t>
            </a:r>
          </a:p>
          <a:p>
            <a:r>
              <a:rPr lang="en-US" altLang="ko-KR" sz="2000" dirty="0" smtClean="0">
                <a:ea typeface="Gulim" pitchFamily="34" charset="-127"/>
              </a:rPr>
              <a:t>This submission proposes to add the optional NRNSC FEC method from 802.15.4g, as follows</a:t>
            </a:r>
          </a:p>
          <a:p>
            <a:pPr lvl="1"/>
            <a:r>
              <a:rPr lang="en-US" altLang="ko-KR" sz="1800" dirty="0" smtClean="0">
                <a:ea typeface="Gulim" pitchFamily="34" charset="-127"/>
              </a:rPr>
              <a:t>Replace Section 20.1.2.4 line 49	</a:t>
            </a:r>
          </a:p>
          <a:p>
            <a:pPr lvl="2"/>
            <a:r>
              <a:rPr lang="en-US" altLang="ko-KR" sz="1800" dirty="0" smtClean="0">
                <a:ea typeface="Gulim" pitchFamily="34" charset="-127"/>
              </a:rPr>
              <a:t>“</a:t>
            </a:r>
            <a:r>
              <a:rPr lang="en-US" altLang="ko-KR" sz="1200" dirty="0" smtClean="0">
                <a:ea typeface="Gulim" pitchFamily="34" charset="-127"/>
              </a:rPr>
              <a:t>The NRNSC </a:t>
            </a:r>
            <a:r>
              <a:rPr lang="en-US" altLang="ko-KR" sz="1200" dirty="0" smtClean="0">
                <a:ea typeface="Gulim" pitchFamily="34" charset="-127"/>
              </a:rPr>
              <a:t>FEC scheme shall be according to sub-clause </a:t>
            </a:r>
            <a:r>
              <a:rPr lang="en-US" altLang="ko-KR" sz="1200" dirty="0" smtClean="0">
                <a:ea typeface="Gulim" pitchFamily="34" charset="-127"/>
              </a:rPr>
              <a:t> 18.1.2.4 </a:t>
            </a:r>
            <a:r>
              <a:rPr lang="en-US" altLang="ko-KR" sz="1200" dirty="0" smtClean="0">
                <a:ea typeface="Gulim" pitchFamily="34" charset="-127"/>
              </a:rPr>
              <a:t>or the NRNSC FEC in sub-clause 19.1.2.4. The use of the FEC scheme shall be controlled by the PIB attribute </a:t>
            </a:r>
            <a:r>
              <a:rPr lang="en-US" altLang="ko-KR" sz="1200" i="1" dirty="0" err="1" smtClean="0">
                <a:ea typeface="Gulim" pitchFamily="34" charset="-127"/>
              </a:rPr>
              <a:t>phyTVWSFSKFECScheme</a:t>
            </a:r>
            <a:r>
              <a:rPr lang="en-US" altLang="ko-KR" sz="1200" dirty="0" smtClean="0">
                <a:ea typeface="Gulim" pitchFamily="34" charset="-127"/>
              </a:rPr>
              <a:t>, as defined in 9.3.</a:t>
            </a:r>
          </a:p>
          <a:p>
            <a:pPr lvl="1"/>
            <a:r>
              <a:rPr lang="en-US" altLang="ko-KR" sz="1800" dirty="0" smtClean="0">
                <a:ea typeface="Gulim" pitchFamily="34" charset="-127"/>
              </a:rPr>
              <a:t>Add a new PIB attribute </a:t>
            </a:r>
            <a:r>
              <a:rPr lang="en-US" altLang="ko-KR" sz="1800" i="1" dirty="0" err="1" smtClean="0">
                <a:ea typeface="Gulim" pitchFamily="34" charset="-127"/>
              </a:rPr>
              <a:t>phyTVWSFSKFECScheme</a:t>
            </a:r>
            <a:r>
              <a:rPr lang="en-US" altLang="ko-KR" sz="1800" i="1" dirty="0" smtClean="0">
                <a:ea typeface="Gulim" pitchFamily="34" charset="-127"/>
              </a:rPr>
              <a:t> </a:t>
            </a:r>
            <a:r>
              <a:rPr lang="en-US" altLang="ko-KR" sz="1800" dirty="0" smtClean="0">
                <a:ea typeface="Gulim" pitchFamily="34" charset="-127"/>
              </a:rPr>
              <a:t>in clause 9.3, Table 71, with the following description: </a:t>
            </a:r>
            <a:endParaRPr lang="en-US" altLang="ko-KR" sz="1200" dirty="0" smtClean="0">
              <a:ea typeface="Gulim" pitchFamily="34" charset="-127"/>
            </a:endParaRPr>
          </a:p>
          <a:p>
            <a:pPr lvl="3"/>
            <a:r>
              <a:rPr lang="en-US" altLang="ko-KR" sz="1200" dirty="0" smtClean="0">
                <a:ea typeface="Gulim" pitchFamily="34" charset="-127"/>
              </a:rPr>
              <a:t>“A value of zero indicates that the </a:t>
            </a:r>
            <a:r>
              <a:rPr lang="en-US" altLang="ko-KR" sz="1200" dirty="0" smtClean="0">
                <a:ea typeface="Gulim" pitchFamily="34" charset="-127"/>
              </a:rPr>
              <a:t>NRNSC FEC </a:t>
            </a:r>
            <a:r>
              <a:rPr lang="en-US" altLang="ko-KR" sz="1200" dirty="0" smtClean="0">
                <a:ea typeface="Gulim" pitchFamily="34" charset="-127"/>
              </a:rPr>
              <a:t>scheme in 18.1.2.4 is employed</a:t>
            </a:r>
            <a:r>
              <a:rPr lang="en-US" altLang="ja-JP" sz="1200" dirty="0" smtClean="0"/>
              <a:t>, with an interleaving scheme as define in 18.1.2.5</a:t>
            </a:r>
            <a:r>
              <a:rPr lang="en-US" altLang="ko-KR" sz="1200" dirty="0" smtClean="0">
                <a:ea typeface="Gulim" pitchFamily="34" charset="-127"/>
              </a:rPr>
              <a:t>. A value of one indicates that the NRNSC FEC scheme in 19.1.2.4 is employed</a:t>
            </a:r>
            <a:r>
              <a:rPr lang="en-US" altLang="ja-JP" sz="1200" dirty="0" smtClean="0"/>
              <a:t>, with an interleaving scheme as define in 19.1.2.5</a:t>
            </a:r>
            <a:r>
              <a:rPr lang="en-US" altLang="ko-KR" sz="1200" dirty="0" smtClean="0">
                <a:ea typeface="Gulim" pitchFamily="34" charset="-127"/>
              </a:rPr>
              <a:t>.” </a:t>
            </a:r>
          </a:p>
          <a:p>
            <a:pPr lvl="3"/>
            <a:r>
              <a:rPr lang="en-US" altLang="ko-KR" sz="1200" dirty="0" smtClean="0">
                <a:ea typeface="Gulim" pitchFamily="34" charset="-127"/>
              </a:rPr>
              <a:t>“The attribute is only valid for the TVWS-FSK PHY</a:t>
            </a:r>
            <a:r>
              <a:rPr lang="en-US" altLang="ko-KR" sz="1800" dirty="0" smtClean="0">
                <a:ea typeface="Gulim" pitchFamily="34" charset="-127"/>
              </a:rPr>
              <a:t>”. </a:t>
            </a:r>
          </a:p>
        </p:txBody>
      </p:sp>
      <p:sp>
        <p:nvSpPr>
          <p:cNvPr id="17410" name="바닥글 개체 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de-DE" altLang="ko-KR" smtClean="0">
                <a:ea typeface="Gulim" pitchFamily="34" charset="-127"/>
              </a:rPr>
              <a:t>Itron</a:t>
            </a:r>
            <a:endParaRPr lang="en-US" altLang="ko-KR" smtClean="0">
              <a:ea typeface="Gulim" pitchFamily="34" charset="-127"/>
            </a:endParaRPr>
          </a:p>
        </p:txBody>
      </p:sp>
      <p:sp>
        <p:nvSpPr>
          <p:cNvPr id="17411"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ko-KR" sz="1400" smtClean="0"/>
              <a:t>May. 2013</a:t>
            </a:r>
          </a:p>
        </p:txBody>
      </p:sp>
      <p:sp>
        <p:nvSpPr>
          <p:cNvPr id="17412" name="Title 1"/>
          <p:cNvSpPr>
            <a:spLocks noGrp="1"/>
          </p:cNvSpPr>
          <p:nvPr>
            <p:ph type="title"/>
          </p:nvPr>
        </p:nvSpPr>
        <p:spPr>
          <a:xfrm>
            <a:off x="685800" y="765175"/>
            <a:ext cx="7772400" cy="863600"/>
          </a:xfrm>
        </p:spPr>
        <p:txBody>
          <a:bodyPr/>
          <a:lstStyle/>
          <a:p>
            <a:r>
              <a:rPr lang="en-US" dirty="0" smtClean="0"/>
              <a:t>FSK FEC in 4M</a:t>
            </a:r>
          </a:p>
        </p:txBody>
      </p:sp>
      <p:sp>
        <p:nvSpPr>
          <p:cNvPr id="2" name="TextBox 1"/>
          <p:cNvSpPr txBox="1"/>
          <p:nvPr/>
        </p:nvSpPr>
        <p:spPr>
          <a:xfrm>
            <a:off x="5868144" y="322462"/>
            <a:ext cx="3305409" cy="276999"/>
          </a:xfrm>
          <a:prstGeom prst="rect">
            <a:avLst/>
          </a:prstGeom>
          <a:solidFill>
            <a:schemeClr val="bg1"/>
          </a:solidFill>
        </p:spPr>
        <p:txBody>
          <a:bodyPr wrap="square" rtlCol="0">
            <a:spAutoFit/>
          </a:bodyPr>
          <a:lstStyle/>
          <a:p>
            <a:r>
              <a:rPr lang="en-US" b="1" dirty="0" smtClean="0"/>
              <a:t>Doc: IEEE 15-13-0288-02-004m</a:t>
            </a:r>
            <a:endParaRPr lang="en-US"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a:xfrm>
            <a:off x="685800" y="765175"/>
            <a:ext cx="7772400" cy="863600"/>
          </a:xfrm>
        </p:spPr>
        <p:txBody>
          <a:bodyPr/>
          <a:lstStyle/>
          <a:p>
            <a:r>
              <a:rPr lang="en-US" smtClean="0"/>
              <a:t>Technical Justification</a:t>
            </a:r>
          </a:p>
        </p:txBody>
      </p:sp>
      <p:sp>
        <p:nvSpPr>
          <p:cNvPr id="18434" name="Content Placeholder 2"/>
          <p:cNvSpPr>
            <a:spLocks noGrp="1"/>
          </p:cNvSpPr>
          <p:nvPr>
            <p:ph idx="1"/>
          </p:nvPr>
        </p:nvSpPr>
        <p:spPr>
          <a:xfrm>
            <a:off x="685800" y="1628775"/>
            <a:ext cx="7772400" cy="4968875"/>
          </a:xfrm>
        </p:spPr>
        <p:txBody>
          <a:bodyPr/>
          <a:lstStyle/>
          <a:p>
            <a:r>
              <a:rPr lang="en-US" sz="2000" smtClean="0"/>
              <a:t>FEC as mentioned in section </a:t>
            </a:r>
            <a:r>
              <a:rPr lang="en-US" sz="2000" b="1" smtClean="0"/>
              <a:t>18.1.2.4 </a:t>
            </a:r>
            <a:r>
              <a:rPr lang="en-US" sz="2000" smtClean="0"/>
              <a:t>is less complex than method suggested in section 19.2.2.4</a:t>
            </a:r>
          </a:p>
          <a:p>
            <a:pPr lvl="1"/>
            <a:r>
              <a:rPr lang="en-US" sz="1800" smtClean="0"/>
              <a:t>Constraint length K=4 versus K=7</a:t>
            </a:r>
          </a:p>
          <a:p>
            <a:pPr lvl="2"/>
            <a:r>
              <a:rPr lang="en-US" sz="1800" smtClean="0"/>
              <a:t>Lower power consumption</a:t>
            </a:r>
          </a:p>
          <a:p>
            <a:pPr lvl="2"/>
            <a:r>
              <a:rPr lang="en-US" sz="1800" smtClean="0"/>
              <a:t>Lower implementation complexity</a:t>
            </a:r>
          </a:p>
          <a:p>
            <a:r>
              <a:rPr lang="en-US" sz="2000" smtClean="0"/>
              <a:t>These schemes are complementary</a:t>
            </a:r>
          </a:p>
          <a:p>
            <a:pPr lvl="1"/>
            <a:r>
              <a:rPr lang="en-US" sz="1800" smtClean="0"/>
              <a:t>Scheme defined in 19.2.2.4 has better range at the expense of throughput</a:t>
            </a:r>
          </a:p>
          <a:p>
            <a:pPr lvl="1"/>
            <a:r>
              <a:rPr lang="en-US" sz="1800" smtClean="0"/>
              <a:t>Scheme defined in 18.2.2.4 has better throughput at the expense of communication range</a:t>
            </a:r>
          </a:p>
          <a:p>
            <a:r>
              <a:rPr lang="en-US" sz="2000" smtClean="0"/>
              <a:t>Systems designers can pick the one that better fits their application requirements</a:t>
            </a:r>
          </a:p>
          <a:p>
            <a:r>
              <a:rPr lang="en-US" sz="2000" smtClean="0"/>
              <a:t>Millions of devices will support the method from 18.1.2.4 by the time 15.4m is approved</a:t>
            </a:r>
          </a:p>
        </p:txBody>
      </p:sp>
      <p:sp>
        <p:nvSpPr>
          <p:cNvPr id="18435"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ko-KR" sz="1400" smtClean="0">
                <a:ea typeface="Gulim" pitchFamily="34" charset="-127"/>
              </a:rPr>
              <a:t>May. 2013</a:t>
            </a:r>
          </a:p>
        </p:txBody>
      </p:sp>
      <p:sp>
        <p:nvSpPr>
          <p:cNvPr id="1843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de-DE" altLang="ko-KR" smtClean="0">
                <a:ea typeface="Gulim" pitchFamily="34" charset="-127"/>
              </a:rPr>
              <a:t>Itron</a:t>
            </a:r>
            <a:endParaRPr lang="en-US" altLang="ko-KR" smtClean="0">
              <a:ea typeface="Gulim" pitchFamily="34" charset="-127"/>
            </a:endParaRPr>
          </a:p>
        </p:txBody>
      </p:sp>
      <p:sp>
        <p:nvSpPr>
          <p:cNvPr id="6" name="TextBox 5"/>
          <p:cNvSpPr txBox="1"/>
          <p:nvPr/>
        </p:nvSpPr>
        <p:spPr>
          <a:xfrm>
            <a:off x="5868144" y="322462"/>
            <a:ext cx="3305409" cy="276999"/>
          </a:xfrm>
          <a:prstGeom prst="rect">
            <a:avLst/>
          </a:prstGeom>
          <a:solidFill>
            <a:schemeClr val="bg1"/>
          </a:solidFill>
        </p:spPr>
        <p:txBody>
          <a:bodyPr wrap="square" rtlCol="0">
            <a:spAutoFit/>
          </a:bodyPr>
          <a:lstStyle/>
          <a:p>
            <a:r>
              <a:rPr lang="en-US" b="1" dirty="0" smtClean="0"/>
              <a:t>Doc: IEEE 15-13-0288-02-004m</a:t>
            </a:r>
            <a:endParaRPr lang="en-US" b="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테마">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40424</TotalTime>
  <Words>200</Words>
  <Application>Microsoft Office PowerPoint</Application>
  <PresentationFormat>On-screen Show (4:3)</PresentationFormat>
  <Paragraphs>43</Paragraphs>
  <Slides>3</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Times New Roman</vt:lpstr>
      <vt:lpstr>MS PGothic</vt:lpstr>
      <vt:lpstr>Arial</vt:lpstr>
      <vt:lpstr>MS PGothic</vt:lpstr>
      <vt:lpstr>Gulim</vt:lpstr>
      <vt:lpstr>Office 테마</vt:lpstr>
      <vt:lpstr>PowerPoint Presentation</vt:lpstr>
      <vt:lpstr>FSK FEC in 4M</vt:lpstr>
      <vt:lpstr>Technical Justification</vt:lpstr>
    </vt:vector>
  </TitlesOfParts>
  <Company>GTE Laboratories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mgillmor</cp:lastModifiedBy>
  <cp:revision>724</cp:revision>
  <cp:lastPrinted>1998-02-10T13:28:06Z</cp:lastPrinted>
  <dcterms:created xsi:type="dcterms:W3CDTF">1999-11-08T18:59:45Z</dcterms:created>
  <dcterms:modified xsi:type="dcterms:W3CDTF">2013-05-13T21:50:44Z</dcterms:modified>
</cp:coreProperties>
</file>