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4" r:id="rId2"/>
    <p:sldId id="265" r:id="rId3"/>
    <p:sldId id="266" r:id="rId4"/>
    <p:sldId id="270" r:id="rId5"/>
    <p:sldId id="273" r:id="rId6"/>
    <p:sldId id="274"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802.15-13-0285-00-0sru</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A2B96661-050E-4D68-A250-06238C3267D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283365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802.15-13-0285-00-0sru</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A8A614F1-55F1-49E9-B155-0B95A29F2418}"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098983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&lt;Takashi Yamamoto&gt;, &lt;SEI&gt;</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5771C9F-DEDF-4769-94EE-06B90CAFC0BA}" type="slidenum">
              <a:rPr lang="en-US" altLang="ja-JP"/>
              <a:pPr/>
              <a:t>‹#›</a:t>
            </a:fld>
            <a:endParaRPr lang="en-US" altLang="ja-JP"/>
          </a:p>
        </p:txBody>
      </p:sp>
    </p:spTree>
    <p:extLst>
      <p:ext uri="{BB962C8B-B14F-4D97-AF65-F5344CB8AC3E}">
        <p14:creationId xmlns:p14="http://schemas.microsoft.com/office/powerpoint/2010/main" val="2566363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B2697D1-D2B4-4D97-B9E6-31BE6D687CF2}" type="slidenum">
              <a:rPr lang="en-US" altLang="ja-JP"/>
              <a:pPr/>
              <a:t>‹#›</a:t>
            </a:fld>
            <a:endParaRPr lang="en-US" altLang="ja-JP"/>
          </a:p>
        </p:txBody>
      </p:sp>
    </p:spTree>
    <p:extLst>
      <p:ext uri="{BB962C8B-B14F-4D97-AF65-F5344CB8AC3E}">
        <p14:creationId xmlns:p14="http://schemas.microsoft.com/office/powerpoint/2010/main" val="321072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B04F0AF-1E00-45C9-B250-BF97C6FCB379}" type="slidenum">
              <a:rPr lang="en-US" altLang="ja-JP"/>
              <a:pPr/>
              <a:t>‹#›</a:t>
            </a:fld>
            <a:endParaRPr lang="en-US" altLang="ja-JP"/>
          </a:p>
        </p:txBody>
      </p:sp>
    </p:spTree>
    <p:extLst>
      <p:ext uri="{BB962C8B-B14F-4D97-AF65-F5344CB8AC3E}">
        <p14:creationId xmlns:p14="http://schemas.microsoft.com/office/powerpoint/2010/main" val="3323697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&lt;Takashi Yamamoto&gt;, &lt;SEI&gt;</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BD89FA5-7F58-4A0B-820C-A6F8580EBC1D}" type="slidenum">
              <a:rPr lang="en-US" altLang="ja-JP"/>
              <a:pPr/>
              <a:t>‹#›</a:t>
            </a:fld>
            <a:endParaRPr lang="en-US" altLang="ja-JP"/>
          </a:p>
        </p:txBody>
      </p:sp>
    </p:spTree>
    <p:extLst>
      <p:ext uri="{BB962C8B-B14F-4D97-AF65-F5344CB8AC3E}">
        <p14:creationId xmlns:p14="http://schemas.microsoft.com/office/powerpoint/2010/main" val="2881617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E2A8FBDC-6598-40A7-AED9-6D5CF8EB0237}" type="slidenum">
              <a:rPr lang="en-US" altLang="ja-JP"/>
              <a:pPr/>
              <a:t>‹#›</a:t>
            </a:fld>
            <a:endParaRPr lang="en-US" altLang="ja-JP"/>
          </a:p>
        </p:txBody>
      </p:sp>
    </p:spTree>
    <p:extLst>
      <p:ext uri="{BB962C8B-B14F-4D97-AF65-F5344CB8AC3E}">
        <p14:creationId xmlns:p14="http://schemas.microsoft.com/office/powerpoint/2010/main" val="48096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4AC1533-BA05-44F2-8D23-8AF3BEA49CEC}" type="slidenum">
              <a:rPr lang="en-US" altLang="ja-JP"/>
              <a:pPr/>
              <a:t>‹#›</a:t>
            </a:fld>
            <a:endParaRPr lang="en-US" altLang="ja-JP"/>
          </a:p>
        </p:txBody>
      </p:sp>
    </p:spTree>
    <p:extLst>
      <p:ext uri="{BB962C8B-B14F-4D97-AF65-F5344CB8AC3E}">
        <p14:creationId xmlns:p14="http://schemas.microsoft.com/office/powerpoint/2010/main" val="3408292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a:t>&lt;month year&gt;</a:t>
            </a:r>
          </a:p>
        </p:txBody>
      </p:sp>
      <p:sp>
        <p:nvSpPr>
          <p:cNvPr id="8" name="フッター プレースホルダー 7"/>
          <p:cNvSpPr>
            <a:spLocks noGrp="1"/>
          </p:cNvSpPr>
          <p:nvPr>
            <p:ph type="ftr" sz="quarter" idx="11"/>
          </p:nvPr>
        </p:nvSpPr>
        <p:spPr/>
        <p:txBody>
          <a:bodyPr/>
          <a:lstStyle>
            <a:lvl1pPr>
              <a:defRPr/>
            </a:lvl1pPr>
          </a:lstStyle>
          <a:p>
            <a:r>
              <a:rPr lang="en-US" altLang="ja-JP"/>
              <a:t>&lt;author&gt;, &lt;company&gt;</a:t>
            </a:r>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0B491EFD-477A-42D4-A9EA-EE2AA1483DD1}" type="slidenum">
              <a:rPr lang="en-US" altLang="ja-JP"/>
              <a:pPr/>
              <a:t>‹#›</a:t>
            </a:fld>
            <a:endParaRPr lang="en-US" altLang="ja-JP"/>
          </a:p>
        </p:txBody>
      </p:sp>
    </p:spTree>
    <p:extLst>
      <p:ext uri="{BB962C8B-B14F-4D97-AF65-F5344CB8AC3E}">
        <p14:creationId xmlns:p14="http://schemas.microsoft.com/office/powerpoint/2010/main" val="1142127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a:t>&lt;month year&gt;</a:t>
            </a:r>
          </a:p>
        </p:txBody>
      </p:sp>
      <p:sp>
        <p:nvSpPr>
          <p:cNvPr id="4" name="フッター プレースホルダー 3"/>
          <p:cNvSpPr>
            <a:spLocks noGrp="1"/>
          </p:cNvSpPr>
          <p:nvPr>
            <p:ph type="ftr" sz="quarter" idx="11"/>
          </p:nvPr>
        </p:nvSpPr>
        <p:spPr/>
        <p:txBody>
          <a:bodyPr/>
          <a:lstStyle>
            <a:lvl1pPr>
              <a:defRPr/>
            </a:lvl1pPr>
          </a:lstStyle>
          <a:p>
            <a:r>
              <a:rPr lang="en-US" altLang="ja-JP"/>
              <a:t>&lt;author&gt;, &lt;company&gt;</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1E4FF75B-5044-4029-9087-12F2B1E946AB}" type="slidenum">
              <a:rPr lang="en-US" altLang="ja-JP"/>
              <a:pPr/>
              <a:t>‹#›</a:t>
            </a:fld>
            <a:endParaRPr lang="en-US" altLang="ja-JP"/>
          </a:p>
        </p:txBody>
      </p:sp>
    </p:spTree>
    <p:extLst>
      <p:ext uri="{BB962C8B-B14F-4D97-AF65-F5344CB8AC3E}">
        <p14:creationId xmlns:p14="http://schemas.microsoft.com/office/powerpoint/2010/main" val="356036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May 2013</a:t>
            </a:r>
            <a:endParaRPr lang="en-US" altLang="ja-JP" dirty="0"/>
          </a:p>
        </p:txBody>
      </p:sp>
      <p:sp>
        <p:nvSpPr>
          <p:cNvPr id="3" name="フッター プレースホルダー 2"/>
          <p:cNvSpPr>
            <a:spLocks noGrp="1"/>
          </p:cNvSpPr>
          <p:nvPr>
            <p:ph type="ftr" sz="quarter" idx="11"/>
          </p:nvPr>
        </p:nvSpPr>
        <p:spPr>
          <a:xfrm>
            <a:off x="5076056" y="6475413"/>
            <a:ext cx="3534544" cy="184666"/>
          </a:xfrm>
        </p:spPr>
        <p:txBody>
          <a:bodyPr/>
          <a:lstStyle>
            <a:lvl1pPr>
              <a:defRPr/>
            </a:lvl1p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695CBC65-B846-4A6B-9904-8C0EF9D87513}" type="slidenum">
              <a:rPr lang="en-US" altLang="ja-JP"/>
              <a:pPr/>
              <a:t>‹#›</a:t>
            </a:fld>
            <a:endParaRPr lang="en-US" altLang="ja-JP"/>
          </a:p>
        </p:txBody>
      </p:sp>
    </p:spTree>
    <p:extLst>
      <p:ext uri="{BB962C8B-B14F-4D97-AF65-F5344CB8AC3E}">
        <p14:creationId xmlns:p14="http://schemas.microsoft.com/office/powerpoint/2010/main" val="2037966926"/>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5B73BFD1-2CFC-4A0C-BAC2-733133E8728B}" type="slidenum">
              <a:rPr lang="en-US" altLang="ja-JP"/>
              <a:pPr/>
              <a:t>‹#›</a:t>
            </a:fld>
            <a:endParaRPr lang="en-US" altLang="ja-JP"/>
          </a:p>
        </p:txBody>
      </p:sp>
    </p:spTree>
    <p:extLst>
      <p:ext uri="{BB962C8B-B14F-4D97-AF65-F5344CB8AC3E}">
        <p14:creationId xmlns:p14="http://schemas.microsoft.com/office/powerpoint/2010/main" val="14519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3018F577-4318-420B-BFD1-A9D260EF0D34}" type="slidenum">
              <a:rPr lang="en-US" altLang="ja-JP"/>
              <a:pPr/>
              <a:t>‹#›</a:t>
            </a:fld>
            <a:endParaRPr lang="en-US" altLang="ja-JP"/>
          </a:p>
        </p:txBody>
      </p:sp>
    </p:spTree>
    <p:extLst>
      <p:ext uri="{BB962C8B-B14F-4D97-AF65-F5344CB8AC3E}">
        <p14:creationId xmlns:p14="http://schemas.microsoft.com/office/powerpoint/2010/main" val="2253720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a:t>&lt;month year&gt;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dirty="0" smtClean="0"/>
              <a:t>&lt;Takashi Yamamoto&gt;, &lt;SEI&gt;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A431CB8A-5DAC-4093-80EE-4432B16EF944}" type="slidenum">
              <a:rPr lang="en-US" altLang="ja-JP"/>
              <a:pPr/>
              <a:t>‹#›</a:t>
            </a:fld>
            <a:endParaRPr lang="en-US" altLang="ja-JP"/>
          </a:p>
        </p:txBody>
      </p:sp>
      <p:sp>
        <p:nvSpPr>
          <p:cNvPr id="1031" name="Rectangle 7"/>
          <p:cNvSpPr>
            <a:spLocks noChangeArrowheads="1"/>
          </p:cNvSpPr>
          <p:nvPr/>
        </p:nvSpPr>
        <p:spPr bwMode="auto">
          <a:xfrm>
            <a:off x="3923928"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802.15-13-0285-00-0sru</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May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1</a:t>
            </a:fld>
            <a:endParaRPr lang="en-US" altLang="ja-JP"/>
          </a:p>
        </p:txBody>
      </p:sp>
      <p:sp>
        <p:nvSpPr>
          <p:cNvPr id="5"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solidFill>
                  <a:schemeClr val="tx2"/>
                </a:solidFill>
                <a:ea typeface="ＭＳ Ｐゴシック" pitchFamily="50" charset="-128"/>
              </a:rPr>
              <a:t>Submission Title: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smtClean="0">
                <a:ea typeface="ＭＳ Ｐゴシック" pitchFamily="50" charset="-128"/>
              </a:rPr>
              <a:t>Proposal of  radio resource management architecture</a:t>
            </a:r>
            <a:r>
              <a:rPr lang="en-US" altLang="ja-JP" sz="1600" dirty="0" smtClean="0">
                <a:solidFill>
                  <a:schemeClr val="tx2"/>
                </a:solidFill>
                <a:ea typeface="ＭＳ Ｐゴシック" pitchFamily="50" charset="-128"/>
              </a:rPr>
              <a:t>]</a:t>
            </a:r>
            <a:r>
              <a:rPr lang="en-US" altLang="ja-JP" sz="1600" dirty="0">
                <a:solidFill>
                  <a:schemeClr val="tx2"/>
                </a:solidFill>
                <a:ea typeface="ＭＳ Ｐゴシック" pitchFamily="50" charset="-128"/>
              </a:rPr>
              <a:t>	</a:t>
            </a:r>
          </a:p>
          <a:p>
            <a:r>
              <a:rPr lang="en-US" altLang="ja-JP" sz="1600" b="1" dirty="0">
                <a:solidFill>
                  <a:schemeClr val="tx2"/>
                </a:solidFill>
                <a:ea typeface="ＭＳ Ｐゴシック" pitchFamily="50" charset="-128"/>
              </a:rPr>
              <a:t>Date </a:t>
            </a:r>
            <a:r>
              <a:rPr lang="en-US" altLang="ja-JP" sz="1600" b="1" dirty="0">
                <a:ea typeface="ＭＳ Ｐゴシック" pitchFamily="50" charset="-128"/>
              </a:rPr>
              <a:t>Submitted: </a:t>
            </a:r>
            <a:r>
              <a:rPr lang="en-US" altLang="ja-JP" sz="1600" dirty="0" smtClean="0">
                <a:ea typeface="ＭＳ Ｐゴシック" pitchFamily="50" charset="-128"/>
              </a:rPr>
              <a:t>[14 </a:t>
            </a:r>
            <a:r>
              <a:rPr lang="en-US" altLang="ja-JP" sz="1600" dirty="0">
                <a:ea typeface="ＭＳ Ｐゴシック" pitchFamily="50" charset="-128"/>
              </a:rPr>
              <a:t>May, </a:t>
            </a:r>
            <a:r>
              <a:rPr lang="en-US" altLang="ja-JP" sz="1600" dirty="0" smtClean="0">
                <a:ea typeface="ＭＳ Ｐゴシック" pitchFamily="50" charset="-128"/>
              </a:rPr>
              <a:t>2013]</a:t>
            </a:r>
            <a:r>
              <a:rPr lang="en-US" altLang="ja-JP" sz="1600" dirty="0">
                <a:ea typeface="ＭＳ Ｐゴシック" pitchFamily="50" charset="-128"/>
              </a:rPr>
              <a:t>	</a:t>
            </a:r>
          </a:p>
          <a:p>
            <a:r>
              <a:rPr lang="en-US" altLang="ja-JP" sz="1600" b="1" dirty="0">
                <a:ea typeface="ＭＳ Ｐゴシック" pitchFamily="50" charset="-128"/>
              </a:rPr>
              <a:t>Source:</a:t>
            </a:r>
            <a:r>
              <a:rPr lang="en-US" altLang="ja-JP" sz="1600" dirty="0">
                <a:ea typeface="ＭＳ Ｐゴシック" pitchFamily="50" charset="-128"/>
              </a:rPr>
              <a:t> </a:t>
            </a:r>
            <a:r>
              <a:rPr lang="en-US" altLang="ja-JP" sz="1600" dirty="0" smtClean="0">
                <a:ea typeface="ＭＳ Ｐゴシック" pitchFamily="50" charset="-128"/>
              </a:rPr>
              <a:t>[Takashi Yamamoto] </a:t>
            </a:r>
            <a:r>
              <a:rPr lang="en-US" altLang="ja-JP" sz="1600" dirty="0">
                <a:ea typeface="ＭＳ Ｐゴシック" pitchFamily="50" charset="-128"/>
              </a:rPr>
              <a:t>Company </a:t>
            </a:r>
            <a:r>
              <a:rPr lang="en-US" altLang="ja-JP" sz="1600" dirty="0" smtClean="0">
                <a:ea typeface="ＭＳ Ｐゴシック" pitchFamily="50" charset="-128"/>
              </a:rPr>
              <a:t>[Sumitomo Electric Industries, Ltd]</a:t>
            </a:r>
            <a:endParaRPr lang="en-US" altLang="ja-JP" sz="1600" dirty="0">
              <a:ea typeface="ＭＳ Ｐゴシック" pitchFamily="50" charset="-128"/>
            </a:endParaRPr>
          </a:p>
          <a:p>
            <a:r>
              <a:rPr lang="en-US" altLang="ja-JP" sz="1600" dirty="0">
                <a:ea typeface="ＭＳ Ｐゴシック" pitchFamily="50" charset="-128"/>
              </a:rPr>
              <a:t>Address </a:t>
            </a:r>
            <a:r>
              <a:rPr lang="en-US" altLang="ja-JP" sz="1600" dirty="0" smtClean="0">
                <a:ea typeface="ＭＳ Ｐゴシック" pitchFamily="50" charset="-128"/>
              </a:rPr>
              <a:t>[1-1-3, </a:t>
            </a:r>
            <a:r>
              <a:rPr lang="en-US" altLang="ja-JP" sz="1600" dirty="0" err="1" smtClean="0">
                <a:ea typeface="ＭＳ Ｐゴシック" pitchFamily="50" charset="-128"/>
              </a:rPr>
              <a:t>Shimaya</a:t>
            </a:r>
            <a:r>
              <a:rPr lang="en-US" altLang="ja-JP" sz="1600" dirty="0" smtClean="0">
                <a:ea typeface="ＭＳ Ｐゴシック" pitchFamily="50" charset="-128"/>
              </a:rPr>
              <a:t>, Konohana-</a:t>
            </a:r>
            <a:r>
              <a:rPr lang="en-US" altLang="ja-JP" sz="1600" dirty="0" err="1" smtClean="0">
                <a:ea typeface="ＭＳ Ｐゴシック" pitchFamily="50" charset="-128"/>
              </a:rPr>
              <a:t>ku</a:t>
            </a:r>
            <a:r>
              <a:rPr lang="en-US" altLang="ja-JP" sz="1600" dirty="0" smtClean="0">
                <a:ea typeface="ＭＳ Ｐゴシック" pitchFamily="50" charset="-128"/>
              </a:rPr>
              <a:t>, Osaka, 554-0024 Japan]</a:t>
            </a:r>
            <a:endParaRPr lang="en-US" altLang="ja-JP" sz="1600" dirty="0">
              <a:ea typeface="ＭＳ Ｐゴシック" pitchFamily="50" charset="-128"/>
            </a:endParaRPr>
          </a:p>
          <a:p>
            <a:r>
              <a:rPr lang="en-US" altLang="ja-JP" sz="1600" dirty="0">
                <a:ea typeface="ＭＳ Ｐゴシック" pitchFamily="50" charset="-128"/>
              </a:rPr>
              <a:t>Voice</a:t>
            </a:r>
            <a:r>
              <a:rPr lang="en-US" altLang="ja-JP" sz="1600" dirty="0" smtClean="0">
                <a:ea typeface="ＭＳ Ｐゴシック" pitchFamily="50" charset="-128"/>
              </a:rPr>
              <a:t>:[+81-06-6466-5695], </a:t>
            </a:r>
            <a:r>
              <a:rPr lang="en-US" altLang="ja-JP" sz="1600" dirty="0">
                <a:ea typeface="ＭＳ Ｐゴシック" pitchFamily="50" charset="-128"/>
              </a:rPr>
              <a:t>FAX: </a:t>
            </a:r>
            <a:r>
              <a:rPr lang="en-US" altLang="ja-JP" sz="1600" dirty="0" smtClean="0">
                <a:ea typeface="ＭＳ Ｐゴシック" pitchFamily="50" charset="-128"/>
              </a:rPr>
              <a:t>[+81-06-6462-4586], </a:t>
            </a:r>
            <a:r>
              <a:rPr lang="en-US" altLang="ja-JP" sz="1600" dirty="0">
                <a:ea typeface="ＭＳ Ｐゴシック" pitchFamily="50" charset="-128"/>
              </a:rPr>
              <a:t>E-Mail</a:t>
            </a:r>
            <a:r>
              <a:rPr lang="en-US" altLang="ja-JP" sz="1600" dirty="0" smtClean="0">
                <a:ea typeface="ＭＳ Ｐゴシック" pitchFamily="50" charset="-128"/>
              </a:rPr>
              <a:t>:[yamamoto-takashi@sei.co.jp]</a:t>
            </a:r>
            <a:r>
              <a:rPr lang="en-US" altLang="ja-JP" sz="1600" dirty="0">
                <a:solidFill>
                  <a:schemeClr val="tx2"/>
                </a:solidFill>
                <a:ea typeface="ＭＳ Ｐゴシック" pitchFamily="50" charset="-128"/>
              </a:rPr>
              <a:t>	</a:t>
            </a:r>
          </a:p>
          <a:p>
            <a:pPr>
              <a:spcBef>
                <a:spcPts val="600"/>
              </a:spcBef>
              <a:spcAft>
                <a:spcPts val="600"/>
              </a:spcAft>
            </a:pPr>
            <a:r>
              <a:rPr lang="en-US" altLang="ja-JP" sz="1600" b="1" dirty="0">
                <a:solidFill>
                  <a:schemeClr val="tx2"/>
                </a:solidFill>
                <a:ea typeface="ＭＳ Ｐゴシック" pitchFamily="50" charset="-128"/>
              </a:rPr>
              <a:t>Re: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smtClean="0">
                <a:ea typeface="ＭＳ Ｐゴシック" pitchFamily="50" charset="-128"/>
              </a:rPr>
              <a:t>In response to call for pre-proposals for potential SRU Study Group</a:t>
            </a:r>
            <a:r>
              <a:rPr lang="en-US" altLang="ja-JP" sz="1600" dirty="0" smtClean="0">
                <a:solidFill>
                  <a:schemeClr val="tx2"/>
                </a:solidFill>
                <a:ea typeface="ＭＳ Ｐゴシック" pitchFamily="50" charset="-128"/>
              </a:rPr>
              <a:t>]</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Abstract</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[Radio resource management architecture based on application status is proposed.]</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a:solidFill>
                  <a:schemeClr val="tx2"/>
                </a:solidFill>
                <a:ea typeface="ＭＳ Ｐゴシック" pitchFamily="50" charset="-128"/>
              </a:rPr>
              <a:t>Purpose: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[For discussion of potential requirements.]</a:t>
            </a:r>
            <a:endParaRPr lang="en-US" altLang="ja-JP" sz="1600" dirty="0">
              <a:solidFill>
                <a:schemeClr val="tx2"/>
              </a:solidFill>
              <a:ea typeface="ＭＳ Ｐゴシック" pitchFamily="50" charset="-128"/>
            </a:endParaRPr>
          </a:p>
          <a:p>
            <a:r>
              <a:rPr lang="en-US" altLang="ja-JP" sz="1600" b="1" dirty="0">
                <a:solidFill>
                  <a:schemeClr val="tx2"/>
                </a:solidFill>
                <a:ea typeface="ＭＳ Ｐゴシック" pitchFamily="50" charset="-128"/>
              </a:rPr>
              <a:t>Notice:</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34730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May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2</a:t>
            </a:fld>
            <a:endParaRPr lang="en-US" altLang="ja-JP"/>
          </a:p>
        </p:txBody>
      </p:sp>
      <p:sp>
        <p:nvSpPr>
          <p:cNvPr id="5" name="Rectangle 1"/>
          <p:cNvSpPr txBox="1">
            <a:spLocks noChangeArrowheads="1"/>
          </p:cNvSpPr>
          <p:nvPr/>
        </p:nvSpPr>
        <p:spPr bwMode="auto">
          <a:xfrm>
            <a:off x="533400" y="685800"/>
            <a:ext cx="8143056"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2800" b="0" dirty="0">
                <a:ea typeface="ＭＳ Ｐゴシック" pitchFamily="50" charset="-128"/>
              </a:rPr>
              <a:t>Proposal of architecture for radio resource management</a:t>
            </a:r>
            <a:endParaRPr kumimoji="0" lang="en-GB" sz="2800" b="0" i="0" u="none" strike="noStrike" kern="0" cap="none" spc="0" normalizeH="0" baseline="0" noProof="0" dirty="0">
              <a:ln>
                <a:noFill/>
              </a:ln>
              <a:solidFill>
                <a:srgbClr val="000000"/>
              </a:solidFill>
              <a:effectLst/>
              <a:uLnTx/>
              <a:uFillTx/>
              <a:latin typeface="Times New Roman"/>
              <a:ea typeface="MS Gothic"/>
            </a:endParaRPr>
          </a:p>
        </p:txBody>
      </p:sp>
      <p:sp>
        <p:nvSpPr>
          <p:cNvPr id="7" name="Rectangle 4"/>
          <p:cNvSpPr>
            <a:spLocks noChangeArrowheads="1"/>
          </p:cNvSpPr>
          <p:nvPr/>
        </p:nvSpPr>
        <p:spPr bwMode="auto">
          <a:xfrm>
            <a:off x="533400" y="1795907"/>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graphicFrame>
        <p:nvGraphicFramePr>
          <p:cNvPr id="8" name="表 7"/>
          <p:cNvGraphicFramePr>
            <a:graphicFrameLocks noGrp="1"/>
          </p:cNvGraphicFramePr>
          <p:nvPr>
            <p:extLst>
              <p:ext uri="{D42A27DB-BD31-4B8C-83A1-F6EECF244321}">
                <p14:modId xmlns:p14="http://schemas.microsoft.com/office/powerpoint/2010/main" val="1074251516"/>
              </p:ext>
            </p:extLst>
          </p:nvPr>
        </p:nvGraphicFramePr>
        <p:xfrm>
          <a:off x="683568" y="2276870"/>
          <a:ext cx="7846640" cy="2304258"/>
        </p:xfrm>
        <a:graphic>
          <a:graphicData uri="http://schemas.openxmlformats.org/drawingml/2006/table">
            <a:tbl>
              <a:tblPr firstRow="1" bandRow="1">
                <a:tableStyleId>{5940675A-B579-460E-94D1-54222C63F5DA}</a:tableStyleId>
              </a:tblPr>
              <a:tblGrid>
                <a:gridCol w="1584176"/>
                <a:gridCol w="1368152"/>
                <a:gridCol w="1296144"/>
                <a:gridCol w="1368152"/>
                <a:gridCol w="2230016"/>
              </a:tblGrid>
              <a:tr h="384043">
                <a:tc>
                  <a:txBody>
                    <a:bodyPr/>
                    <a:lstStyle/>
                    <a:p>
                      <a:r>
                        <a:rPr kumimoji="1" lang="en-US" altLang="ja-JP" b="1" dirty="0" smtClean="0">
                          <a:latin typeface="Times New Roman" pitchFamily="18" charset="0"/>
                          <a:ea typeface="+mj-ea"/>
                          <a:cs typeface="Times New Roman" pitchFamily="18" charset="0"/>
                        </a:rPr>
                        <a:t>Name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Affiliations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Address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Phone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email</a:t>
                      </a:r>
                      <a:endParaRPr kumimoji="1" lang="ja-JP" altLang="en-US" b="1"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Takashi Yamamoto</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en-US" altLang="ja-JP" sz="1200" dirty="0" smtClean="0">
                          <a:latin typeface="Times New Roman" pitchFamily="18" charset="0"/>
                          <a:ea typeface="+mj-ea"/>
                          <a:cs typeface="Times New Roman" pitchFamily="18" charset="0"/>
                        </a:rPr>
                        <a:t>Sumitomo Electric Industries, Ltd.</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fi-FI" altLang="ja-JP" sz="1200" dirty="0" smtClean="0">
                          <a:latin typeface="Times New Roman" pitchFamily="18" charset="0"/>
                          <a:ea typeface="+mj-ea"/>
                          <a:cs typeface="Times New Roman" pitchFamily="18" charset="0"/>
                        </a:rPr>
                        <a:t>1-1-3, Shimaya, Konohana-ku, Osaka, 554-0024</a:t>
                      </a:r>
                      <a:r>
                        <a:rPr kumimoji="1" lang="fi-FI" altLang="ja-JP" sz="1200" baseline="0" dirty="0" smtClean="0">
                          <a:latin typeface="Times New Roman" pitchFamily="18" charset="0"/>
                          <a:ea typeface="+mj-ea"/>
                          <a:cs typeface="Times New Roman" pitchFamily="18" charset="0"/>
                        </a:rPr>
                        <a:t>  </a:t>
                      </a:r>
                      <a:r>
                        <a:rPr kumimoji="1" lang="fi-FI" altLang="ja-JP" sz="1200" dirty="0" smtClean="0">
                          <a:latin typeface="Times New Roman" pitchFamily="18" charset="0"/>
                          <a:ea typeface="+mj-ea"/>
                          <a:cs typeface="Times New Roman" pitchFamily="18" charset="0"/>
                        </a:rPr>
                        <a:t>Japan</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en-US" altLang="ja-JP" sz="1200" dirty="0" smtClean="0">
                          <a:latin typeface="Times New Roman" pitchFamily="18" charset="0"/>
                          <a:ea typeface="+mj-ea"/>
                          <a:cs typeface="Times New Roman" pitchFamily="18" charset="0"/>
                        </a:rPr>
                        <a:t>+81-06-6466-5695</a:t>
                      </a:r>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yamamoto-takashi@sei.co.jp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Yoshizo</a:t>
                      </a:r>
                      <a:r>
                        <a:rPr kumimoji="1" lang="en-US" altLang="ja-JP" sz="1200" dirty="0" smtClean="0">
                          <a:latin typeface="Times New Roman" pitchFamily="18" charset="0"/>
                          <a:ea typeface="+mj-ea"/>
                          <a:cs typeface="Times New Roman" pitchFamily="18" charset="0"/>
                        </a:rPr>
                        <a:t> Tanaka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yoshizo-tanaka@sei.co.jp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Kenichi Murakami</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kenichi-murakami@sei.co.jp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Hirotsugu</a:t>
                      </a:r>
                      <a:r>
                        <a:rPr kumimoji="1" lang="en-US" altLang="ja-JP" sz="1200" baseline="0" dirty="0" smtClean="0">
                          <a:latin typeface="Times New Roman" pitchFamily="18" charset="0"/>
                          <a:ea typeface="+mj-ea"/>
                          <a:cs typeface="Times New Roman" pitchFamily="18" charset="0"/>
                        </a:rPr>
                        <a:t> Yamamoto</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hirotsugu-yamamoto@sei.co.jp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Yoji</a:t>
                      </a:r>
                      <a:r>
                        <a:rPr kumimoji="1" lang="en-US" altLang="ja-JP" sz="1200" baseline="0" dirty="0" smtClean="0">
                          <a:latin typeface="Times New Roman" pitchFamily="18" charset="0"/>
                          <a:ea typeface="+mj-ea"/>
                          <a:cs typeface="Times New Roman" pitchFamily="18" charset="0"/>
                        </a:rPr>
                        <a:t> Okada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yoji-okada@sei.co.jp</a:t>
                      </a:r>
                      <a:endParaRPr kumimoji="1" lang="ja-JP" altLang="en-US" sz="1200" dirty="0">
                        <a:latin typeface="Times New Roman" pitchFamily="18" charset="0"/>
                        <a:ea typeface="+mj-ea"/>
                        <a:cs typeface="Times New Roman" pitchFamily="18" charset="0"/>
                      </a:endParaRPr>
                    </a:p>
                  </a:txBody>
                  <a:tcPr/>
                </a:tc>
              </a:tr>
            </a:tbl>
          </a:graphicData>
        </a:graphic>
      </p:graphicFrame>
    </p:spTree>
    <p:extLst>
      <p:ext uri="{BB962C8B-B14F-4D97-AF65-F5344CB8AC3E}">
        <p14:creationId xmlns:p14="http://schemas.microsoft.com/office/powerpoint/2010/main" val="2530238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May 2013</a:t>
            </a:r>
            <a:endParaRPr lang="en-US" altLang="ja-JP" dirty="0"/>
          </a:p>
        </p:txBody>
      </p:sp>
      <p:sp>
        <p:nvSpPr>
          <p:cNvPr id="106" name="タイトル 4"/>
          <p:cNvSpPr txBox="1">
            <a:spLocks/>
          </p:cNvSpPr>
          <p:nvPr/>
        </p:nvSpPr>
        <p:spPr>
          <a:xfrm>
            <a:off x="107504" y="587152"/>
            <a:ext cx="9090612" cy="609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3200" i="0" u="none" strike="noStrike" kern="0" cap="none" spc="0" normalizeH="0" baseline="0" noProof="0" dirty="0" smtClean="0">
                <a:ln>
                  <a:noFill/>
                </a:ln>
                <a:solidFill>
                  <a:schemeClr val="tx1"/>
                </a:solidFill>
                <a:effectLst/>
                <a:uLnTx/>
                <a:uFillTx/>
                <a:ea typeface="ＭＳ Ｐゴシック" charset="-128"/>
                <a:cs typeface="Times New Roman" pitchFamily="18" charset="0"/>
              </a:rPr>
              <a:t>Use Case of Wireless Sensor</a:t>
            </a:r>
            <a:r>
              <a:rPr kumimoji="1" lang="en-US" altLang="ja-JP" sz="3200" i="0" u="none" strike="noStrike" kern="0" cap="none" spc="0" normalizeH="0" noProof="0" dirty="0" smtClean="0">
                <a:ln>
                  <a:noFill/>
                </a:ln>
                <a:solidFill>
                  <a:schemeClr val="tx1"/>
                </a:solidFill>
                <a:effectLst/>
                <a:uLnTx/>
                <a:uFillTx/>
                <a:ea typeface="ＭＳ Ｐゴシック" charset="-128"/>
                <a:cs typeface="Times New Roman" pitchFamily="18" charset="0"/>
              </a:rPr>
              <a:t> Network</a:t>
            </a:r>
            <a:endParaRPr kumimoji="1" lang="ja-JP" altLang="en-US" sz="3200" i="0" u="none" strike="noStrike" kern="0" cap="none" spc="0" normalizeH="0" baseline="0" noProof="0" dirty="0">
              <a:ln>
                <a:noFill/>
              </a:ln>
              <a:solidFill>
                <a:schemeClr val="tx1"/>
              </a:solidFill>
              <a:effectLst/>
              <a:uLnTx/>
              <a:uFillTx/>
              <a:ea typeface="ＭＳ Ｐゴシック" charset="-128"/>
              <a:cs typeface="Times New Roman" pitchFamily="18" charset="0"/>
            </a:endParaRPr>
          </a:p>
        </p:txBody>
      </p:sp>
      <p:sp>
        <p:nvSpPr>
          <p:cNvPr id="534" name="フッター プレースホルダー 2"/>
          <p:cNvSpPr>
            <a:spLocks noGrp="1"/>
          </p:cNvSpPr>
          <p:nvPr>
            <p:ph type="ftr" sz="quarter" idx="11"/>
          </p:nvPr>
        </p:nvSpPr>
        <p:spPr>
          <a:xfrm>
            <a:off x="5076056" y="6475413"/>
            <a:ext cx="3534544" cy="184666"/>
          </a:xfrm>
        </p:spPr>
        <p:txBody>
          <a:bodyPr/>
          <a:lstStyle/>
          <a:p>
            <a:r>
              <a:rPr lang="en-US" altLang="ja-JP" dirty="0" smtClean="0"/>
              <a:t>Takashi Yamamoto, Sumitomo Electric Industries</a:t>
            </a:r>
            <a:endParaRPr lang="en-US" altLang="ja-JP" dirty="0"/>
          </a:p>
        </p:txBody>
      </p:sp>
      <p:sp>
        <p:nvSpPr>
          <p:cNvPr id="535" name="スライド番号プレースホルダー 3"/>
          <p:cNvSpPr>
            <a:spLocks noGrp="1"/>
          </p:cNvSpPr>
          <p:nvPr>
            <p:ph type="sldNum" sz="quarter" idx="12"/>
          </p:nvPr>
        </p:nvSpPr>
        <p:spPr>
          <a:xfrm>
            <a:off x="4344988" y="6475413"/>
            <a:ext cx="530225" cy="182562"/>
          </a:xfrm>
        </p:spPr>
        <p:txBody>
          <a:bodyPr/>
          <a:lstStyle/>
          <a:p>
            <a:r>
              <a:rPr lang="en-US" altLang="ja-JP" smtClean="0"/>
              <a:t>Slide </a:t>
            </a:r>
            <a:fld id="{695CBC65-B846-4A6B-9904-8C0EF9D87513}" type="slidenum">
              <a:rPr lang="en-US" altLang="ja-JP" smtClean="0"/>
              <a:pPr/>
              <a:t>3</a:t>
            </a:fld>
            <a:endParaRPr lang="en-US" altLang="ja-JP"/>
          </a:p>
        </p:txBody>
      </p:sp>
      <p:sp>
        <p:nvSpPr>
          <p:cNvPr id="633" name="角丸四角形 632"/>
          <p:cNvSpPr/>
          <p:nvPr/>
        </p:nvSpPr>
        <p:spPr bwMode="auto">
          <a:xfrm>
            <a:off x="4903239" y="1214354"/>
            <a:ext cx="3942840" cy="5190697"/>
          </a:xfrm>
          <a:prstGeom prst="roundRect">
            <a:avLst>
              <a:gd name="adj" fmla="val 4762"/>
            </a:avLst>
          </a:prstGeom>
          <a:solidFill>
            <a:srgbClr val="F79646">
              <a:lumMod val="20000"/>
              <a:lumOff val="8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634" name="角丸四角形 633"/>
          <p:cNvSpPr/>
          <p:nvPr/>
        </p:nvSpPr>
        <p:spPr bwMode="auto">
          <a:xfrm>
            <a:off x="467544" y="1196752"/>
            <a:ext cx="4390890" cy="5208299"/>
          </a:xfrm>
          <a:prstGeom prst="roundRect">
            <a:avLst>
              <a:gd name="adj" fmla="val 4762"/>
            </a:avLst>
          </a:prstGeom>
          <a:solidFill>
            <a:srgbClr val="4BACC6">
              <a:lumMod val="20000"/>
              <a:lumOff val="8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656" name="テキスト ボックス 655"/>
          <p:cNvSpPr txBox="1"/>
          <p:nvPr/>
        </p:nvSpPr>
        <p:spPr>
          <a:xfrm>
            <a:off x="1123874" y="1340768"/>
            <a:ext cx="3098925" cy="400110"/>
          </a:xfrm>
          <a:prstGeom prst="rect">
            <a:avLst/>
          </a:prstGeom>
          <a:noFill/>
          <a:ln w="25400">
            <a:noFill/>
          </a:ln>
        </p:spPr>
        <p:txBody>
          <a:bodyPr wrap="none" rtlCol="0">
            <a:spAutoFit/>
          </a:bodyPr>
          <a:lstStyle/>
          <a:p>
            <a:pPr eaLnBrk="1" hangingPunct="1"/>
            <a:r>
              <a:rPr kumimoji="1" lang="en-US" altLang="ja-JP" sz="2000" u="sng" dirty="0" smtClean="0">
                <a:solidFill>
                  <a:prstClr val="black"/>
                </a:solidFill>
                <a:ea typeface="ＭＳ Ｐゴシック"/>
                <a:cs typeface="Times New Roman" pitchFamily="18" charset="0"/>
              </a:rPr>
              <a:t>Structure </a:t>
            </a:r>
            <a:r>
              <a:rPr kumimoji="1" lang="en-US" altLang="ja-JP" sz="2000" u="sng" dirty="0">
                <a:solidFill>
                  <a:prstClr val="black"/>
                </a:solidFill>
                <a:ea typeface="ＭＳ Ｐゴシック"/>
                <a:cs typeface="Times New Roman" pitchFamily="18" charset="0"/>
              </a:rPr>
              <a:t>Health </a:t>
            </a:r>
            <a:r>
              <a:rPr kumimoji="1" lang="en-US" altLang="ja-JP" sz="2000" u="sng" dirty="0" smtClean="0">
                <a:solidFill>
                  <a:prstClr val="black"/>
                </a:solidFill>
                <a:ea typeface="ＭＳ Ｐゴシック"/>
                <a:cs typeface="Times New Roman" pitchFamily="18" charset="0"/>
              </a:rPr>
              <a:t>Monitoring</a:t>
            </a:r>
            <a:endParaRPr kumimoji="1" lang="en-US" altLang="ja-JP" sz="2000" u="sng" dirty="0">
              <a:solidFill>
                <a:prstClr val="black"/>
              </a:solidFill>
              <a:ea typeface="ＭＳ Ｐゴシック"/>
              <a:cs typeface="Times New Roman" pitchFamily="18" charset="0"/>
            </a:endParaRPr>
          </a:p>
        </p:txBody>
      </p:sp>
      <p:sp>
        <p:nvSpPr>
          <p:cNvPr id="657" name="テキスト ボックス 656"/>
          <p:cNvSpPr txBox="1"/>
          <p:nvPr/>
        </p:nvSpPr>
        <p:spPr>
          <a:xfrm>
            <a:off x="6267507" y="1340768"/>
            <a:ext cx="1051891" cy="400110"/>
          </a:xfrm>
          <a:prstGeom prst="rect">
            <a:avLst/>
          </a:prstGeom>
          <a:noFill/>
          <a:ln w="25400">
            <a:noFill/>
          </a:ln>
        </p:spPr>
        <p:txBody>
          <a:bodyPr wrap="none" rtlCol="0">
            <a:spAutoFit/>
          </a:bodyPr>
          <a:lstStyle/>
          <a:p>
            <a:pPr eaLnBrk="1" hangingPunct="1"/>
            <a:r>
              <a:rPr kumimoji="1" lang="en-US" altLang="ja-JP" sz="2000" u="sng" dirty="0" smtClean="0">
                <a:solidFill>
                  <a:prstClr val="black"/>
                </a:solidFill>
                <a:ea typeface="ＭＳ Ｐゴシック"/>
                <a:cs typeface="Times New Roman" pitchFamily="18" charset="0"/>
              </a:rPr>
              <a:t>Hospital</a:t>
            </a:r>
            <a:endParaRPr kumimoji="1" lang="en-US" altLang="ja-JP" sz="2000" u="sng" dirty="0">
              <a:solidFill>
                <a:prstClr val="black"/>
              </a:solidFill>
              <a:ea typeface="ＭＳ Ｐゴシック"/>
              <a:cs typeface="Times New Roman" pitchFamily="18" charset="0"/>
            </a:endParaRPr>
          </a:p>
        </p:txBody>
      </p:sp>
      <p:sp>
        <p:nvSpPr>
          <p:cNvPr id="658" name="テキスト ボックス 657"/>
          <p:cNvSpPr txBox="1"/>
          <p:nvPr/>
        </p:nvSpPr>
        <p:spPr>
          <a:xfrm>
            <a:off x="467544" y="4428401"/>
            <a:ext cx="4525305" cy="584775"/>
          </a:xfrm>
          <a:prstGeom prst="rect">
            <a:avLst/>
          </a:prstGeom>
          <a:noFill/>
        </p:spPr>
        <p:txBody>
          <a:bodyPr wrap="square" rtlCol="0">
            <a:spAutoFit/>
          </a:bodyPr>
          <a:lstStyle/>
          <a:p>
            <a:pPr marL="0" lvl="1" eaLnBrk="1" hangingPunct="1">
              <a:buFont typeface="Wingdings" pitchFamily="2" charset="2"/>
              <a:buChar char="Ø"/>
            </a:pPr>
            <a:r>
              <a:rPr kumimoji="1" lang="ja-JP" altLang="en-US" sz="1600" dirty="0">
                <a:solidFill>
                  <a:prstClr val="black"/>
                </a:solidFill>
                <a:ea typeface="ＭＳ Ｐゴシック" pitchFamily="50" charset="-128"/>
                <a:cs typeface="Times New Roman" pitchFamily="18" charset="0"/>
              </a:rPr>
              <a:t> </a:t>
            </a:r>
            <a:r>
              <a:rPr kumimoji="1" lang="en-US" altLang="ja-JP" sz="1600" dirty="0">
                <a:solidFill>
                  <a:prstClr val="black"/>
                </a:solidFill>
                <a:ea typeface="ＭＳ Ｐゴシック" pitchFamily="50" charset="-128"/>
                <a:cs typeface="Times New Roman" pitchFamily="18" charset="0"/>
              </a:rPr>
              <a:t>Periodic data transmission (vibration etc.)</a:t>
            </a:r>
          </a:p>
          <a:p>
            <a:pPr marL="0" lvl="1" eaLnBrk="1" hangingPunct="1">
              <a:buFont typeface="Wingdings" pitchFamily="2" charset="2"/>
              <a:buChar char="Ø"/>
            </a:pPr>
            <a:r>
              <a:rPr kumimoji="1" lang="ja-JP" altLang="en-US" sz="1600" dirty="0">
                <a:solidFill>
                  <a:prstClr val="black"/>
                </a:solidFill>
                <a:ea typeface="ＭＳ Ｐゴシック" pitchFamily="50" charset="-128"/>
                <a:cs typeface="Times New Roman" pitchFamily="18" charset="0"/>
              </a:rPr>
              <a:t> </a:t>
            </a:r>
            <a:r>
              <a:rPr kumimoji="1" lang="en-US" altLang="ja-JP" sz="1600" dirty="0">
                <a:solidFill>
                  <a:prstClr val="black"/>
                </a:solidFill>
                <a:ea typeface="ＭＳ Ｐゴシック" pitchFamily="50" charset="-128"/>
                <a:cs typeface="Times New Roman" pitchFamily="18" charset="0"/>
              </a:rPr>
              <a:t>Wireless improves installability</a:t>
            </a:r>
          </a:p>
        </p:txBody>
      </p:sp>
      <p:sp>
        <p:nvSpPr>
          <p:cNvPr id="659" name="テキスト ボックス 658"/>
          <p:cNvSpPr txBox="1"/>
          <p:nvPr/>
        </p:nvSpPr>
        <p:spPr>
          <a:xfrm>
            <a:off x="4948044" y="4428401"/>
            <a:ext cx="3942840" cy="584775"/>
          </a:xfrm>
          <a:prstGeom prst="rect">
            <a:avLst/>
          </a:prstGeom>
          <a:noFill/>
        </p:spPr>
        <p:txBody>
          <a:bodyPr wrap="square" rtlCol="0">
            <a:spAutoFit/>
          </a:bodyPr>
          <a:lstStyle/>
          <a:p>
            <a:pPr marL="0" lvl="1" eaLnBrk="1" hangingPunct="1">
              <a:buFont typeface="Wingdings" pitchFamily="2" charset="2"/>
              <a:buChar char="Ø"/>
            </a:pPr>
            <a:r>
              <a:rPr kumimoji="1" lang="ja-JP" altLang="en-US" sz="1600" dirty="0">
                <a:solidFill>
                  <a:prstClr val="black"/>
                </a:solidFill>
                <a:ea typeface="ＭＳ Ｐゴシック" pitchFamily="50" charset="-128"/>
                <a:cs typeface="Times New Roman" pitchFamily="18" charset="0"/>
              </a:rPr>
              <a:t> </a:t>
            </a:r>
            <a:r>
              <a:rPr kumimoji="1" lang="en-US" altLang="ja-JP" sz="1600" dirty="0">
                <a:solidFill>
                  <a:prstClr val="black"/>
                </a:solidFill>
                <a:ea typeface="ＭＳ Ｐゴシック" pitchFamily="50" charset="-128"/>
                <a:cs typeface="Times New Roman" pitchFamily="18" charset="0"/>
              </a:rPr>
              <a:t>Autonomous patient data collection</a:t>
            </a:r>
          </a:p>
          <a:p>
            <a:pPr marL="0" lvl="1" eaLnBrk="1" hangingPunct="1">
              <a:buFont typeface="Wingdings" pitchFamily="2" charset="2"/>
              <a:buChar char="Ø"/>
            </a:pPr>
            <a:r>
              <a:rPr kumimoji="1" lang="ja-JP" altLang="en-US" sz="1600" dirty="0">
                <a:solidFill>
                  <a:prstClr val="black"/>
                </a:solidFill>
                <a:ea typeface="ＭＳ Ｐゴシック" pitchFamily="50" charset="-128"/>
                <a:cs typeface="Times New Roman" pitchFamily="18" charset="0"/>
              </a:rPr>
              <a:t> </a:t>
            </a:r>
            <a:r>
              <a:rPr kumimoji="1" lang="en-US" altLang="ja-JP" sz="1600" dirty="0">
                <a:solidFill>
                  <a:prstClr val="black"/>
                </a:solidFill>
                <a:ea typeface="ＭＳ Ｐゴシック" pitchFamily="50" charset="-128"/>
                <a:cs typeface="Times New Roman" pitchFamily="18" charset="0"/>
              </a:rPr>
              <a:t>Wireless reduces installation cost</a:t>
            </a:r>
          </a:p>
        </p:txBody>
      </p:sp>
      <p:grpSp>
        <p:nvGrpSpPr>
          <p:cNvPr id="660" name="グループ化 659"/>
          <p:cNvGrpSpPr/>
          <p:nvPr/>
        </p:nvGrpSpPr>
        <p:grpSpPr>
          <a:xfrm>
            <a:off x="512349" y="1964126"/>
            <a:ext cx="4435695" cy="2285055"/>
            <a:chOff x="494745" y="3249780"/>
            <a:chExt cx="4435695" cy="2285055"/>
          </a:xfrm>
        </p:grpSpPr>
        <p:sp>
          <p:nvSpPr>
            <p:cNvPr id="661" name="雲 660"/>
            <p:cNvSpPr/>
            <p:nvPr/>
          </p:nvSpPr>
          <p:spPr bwMode="auto">
            <a:xfrm>
              <a:off x="3138240" y="4235490"/>
              <a:ext cx="1792200" cy="1120125"/>
            </a:xfrm>
            <a:prstGeom prst="cloud">
              <a:avLst/>
            </a:prstGeom>
            <a:solidFill>
              <a:sysClr val="window" lastClr="FFFFFF"/>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grpSp>
          <p:nvGrpSpPr>
            <p:cNvPr id="662" name="グループ化 243"/>
            <p:cNvGrpSpPr/>
            <p:nvPr/>
          </p:nvGrpSpPr>
          <p:grpSpPr>
            <a:xfrm>
              <a:off x="494745" y="3249780"/>
              <a:ext cx="2195446" cy="2285055"/>
              <a:chOff x="673965" y="1412775"/>
              <a:chExt cx="2822716" cy="3046740"/>
            </a:xfrm>
          </p:grpSpPr>
          <p:sp>
            <p:nvSpPr>
              <p:cNvPr id="679" name="角丸四角形 678"/>
              <p:cNvSpPr/>
              <p:nvPr/>
            </p:nvSpPr>
            <p:spPr bwMode="auto">
              <a:xfrm>
                <a:off x="1166820" y="2488095"/>
                <a:ext cx="89610" cy="1971420"/>
              </a:xfrm>
              <a:prstGeom prst="roundRect">
                <a:avLst/>
              </a:prstGeom>
              <a:solidFill>
                <a:srgbClr val="EEECE1">
                  <a:lumMod val="75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cxnSp>
            <p:nvCxnSpPr>
              <p:cNvPr id="680" name="直線矢印コネクタ 679"/>
              <p:cNvCxnSpPr/>
              <p:nvPr/>
            </p:nvCxnSpPr>
            <p:spPr bwMode="auto">
              <a:xfrm flipH="1" flipV="1">
                <a:off x="1211625" y="2532900"/>
                <a:ext cx="313635" cy="806489"/>
              </a:xfrm>
              <a:prstGeom prst="straightConnector1">
                <a:avLst/>
              </a:prstGeom>
              <a:noFill/>
              <a:ln w="19050" cap="flat" cmpd="sng" algn="ctr">
                <a:solidFill>
                  <a:srgbClr val="4F81BD"/>
                </a:solidFill>
                <a:prstDash val="solid"/>
                <a:round/>
                <a:headEnd type="none" w="med" len="med"/>
                <a:tailEnd type="none"/>
              </a:ln>
              <a:effectLst/>
            </p:spPr>
          </p:cxnSp>
          <p:cxnSp>
            <p:nvCxnSpPr>
              <p:cNvPr id="681" name="直線矢印コネクタ 680"/>
              <p:cNvCxnSpPr/>
              <p:nvPr/>
            </p:nvCxnSpPr>
            <p:spPr bwMode="auto">
              <a:xfrm flipH="1" flipV="1">
                <a:off x="1211625" y="2532900"/>
                <a:ext cx="627269" cy="537659"/>
              </a:xfrm>
              <a:prstGeom prst="straightConnector1">
                <a:avLst/>
              </a:prstGeom>
              <a:noFill/>
              <a:ln w="19050" cap="flat" cmpd="sng" algn="ctr">
                <a:solidFill>
                  <a:srgbClr val="4F81BD"/>
                </a:solidFill>
                <a:prstDash val="solid"/>
                <a:round/>
                <a:headEnd type="none" w="med" len="med"/>
                <a:tailEnd type="none"/>
              </a:ln>
              <a:effectLst/>
            </p:spPr>
          </p:cxnSp>
          <p:sp>
            <p:nvSpPr>
              <p:cNvPr id="682" name="角丸四角形 681"/>
              <p:cNvSpPr/>
              <p:nvPr/>
            </p:nvSpPr>
            <p:spPr bwMode="auto">
              <a:xfrm>
                <a:off x="2331750" y="1412775"/>
                <a:ext cx="89610" cy="1971420"/>
              </a:xfrm>
              <a:prstGeom prst="roundRect">
                <a:avLst/>
              </a:prstGeom>
              <a:solidFill>
                <a:srgbClr val="EEECE1">
                  <a:lumMod val="75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cxnSp>
            <p:nvCxnSpPr>
              <p:cNvPr id="683" name="直線矢印コネクタ 682"/>
              <p:cNvCxnSpPr/>
              <p:nvPr/>
            </p:nvCxnSpPr>
            <p:spPr bwMode="auto">
              <a:xfrm flipH="1" flipV="1">
                <a:off x="2376555" y="1457580"/>
                <a:ext cx="224024" cy="851294"/>
              </a:xfrm>
              <a:prstGeom prst="straightConnector1">
                <a:avLst/>
              </a:prstGeom>
              <a:noFill/>
              <a:ln w="19050" cap="flat" cmpd="sng" algn="ctr">
                <a:solidFill>
                  <a:srgbClr val="4F81BD"/>
                </a:solidFill>
                <a:prstDash val="solid"/>
                <a:round/>
                <a:headEnd type="none" w="med" len="med"/>
                <a:tailEnd type="none"/>
              </a:ln>
              <a:effectLst/>
            </p:spPr>
          </p:cxnSp>
          <p:sp>
            <p:nvSpPr>
              <p:cNvPr id="684" name="平行四辺形 683"/>
              <p:cNvSpPr/>
              <p:nvPr/>
            </p:nvSpPr>
            <p:spPr bwMode="auto">
              <a:xfrm>
                <a:off x="673965" y="2129655"/>
                <a:ext cx="2822715" cy="2016225"/>
              </a:xfrm>
              <a:prstGeom prst="parallelogram">
                <a:avLst>
                  <a:gd name="adj" fmla="val 105783"/>
                </a:avLst>
              </a:prstGeom>
              <a:solidFill>
                <a:srgbClr val="EEECE1">
                  <a:lumMod val="75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cxnSp>
            <p:nvCxnSpPr>
              <p:cNvPr id="685" name="直線矢印コネクタ 684"/>
              <p:cNvCxnSpPr>
                <a:stCxn id="684" idx="1"/>
                <a:endCxn id="684" idx="3"/>
              </p:cNvCxnSpPr>
              <p:nvPr/>
            </p:nvCxnSpPr>
            <p:spPr bwMode="auto">
              <a:xfrm flipH="1">
                <a:off x="1018911" y="2129655"/>
                <a:ext cx="2132823" cy="2016225"/>
              </a:xfrm>
              <a:prstGeom prst="straightConnector1">
                <a:avLst/>
              </a:prstGeom>
              <a:noFill/>
              <a:ln w="25400" cap="flat" cmpd="sng" algn="ctr">
                <a:solidFill>
                  <a:sysClr val="window" lastClr="FFFFFF"/>
                </a:solidFill>
                <a:prstDash val="solid"/>
                <a:round/>
                <a:headEnd type="none" w="med" len="med"/>
                <a:tailEnd type="none"/>
              </a:ln>
              <a:effectLst/>
            </p:spPr>
          </p:cxnSp>
          <p:cxnSp>
            <p:nvCxnSpPr>
              <p:cNvPr id="686" name="直線矢印コネクタ 685"/>
              <p:cNvCxnSpPr/>
              <p:nvPr/>
            </p:nvCxnSpPr>
            <p:spPr bwMode="auto">
              <a:xfrm flipH="1" flipV="1">
                <a:off x="1928506" y="2532901"/>
                <a:ext cx="627269" cy="537659"/>
              </a:xfrm>
              <a:prstGeom prst="straightConnector1">
                <a:avLst/>
              </a:prstGeom>
              <a:noFill/>
              <a:ln w="19050" cap="flat" cmpd="sng" algn="ctr">
                <a:solidFill>
                  <a:srgbClr val="4F81BD"/>
                </a:solidFill>
                <a:prstDash val="solid"/>
                <a:round/>
                <a:headEnd type="none" w="med" len="med"/>
                <a:tailEnd type="none"/>
              </a:ln>
              <a:effectLst/>
            </p:spPr>
          </p:cxnSp>
          <p:cxnSp>
            <p:nvCxnSpPr>
              <p:cNvPr id="687" name="直線矢印コネクタ 686"/>
              <p:cNvCxnSpPr/>
              <p:nvPr/>
            </p:nvCxnSpPr>
            <p:spPr bwMode="auto">
              <a:xfrm flipH="1" flipV="1">
                <a:off x="1928505" y="2532901"/>
                <a:ext cx="313635" cy="806489"/>
              </a:xfrm>
              <a:prstGeom prst="straightConnector1">
                <a:avLst/>
              </a:prstGeom>
              <a:noFill/>
              <a:ln w="19050" cap="flat" cmpd="sng" algn="ctr">
                <a:solidFill>
                  <a:srgbClr val="4F81BD"/>
                </a:solidFill>
                <a:prstDash val="solid"/>
                <a:round/>
                <a:headEnd type="none" w="med" len="med"/>
                <a:tailEnd type="none"/>
              </a:ln>
              <a:effectLst/>
            </p:spPr>
          </p:cxnSp>
          <p:cxnSp>
            <p:nvCxnSpPr>
              <p:cNvPr id="688" name="直線矢印コネクタ 687"/>
              <p:cNvCxnSpPr/>
              <p:nvPr/>
            </p:nvCxnSpPr>
            <p:spPr bwMode="auto">
              <a:xfrm flipH="1" flipV="1">
                <a:off x="3093436" y="1457581"/>
                <a:ext cx="224024" cy="851294"/>
              </a:xfrm>
              <a:prstGeom prst="straightConnector1">
                <a:avLst/>
              </a:prstGeom>
              <a:noFill/>
              <a:ln w="19050" cap="flat" cmpd="sng" algn="ctr">
                <a:solidFill>
                  <a:srgbClr val="4F81BD"/>
                </a:solidFill>
                <a:prstDash val="solid"/>
                <a:round/>
                <a:headEnd type="none" w="med" len="med"/>
                <a:tailEnd type="none"/>
              </a:ln>
              <a:effectLst/>
            </p:spPr>
          </p:cxnSp>
          <p:cxnSp>
            <p:nvCxnSpPr>
              <p:cNvPr id="689" name="直線矢印コネクタ 688"/>
              <p:cNvCxnSpPr/>
              <p:nvPr/>
            </p:nvCxnSpPr>
            <p:spPr bwMode="auto">
              <a:xfrm flipV="1">
                <a:off x="2062920" y="1457580"/>
                <a:ext cx="313636" cy="1388953"/>
              </a:xfrm>
              <a:prstGeom prst="straightConnector1">
                <a:avLst/>
              </a:prstGeom>
              <a:noFill/>
              <a:ln w="19050" cap="flat" cmpd="sng" algn="ctr">
                <a:solidFill>
                  <a:srgbClr val="4F81BD"/>
                </a:solidFill>
                <a:prstDash val="solid"/>
                <a:round/>
                <a:headEnd type="none" w="med" len="med"/>
                <a:tailEnd type="none"/>
              </a:ln>
              <a:effectLst/>
            </p:spPr>
          </p:cxnSp>
          <p:cxnSp>
            <p:nvCxnSpPr>
              <p:cNvPr id="690" name="直線矢印コネクタ 689"/>
              <p:cNvCxnSpPr/>
              <p:nvPr/>
            </p:nvCxnSpPr>
            <p:spPr bwMode="auto">
              <a:xfrm flipV="1">
                <a:off x="1838895" y="1457580"/>
                <a:ext cx="537660" cy="1612979"/>
              </a:xfrm>
              <a:prstGeom prst="straightConnector1">
                <a:avLst/>
              </a:prstGeom>
              <a:noFill/>
              <a:ln w="19050" cap="flat" cmpd="sng" algn="ctr">
                <a:solidFill>
                  <a:srgbClr val="4F81BD"/>
                </a:solidFill>
                <a:prstDash val="solid"/>
                <a:round/>
                <a:headEnd type="none" w="med" len="med"/>
                <a:tailEnd type="none"/>
              </a:ln>
              <a:effectLst/>
            </p:spPr>
          </p:cxnSp>
          <p:cxnSp>
            <p:nvCxnSpPr>
              <p:cNvPr id="691" name="直線矢印コネクタ 690"/>
              <p:cNvCxnSpPr/>
              <p:nvPr/>
            </p:nvCxnSpPr>
            <p:spPr bwMode="auto">
              <a:xfrm flipV="1">
                <a:off x="2779800" y="1457580"/>
                <a:ext cx="313636" cy="1388953"/>
              </a:xfrm>
              <a:prstGeom prst="straightConnector1">
                <a:avLst/>
              </a:prstGeom>
              <a:noFill/>
              <a:ln w="19050" cap="flat" cmpd="sng" algn="ctr">
                <a:solidFill>
                  <a:srgbClr val="4F81BD"/>
                </a:solidFill>
                <a:prstDash val="solid"/>
                <a:round/>
                <a:headEnd type="none" w="med" len="med"/>
                <a:tailEnd type="none"/>
              </a:ln>
              <a:effectLst/>
            </p:spPr>
          </p:cxnSp>
          <p:cxnSp>
            <p:nvCxnSpPr>
              <p:cNvPr id="692" name="直線矢印コネクタ 691"/>
              <p:cNvCxnSpPr/>
              <p:nvPr/>
            </p:nvCxnSpPr>
            <p:spPr bwMode="auto">
              <a:xfrm flipV="1">
                <a:off x="2555775" y="1457581"/>
                <a:ext cx="537660" cy="1612979"/>
              </a:xfrm>
              <a:prstGeom prst="straightConnector1">
                <a:avLst/>
              </a:prstGeom>
              <a:noFill/>
              <a:ln w="19050" cap="flat" cmpd="sng" algn="ctr">
                <a:solidFill>
                  <a:srgbClr val="4F81BD"/>
                </a:solidFill>
                <a:prstDash val="solid"/>
                <a:round/>
                <a:headEnd type="none" w="med" len="med"/>
                <a:tailEnd type="none"/>
              </a:ln>
              <a:effectLst/>
            </p:spPr>
          </p:cxnSp>
          <p:cxnSp>
            <p:nvCxnSpPr>
              <p:cNvPr id="693" name="直線矢印コネクタ 692"/>
              <p:cNvCxnSpPr/>
              <p:nvPr/>
            </p:nvCxnSpPr>
            <p:spPr bwMode="auto">
              <a:xfrm flipV="1">
                <a:off x="1659675" y="2532900"/>
                <a:ext cx="268831" cy="1388955"/>
              </a:xfrm>
              <a:prstGeom prst="straightConnector1">
                <a:avLst/>
              </a:prstGeom>
              <a:noFill/>
              <a:ln w="19050" cap="flat" cmpd="sng" algn="ctr">
                <a:solidFill>
                  <a:srgbClr val="4F81BD"/>
                </a:solidFill>
                <a:prstDash val="solid"/>
                <a:round/>
                <a:headEnd type="none" w="med" len="med"/>
                <a:tailEnd type="none"/>
              </a:ln>
              <a:effectLst/>
            </p:spPr>
          </p:cxnSp>
          <p:cxnSp>
            <p:nvCxnSpPr>
              <p:cNvPr id="694" name="直線矢印コネクタ 693"/>
              <p:cNvCxnSpPr/>
              <p:nvPr/>
            </p:nvCxnSpPr>
            <p:spPr bwMode="auto">
              <a:xfrm flipV="1">
                <a:off x="942795" y="2532900"/>
                <a:ext cx="268831" cy="1388955"/>
              </a:xfrm>
              <a:prstGeom prst="straightConnector1">
                <a:avLst/>
              </a:prstGeom>
              <a:noFill/>
              <a:ln w="19050" cap="flat" cmpd="sng" algn="ctr">
                <a:solidFill>
                  <a:srgbClr val="4F81BD"/>
                </a:solidFill>
                <a:prstDash val="solid"/>
                <a:round/>
                <a:headEnd type="none" w="med" len="med"/>
                <a:tailEnd type="none"/>
              </a:ln>
              <a:effectLst/>
            </p:spPr>
          </p:cxnSp>
          <p:sp>
            <p:nvSpPr>
              <p:cNvPr id="695" name="平行四辺形 694"/>
              <p:cNvSpPr/>
              <p:nvPr/>
            </p:nvSpPr>
            <p:spPr bwMode="auto">
              <a:xfrm rot="16200000" flipV="1">
                <a:off x="1346040" y="2174459"/>
                <a:ext cx="2195445" cy="2105836"/>
              </a:xfrm>
              <a:prstGeom prst="parallelogram">
                <a:avLst>
                  <a:gd name="adj" fmla="val 94648"/>
                </a:avLst>
              </a:prstGeom>
              <a:solidFill>
                <a:srgbClr val="EEECE1">
                  <a:lumMod val="75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696" name="角丸四角形 695"/>
              <p:cNvSpPr/>
              <p:nvPr/>
            </p:nvSpPr>
            <p:spPr bwMode="auto">
              <a:xfrm>
                <a:off x="3048630" y="1412775"/>
                <a:ext cx="89610" cy="1971420"/>
              </a:xfrm>
              <a:prstGeom prst="roundRect">
                <a:avLst/>
              </a:prstGeom>
              <a:solidFill>
                <a:srgbClr val="EEECE1">
                  <a:lumMod val="75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697" name="正方形/長方形 696"/>
              <p:cNvSpPr/>
              <p:nvPr/>
            </p:nvSpPr>
            <p:spPr bwMode="auto">
              <a:xfrm>
                <a:off x="2331750" y="1412775"/>
                <a:ext cx="806490" cy="134415"/>
              </a:xfrm>
              <a:prstGeom prst="rect">
                <a:avLst/>
              </a:prstGeom>
              <a:solidFill>
                <a:srgbClr val="4F81BD"/>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698" name="正方形/長方形 697"/>
              <p:cNvSpPr/>
              <p:nvPr/>
            </p:nvSpPr>
            <p:spPr bwMode="auto">
              <a:xfrm>
                <a:off x="1166820" y="2488095"/>
                <a:ext cx="806490" cy="134415"/>
              </a:xfrm>
              <a:prstGeom prst="rect">
                <a:avLst/>
              </a:prstGeom>
              <a:solidFill>
                <a:srgbClr val="4F81BD"/>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699" name="角丸四角形 698"/>
              <p:cNvSpPr/>
              <p:nvPr/>
            </p:nvSpPr>
            <p:spPr bwMode="auto">
              <a:xfrm>
                <a:off x="2062919" y="3608219"/>
                <a:ext cx="134415" cy="134416"/>
              </a:xfrm>
              <a:prstGeom prst="roundRect">
                <a:avLst/>
              </a:prstGeom>
              <a:solidFill>
                <a:srgbClr val="FFFF00"/>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0" name="角丸四角形 699"/>
              <p:cNvSpPr/>
              <p:nvPr/>
            </p:nvSpPr>
            <p:spPr bwMode="auto">
              <a:xfrm>
                <a:off x="1570065" y="4056270"/>
                <a:ext cx="134415" cy="134416"/>
              </a:xfrm>
              <a:prstGeom prst="roundRect">
                <a:avLst/>
              </a:prstGeom>
              <a:solidFill>
                <a:srgbClr val="FFFF00"/>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1" name="角丸四角形 700"/>
              <p:cNvSpPr/>
              <p:nvPr/>
            </p:nvSpPr>
            <p:spPr bwMode="auto">
              <a:xfrm>
                <a:off x="2376555" y="3294585"/>
                <a:ext cx="134415" cy="134416"/>
              </a:xfrm>
              <a:prstGeom prst="roundRect">
                <a:avLst/>
              </a:prstGeom>
              <a:solidFill>
                <a:srgbClr val="FFFF00"/>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2" name="角丸四角形 701"/>
              <p:cNvSpPr/>
              <p:nvPr/>
            </p:nvSpPr>
            <p:spPr bwMode="auto">
              <a:xfrm>
                <a:off x="2690190" y="2980950"/>
                <a:ext cx="134415" cy="134416"/>
              </a:xfrm>
              <a:prstGeom prst="roundRect">
                <a:avLst/>
              </a:prstGeom>
              <a:solidFill>
                <a:srgbClr val="FFFF00"/>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3" name="角丸四角形 702"/>
              <p:cNvSpPr/>
              <p:nvPr/>
            </p:nvSpPr>
            <p:spPr bwMode="auto">
              <a:xfrm>
                <a:off x="3227850" y="2488095"/>
                <a:ext cx="134415" cy="134416"/>
              </a:xfrm>
              <a:prstGeom prst="roundRect">
                <a:avLst/>
              </a:prstGeom>
              <a:solidFill>
                <a:srgbClr val="FFFF00"/>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4" name="角丸四角形 703"/>
              <p:cNvSpPr/>
              <p:nvPr/>
            </p:nvSpPr>
            <p:spPr bwMode="auto">
              <a:xfrm>
                <a:off x="1301235" y="3518610"/>
                <a:ext cx="134415" cy="134416"/>
              </a:xfrm>
              <a:prstGeom prst="roundRect">
                <a:avLst/>
              </a:prstGeom>
              <a:solidFill>
                <a:srgbClr val="FFFF00"/>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5" name="角丸四角形 704"/>
              <p:cNvSpPr/>
              <p:nvPr/>
            </p:nvSpPr>
            <p:spPr bwMode="auto">
              <a:xfrm>
                <a:off x="853185" y="3921855"/>
                <a:ext cx="134415" cy="134416"/>
              </a:xfrm>
              <a:prstGeom prst="roundRect">
                <a:avLst/>
              </a:prstGeom>
              <a:solidFill>
                <a:srgbClr val="FFFF00"/>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6" name="角丸四角形 705"/>
              <p:cNvSpPr/>
              <p:nvPr/>
            </p:nvSpPr>
            <p:spPr bwMode="auto">
              <a:xfrm>
                <a:off x="1614870" y="3249780"/>
                <a:ext cx="134415" cy="134416"/>
              </a:xfrm>
              <a:prstGeom prst="roundRect">
                <a:avLst/>
              </a:prstGeom>
              <a:solidFill>
                <a:srgbClr val="FFFF00"/>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7" name="角丸四角形 706"/>
              <p:cNvSpPr/>
              <p:nvPr/>
            </p:nvSpPr>
            <p:spPr bwMode="auto">
              <a:xfrm>
                <a:off x="2242140" y="2667315"/>
                <a:ext cx="134415" cy="134416"/>
              </a:xfrm>
              <a:prstGeom prst="roundRect">
                <a:avLst/>
              </a:prstGeom>
              <a:solidFill>
                <a:srgbClr val="FFFF00"/>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8" name="角丸四角形 707"/>
              <p:cNvSpPr/>
              <p:nvPr/>
            </p:nvSpPr>
            <p:spPr bwMode="auto">
              <a:xfrm>
                <a:off x="2510970" y="2398485"/>
                <a:ext cx="134415" cy="134416"/>
              </a:xfrm>
              <a:prstGeom prst="roundRect">
                <a:avLst/>
              </a:prstGeom>
              <a:solidFill>
                <a:srgbClr val="FFFF00"/>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9" name="正方形/長方形 708"/>
              <p:cNvSpPr/>
              <p:nvPr/>
            </p:nvSpPr>
            <p:spPr bwMode="auto">
              <a:xfrm>
                <a:off x="673965" y="4145880"/>
                <a:ext cx="716880" cy="179220"/>
              </a:xfrm>
              <a:prstGeom prst="rect">
                <a:avLst/>
              </a:prstGeom>
              <a:solidFill>
                <a:srgbClr val="EEECE1">
                  <a:lumMod val="75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10" name="角丸四角形 709"/>
              <p:cNvSpPr/>
              <p:nvPr/>
            </p:nvSpPr>
            <p:spPr bwMode="auto">
              <a:xfrm>
                <a:off x="1883700" y="2488095"/>
                <a:ext cx="89610" cy="1971420"/>
              </a:xfrm>
              <a:prstGeom prst="roundRect">
                <a:avLst/>
              </a:prstGeom>
              <a:solidFill>
                <a:srgbClr val="EEECE1">
                  <a:lumMod val="75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grpSp>
        <p:cxnSp>
          <p:nvCxnSpPr>
            <p:cNvPr id="663" name="直線矢印コネクタ 662"/>
            <p:cNvCxnSpPr/>
            <p:nvPr/>
          </p:nvCxnSpPr>
          <p:spPr bwMode="auto">
            <a:xfrm>
              <a:off x="2510970" y="4190685"/>
              <a:ext cx="358440" cy="179220"/>
            </a:xfrm>
            <a:prstGeom prst="straightConnector1">
              <a:avLst/>
            </a:prstGeom>
            <a:noFill/>
            <a:ln w="25400" cap="flat" cmpd="sng" algn="ctr">
              <a:solidFill>
                <a:srgbClr val="FF0000"/>
              </a:solidFill>
              <a:prstDash val="solid"/>
              <a:round/>
              <a:headEnd type="none" w="med" len="med"/>
              <a:tailEnd type="none"/>
            </a:ln>
            <a:effectLst/>
          </p:spPr>
        </p:cxnSp>
        <p:cxnSp>
          <p:nvCxnSpPr>
            <p:cNvPr id="664" name="直線矢印コネクタ 663"/>
            <p:cNvCxnSpPr/>
            <p:nvPr/>
          </p:nvCxnSpPr>
          <p:spPr bwMode="auto">
            <a:xfrm flipH="1" flipV="1">
              <a:off x="2824605" y="4280295"/>
              <a:ext cx="44805" cy="89610"/>
            </a:xfrm>
            <a:prstGeom prst="straightConnector1">
              <a:avLst/>
            </a:prstGeom>
            <a:noFill/>
            <a:ln w="25400" cap="flat" cmpd="sng" algn="ctr">
              <a:solidFill>
                <a:srgbClr val="FF0000"/>
              </a:solidFill>
              <a:prstDash val="solid"/>
              <a:round/>
              <a:headEnd type="none" w="med" len="med"/>
              <a:tailEnd type="none"/>
            </a:ln>
            <a:effectLst/>
          </p:spPr>
        </p:cxnSp>
        <p:cxnSp>
          <p:nvCxnSpPr>
            <p:cNvPr id="665" name="直線矢印コネクタ 664"/>
            <p:cNvCxnSpPr/>
            <p:nvPr/>
          </p:nvCxnSpPr>
          <p:spPr bwMode="auto">
            <a:xfrm>
              <a:off x="2824605" y="4280295"/>
              <a:ext cx="268830" cy="134415"/>
            </a:xfrm>
            <a:prstGeom prst="straightConnector1">
              <a:avLst/>
            </a:prstGeom>
            <a:noFill/>
            <a:ln w="25400" cap="flat" cmpd="sng" algn="ctr">
              <a:solidFill>
                <a:srgbClr val="FF0000"/>
              </a:solidFill>
              <a:prstDash val="solid"/>
              <a:round/>
              <a:headEnd type="none" w="med" len="med"/>
              <a:tailEnd type="arrow"/>
            </a:ln>
            <a:effectLst/>
          </p:spPr>
        </p:cxnSp>
        <p:sp>
          <p:nvSpPr>
            <p:cNvPr id="666" name="角丸四角形 665"/>
            <p:cNvSpPr/>
            <p:nvPr/>
          </p:nvSpPr>
          <p:spPr bwMode="auto">
            <a:xfrm>
              <a:off x="3093435" y="4414710"/>
              <a:ext cx="448050" cy="268830"/>
            </a:xfrm>
            <a:prstGeom prst="roundRect">
              <a:avLst/>
            </a:prstGeom>
            <a:solidFill>
              <a:srgbClr val="F79646">
                <a:lumMod val="60000"/>
                <a:lumOff val="40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rPr>
                <a:t>GW</a:t>
              </a:r>
              <a:endParaRPr kumimoji="1" lang="ja-JP" altLang="en-US"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endParaRPr>
            </a:p>
          </p:txBody>
        </p:sp>
        <p:sp>
          <p:nvSpPr>
            <p:cNvPr id="667" name="テキスト ボックス 666"/>
            <p:cNvSpPr txBox="1"/>
            <p:nvPr/>
          </p:nvSpPr>
          <p:spPr>
            <a:xfrm>
              <a:off x="3258252" y="4638735"/>
              <a:ext cx="1390125" cy="30777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rPr>
                <a:t>Underlying NW</a:t>
              </a:r>
              <a:endParaRPr kumimoji="1" lang="en-US" altLang="ja-JP" sz="1400" b="1"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endParaRPr>
            </a:p>
          </p:txBody>
        </p:sp>
        <p:cxnSp>
          <p:nvCxnSpPr>
            <p:cNvPr id="668" name="直線矢印コネクタ 667"/>
            <p:cNvCxnSpPr/>
            <p:nvPr/>
          </p:nvCxnSpPr>
          <p:spPr bwMode="auto">
            <a:xfrm flipV="1">
              <a:off x="808380" y="4952370"/>
              <a:ext cx="179220" cy="179220"/>
            </a:xfrm>
            <a:prstGeom prst="straightConnector1">
              <a:avLst/>
            </a:prstGeom>
            <a:noFill/>
            <a:ln w="25400" cap="flat" cmpd="sng" algn="ctr">
              <a:solidFill>
                <a:srgbClr val="FF0000"/>
              </a:solidFill>
              <a:prstDash val="solid"/>
              <a:round/>
              <a:headEnd type="none" w="med" len="med"/>
              <a:tailEnd type="arrow"/>
            </a:ln>
            <a:effectLst/>
          </p:spPr>
        </p:cxnSp>
        <p:sp>
          <p:nvSpPr>
            <p:cNvPr id="669" name="テキスト ボックス 668"/>
            <p:cNvSpPr txBox="1"/>
            <p:nvPr/>
          </p:nvSpPr>
          <p:spPr>
            <a:xfrm>
              <a:off x="2466165" y="4355465"/>
              <a:ext cx="48442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rPr>
                <a:t>data</a:t>
              </a:r>
              <a:endParaRPr kumimoji="1" lang="ja-JP" altLang="en-US" sz="1400" b="0" i="0" u="none" strike="noStrike" kern="0" cap="none" spc="0" normalizeH="0" baseline="0" noProof="0" dirty="0">
                <a:ln>
                  <a:noFill/>
                </a:ln>
                <a:solidFill>
                  <a:prstClr val="black"/>
                </a:solidFill>
                <a:effectLst/>
                <a:uLnTx/>
                <a:uFillTx/>
                <a:ea typeface="ＭＳ Ｐゴシック" pitchFamily="50" charset="-128"/>
                <a:cs typeface="Times New Roman" pitchFamily="18" charset="0"/>
              </a:endParaRPr>
            </a:p>
          </p:txBody>
        </p:sp>
        <p:cxnSp>
          <p:nvCxnSpPr>
            <p:cNvPr id="670" name="直線矢印コネクタ 669"/>
            <p:cNvCxnSpPr/>
            <p:nvPr/>
          </p:nvCxnSpPr>
          <p:spPr bwMode="auto">
            <a:xfrm flipV="1">
              <a:off x="1077210" y="4728345"/>
              <a:ext cx="179220" cy="179220"/>
            </a:xfrm>
            <a:prstGeom prst="straightConnector1">
              <a:avLst/>
            </a:prstGeom>
            <a:noFill/>
            <a:ln w="25400" cap="flat" cmpd="sng" algn="ctr">
              <a:solidFill>
                <a:srgbClr val="FF0000"/>
              </a:solidFill>
              <a:prstDash val="solid"/>
              <a:round/>
              <a:headEnd type="none" w="med" len="med"/>
              <a:tailEnd type="arrow"/>
            </a:ln>
            <a:effectLst/>
          </p:spPr>
        </p:cxnSp>
        <p:cxnSp>
          <p:nvCxnSpPr>
            <p:cNvPr id="671" name="直線矢印コネクタ 670"/>
            <p:cNvCxnSpPr/>
            <p:nvPr/>
          </p:nvCxnSpPr>
          <p:spPr bwMode="auto">
            <a:xfrm>
              <a:off x="1346040" y="4683540"/>
              <a:ext cx="403245" cy="44805"/>
            </a:xfrm>
            <a:prstGeom prst="straightConnector1">
              <a:avLst/>
            </a:prstGeom>
            <a:noFill/>
            <a:ln w="25400" cap="flat" cmpd="sng" algn="ctr">
              <a:solidFill>
                <a:srgbClr val="FF0000"/>
              </a:solidFill>
              <a:prstDash val="solid"/>
              <a:round/>
              <a:headEnd type="none" w="med" len="med"/>
              <a:tailEnd type="arrow"/>
            </a:ln>
            <a:effectLst/>
          </p:spPr>
        </p:cxnSp>
        <p:cxnSp>
          <p:nvCxnSpPr>
            <p:cNvPr id="672" name="直線矢印コネクタ 671"/>
            <p:cNvCxnSpPr>
              <a:stCxn id="701" idx="1"/>
              <a:endCxn id="707" idx="2"/>
            </p:cNvCxnSpPr>
            <p:nvPr/>
          </p:nvCxnSpPr>
          <p:spPr bwMode="auto">
            <a:xfrm flipH="1" flipV="1">
              <a:off x="1766710" y="4291497"/>
              <a:ext cx="52272" cy="420047"/>
            </a:xfrm>
            <a:prstGeom prst="straightConnector1">
              <a:avLst/>
            </a:prstGeom>
            <a:noFill/>
            <a:ln w="25400" cap="flat" cmpd="sng" algn="ctr">
              <a:solidFill>
                <a:srgbClr val="FF0000"/>
              </a:solidFill>
              <a:prstDash val="solid"/>
              <a:round/>
              <a:headEnd type="none" w="med" len="med"/>
              <a:tailEnd type="arrow"/>
            </a:ln>
            <a:effectLst/>
          </p:spPr>
        </p:cxnSp>
        <p:cxnSp>
          <p:nvCxnSpPr>
            <p:cNvPr id="673" name="直線矢印コネクタ 672"/>
            <p:cNvCxnSpPr/>
            <p:nvPr/>
          </p:nvCxnSpPr>
          <p:spPr bwMode="auto">
            <a:xfrm flipV="1">
              <a:off x="1794090" y="4056270"/>
              <a:ext cx="179220" cy="179220"/>
            </a:xfrm>
            <a:prstGeom prst="straightConnector1">
              <a:avLst/>
            </a:prstGeom>
            <a:noFill/>
            <a:ln w="25400" cap="flat" cmpd="sng" algn="ctr">
              <a:solidFill>
                <a:srgbClr val="FF0000"/>
              </a:solidFill>
              <a:prstDash val="solid"/>
              <a:round/>
              <a:headEnd type="none" w="med" len="med"/>
              <a:tailEnd type="arrow"/>
            </a:ln>
            <a:effectLst/>
          </p:spPr>
        </p:cxnSp>
        <p:cxnSp>
          <p:nvCxnSpPr>
            <p:cNvPr id="674" name="直線矢印コネクタ 673"/>
            <p:cNvCxnSpPr/>
            <p:nvPr/>
          </p:nvCxnSpPr>
          <p:spPr bwMode="auto">
            <a:xfrm>
              <a:off x="2062920" y="4056270"/>
              <a:ext cx="403245" cy="44805"/>
            </a:xfrm>
            <a:prstGeom prst="straightConnector1">
              <a:avLst/>
            </a:prstGeom>
            <a:noFill/>
            <a:ln w="25400" cap="flat" cmpd="sng" algn="ctr">
              <a:solidFill>
                <a:srgbClr val="FF0000"/>
              </a:solidFill>
              <a:prstDash val="solid"/>
              <a:round/>
              <a:headEnd type="none" w="med" len="med"/>
              <a:tailEnd type="arrow"/>
            </a:ln>
            <a:effectLst/>
          </p:spPr>
        </p:cxnSp>
        <p:sp>
          <p:nvSpPr>
            <p:cNvPr id="675" name="角丸四角形 674"/>
            <p:cNvSpPr/>
            <p:nvPr/>
          </p:nvSpPr>
          <p:spPr bwMode="auto">
            <a:xfrm>
              <a:off x="3048630" y="4952370"/>
              <a:ext cx="448050" cy="268830"/>
            </a:xfrm>
            <a:prstGeom prst="roundRect">
              <a:avLst/>
            </a:prstGeom>
            <a:solidFill>
              <a:srgbClr val="F79646">
                <a:lumMod val="60000"/>
                <a:lumOff val="40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rPr>
                <a:t>GW</a:t>
              </a:r>
              <a:endParaRPr kumimoji="1" lang="ja-JP" altLang="en-US"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endParaRPr>
            </a:p>
          </p:txBody>
        </p:sp>
        <p:sp>
          <p:nvSpPr>
            <p:cNvPr id="676" name="角丸四角形 675"/>
            <p:cNvSpPr/>
            <p:nvPr/>
          </p:nvSpPr>
          <p:spPr bwMode="auto">
            <a:xfrm>
              <a:off x="3631095" y="5131590"/>
              <a:ext cx="448050" cy="268830"/>
            </a:xfrm>
            <a:prstGeom prst="roundRect">
              <a:avLst/>
            </a:prstGeom>
            <a:solidFill>
              <a:srgbClr val="F79646">
                <a:lumMod val="60000"/>
                <a:lumOff val="40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rPr>
                <a:t>GW</a:t>
              </a:r>
              <a:endParaRPr kumimoji="1" lang="ja-JP" altLang="en-US"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endParaRPr>
            </a:p>
          </p:txBody>
        </p:sp>
        <p:cxnSp>
          <p:nvCxnSpPr>
            <p:cNvPr id="677" name="直線コネクタ 676"/>
            <p:cNvCxnSpPr>
              <a:stCxn id="678" idx="2"/>
              <a:endCxn id="661" idx="3"/>
            </p:cNvCxnSpPr>
            <p:nvPr/>
          </p:nvCxnSpPr>
          <p:spPr bwMode="auto">
            <a:xfrm>
              <a:off x="4034340" y="3946774"/>
              <a:ext cx="0" cy="352760"/>
            </a:xfrm>
            <a:prstGeom prst="line">
              <a:avLst/>
            </a:prstGeom>
            <a:noFill/>
            <a:ln w="19050" cap="flat" cmpd="sng" algn="ctr">
              <a:solidFill>
                <a:sysClr val="windowText" lastClr="000000"/>
              </a:solidFill>
              <a:prstDash val="solid"/>
              <a:round/>
              <a:headEnd type="none" w="med" len="med"/>
              <a:tailEnd type="none"/>
            </a:ln>
            <a:effectLst/>
          </p:spPr>
        </p:cxnSp>
        <p:sp>
          <p:nvSpPr>
            <p:cNvPr id="678" name="テキスト ボックス 677"/>
            <p:cNvSpPr txBox="1"/>
            <p:nvPr/>
          </p:nvSpPr>
          <p:spPr>
            <a:xfrm>
              <a:off x="3407070" y="3608220"/>
              <a:ext cx="1254540" cy="338554"/>
            </a:xfrm>
            <a:prstGeom prst="rect">
              <a:avLst/>
            </a:prstGeom>
            <a:solidFill>
              <a:srgbClr val="CCFF66"/>
            </a:solidFill>
            <a:ln w="19050">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rPr>
                <a:t>Analysis</a:t>
              </a:r>
              <a:endParaRPr kumimoji="1" lang="ja-JP" altLang="en-US" sz="1600" b="0" i="0" u="none" strike="noStrike" kern="0" cap="none" spc="0" normalizeH="0" baseline="0" noProof="0" dirty="0">
                <a:ln>
                  <a:noFill/>
                </a:ln>
                <a:solidFill>
                  <a:prstClr val="black"/>
                </a:solidFill>
                <a:effectLst/>
                <a:uLnTx/>
                <a:uFillTx/>
                <a:ea typeface="ＭＳ Ｐゴシック" pitchFamily="50" charset="-128"/>
                <a:cs typeface="Times New Roman" pitchFamily="18" charset="0"/>
              </a:endParaRPr>
            </a:p>
          </p:txBody>
        </p:sp>
      </p:grpSp>
      <p:grpSp>
        <p:nvGrpSpPr>
          <p:cNvPr id="711" name="グループ化 710"/>
          <p:cNvGrpSpPr/>
          <p:nvPr/>
        </p:nvGrpSpPr>
        <p:grpSpPr>
          <a:xfrm>
            <a:off x="5396094" y="1471271"/>
            <a:ext cx="3046740" cy="2777909"/>
            <a:chOff x="5378490" y="2756925"/>
            <a:chExt cx="3046740" cy="2777909"/>
          </a:xfrm>
        </p:grpSpPr>
        <p:pic>
          <p:nvPicPr>
            <p:cNvPr id="712" name="Picture 4" descr="http://image.space.rakuten.co.jp/d/strg/ctrl/2/887719662d1b1a6458097e8f15d2e0c2e7407630.79.2.2.2.jpg?thum=53"/>
            <p:cNvPicPr>
              <a:picLocks noChangeAspect="1" noChangeArrowheads="1"/>
            </p:cNvPicPr>
            <p:nvPr/>
          </p:nvPicPr>
          <p:blipFill>
            <a:blip r:embed="rId2" cstate="print"/>
            <a:srcRect/>
            <a:stretch>
              <a:fillRect/>
            </a:stretch>
          </p:blipFill>
          <p:spPr bwMode="auto">
            <a:xfrm>
              <a:off x="6543420" y="4549125"/>
              <a:ext cx="791460" cy="791460"/>
            </a:xfrm>
            <a:prstGeom prst="rect">
              <a:avLst/>
            </a:prstGeom>
            <a:noFill/>
          </p:spPr>
        </p:pic>
        <p:pic>
          <p:nvPicPr>
            <p:cNvPr id="713" name="Picture 2" descr="http://medical.toykikaku.com/files/2011/04/thermometer-350x350.jpg"/>
            <p:cNvPicPr>
              <a:picLocks noChangeAspect="1" noChangeArrowheads="1"/>
            </p:cNvPicPr>
            <p:nvPr/>
          </p:nvPicPr>
          <p:blipFill>
            <a:blip r:embed="rId3" cstate="print"/>
            <a:srcRect/>
            <a:stretch>
              <a:fillRect/>
            </a:stretch>
          </p:blipFill>
          <p:spPr bwMode="auto">
            <a:xfrm>
              <a:off x="7529130" y="4817955"/>
              <a:ext cx="492855" cy="492855"/>
            </a:xfrm>
            <a:prstGeom prst="rect">
              <a:avLst/>
            </a:prstGeom>
            <a:noFill/>
          </p:spPr>
        </p:pic>
        <p:sp>
          <p:nvSpPr>
            <p:cNvPr id="714" name="正方形/長方形 60"/>
            <p:cNvSpPr>
              <a:spLocks noChangeArrowheads="1"/>
            </p:cNvSpPr>
            <p:nvPr/>
          </p:nvSpPr>
          <p:spPr bwMode="auto">
            <a:xfrm>
              <a:off x="5378490" y="3249779"/>
              <a:ext cx="3046740" cy="2285055"/>
            </a:xfrm>
            <a:prstGeom prst="rect">
              <a:avLst/>
            </a:prstGeom>
            <a:noFill/>
            <a:ln w="38100" algn="ctr">
              <a:solidFill>
                <a:srgbClr val="4F81BD"/>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black"/>
                </a:solidFill>
                <a:effectLst/>
                <a:uLnTx/>
                <a:uFillTx/>
                <a:ea typeface="ＭＳ Ｐゴシック" pitchFamily="50" charset="-128"/>
                <a:cs typeface="Times New Roman" pitchFamily="18" charset="0"/>
              </a:endParaRPr>
            </a:p>
          </p:txBody>
        </p:sp>
        <p:grpSp>
          <p:nvGrpSpPr>
            <p:cNvPr id="715" name="グループ化 78"/>
            <p:cNvGrpSpPr/>
            <p:nvPr/>
          </p:nvGrpSpPr>
          <p:grpSpPr>
            <a:xfrm>
              <a:off x="7797960" y="2846535"/>
              <a:ext cx="358440" cy="313635"/>
              <a:chOff x="5154465" y="1860825"/>
              <a:chExt cx="358440" cy="313635"/>
            </a:xfrm>
          </p:grpSpPr>
          <p:sp>
            <p:nvSpPr>
              <p:cNvPr id="731" name="正方形/長方形 730"/>
              <p:cNvSpPr/>
              <p:nvPr/>
            </p:nvSpPr>
            <p:spPr bwMode="auto">
              <a:xfrm>
                <a:off x="5154465" y="1860825"/>
                <a:ext cx="358440" cy="313635"/>
              </a:xfrm>
              <a:prstGeom prst="rect">
                <a:avLst/>
              </a:prstGeom>
              <a:solidFill>
                <a:sysClr val="window" lastClr="FFFFF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32" name="正方形/長方形 731"/>
              <p:cNvSpPr/>
              <p:nvPr/>
            </p:nvSpPr>
            <p:spPr bwMode="auto">
              <a:xfrm>
                <a:off x="5199270" y="1972837"/>
                <a:ext cx="268830" cy="89610"/>
              </a:xfrm>
              <a:prstGeom prst="rect">
                <a:avLst/>
              </a:prstGeom>
              <a:solidFill>
                <a:srgbClr val="FF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33" name="正方形/長方形 732"/>
              <p:cNvSpPr/>
              <p:nvPr/>
            </p:nvSpPr>
            <p:spPr bwMode="auto">
              <a:xfrm rot="5400000">
                <a:off x="5199270" y="1972837"/>
                <a:ext cx="268830" cy="89610"/>
              </a:xfrm>
              <a:prstGeom prst="rect">
                <a:avLst/>
              </a:prstGeom>
              <a:solidFill>
                <a:srgbClr val="FF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grpSp>
        <p:pic>
          <p:nvPicPr>
            <p:cNvPr id="716" name="Picture 2"/>
            <p:cNvPicPr>
              <a:picLocks noChangeAspect="1" noChangeArrowheads="1"/>
            </p:cNvPicPr>
            <p:nvPr/>
          </p:nvPicPr>
          <p:blipFill>
            <a:blip r:embed="rId4" cstate="print"/>
            <a:srcRect/>
            <a:stretch>
              <a:fillRect/>
            </a:stretch>
          </p:blipFill>
          <p:spPr bwMode="auto">
            <a:xfrm>
              <a:off x="5602516" y="4593930"/>
              <a:ext cx="761685" cy="761685"/>
            </a:xfrm>
            <a:prstGeom prst="rect">
              <a:avLst/>
            </a:prstGeom>
            <a:noFill/>
            <a:ln w="9525">
              <a:noFill/>
              <a:miter lim="800000"/>
              <a:headEnd/>
              <a:tailEnd/>
            </a:ln>
          </p:spPr>
        </p:pic>
        <p:sp>
          <p:nvSpPr>
            <p:cNvPr id="717" name="円柱 716"/>
            <p:cNvSpPr/>
            <p:nvPr/>
          </p:nvSpPr>
          <p:spPr bwMode="auto">
            <a:xfrm>
              <a:off x="6409005" y="3429000"/>
              <a:ext cx="1164930" cy="403245"/>
            </a:xfrm>
            <a:prstGeom prst="can">
              <a:avLst/>
            </a:prstGeom>
            <a:solidFill>
              <a:srgbClr val="FFFF99"/>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rPr>
                <a:t>Database</a:t>
              </a:r>
              <a:endParaRPr kumimoji="1" lang="ja-JP" altLang="en-US" sz="16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endParaRPr>
            </a:p>
          </p:txBody>
        </p:sp>
        <p:cxnSp>
          <p:nvCxnSpPr>
            <p:cNvPr id="718" name="直線矢印コネクタ 717"/>
            <p:cNvCxnSpPr/>
            <p:nvPr/>
          </p:nvCxnSpPr>
          <p:spPr bwMode="auto">
            <a:xfrm flipV="1">
              <a:off x="6184981" y="4325100"/>
              <a:ext cx="313635" cy="179220"/>
            </a:xfrm>
            <a:prstGeom prst="straightConnector1">
              <a:avLst/>
            </a:prstGeom>
            <a:noFill/>
            <a:ln w="25400" cap="flat" cmpd="sng" algn="ctr">
              <a:solidFill>
                <a:srgbClr val="FF0000"/>
              </a:solidFill>
              <a:prstDash val="solid"/>
              <a:round/>
              <a:headEnd type="none" w="med" len="med"/>
              <a:tailEnd type="none"/>
            </a:ln>
            <a:effectLst/>
          </p:spPr>
        </p:cxnSp>
        <p:cxnSp>
          <p:nvCxnSpPr>
            <p:cNvPr id="719" name="直線矢印コネクタ 718"/>
            <p:cNvCxnSpPr/>
            <p:nvPr/>
          </p:nvCxnSpPr>
          <p:spPr bwMode="auto">
            <a:xfrm flipV="1">
              <a:off x="6453813" y="4325100"/>
              <a:ext cx="44803" cy="134416"/>
            </a:xfrm>
            <a:prstGeom prst="straightConnector1">
              <a:avLst/>
            </a:prstGeom>
            <a:noFill/>
            <a:ln w="25400" cap="flat" cmpd="sng" algn="ctr">
              <a:solidFill>
                <a:srgbClr val="FF0000"/>
              </a:solidFill>
              <a:prstDash val="solid"/>
              <a:round/>
              <a:headEnd type="none" w="med" len="med"/>
              <a:tailEnd type="none"/>
            </a:ln>
            <a:effectLst/>
          </p:spPr>
        </p:cxnSp>
        <p:cxnSp>
          <p:nvCxnSpPr>
            <p:cNvPr id="720" name="直線矢印コネクタ 719"/>
            <p:cNvCxnSpPr/>
            <p:nvPr/>
          </p:nvCxnSpPr>
          <p:spPr bwMode="auto">
            <a:xfrm flipV="1">
              <a:off x="6453811" y="4280295"/>
              <a:ext cx="268830" cy="179220"/>
            </a:xfrm>
            <a:prstGeom prst="straightConnector1">
              <a:avLst/>
            </a:prstGeom>
            <a:noFill/>
            <a:ln w="25400" cap="flat" cmpd="sng" algn="ctr">
              <a:solidFill>
                <a:srgbClr val="FF0000"/>
              </a:solidFill>
              <a:prstDash val="solid"/>
              <a:round/>
              <a:headEnd type="none" w="med" len="med"/>
              <a:tailEnd type="arrow"/>
            </a:ln>
            <a:effectLst/>
          </p:spPr>
        </p:cxnSp>
        <p:cxnSp>
          <p:nvCxnSpPr>
            <p:cNvPr id="721" name="直線矢印コネクタ 720"/>
            <p:cNvCxnSpPr/>
            <p:nvPr/>
          </p:nvCxnSpPr>
          <p:spPr bwMode="auto">
            <a:xfrm flipH="1" flipV="1">
              <a:off x="6946666" y="4414710"/>
              <a:ext cx="89609" cy="313635"/>
            </a:xfrm>
            <a:prstGeom prst="straightConnector1">
              <a:avLst/>
            </a:prstGeom>
            <a:noFill/>
            <a:ln w="25400" cap="flat" cmpd="sng" algn="ctr">
              <a:solidFill>
                <a:srgbClr val="FF0000"/>
              </a:solidFill>
              <a:prstDash val="solid"/>
              <a:round/>
              <a:headEnd type="none" w="med" len="med"/>
              <a:tailEnd type="arrow"/>
            </a:ln>
            <a:effectLst/>
          </p:spPr>
        </p:cxnSp>
        <p:grpSp>
          <p:nvGrpSpPr>
            <p:cNvPr id="722" name="グループ化 98"/>
            <p:cNvGrpSpPr/>
            <p:nvPr/>
          </p:nvGrpSpPr>
          <p:grpSpPr>
            <a:xfrm rot="1345803">
              <a:off x="7136189" y="4452635"/>
              <a:ext cx="676682" cy="423029"/>
              <a:chOff x="6857055" y="1905630"/>
              <a:chExt cx="676682" cy="423029"/>
            </a:xfrm>
          </p:grpSpPr>
          <p:cxnSp>
            <p:nvCxnSpPr>
              <p:cNvPr id="728" name="直線矢印コネクタ 727"/>
              <p:cNvCxnSpPr/>
              <p:nvPr/>
            </p:nvCxnSpPr>
            <p:spPr bwMode="auto">
              <a:xfrm rot="13544535" flipV="1">
                <a:off x="7287309" y="2082232"/>
                <a:ext cx="313635" cy="179220"/>
              </a:xfrm>
              <a:prstGeom prst="straightConnector1">
                <a:avLst/>
              </a:prstGeom>
              <a:noFill/>
              <a:ln w="25400" cap="flat" cmpd="sng" algn="ctr">
                <a:solidFill>
                  <a:srgbClr val="FF0000"/>
                </a:solidFill>
                <a:prstDash val="solid"/>
                <a:round/>
                <a:headEnd type="none" w="med" len="med"/>
                <a:tailEnd type="none"/>
              </a:ln>
              <a:effectLst/>
            </p:spPr>
          </p:cxnSp>
          <p:cxnSp>
            <p:nvCxnSpPr>
              <p:cNvPr id="729" name="直線矢印コネクタ 728"/>
              <p:cNvCxnSpPr/>
              <p:nvPr/>
            </p:nvCxnSpPr>
            <p:spPr bwMode="auto">
              <a:xfrm rot="13544535" flipV="1">
                <a:off x="7311874" y="2023999"/>
                <a:ext cx="44803" cy="134416"/>
              </a:xfrm>
              <a:prstGeom prst="straightConnector1">
                <a:avLst/>
              </a:prstGeom>
              <a:noFill/>
              <a:ln w="25400" cap="flat" cmpd="sng" algn="ctr">
                <a:solidFill>
                  <a:srgbClr val="FF0000"/>
                </a:solidFill>
                <a:prstDash val="solid"/>
                <a:round/>
                <a:headEnd type="none" w="med" len="med"/>
                <a:tailEnd type="none"/>
              </a:ln>
              <a:effectLst/>
            </p:spPr>
          </p:cxnSp>
          <p:cxnSp>
            <p:nvCxnSpPr>
              <p:cNvPr id="730" name="直線矢印コネクタ 729"/>
              <p:cNvCxnSpPr/>
              <p:nvPr/>
            </p:nvCxnSpPr>
            <p:spPr bwMode="auto">
              <a:xfrm flipH="1" flipV="1">
                <a:off x="6857055" y="1905630"/>
                <a:ext cx="540990" cy="154719"/>
              </a:xfrm>
              <a:prstGeom prst="straightConnector1">
                <a:avLst/>
              </a:prstGeom>
              <a:noFill/>
              <a:ln w="25400" cap="flat" cmpd="sng" algn="ctr">
                <a:solidFill>
                  <a:srgbClr val="FF0000"/>
                </a:solidFill>
                <a:prstDash val="solid"/>
                <a:round/>
                <a:headEnd type="none" w="med" len="med"/>
                <a:tailEnd type="arrow"/>
              </a:ln>
              <a:effectLst/>
            </p:spPr>
          </p:cxnSp>
        </p:grpSp>
        <p:sp>
          <p:nvSpPr>
            <p:cNvPr id="723" name="正方形/長方形 60"/>
            <p:cNvSpPr>
              <a:spLocks noChangeArrowheads="1"/>
            </p:cNvSpPr>
            <p:nvPr/>
          </p:nvSpPr>
          <p:spPr bwMode="auto">
            <a:xfrm>
              <a:off x="7708350" y="2756925"/>
              <a:ext cx="537660" cy="492855"/>
            </a:xfrm>
            <a:prstGeom prst="rect">
              <a:avLst/>
            </a:prstGeom>
            <a:noFill/>
            <a:ln w="38100" algn="ctr">
              <a:solidFill>
                <a:srgbClr val="4F81BD"/>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black"/>
                </a:solidFill>
                <a:effectLst/>
                <a:uLnTx/>
                <a:uFillTx/>
                <a:ea typeface="ＭＳ Ｐゴシック" pitchFamily="50" charset="-128"/>
                <a:cs typeface="Times New Roman" pitchFamily="18" charset="0"/>
              </a:endParaRPr>
            </a:p>
          </p:txBody>
        </p:sp>
        <p:sp>
          <p:nvSpPr>
            <p:cNvPr id="724" name="角丸四角形 723"/>
            <p:cNvSpPr/>
            <p:nvPr/>
          </p:nvSpPr>
          <p:spPr bwMode="auto">
            <a:xfrm>
              <a:off x="6767446" y="4056270"/>
              <a:ext cx="448050" cy="268830"/>
            </a:xfrm>
            <a:prstGeom prst="roundRect">
              <a:avLst/>
            </a:prstGeom>
            <a:solidFill>
              <a:srgbClr val="F79646">
                <a:lumMod val="60000"/>
                <a:lumOff val="40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rPr>
                <a:t>GW</a:t>
              </a:r>
              <a:endParaRPr kumimoji="1" lang="ja-JP" altLang="en-US"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endParaRPr>
            </a:p>
          </p:txBody>
        </p:sp>
        <p:cxnSp>
          <p:nvCxnSpPr>
            <p:cNvPr id="725" name="直線コネクタ 724"/>
            <p:cNvCxnSpPr>
              <a:stCxn id="717" idx="3"/>
              <a:endCxn id="724" idx="0"/>
            </p:cNvCxnSpPr>
            <p:nvPr/>
          </p:nvCxnSpPr>
          <p:spPr bwMode="auto">
            <a:xfrm>
              <a:off x="6991470" y="3832245"/>
              <a:ext cx="1" cy="224025"/>
            </a:xfrm>
            <a:prstGeom prst="line">
              <a:avLst/>
            </a:prstGeom>
            <a:noFill/>
            <a:ln w="25400" cap="flat" cmpd="sng" algn="ctr">
              <a:solidFill>
                <a:sysClr val="windowText" lastClr="000000"/>
              </a:solidFill>
              <a:prstDash val="solid"/>
              <a:round/>
              <a:headEnd type="none" w="med" len="med"/>
              <a:tailEnd type="none"/>
            </a:ln>
            <a:effectLst/>
          </p:spPr>
        </p:cxnSp>
        <p:sp>
          <p:nvSpPr>
            <p:cNvPr id="726" name="テキスト ボックス 725"/>
            <p:cNvSpPr txBox="1"/>
            <p:nvPr/>
          </p:nvSpPr>
          <p:spPr>
            <a:xfrm>
              <a:off x="7394715" y="4235490"/>
              <a:ext cx="48442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rPr>
                <a:t>data</a:t>
              </a:r>
              <a:endParaRPr kumimoji="1" lang="ja-JP" altLang="en-US" sz="1400" b="0" i="0" u="none" strike="noStrike" kern="0" cap="none" spc="0" normalizeH="0" baseline="0" noProof="0" dirty="0">
                <a:ln>
                  <a:noFill/>
                </a:ln>
                <a:solidFill>
                  <a:prstClr val="black"/>
                </a:solidFill>
                <a:effectLst/>
                <a:uLnTx/>
                <a:uFillTx/>
                <a:ea typeface="ＭＳ Ｐゴシック" pitchFamily="50" charset="-128"/>
                <a:cs typeface="Times New Roman" pitchFamily="18" charset="0"/>
              </a:endParaRPr>
            </a:p>
          </p:txBody>
        </p:sp>
        <p:sp>
          <p:nvSpPr>
            <p:cNvPr id="727" name="テキスト ボックス 726"/>
            <p:cNvSpPr txBox="1"/>
            <p:nvPr/>
          </p:nvSpPr>
          <p:spPr>
            <a:xfrm>
              <a:off x="5960955" y="4145880"/>
              <a:ext cx="48442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rPr>
                <a:t>data</a:t>
              </a:r>
              <a:endParaRPr kumimoji="1" lang="ja-JP" altLang="en-US" sz="1400" b="0" i="0" u="none" strike="noStrike" kern="0" cap="none" spc="0" normalizeH="0" baseline="0" noProof="0" dirty="0">
                <a:ln>
                  <a:noFill/>
                </a:ln>
                <a:solidFill>
                  <a:prstClr val="black"/>
                </a:solidFill>
                <a:effectLst/>
                <a:uLnTx/>
                <a:uFillTx/>
                <a:ea typeface="ＭＳ Ｐゴシック" pitchFamily="50" charset="-128"/>
                <a:cs typeface="Times New Roman" pitchFamily="18" charset="0"/>
              </a:endParaRPr>
            </a:p>
          </p:txBody>
        </p:sp>
      </p:grpSp>
      <p:sp>
        <p:nvSpPr>
          <p:cNvPr id="753" name="テキスト ボックス 752"/>
          <p:cNvSpPr txBox="1"/>
          <p:nvPr/>
        </p:nvSpPr>
        <p:spPr>
          <a:xfrm>
            <a:off x="601959" y="5106670"/>
            <a:ext cx="1830629" cy="338554"/>
          </a:xfrm>
          <a:prstGeom prst="rect">
            <a:avLst/>
          </a:prstGeom>
          <a:noFill/>
        </p:spPr>
        <p:txBody>
          <a:bodyPr wrap="none" rtlCol="0">
            <a:spAutoFit/>
          </a:bodyPr>
          <a:lstStyle/>
          <a:p>
            <a:pPr eaLnBrk="1" hangingPunct="1"/>
            <a:r>
              <a:rPr kumimoji="1" lang="en-US" altLang="ja-JP" sz="1600" u="sng" dirty="0">
                <a:solidFill>
                  <a:prstClr val="black"/>
                </a:solidFill>
                <a:ea typeface="ＭＳ Ｐゴシック" pitchFamily="50" charset="-128"/>
                <a:cs typeface="Times New Roman" pitchFamily="18" charset="0"/>
              </a:rPr>
              <a:t>Wide Area Network</a:t>
            </a:r>
            <a:endParaRPr kumimoji="1" lang="ja-JP" altLang="en-US" sz="1600" u="sng" dirty="0">
              <a:solidFill>
                <a:prstClr val="black"/>
              </a:solidFill>
              <a:ea typeface="ＭＳ Ｐゴシック" pitchFamily="50" charset="-128"/>
              <a:cs typeface="Times New Roman" pitchFamily="18" charset="0"/>
            </a:endParaRPr>
          </a:p>
        </p:txBody>
      </p:sp>
      <p:sp>
        <p:nvSpPr>
          <p:cNvPr id="754" name="テキスト ボックス 753"/>
          <p:cNvSpPr txBox="1"/>
          <p:nvPr/>
        </p:nvSpPr>
        <p:spPr>
          <a:xfrm>
            <a:off x="5037654" y="5106670"/>
            <a:ext cx="2101729" cy="338554"/>
          </a:xfrm>
          <a:prstGeom prst="rect">
            <a:avLst/>
          </a:prstGeom>
          <a:noFill/>
        </p:spPr>
        <p:txBody>
          <a:bodyPr wrap="none" rtlCol="0">
            <a:spAutoFit/>
          </a:bodyPr>
          <a:lstStyle/>
          <a:p>
            <a:pPr eaLnBrk="1" hangingPunct="1"/>
            <a:r>
              <a:rPr kumimoji="1" lang="en-US" altLang="ja-JP" sz="1600" u="sng" dirty="0">
                <a:solidFill>
                  <a:prstClr val="black"/>
                </a:solidFill>
                <a:ea typeface="ＭＳ Ｐゴシック" pitchFamily="50" charset="-128"/>
                <a:cs typeface="Times New Roman" pitchFamily="18" charset="0"/>
              </a:rPr>
              <a:t>Personal Area Network</a:t>
            </a:r>
            <a:endParaRPr kumimoji="1" lang="ja-JP" altLang="en-US" sz="1600" u="sng" dirty="0">
              <a:solidFill>
                <a:prstClr val="black"/>
              </a:solidFill>
              <a:ea typeface="ＭＳ Ｐゴシック" pitchFamily="50" charset="-128"/>
              <a:cs typeface="Times New Roman" pitchFamily="18" charset="0"/>
            </a:endParaRPr>
          </a:p>
        </p:txBody>
      </p:sp>
      <p:sp>
        <p:nvSpPr>
          <p:cNvPr id="774" name="円/楕円 773"/>
          <p:cNvSpPr/>
          <p:nvPr/>
        </p:nvSpPr>
        <p:spPr bwMode="auto">
          <a:xfrm>
            <a:off x="781175" y="5558079"/>
            <a:ext cx="268830" cy="240532"/>
          </a:xfrm>
          <a:prstGeom prst="ellipse">
            <a:avLst/>
          </a:prstGeom>
          <a:solidFill>
            <a:srgbClr val="CCFF66"/>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sp>
        <p:nvSpPr>
          <p:cNvPr id="775" name="円/楕円 774"/>
          <p:cNvSpPr/>
          <p:nvPr/>
        </p:nvSpPr>
        <p:spPr bwMode="auto">
          <a:xfrm>
            <a:off x="1722080" y="5678345"/>
            <a:ext cx="268830" cy="240532"/>
          </a:xfrm>
          <a:prstGeom prst="ellipse">
            <a:avLst/>
          </a:prstGeom>
          <a:solidFill>
            <a:srgbClr val="CCFF66"/>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sp>
        <p:nvSpPr>
          <p:cNvPr id="776" name="円/楕円 775"/>
          <p:cNvSpPr/>
          <p:nvPr/>
        </p:nvSpPr>
        <p:spPr bwMode="auto">
          <a:xfrm>
            <a:off x="2707790" y="5517990"/>
            <a:ext cx="268830" cy="240532"/>
          </a:xfrm>
          <a:prstGeom prst="ellipse">
            <a:avLst/>
          </a:prstGeom>
          <a:solidFill>
            <a:srgbClr val="CCFF66"/>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sp>
        <p:nvSpPr>
          <p:cNvPr id="777" name="円/楕円 776"/>
          <p:cNvSpPr/>
          <p:nvPr/>
        </p:nvSpPr>
        <p:spPr bwMode="auto">
          <a:xfrm>
            <a:off x="3559085" y="5798611"/>
            <a:ext cx="268830" cy="240532"/>
          </a:xfrm>
          <a:prstGeom prst="ellipse">
            <a:avLst/>
          </a:prstGeom>
          <a:solidFill>
            <a:srgbClr val="CCFF66"/>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sp>
        <p:nvSpPr>
          <p:cNvPr id="778" name="二等辺三角形 777"/>
          <p:cNvSpPr/>
          <p:nvPr/>
        </p:nvSpPr>
        <p:spPr bwMode="auto">
          <a:xfrm>
            <a:off x="4320770" y="5157192"/>
            <a:ext cx="179220" cy="481064"/>
          </a:xfrm>
          <a:prstGeom prst="triangle">
            <a:avLst/>
          </a:prstGeom>
          <a:solidFill>
            <a:srgbClr val="FFCCFF"/>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cxnSp>
        <p:nvCxnSpPr>
          <p:cNvPr id="779" name="直線矢印コネクタ 778"/>
          <p:cNvCxnSpPr/>
          <p:nvPr/>
        </p:nvCxnSpPr>
        <p:spPr bwMode="auto">
          <a:xfrm>
            <a:off x="1184420" y="5678345"/>
            <a:ext cx="448050" cy="80177"/>
          </a:xfrm>
          <a:prstGeom prst="straightConnector1">
            <a:avLst/>
          </a:prstGeom>
          <a:noFill/>
          <a:ln w="25400" cap="flat" cmpd="sng" algn="ctr">
            <a:solidFill>
              <a:schemeClr val="tx1"/>
            </a:solidFill>
            <a:prstDash val="solid"/>
            <a:round/>
            <a:headEnd type="none" w="med" len="med"/>
            <a:tailEnd type="arrow"/>
          </a:ln>
          <a:effectLst/>
        </p:spPr>
      </p:cxnSp>
      <p:cxnSp>
        <p:nvCxnSpPr>
          <p:cNvPr id="780" name="直線矢印コネクタ 779"/>
          <p:cNvCxnSpPr/>
          <p:nvPr/>
        </p:nvCxnSpPr>
        <p:spPr bwMode="auto">
          <a:xfrm flipV="1">
            <a:off x="2080520" y="5678345"/>
            <a:ext cx="537660" cy="120266"/>
          </a:xfrm>
          <a:prstGeom prst="straightConnector1">
            <a:avLst/>
          </a:prstGeom>
          <a:noFill/>
          <a:ln w="25400" cap="flat" cmpd="sng" algn="ctr">
            <a:solidFill>
              <a:schemeClr val="tx1"/>
            </a:solidFill>
            <a:prstDash val="solid"/>
            <a:round/>
            <a:headEnd type="none" w="med" len="med"/>
            <a:tailEnd type="arrow"/>
          </a:ln>
          <a:effectLst/>
        </p:spPr>
      </p:cxnSp>
      <p:cxnSp>
        <p:nvCxnSpPr>
          <p:cNvPr id="781" name="直線矢印コネクタ 780"/>
          <p:cNvCxnSpPr/>
          <p:nvPr/>
        </p:nvCxnSpPr>
        <p:spPr bwMode="auto">
          <a:xfrm>
            <a:off x="3066230" y="5718434"/>
            <a:ext cx="358440" cy="120266"/>
          </a:xfrm>
          <a:prstGeom prst="straightConnector1">
            <a:avLst/>
          </a:prstGeom>
          <a:noFill/>
          <a:ln w="25400" cap="flat" cmpd="sng" algn="ctr">
            <a:solidFill>
              <a:schemeClr val="tx1"/>
            </a:solidFill>
            <a:prstDash val="solid"/>
            <a:round/>
            <a:headEnd type="none" w="med" len="med"/>
            <a:tailEnd type="arrow"/>
          </a:ln>
          <a:effectLst/>
        </p:spPr>
      </p:cxnSp>
      <p:cxnSp>
        <p:nvCxnSpPr>
          <p:cNvPr id="782" name="直線矢印コネクタ 781"/>
          <p:cNvCxnSpPr/>
          <p:nvPr/>
        </p:nvCxnSpPr>
        <p:spPr bwMode="auto">
          <a:xfrm flipV="1">
            <a:off x="3827915" y="5437813"/>
            <a:ext cx="448050" cy="360798"/>
          </a:xfrm>
          <a:prstGeom prst="straightConnector1">
            <a:avLst/>
          </a:prstGeom>
          <a:noFill/>
          <a:ln w="25400" cap="flat" cmpd="sng" algn="ctr">
            <a:solidFill>
              <a:schemeClr val="tx1"/>
            </a:solidFill>
            <a:prstDash val="solid"/>
            <a:round/>
            <a:headEnd type="none" w="med" len="med"/>
            <a:tailEnd type="arrow"/>
          </a:ln>
          <a:effectLst/>
        </p:spPr>
      </p:cxnSp>
      <p:sp>
        <p:nvSpPr>
          <p:cNvPr id="783" name="二等辺三角形 782"/>
          <p:cNvSpPr/>
          <p:nvPr/>
        </p:nvSpPr>
        <p:spPr bwMode="auto">
          <a:xfrm>
            <a:off x="7546730" y="5331694"/>
            <a:ext cx="179220" cy="481064"/>
          </a:xfrm>
          <a:prstGeom prst="triangle">
            <a:avLst/>
          </a:prstGeom>
          <a:solidFill>
            <a:srgbClr val="FFCCFF"/>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sp>
        <p:nvSpPr>
          <p:cNvPr id="784" name="円/楕円 783"/>
          <p:cNvSpPr/>
          <p:nvPr/>
        </p:nvSpPr>
        <p:spPr bwMode="auto">
          <a:xfrm>
            <a:off x="6516215" y="5772670"/>
            <a:ext cx="268830" cy="240532"/>
          </a:xfrm>
          <a:prstGeom prst="ellipse">
            <a:avLst/>
          </a:prstGeom>
          <a:solidFill>
            <a:srgbClr val="CCFF66"/>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sp>
        <p:nvSpPr>
          <p:cNvPr id="785" name="円/楕円 784"/>
          <p:cNvSpPr/>
          <p:nvPr/>
        </p:nvSpPr>
        <p:spPr bwMode="auto">
          <a:xfrm>
            <a:off x="7009070" y="6013202"/>
            <a:ext cx="268830" cy="240532"/>
          </a:xfrm>
          <a:prstGeom prst="ellipse">
            <a:avLst/>
          </a:prstGeom>
          <a:solidFill>
            <a:srgbClr val="CCFF66"/>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sp>
        <p:nvSpPr>
          <p:cNvPr id="786" name="円/楕円 785"/>
          <p:cNvSpPr/>
          <p:nvPr/>
        </p:nvSpPr>
        <p:spPr bwMode="auto">
          <a:xfrm>
            <a:off x="7860365" y="6093380"/>
            <a:ext cx="268830" cy="240532"/>
          </a:xfrm>
          <a:prstGeom prst="ellipse">
            <a:avLst/>
          </a:prstGeom>
          <a:solidFill>
            <a:srgbClr val="CCFF66"/>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sp>
        <p:nvSpPr>
          <p:cNvPr id="787" name="円/楕円 786"/>
          <p:cNvSpPr/>
          <p:nvPr/>
        </p:nvSpPr>
        <p:spPr bwMode="auto">
          <a:xfrm>
            <a:off x="8263610" y="5732581"/>
            <a:ext cx="268830" cy="240532"/>
          </a:xfrm>
          <a:prstGeom prst="ellipse">
            <a:avLst/>
          </a:prstGeom>
          <a:solidFill>
            <a:srgbClr val="CCFF66"/>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cxnSp>
        <p:nvCxnSpPr>
          <p:cNvPr id="788" name="直線矢印コネクタ 787"/>
          <p:cNvCxnSpPr/>
          <p:nvPr/>
        </p:nvCxnSpPr>
        <p:spPr bwMode="auto">
          <a:xfrm flipV="1">
            <a:off x="6829850" y="5652405"/>
            <a:ext cx="627270" cy="160354"/>
          </a:xfrm>
          <a:prstGeom prst="straightConnector1">
            <a:avLst/>
          </a:prstGeom>
          <a:noFill/>
          <a:ln w="25400" cap="flat" cmpd="sng" algn="ctr">
            <a:solidFill>
              <a:schemeClr val="tx1"/>
            </a:solidFill>
            <a:prstDash val="solid"/>
            <a:round/>
            <a:headEnd type="none" w="med" len="med"/>
            <a:tailEnd type="arrow"/>
          </a:ln>
          <a:effectLst/>
        </p:spPr>
      </p:cxnSp>
      <p:cxnSp>
        <p:nvCxnSpPr>
          <p:cNvPr id="789" name="直線矢印コネクタ 788"/>
          <p:cNvCxnSpPr/>
          <p:nvPr/>
        </p:nvCxnSpPr>
        <p:spPr bwMode="auto">
          <a:xfrm flipV="1">
            <a:off x="7367510" y="5812759"/>
            <a:ext cx="134415" cy="160355"/>
          </a:xfrm>
          <a:prstGeom prst="straightConnector1">
            <a:avLst/>
          </a:prstGeom>
          <a:noFill/>
          <a:ln w="25400" cap="flat" cmpd="sng" algn="ctr">
            <a:solidFill>
              <a:schemeClr val="tx1"/>
            </a:solidFill>
            <a:prstDash val="solid"/>
            <a:round/>
            <a:headEnd type="none" w="med" len="med"/>
            <a:tailEnd type="arrow"/>
          </a:ln>
          <a:effectLst/>
        </p:spPr>
      </p:cxnSp>
      <p:cxnSp>
        <p:nvCxnSpPr>
          <p:cNvPr id="790" name="直線矢印コネクタ 789"/>
          <p:cNvCxnSpPr/>
          <p:nvPr/>
        </p:nvCxnSpPr>
        <p:spPr bwMode="auto">
          <a:xfrm flipH="1" flipV="1">
            <a:off x="7770755" y="5812759"/>
            <a:ext cx="89610" cy="200443"/>
          </a:xfrm>
          <a:prstGeom prst="straightConnector1">
            <a:avLst/>
          </a:prstGeom>
          <a:noFill/>
          <a:ln w="25400" cap="flat" cmpd="sng" algn="ctr">
            <a:solidFill>
              <a:schemeClr val="tx1"/>
            </a:solidFill>
            <a:prstDash val="solid"/>
            <a:round/>
            <a:headEnd type="none" w="med" len="med"/>
            <a:tailEnd type="arrow"/>
          </a:ln>
          <a:effectLst/>
        </p:spPr>
      </p:cxnSp>
      <p:cxnSp>
        <p:nvCxnSpPr>
          <p:cNvPr id="791" name="直線矢印コネクタ 790"/>
          <p:cNvCxnSpPr/>
          <p:nvPr/>
        </p:nvCxnSpPr>
        <p:spPr bwMode="auto">
          <a:xfrm flipH="1" flipV="1">
            <a:off x="7770755" y="5572228"/>
            <a:ext cx="448050" cy="240531"/>
          </a:xfrm>
          <a:prstGeom prst="straightConnector1">
            <a:avLst/>
          </a:prstGeom>
          <a:noFill/>
          <a:ln w="25400" cap="flat" cmpd="sng" algn="ctr">
            <a:solidFill>
              <a:schemeClr val="tx1"/>
            </a:solidFill>
            <a:prstDash val="solid"/>
            <a:round/>
            <a:headEnd type="none" w="med" len="med"/>
            <a:tailEnd type="arrow"/>
          </a:ln>
          <a:effectLst/>
        </p:spPr>
      </p:cxnSp>
      <p:sp>
        <p:nvSpPr>
          <p:cNvPr id="792" name="テキスト ボックス 791"/>
          <p:cNvSpPr txBox="1"/>
          <p:nvPr/>
        </p:nvSpPr>
        <p:spPr>
          <a:xfrm>
            <a:off x="1005204" y="5933802"/>
            <a:ext cx="1019831" cy="338554"/>
          </a:xfrm>
          <a:prstGeom prst="rect">
            <a:avLst/>
          </a:prstGeom>
          <a:noFill/>
        </p:spPr>
        <p:txBody>
          <a:bodyPr wrap="none" rtlCol="0">
            <a:spAutoFit/>
          </a:bodyPr>
          <a:lstStyle/>
          <a:p>
            <a:pPr algn="l"/>
            <a:r>
              <a:rPr lang="en-US" altLang="ja-JP" sz="1600" dirty="0" smtClean="0">
                <a:cs typeface="Times New Roman" pitchFamily="18" charset="0"/>
              </a:rPr>
              <a:t>Multi-hop</a:t>
            </a:r>
            <a:endParaRPr kumimoji="1" lang="ja-JP" altLang="en-US" sz="1600" dirty="0">
              <a:cs typeface="Times New Roman" pitchFamily="18" charset="0"/>
            </a:endParaRPr>
          </a:p>
        </p:txBody>
      </p:sp>
    </p:spTree>
    <p:extLst>
      <p:ext uri="{BB962C8B-B14F-4D97-AF65-F5344CB8AC3E}">
        <p14:creationId xmlns:p14="http://schemas.microsoft.com/office/powerpoint/2010/main" val="3824767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lvl="0" eaLnBrk="0" hangingPunct="0">
              <a:defRPr/>
            </a:pPr>
            <a:r>
              <a:rPr lang="en-US" altLang="ja-JP" dirty="0" smtClean="0">
                <a:solidFill>
                  <a:schemeClr val="tx1"/>
                </a:solidFill>
                <a:ea typeface="ＭＳ Ｐゴシック" charset="-128"/>
              </a:rPr>
              <a:t>What is needed</a:t>
            </a:r>
            <a:endParaRPr lang="ja-JP" altLang="en-US" dirty="0">
              <a:solidFill>
                <a:schemeClr val="tx1"/>
              </a:solidFill>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May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4</a:t>
            </a:fld>
            <a:endParaRPr lang="en-US" altLang="ja-JP"/>
          </a:p>
        </p:txBody>
      </p:sp>
      <p:sp>
        <p:nvSpPr>
          <p:cNvPr id="7" name="Rectangle 3"/>
          <p:cNvSpPr txBox="1">
            <a:spLocks noChangeArrowheads="1"/>
          </p:cNvSpPr>
          <p:nvPr/>
        </p:nvSpPr>
        <p:spPr>
          <a:xfrm>
            <a:off x="685800" y="1981200"/>
            <a:ext cx="7772400" cy="4114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For the more efficient radio resource utilization, it is needed to handle the case that communication quality required by a wireless sensor can vary dynamically.</a:t>
            </a:r>
          </a:p>
          <a:p>
            <a:pPr lvl="1"/>
            <a:r>
              <a:rPr lang="en-US" altLang="ja-JP" sz="2000" dirty="0" smtClean="0">
                <a:latin typeface="Times New Roman" pitchFamily="18" charset="0"/>
                <a:cs typeface="Times New Roman" pitchFamily="18" charset="0"/>
              </a:rPr>
              <a:t>Most of legacy WSNs assume that the characteristics of a wireless sensor are static.</a:t>
            </a:r>
          </a:p>
          <a:p>
            <a:pPr lvl="1"/>
            <a:r>
              <a:rPr lang="en-US" altLang="ja-JP" sz="2000" dirty="0" smtClean="0">
                <a:latin typeface="Times New Roman" pitchFamily="18" charset="0"/>
                <a:cs typeface="Times New Roman" pitchFamily="18" charset="0"/>
              </a:rPr>
              <a:t>However, the characteristics of a wireless sensor vary depending on status of application (e.g. when a disaster strikes).</a:t>
            </a:r>
          </a:p>
          <a:p>
            <a:pPr>
              <a:lnSpc>
                <a:spcPct val="90000"/>
              </a:lnSpc>
            </a:pPr>
            <a:r>
              <a:rPr lang="en-US" altLang="ja-JP" sz="2400" kern="0" dirty="0" smtClean="0">
                <a:latin typeface="Times New Roman" pitchFamily="18" charset="0"/>
                <a:ea typeface="ＭＳ Ｐゴシック" pitchFamily="50" charset="-128"/>
                <a:cs typeface="Times New Roman" pitchFamily="18" charset="0"/>
              </a:rPr>
              <a:t>A wireless PAN system shall be able to autonomously optimize the radio resource utilization depending on the change of application characteristics.</a:t>
            </a:r>
          </a:p>
        </p:txBody>
      </p:sp>
    </p:spTree>
    <p:extLst>
      <p:ext uri="{BB962C8B-B14F-4D97-AF65-F5344CB8AC3E}">
        <p14:creationId xmlns:p14="http://schemas.microsoft.com/office/powerpoint/2010/main" val="31646617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正方形/長方形 83"/>
          <p:cNvSpPr/>
          <p:nvPr/>
        </p:nvSpPr>
        <p:spPr>
          <a:xfrm>
            <a:off x="3419871" y="3466187"/>
            <a:ext cx="2160241" cy="100252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400" dirty="0" smtClean="0">
              <a:solidFill>
                <a:schemeClr val="tx1"/>
              </a:solidFill>
              <a:latin typeface="Times New Roman" pitchFamily="18" charset="0"/>
              <a:cs typeface="Times New Roman" pitchFamily="18" charset="0"/>
            </a:endParaRPr>
          </a:p>
        </p:txBody>
      </p:sp>
      <p:sp>
        <p:nvSpPr>
          <p:cNvPr id="2" name="日付プレースホルダー 1"/>
          <p:cNvSpPr>
            <a:spLocks noGrp="1"/>
          </p:cNvSpPr>
          <p:nvPr>
            <p:ph type="dt" sz="half" idx="10"/>
          </p:nvPr>
        </p:nvSpPr>
        <p:spPr/>
        <p:txBody>
          <a:bodyPr/>
          <a:lstStyle/>
          <a:p>
            <a:r>
              <a:rPr lang="en-US" altLang="ja-JP" smtClean="0"/>
              <a:t>May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5</a:t>
            </a:fld>
            <a:endParaRPr lang="en-US" altLang="ja-JP"/>
          </a:p>
        </p:txBody>
      </p:sp>
      <p:sp>
        <p:nvSpPr>
          <p:cNvPr id="5" name="タイトル 4"/>
          <p:cNvSpPr txBox="1">
            <a:spLocks/>
          </p:cNvSpPr>
          <p:nvPr/>
        </p:nvSpPr>
        <p:spPr>
          <a:xfrm>
            <a:off x="449940" y="587152"/>
            <a:ext cx="8370888" cy="1041648"/>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3200" kern="0" dirty="0" smtClean="0">
                <a:latin typeface="+mj-lt"/>
                <a:ea typeface="ＭＳ Ｐゴシック" charset="-128"/>
                <a:cs typeface="+mj-cs"/>
              </a:rPr>
              <a:t>Autonomous Optimization of </a:t>
            </a:r>
            <a:r>
              <a:rPr kumimoji="1" lang="en-US" altLang="ja-JP" sz="3200" i="0" u="none" strike="noStrike" kern="0" cap="none" spc="0" normalizeH="0" baseline="0" noProof="0" dirty="0" smtClean="0">
                <a:ln>
                  <a:noFill/>
                </a:ln>
                <a:solidFill>
                  <a:schemeClr val="tx1"/>
                </a:solidFill>
                <a:effectLst/>
                <a:uLnTx/>
                <a:uFillTx/>
                <a:latin typeface="+mj-lt"/>
                <a:ea typeface="ＭＳ Ｐゴシック" charset="-128"/>
                <a:cs typeface="+mj-cs"/>
              </a:rPr>
              <a:t>Radio Resource Utilization based on status</a:t>
            </a:r>
            <a:r>
              <a:rPr kumimoji="1" lang="en-US" altLang="ja-JP" sz="3200" i="0" u="none" strike="noStrike" kern="0" cap="none" spc="0" normalizeH="0" noProof="0" dirty="0" smtClean="0">
                <a:ln>
                  <a:noFill/>
                </a:ln>
                <a:solidFill>
                  <a:schemeClr val="tx1"/>
                </a:solidFill>
                <a:effectLst/>
                <a:uLnTx/>
                <a:uFillTx/>
                <a:latin typeface="+mj-lt"/>
                <a:ea typeface="ＭＳ Ｐゴシック" charset="-128"/>
                <a:cs typeface="+mj-cs"/>
              </a:rPr>
              <a:t> of application</a:t>
            </a:r>
            <a:r>
              <a:rPr kumimoji="1" lang="en-US" altLang="ja-JP" sz="3200" i="0" u="none" strike="noStrike" kern="0" cap="none" spc="0" normalizeH="0" baseline="0" noProof="0" dirty="0" smtClean="0">
                <a:ln>
                  <a:noFill/>
                </a:ln>
                <a:solidFill>
                  <a:schemeClr val="tx1"/>
                </a:solidFill>
                <a:effectLst/>
                <a:uLnTx/>
                <a:uFillTx/>
                <a:latin typeface="+mj-lt"/>
                <a:ea typeface="ＭＳ Ｐゴシック" charset="-128"/>
                <a:cs typeface="+mj-cs"/>
              </a:rPr>
              <a:t>  </a:t>
            </a:r>
            <a:endParaRPr kumimoji="1" lang="ja-JP" altLang="en-US" sz="3200" i="0" u="none" strike="noStrike" kern="0" cap="none" spc="0" normalizeH="0" baseline="0" noProof="0" dirty="0">
              <a:ln>
                <a:noFill/>
              </a:ln>
              <a:solidFill>
                <a:schemeClr val="tx1"/>
              </a:solidFill>
              <a:effectLst/>
              <a:uLnTx/>
              <a:uFillTx/>
              <a:latin typeface="+mj-lt"/>
              <a:ea typeface="ＭＳ Ｐゴシック" charset="-128"/>
              <a:cs typeface="+mj-cs"/>
            </a:endParaRPr>
          </a:p>
        </p:txBody>
      </p:sp>
      <p:sp>
        <p:nvSpPr>
          <p:cNvPr id="7" name="正方形/長方形 6"/>
          <p:cNvSpPr/>
          <p:nvPr/>
        </p:nvSpPr>
        <p:spPr>
          <a:xfrm flipH="1">
            <a:off x="902067" y="4769314"/>
            <a:ext cx="1917700" cy="1320800"/>
          </a:xfrm>
          <a:prstGeom prst="rect">
            <a:avLst/>
          </a:prstGeom>
          <a:solidFill>
            <a:schemeClr val="accent2">
              <a:lumMod val="20000"/>
              <a:lumOff val="80000"/>
            </a:schemeClr>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flipH="1">
            <a:off x="2451467" y="5060921"/>
            <a:ext cx="254000" cy="254000"/>
          </a:xfrm>
          <a:prstGeom prst="ellipse">
            <a:avLst/>
          </a:prstGeom>
          <a:solidFill>
            <a:srgbClr val="FFC000"/>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flipH="1">
            <a:off x="1149989" y="5135905"/>
            <a:ext cx="254000" cy="254000"/>
          </a:xfrm>
          <a:prstGeom prst="ellipse">
            <a:avLst/>
          </a:prstGeom>
          <a:solidFill>
            <a:srgbClr val="FFC000"/>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flipH="1">
            <a:off x="1376541" y="5650057"/>
            <a:ext cx="254000" cy="254000"/>
          </a:xfrm>
          <a:prstGeom prst="ellipse">
            <a:avLst/>
          </a:prstGeom>
          <a:solidFill>
            <a:srgbClr val="FFC000"/>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flipH="1">
            <a:off x="1849514" y="5677364"/>
            <a:ext cx="254000" cy="254000"/>
          </a:xfrm>
          <a:prstGeom prst="ellipse">
            <a:avLst/>
          </a:prstGeom>
          <a:solidFill>
            <a:srgbClr val="FFC000"/>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矢印コネクタ 11"/>
          <p:cNvCxnSpPr>
            <a:stCxn id="8" idx="7"/>
          </p:cNvCxnSpPr>
          <p:nvPr/>
        </p:nvCxnSpPr>
        <p:spPr>
          <a:xfrm flipH="1" flipV="1">
            <a:off x="2000889" y="4468707"/>
            <a:ext cx="487775" cy="629411"/>
          </a:xfrm>
          <a:prstGeom prst="straightConnector1">
            <a:avLst/>
          </a:prstGeom>
          <a:ln w="12700">
            <a:solidFill>
              <a:schemeClr val="tx1"/>
            </a:solidFill>
            <a:prstDash val="sysDash"/>
            <a:tailEnd type="arrow" w="lg" len="lg"/>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V="1">
            <a:off x="1276990" y="4468706"/>
            <a:ext cx="414690" cy="677857"/>
          </a:xfrm>
          <a:prstGeom prst="straightConnector1">
            <a:avLst/>
          </a:prstGeom>
          <a:ln w="12700">
            <a:solidFill>
              <a:schemeClr val="tx1"/>
            </a:solidFill>
            <a:prstDash val="sysDash"/>
            <a:tailEnd type="arrow" w="lg" len="lg"/>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11" idx="0"/>
            <a:endCxn id="21" idx="2"/>
          </p:cNvCxnSpPr>
          <p:nvPr/>
        </p:nvCxnSpPr>
        <p:spPr>
          <a:xfrm flipH="1" flipV="1">
            <a:off x="1849515" y="4427327"/>
            <a:ext cx="126999" cy="1250037"/>
          </a:xfrm>
          <a:prstGeom prst="straightConnector1">
            <a:avLst/>
          </a:prstGeom>
          <a:ln w="12700">
            <a:solidFill>
              <a:schemeClr val="tx1"/>
            </a:solidFill>
            <a:prstDash val="sysDash"/>
            <a:tailEnd type="arrow" w="lg" len="lg"/>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10" idx="1"/>
            <a:endCxn id="21" idx="2"/>
          </p:cNvCxnSpPr>
          <p:nvPr/>
        </p:nvCxnSpPr>
        <p:spPr>
          <a:xfrm flipV="1">
            <a:off x="1593344" y="4427327"/>
            <a:ext cx="256171" cy="1259927"/>
          </a:xfrm>
          <a:prstGeom prst="straightConnector1">
            <a:avLst/>
          </a:prstGeom>
          <a:ln w="12700">
            <a:solidFill>
              <a:schemeClr val="tx1"/>
            </a:solidFill>
            <a:prstDash val="sysDash"/>
            <a:tailEnd type="arrow" w="lg" len="lg"/>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flipH="1">
            <a:off x="2066249" y="5275825"/>
            <a:ext cx="807465" cy="523220"/>
          </a:xfrm>
          <a:prstGeom prst="rect">
            <a:avLst/>
          </a:prstGeom>
          <a:noFill/>
        </p:spPr>
        <p:txBody>
          <a:bodyPr wrap="none" rtlCol="0">
            <a:spAutoFit/>
          </a:bodyPr>
          <a:lstStyle/>
          <a:p>
            <a:r>
              <a:rPr kumimoji="1" lang="en-US" altLang="ja-JP" sz="1400" dirty="0" smtClean="0"/>
              <a:t>Wireless</a:t>
            </a:r>
          </a:p>
          <a:p>
            <a:r>
              <a:rPr kumimoji="1" lang="en-US" altLang="ja-JP" sz="1400" dirty="0" smtClean="0"/>
              <a:t>Node</a:t>
            </a:r>
            <a:endParaRPr kumimoji="1" lang="ja-JP" altLang="en-US" sz="1400" dirty="0"/>
          </a:p>
        </p:txBody>
      </p:sp>
      <p:sp>
        <p:nvSpPr>
          <p:cNvPr id="21" name="角丸四角形 20"/>
          <p:cNvSpPr/>
          <p:nvPr/>
        </p:nvSpPr>
        <p:spPr bwMode="auto">
          <a:xfrm>
            <a:off x="1221222" y="4024082"/>
            <a:ext cx="1256585" cy="403245"/>
          </a:xfrm>
          <a:prstGeom prst="roundRect">
            <a:avLst/>
          </a:prstGeom>
          <a:solidFill>
            <a:srgbClr val="FFCC99"/>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600" dirty="0" smtClean="0">
                <a:cs typeface="Times New Roman" pitchFamily="18" charset="0"/>
              </a:rPr>
              <a:t>Gateway</a:t>
            </a:r>
            <a:endParaRPr kumimoji="1" lang="ja-JP" altLang="en-US" sz="1600" b="0" i="0" u="none" strike="noStrike" cap="none" normalizeH="0" baseline="0" dirty="0" smtClean="0">
              <a:ln>
                <a:noFill/>
              </a:ln>
              <a:solidFill>
                <a:schemeClr val="tx1"/>
              </a:solidFill>
              <a:effectLst/>
              <a:ea typeface="ＭＳ Ｐゴシック" pitchFamily="50" charset="-128"/>
              <a:cs typeface="Times New Roman" pitchFamily="18" charset="0"/>
            </a:endParaRPr>
          </a:p>
        </p:txBody>
      </p:sp>
      <p:sp>
        <p:nvSpPr>
          <p:cNvPr id="22" name="雲 21"/>
          <p:cNvSpPr/>
          <p:nvPr/>
        </p:nvSpPr>
        <p:spPr bwMode="auto">
          <a:xfrm>
            <a:off x="907957" y="3095308"/>
            <a:ext cx="1863843" cy="953855"/>
          </a:xfrm>
          <a:prstGeom prst="cloud">
            <a:avLst/>
          </a:prstGeom>
          <a:solidFill>
            <a:srgbClr val="CCFFFF"/>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spcBef>
                <a:spcPct val="0"/>
              </a:spcBef>
            </a:pPr>
            <a:r>
              <a:rPr kumimoji="1" lang="en-US" altLang="ja-JP" sz="1600" dirty="0" smtClean="0">
                <a:ea typeface="ＭＳ Ｐゴシック" charset="-128"/>
                <a:cs typeface="Times New Roman" pitchFamily="18" charset="0"/>
              </a:rPr>
              <a:t>Underlying NW</a:t>
            </a:r>
            <a:endParaRPr kumimoji="1" lang="ja-JP" altLang="en-US" sz="1600" dirty="0" smtClean="0">
              <a:ea typeface="ＭＳ Ｐゴシック" charset="-128"/>
              <a:cs typeface="Times New Roman" pitchFamily="18" charset="0"/>
            </a:endParaRPr>
          </a:p>
        </p:txBody>
      </p:sp>
      <p:sp>
        <p:nvSpPr>
          <p:cNvPr id="25" name="テキスト ボックス 24"/>
          <p:cNvSpPr txBox="1"/>
          <p:nvPr/>
        </p:nvSpPr>
        <p:spPr>
          <a:xfrm>
            <a:off x="1187624" y="2041103"/>
            <a:ext cx="1032655" cy="307777"/>
          </a:xfrm>
          <a:prstGeom prst="rect">
            <a:avLst/>
          </a:prstGeom>
          <a:noFill/>
        </p:spPr>
        <p:txBody>
          <a:bodyPr wrap="none" rtlCol="0">
            <a:spAutoFit/>
          </a:bodyPr>
          <a:lstStyle/>
          <a:p>
            <a:r>
              <a:rPr kumimoji="1" lang="en-US" altLang="ja-JP" sz="1400" dirty="0" smtClean="0"/>
              <a:t>Application</a:t>
            </a:r>
            <a:endParaRPr kumimoji="1" lang="ja-JP" altLang="en-US" sz="1400" dirty="0"/>
          </a:p>
        </p:txBody>
      </p:sp>
      <p:cxnSp>
        <p:nvCxnSpPr>
          <p:cNvPr id="26" name="直線コネクタ 22"/>
          <p:cNvCxnSpPr>
            <a:cxnSpLocks noChangeShapeType="1"/>
          </p:cNvCxnSpPr>
          <p:nvPr/>
        </p:nvCxnSpPr>
        <p:spPr bwMode="auto">
          <a:xfrm flipH="1">
            <a:off x="1808057" y="2788646"/>
            <a:ext cx="27639" cy="306662"/>
          </a:xfrm>
          <a:prstGeom prst="line">
            <a:avLst/>
          </a:prstGeom>
          <a:noFill/>
          <a:ln w="38100" algn="ctr">
            <a:solidFill>
              <a:sysClr val="windowText" lastClr="000000"/>
            </a:solidFill>
            <a:round/>
            <a:headEnd/>
            <a:tailEnd/>
          </a:ln>
        </p:spPr>
      </p:cxnSp>
      <p:sp>
        <p:nvSpPr>
          <p:cNvPr id="35" name="円/楕円 34"/>
          <p:cNvSpPr/>
          <p:nvPr/>
        </p:nvSpPr>
        <p:spPr bwMode="auto">
          <a:xfrm>
            <a:off x="401353" y="2433549"/>
            <a:ext cx="1074303" cy="445735"/>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36" name="正方形/長方形 35"/>
          <p:cNvSpPr/>
          <p:nvPr/>
        </p:nvSpPr>
        <p:spPr>
          <a:xfrm>
            <a:off x="451017" y="2517916"/>
            <a:ext cx="1024639" cy="276999"/>
          </a:xfrm>
          <a:prstGeom prst="rect">
            <a:avLst/>
          </a:prstGeom>
        </p:spPr>
        <p:txBody>
          <a:bodyPr wrap="none">
            <a:spAutoFit/>
          </a:bodyPr>
          <a:lstStyle/>
          <a:p>
            <a:r>
              <a:rPr lang="en-US" altLang="ja-JP" dirty="0" smtClean="0"/>
              <a:t>Infrastructure</a:t>
            </a:r>
            <a:endParaRPr lang="ja-JP" altLang="en-US" dirty="0"/>
          </a:p>
        </p:txBody>
      </p:sp>
      <p:sp>
        <p:nvSpPr>
          <p:cNvPr id="37" name="円/楕円 36"/>
          <p:cNvSpPr/>
          <p:nvPr/>
        </p:nvSpPr>
        <p:spPr bwMode="auto">
          <a:xfrm>
            <a:off x="1541530" y="2365829"/>
            <a:ext cx="909937" cy="445735"/>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38" name="正方形/長方形 37"/>
          <p:cNvSpPr/>
          <p:nvPr/>
        </p:nvSpPr>
        <p:spPr>
          <a:xfrm>
            <a:off x="1591194" y="2450196"/>
            <a:ext cx="707245" cy="276999"/>
          </a:xfrm>
          <a:prstGeom prst="rect">
            <a:avLst/>
          </a:prstGeom>
        </p:spPr>
        <p:txBody>
          <a:bodyPr wrap="none">
            <a:spAutoFit/>
          </a:bodyPr>
          <a:lstStyle/>
          <a:p>
            <a:r>
              <a:rPr lang="en-US" altLang="ja-JP" dirty="0" smtClean="0"/>
              <a:t>Hospital</a:t>
            </a:r>
            <a:endParaRPr lang="ja-JP" altLang="en-US" dirty="0"/>
          </a:p>
        </p:txBody>
      </p:sp>
      <p:cxnSp>
        <p:nvCxnSpPr>
          <p:cNvPr id="39" name="直線コネクタ 22"/>
          <p:cNvCxnSpPr>
            <a:cxnSpLocks noChangeShapeType="1"/>
          </p:cNvCxnSpPr>
          <p:nvPr/>
        </p:nvCxnSpPr>
        <p:spPr bwMode="auto">
          <a:xfrm>
            <a:off x="1226271" y="2830243"/>
            <a:ext cx="277270" cy="306662"/>
          </a:xfrm>
          <a:prstGeom prst="line">
            <a:avLst/>
          </a:prstGeom>
          <a:noFill/>
          <a:ln w="38100" algn="ctr">
            <a:solidFill>
              <a:sysClr val="windowText" lastClr="000000"/>
            </a:solidFill>
            <a:round/>
            <a:headEnd/>
            <a:tailEnd/>
          </a:ln>
        </p:spPr>
      </p:cxnSp>
      <p:cxnSp>
        <p:nvCxnSpPr>
          <p:cNvPr id="43" name="直線コネクタ 22"/>
          <p:cNvCxnSpPr>
            <a:cxnSpLocks noChangeShapeType="1"/>
          </p:cNvCxnSpPr>
          <p:nvPr/>
        </p:nvCxnSpPr>
        <p:spPr bwMode="auto">
          <a:xfrm flipH="1">
            <a:off x="2477807" y="2876202"/>
            <a:ext cx="365374" cy="306662"/>
          </a:xfrm>
          <a:prstGeom prst="line">
            <a:avLst/>
          </a:prstGeom>
          <a:noFill/>
          <a:ln w="38100" algn="ctr">
            <a:solidFill>
              <a:sysClr val="windowText" lastClr="000000"/>
            </a:solidFill>
            <a:round/>
            <a:headEnd/>
            <a:tailEnd/>
          </a:ln>
        </p:spPr>
      </p:cxnSp>
      <p:sp>
        <p:nvSpPr>
          <p:cNvPr id="44" name="円/楕円 43"/>
          <p:cNvSpPr/>
          <p:nvPr/>
        </p:nvSpPr>
        <p:spPr bwMode="auto">
          <a:xfrm>
            <a:off x="2549014" y="2453385"/>
            <a:ext cx="747291" cy="445735"/>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45" name="正方形/長方形 44"/>
          <p:cNvSpPr/>
          <p:nvPr/>
        </p:nvSpPr>
        <p:spPr>
          <a:xfrm>
            <a:off x="2598678" y="2537752"/>
            <a:ext cx="697627" cy="276999"/>
          </a:xfrm>
          <a:prstGeom prst="rect">
            <a:avLst/>
          </a:prstGeom>
        </p:spPr>
        <p:txBody>
          <a:bodyPr wrap="none">
            <a:spAutoFit/>
          </a:bodyPr>
          <a:lstStyle/>
          <a:p>
            <a:r>
              <a:rPr lang="en-US" altLang="ja-JP" dirty="0" smtClean="0"/>
              <a:t>Industry</a:t>
            </a:r>
            <a:endParaRPr lang="ja-JP" altLang="en-US" dirty="0"/>
          </a:p>
        </p:txBody>
      </p:sp>
      <p:sp>
        <p:nvSpPr>
          <p:cNvPr id="48" name="正方形/長方形 47"/>
          <p:cNvSpPr/>
          <p:nvPr/>
        </p:nvSpPr>
        <p:spPr>
          <a:xfrm>
            <a:off x="3419871" y="2041103"/>
            <a:ext cx="2160241" cy="900874"/>
          </a:xfrm>
          <a:prstGeom prst="rect">
            <a:avLst/>
          </a:prstGeom>
          <a:solidFill>
            <a:srgbClr val="FFFF99"/>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400" dirty="0" smtClean="0">
              <a:solidFill>
                <a:schemeClr val="tx1"/>
              </a:solidFill>
              <a:latin typeface="Times New Roman" pitchFamily="18" charset="0"/>
              <a:cs typeface="Times New Roman" pitchFamily="18" charset="0"/>
            </a:endParaRPr>
          </a:p>
        </p:txBody>
      </p:sp>
      <p:sp>
        <p:nvSpPr>
          <p:cNvPr id="49" name="正方形/長方形 48"/>
          <p:cNvSpPr/>
          <p:nvPr/>
        </p:nvSpPr>
        <p:spPr>
          <a:xfrm>
            <a:off x="4008136" y="2069316"/>
            <a:ext cx="1032654" cy="307777"/>
          </a:xfrm>
          <a:prstGeom prst="rect">
            <a:avLst/>
          </a:prstGeom>
        </p:spPr>
        <p:txBody>
          <a:bodyPr wrap="none">
            <a:spAutoFit/>
          </a:bodyPr>
          <a:lstStyle/>
          <a:p>
            <a:pPr algn="ctr"/>
            <a:r>
              <a:rPr lang="en-US" altLang="ja-JP" sz="1400" dirty="0" smtClean="0">
                <a:cs typeface="Times New Roman" pitchFamily="18" charset="0"/>
              </a:rPr>
              <a:t>Application</a:t>
            </a:r>
            <a:endParaRPr lang="en-US" altLang="ja-JP" sz="1400" dirty="0">
              <a:cs typeface="Times New Roman" pitchFamily="18" charset="0"/>
            </a:endParaRPr>
          </a:p>
        </p:txBody>
      </p:sp>
      <p:sp>
        <p:nvSpPr>
          <p:cNvPr id="50" name="正方形/長方形 49"/>
          <p:cNvSpPr/>
          <p:nvPr/>
        </p:nvSpPr>
        <p:spPr>
          <a:xfrm>
            <a:off x="3735952" y="2542511"/>
            <a:ext cx="1556128" cy="31042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Times New Roman" pitchFamily="18" charset="0"/>
                <a:cs typeface="Times New Roman" pitchFamily="18" charset="0"/>
              </a:rPr>
              <a:t>Status Management</a:t>
            </a:r>
            <a:endParaRPr kumimoji="1" lang="ja-JP" altLang="en-US" dirty="0" smtClean="0">
              <a:solidFill>
                <a:schemeClr val="tx1"/>
              </a:solidFill>
              <a:latin typeface="Times New Roman" pitchFamily="18" charset="0"/>
              <a:cs typeface="Times New Roman" pitchFamily="18" charset="0"/>
            </a:endParaRPr>
          </a:p>
        </p:txBody>
      </p:sp>
      <p:sp>
        <p:nvSpPr>
          <p:cNvPr id="51" name="正方形/長方形 50"/>
          <p:cNvSpPr/>
          <p:nvPr/>
        </p:nvSpPr>
        <p:spPr>
          <a:xfrm>
            <a:off x="3203848" y="5017522"/>
            <a:ext cx="2565400" cy="105157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smtClean="0">
              <a:solidFill>
                <a:schemeClr val="tx1"/>
              </a:solidFill>
              <a:latin typeface="Times New Roman" pitchFamily="18" charset="0"/>
              <a:cs typeface="Times New Roman" pitchFamily="18" charset="0"/>
            </a:endParaRPr>
          </a:p>
          <a:p>
            <a:pPr algn="ctr"/>
            <a:endParaRPr lang="en-US" altLang="ja-JP" dirty="0" smtClean="0">
              <a:solidFill>
                <a:schemeClr val="tx1"/>
              </a:solidFill>
              <a:latin typeface="Times New Roman" pitchFamily="18" charset="0"/>
              <a:cs typeface="Times New Roman" pitchFamily="18" charset="0"/>
            </a:endParaRPr>
          </a:p>
          <a:p>
            <a:pPr algn="ctr"/>
            <a:endParaRPr lang="ja-JP" altLang="en-US" dirty="0" smtClean="0">
              <a:solidFill>
                <a:schemeClr val="tx1"/>
              </a:solidFill>
              <a:latin typeface="Times New Roman" pitchFamily="18" charset="0"/>
              <a:cs typeface="Times New Roman" pitchFamily="18" charset="0"/>
            </a:endParaRPr>
          </a:p>
        </p:txBody>
      </p:sp>
      <p:sp>
        <p:nvSpPr>
          <p:cNvPr id="53" name="正方形/長方形 52"/>
          <p:cNvSpPr/>
          <p:nvPr/>
        </p:nvSpPr>
        <p:spPr>
          <a:xfrm>
            <a:off x="3777201" y="5102625"/>
            <a:ext cx="1241878" cy="307777"/>
          </a:xfrm>
          <a:prstGeom prst="rect">
            <a:avLst/>
          </a:prstGeom>
        </p:spPr>
        <p:txBody>
          <a:bodyPr wrap="none">
            <a:spAutoFit/>
          </a:bodyPr>
          <a:lstStyle/>
          <a:p>
            <a:pPr algn="ctr"/>
            <a:r>
              <a:rPr lang="en-US" altLang="ja-JP" sz="1400" dirty="0">
                <a:cs typeface="Times New Roman" pitchFamily="18" charset="0"/>
              </a:rPr>
              <a:t>Wireless </a:t>
            </a:r>
            <a:r>
              <a:rPr lang="en-US" altLang="ja-JP" sz="1400" dirty="0" smtClean="0">
                <a:cs typeface="Times New Roman" pitchFamily="18" charset="0"/>
              </a:rPr>
              <a:t>Node</a:t>
            </a:r>
            <a:endParaRPr lang="en-US" altLang="ja-JP" sz="1400" dirty="0">
              <a:cs typeface="Times New Roman" pitchFamily="18" charset="0"/>
            </a:endParaRPr>
          </a:p>
        </p:txBody>
      </p:sp>
      <p:sp>
        <p:nvSpPr>
          <p:cNvPr id="55" name="正方形/長方形 54"/>
          <p:cNvSpPr/>
          <p:nvPr/>
        </p:nvSpPr>
        <p:spPr>
          <a:xfrm>
            <a:off x="3658399" y="3466187"/>
            <a:ext cx="1606529" cy="523220"/>
          </a:xfrm>
          <a:prstGeom prst="rect">
            <a:avLst/>
          </a:prstGeom>
        </p:spPr>
        <p:txBody>
          <a:bodyPr wrap="none">
            <a:spAutoFit/>
          </a:bodyPr>
          <a:lstStyle/>
          <a:p>
            <a:pPr algn="ctr"/>
            <a:r>
              <a:rPr lang="en-US" altLang="ja-JP" sz="1400" dirty="0" smtClean="0">
                <a:cs typeface="Times New Roman" pitchFamily="18" charset="0"/>
              </a:rPr>
              <a:t>Radio Resource </a:t>
            </a:r>
          </a:p>
          <a:p>
            <a:pPr algn="ctr"/>
            <a:r>
              <a:rPr lang="en-US" altLang="ja-JP" sz="1400" dirty="0" smtClean="0">
                <a:cs typeface="Times New Roman" pitchFamily="18" charset="0"/>
              </a:rPr>
              <a:t>Management Entity</a:t>
            </a:r>
            <a:endParaRPr lang="en-US" altLang="ja-JP" sz="1400" dirty="0">
              <a:cs typeface="Times New Roman" pitchFamily="18" charset="0"/>
            </a:endParaRPr>
          </a:p>
        </p:txBody>
      </p:sp>
      <p:sp>
        <p:nvSpPr>
          <p:cNvPr id="56" name="正方形/長方形 55"/>
          <p:cNvSpPr/>
          <p:nvPr/>
        </p:nvSpPr>
        <p:spPr>
          <a:xfrm>
            <a:off x="3635896" y="4043032"/>
            <a:ext cx="1671221" cy="33187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Times New Roman" pitchFamily="18" charset="0"/>
                <a:cs typeface="Times New Roman" pitchFamily="18" charset="0"/>
              </a:rPr>
              <a:t>Optimization  Function</a:t>
            </a:r>
            <a:endParaRPr kumimoji="1" lang="ja-JP" altLang="en-US" dirty="0" smtClean="0">
              <a:solidFill>
                <a:schemeClr val="tx1"/>
              </a:solidFill>
              <a:latin typeface="Times New Roman" pitchFamily="18" charset="0"/>
              <a:cs typeface="Times New Roman" pitchFamily="18" charset="0"/>
            </a:endParaRPr>
          </a:p>
        </p:txBody>
      </p:sp>
      <p:sp>
        <p:nvSpPr>
          <p:cNvPr id="61" name="右矢印 60"/>
          <p:cNvSpPr/>
          <p:nvPr/>
        </p:nvSpPr>
        <p:spPr>
          <a:xfrm rot="5400000">
            <a:off x="4481185" y="3099648"/>
            <a:ext cx="348757" cy="167126"/>
          </a:xfrm>
          <a:prstGeom prst="rightArrow">
            <a:avLst/>
          </a:prstGeom>
          <a:solidFill>
            <a:srgbClr val="FFFF99"/>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mtClean="0">
              <a:solidFill>
                <a:schemeClr val="tx1"/>
              </a:solidFill>
              <a:latin typeface="Times New Roman" pitchFamily="18" charset="0"/>
              <a:cs typeface="Times New Roman" pitchFamily="18" charset="0"/>
            </a:endParaRPr>
          </a:p>
        </p:txBody>
      </p:sp>
      <p:sp>
        <p:nvSpPr>
          <p:cNvPr id="63" name="右矢印 62"/>
          <p:cNvSpPr/>
          <p:nvPr/>
        </p:nvSpPr>
        <p:spPr>
          <a:xfrm rot="16200000" flipV="1">
            <a:off x="4184971" y="3087768"/>
            <a:ext cx="348757" cy="167126"/>
          </a:xfrm>
          <a:prstGeom prst="rightArrow">
            <a:avLst/>
          </a:prstGeom>
          <a:solidFill>
            <a:srgbClr val="FFFF99"/>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mtClean="0">
              <a:solidFill>
                <a:schemeClr val="tx1"/>
              </a:solidFill>
              <a:latin typeface="Times New Roman" pitchFamily="18" charset="0"/>
              <a:cs typeface="Times New Roman" pitchFamily="18" charset="0"/>
            </a:endParaRPr>
          </a:p>
        </p:txBody>
      </p:sp>
      <p:sp>
        <p:nvSpPr>
          <p:cNvPr id="64" name="右矢印 63"/>
          <p:cNvSpPr/>
          <p:nvPr/>
        </p:nvSpPr>
        <p:spPr>
          <a:xfrm rot="5400000">
            <a:off x="4481185" y="4649002"/>
            <a:ext cx="348757" cy="167126"/>
          </a:xfrm>
          <a:prstGeom prst="right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mtClean="0">
              <a:solidFill>
                <a:schemeClr val="tx1"/>
              </a:solidFill>
              <a:latin typeface="Times New Roman" pitchFamily="18" charset="0"/>
              <a:cs typeface="Times New Roman" pitchFamily="18" charset="0"/>
            </a:endParaRPr>
          </a:p>
        </p:txBody>
      </p:sp>
      <p:sp>
        <p:nvSpPr>
          <p:cNvPr id="65" name="右矢印 64"/>
          <p:cNvSpPr/>
          <p:nvPr/>
        </p:nvSpPr>
        <p:spPr>
          <a:xfrm rot="16200000" flipV="1">
            <a:off x="4176346" y="4637122"/>
            <a:ext cx="348757" cy="167126"/>
          </a:xfrm>
          <a:prstGeom prst="right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mtClean="0">
              <a:solidFill>
                <a:schemeClr val="tx1"/>
              </a:solidFill>
              <a:latin typeface="Times New Roman" pitchFamily="18" charset="0"/>
              <a:cs typeface="Times New Roman" pitchFamily="18" charset="0"/>
            </a:endParaRPr>
          </a:p>
        </p:txBody>
      </p:sp>
      <p:sp>
        <p:nvSpPr>
          <p:cNvPr id="66" name="正方形/長方形 65"/>
          <p:cNvSpPr/>
          <p:nvPr/>
        </p:nvSpPr>
        <p:spPr>
          <a:xfrm>
            <a:off x="3282588" y="5482410"/>
            <a:ext cx="1180176" cy="4861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Times New Roman" pitchFamily="18" charset="0"/>
                <a:cs typeface="Times New Roman" pitchFamily="18" charset="0"/>
              </a:rPr>
              <a:t>Radio Resource</a:t>
            </a:r>
          </a:p>
          <a:p>
            <a:pPr algn="ctr"/>
            <a:r>
              <a:rPr kumimoji="1" lang="en-US" altLang="ja-JP" dirty="0" smtClean="0">
                <a:solidFill>
                  <a:schemeClr val="tx1"/>
                </a:solidFill>
                <a:latin typeface="Times New Roman" pitchFamily="18" charset="0"/>
                <a:cs typeface="Times New Roman" pitchFamily="18" charset="0"/>
              </a:rPr>
              <a:t>Measurement</a:t>
            </a:r>
            <a:endParaRPr kumimoji="1" lang="ja-JP" altLang="en-US" dirty="0" smtClean="0">
              <a:solidFill>
                <a:schemeClr val="tx1"/>
              </a:solidFill>
              <a:latin typeface="Times New Roman" pitchFamily="18" charset="0"/>
              <a:cs typeface="Times New Roman" pitchFamily="18" charset="0"/>
            </a:endParaRPr>
          </a:p>
        </p:txBody>
      </p:sp>
      <p:sp>
        <p:nvSpPr>
          <p:cNvPr id="68" name="正方形/長方形 67"/>
          <p:cNvSpPr/>
          <p:nvPr/>
        </p:nvSpPr>
        <p:spPr>
          <a:xfrm>
            <a:off x="4716016" y="3008832"/>
            <a:ext cx="764954" cy="307777"/>
          </a:xfrm>
          <a:prstGeom prst="rect">
            <a:avLst/>
          </a:prstGeom>
        </p:spPr>
        <p:txBody>
          <a:bodyPr wrap="none">
            <a:spAutoFit/>
          </a:bodyPr>
          <a:lstStyle/>
          <a:p>
            <a:pPr algn="ctr"/>
            <a:r>
              <a:rPr lang="en-US" altLang="ja-JP" sz="1400" dirty="0" smtClean="0">
                <a:cs typeface="Times New Roman" pitchFamily="18" charset="0"/>
              </a:rPr>
              <a:t>Request</a:t>
            </a:r>
            <a:endParaRPr lang="en-US" altLang="ja-JP" sz="1400" dirty="0">
              <a:cs typeface="Times New Roman" pitchFamily="18" charset="0"/>
            </a:endParaRPr>
          </a:p>
        </p:txBody>
      </p:sp>
      <p:sp>
        <p:nvSpPr>
          <p:cNvPr id="69" name="正方形/長方形 68"/>
          <p:cNvSpPr/>
          <p:nvPr/>
        </p:nvSpPr>
        <p:spPr>
          <a:xfrm>
            <a:off x="3636708" y="3014393"/>
            <a:ext cx="673582" cy="307777"/>
          </a:xfrm>
          <a:prstGeom prst="rect">
            <a:avLst/>
          </a:prstGeom>
        </p:spPr>
        <p:txBody>
          <a:bodyPr wrap="none">
            <a:spAutoFit/>
          </a:bodyPr>
          <a:lstStyle/>
          <a:p>
            <a:pPr algn="ctr"/>
            <a:r>
              <a:rPr lang="en-US" altLang="ja-JP" sz="1400" dirty="0" smtClean="0">
                <a:cs typeface="Times New Roman" pitchFamily="18" charset="0"/>
              </a:rPr>
              <a:t>Report</a:t>
            </a:r>
            <a:endParaRPr lang="en-US" altLang="ja-JP" sz="1400" dirty="0">
              <a:cs typeface="Times New Roman" pitchFamily="18" charset="0"/>
            </a:endParaRPr>
          </a:p>
        </p:txBody>
      </p:sp>
      <p:sp>
        <p:nvSpPr>
          <p:cNvPr id="70" name="正方形/長方形 69"/>
          <p:cNvSpPr/>
          <p:nvPr/>
        </p:nvSpPr>
        <p:spPr>
          <a:xfrm>
            <a:off x="4716016" y="4546306"/>
            <a:ext cx="764954" cy="307777"/>
          </a:xfrm>
          <a:prstGeom prst="rect">
            <a:avLst/>
          </a:prstGeom>
        </p:spPr>
        <p:txBody>
          <a:bodyPr wrap="none">
            <a:spAutoFit/>
          </a:bodyPr>
          <a:lstStyle/>
          <a:p>
            <a:pPr algn="ctr"/>
            <a:r>
              <a:rPr lang="en-US" altLang="ja-JP" sz="1400" dirty="0" smtClean="0">
                <a:cs typeface="Times New Roman" pitchFamily="18" charset="0"/>
              </a:rPr>
              <a:t>Request</a:t>
            </a:r>
            <a:endParaRPr lang="en-US" altLang="ja-JP" sz="1400" dirty="0">
              <a:cs typeface="Times New Roman" pitchFamily="18" charset="0"/>
            </a:endParaRPr>
          </a:p>
        </p:txBody>
      </p:sp>
      <p:sp>
        <p:nvSpPr>
          <p:cNvPr id="71" name="正方形/長方形 70"/>
          <p:cNvSpPr/>
          <p:nvPr/>
        </p:nvSpPr>
        <p:spPr>
          <a:xfrm>
            <a:off x="3635896" y="4546306"/>
            <a:ext cx="673582" cy="307777"/>
          </a:xfrm>
          <a:prstGeom prst="rect">
            <a:avLst/>
          </a:prstGeom>
        </p:spPr>
        <p:txBody>
          <a:bodyPr wrap="none">
            <a:spAutoFit/>
          </a:bodyPr>
          <a:lstStyle/>
          <a:p>
            <a:pPr algn="ctr"/>
            <a:r>
              <a:rPr lang="en-US" altLang="ja-JP" sz="1400" dirty="0" smtClean="0">
                <a:cs typeface="Times New Roman" pitchFamily="18" charset="0"/>
              </a:rPr>
              <a:t>Report</a:t>
            </a:r>
            <a:endParaRPr lang="en-US" altLang="ja-JP" sz="1400" dirty="0">
              <a:cs typeface="Times New Roman" pitchFamily="18" charset="0"/>
            </a:endParaRPr>
          </a:p>
        </p:txBody>
      </p:sp>
      <p:sp>
        <p:nvSpPr>
          <p:cNvPr id="75" name="正方形/長方形 74"/>
          <p:cNvSpPr/>
          <p:nvPr/>
        </p:nvSpPr>
        <p:spPr>
          <a:xfrm>
            <a:off x="4448740" y="5482410"/>
            <a:ext cx="1248500" cy="4861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Times New Roman" pitchFamily="18" charset="0"/>
                <a:cs typeface="Times New Roman" pitchFamily="18" charset="0"/>
              </a:rPr>
              <a:t>Configuration</a:t>
            </a:r>
          </a:p>
          <a:p>
            <a:pPr algn="ctr"/>
            <a:r>
              <a:rPr kumimoji="1" lang="en-US" altLang="ja-JP" dirty="0" smtClean="0">
                <a:solidFill>
                  <a:schemeClr val="tx1"/>
                </a:solidFill>
                <a:latin typeface="Times New Roman" pitchFamily="18" charset="0"/>
                <a:cs typeface="Times New Roman" pitchFamily="18" charset="0"/>
              </a:rPr>
              <a:t>Modification</a:t>
            </a:r>
            <a:endParaRPr kumimoji="1" lang="ja-JP" altLang="en-US" dirty="0" smtClean="0">
              <a:solidFill>
                <a:schemeClr val="tx1"/>
              </a:solidFill>
              <a:latin typeface="Times New Roman" pitchFamily="18" charset="0"/>
              <a:cs typeface="Times New Roman" pitchFamily="18" charset="0"/>
            </a:endParaRPr>
          </a:p>
        </p:txBody>
      </p:sp>
      <p:cxnSp>
        <p:nvCxnSpPr>
          <p:cNvPr id="77" name="直線コネクタ 76"/>
          <p:cNvCxnSpPr/>
          <p:nvPr/>
        </p:nvCxnSpPr>
        <p:spPr bwMode="auto">
          <a:xfrm>
            <a:off x="179512" y="3013999"/>
            <a:ext cx="5489988"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正方形/長方形 8"/>
          <p:cNvSpPr>
            <a:spLocks noChangeArrowheads="1"/>
          </p:cNvSpPr>
          <p:nvPr/>
        </p:nvSpPr>
        <p:spPr bwMode="auto">
          <a:xfrm>
            <a:off x="5687500" y="2060409"/>
            <a:ext cx="3297700" cy="792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53341" tIns="26671" rIns="53341" bIns="26671">
            <a:spAutoFit/>
          </a:bodyPr>
          <a:lstStyle/>
          <a:p>
            <a:pPr defTabSz="530225"/>
            <a:r>
              <a:rPr lang="en-US" altLang="ja-JP" sz="1600" dirty="0" smtClean="0">
                <a:cs typeface="Times New Roman" pitchFamily="18" charset="0"/>
              </a:rPr>
              <a:t>- Application can request  preferable</a:t>
            </a:r>
          </a:p>
          <a:p>
            <a:pPr defTabSz="530225"/>
            <a:r>
              <a:rPr lang="en-US" altLang="ja-JP" sz="1600" dirty="0" smtClean="0">
                <a:cs typeface="Times New Roman" pitchFamily="18" charset="0"/>
              </a:rPr>
              <a:t>   communication quality (e.g. latency)</a:t>
            </a:r>
          </a:p>
          <a:p>
            <a:pPr defTabSz="530225"/>
            <a:r>
              <a:rPr lang="en-US" altLang="ja-JP" sz="1600" dirty="0">
                <a:cs typeface="Times New Roman" pitchFamily="18" charset="0"/>
              </a:rPr>
              <a:t> </a:t>
            </a:r>
            <a:r>
              <a:rPr lang="en-US" altLang="ja-JP" sz="1600" dirty="0" smtClean="0">
                <a:cs typeface="Times New Roman" pitchFamily="18" charset="0"/>
              </a:rPr>
              <a:t>  to underlying network.</a:t>
            </a:r>
            <a:endParaRPr lang="en-US" altLang="ja-JP" dirty="0">
              <a:cs typeface="Times New Roman" pitchFamily="18" charset="0"/>
            </a:endParaRPr>
          </a:p>
        </p:txBody>
      </p:sp>
      <p:sp>
        <p:nvSpPr>
          <p:cNvPr id="83" name="正方形/長方形 8"/>
          <p:cNvSpPr>
            <a:spLocks noChangeArrowheads="1"/>
          </p:cNvSpPr>
          <p:nvPr/>
        </p:nvSpPr>
        <p:spPr bwMode="auto">
          <a:xfrm>
            <a:off x="5666788" y="3212976"/>
            <a:ext cx="3265640" cy="202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341" tIns="26671" rIns="53341" bIns="26671">
            <a:spAutoFit/>
          </a:bodyPr>
          <a:lstStyle/>
          <a:p>
            <a:pPr defTabSz="530225"/>
            <a:r>
              <a:rPr lang="en-US" altLang="ja-JP" sz="1600" dirty="0" smtClean="0">
                <a:cs typeface="Times New Roman" pitchFamily="18" charset="0"/>
              </a:rPr>
              <a:t>- Radio Resource Management Entity </a:t>
            </a:r>
          </a:p>
          <a:p>
            <a:pPr defTabSz="530225"/>
            <a:r>
              <a:rPr lang="en-US" altLang="ja-JP" sz="1600" dirty="0" smtClean="0">
                <a:cs typeface="Times New Roman" pitchFamily="18" charset="0"/>
              </a:rPr>
              <a:t>   has the </a:t>
            </a:r>
            <a:r>
              <a:rPr lang="en-US" altLang="ja-JP" sz="1600" b="1" dirty="0" smtClean="0">
                <a:cs typeface="Times New Roman" pitchFamily="18" charset="0"/>
              </a:rPr>
              <a:t>API</a:t>
            </a:r>
            <a:r>
              <a:rPr lang="en-US" altLang="ja-JP" sz="1600" dirty="0" smtClean="0">
                <a:cs typeface="Times New Roman" pitchFamily="18" charset="0"/>
              </a:rPr>
              <a:t> to exchange the</a:t>
            </a:r>
          </a:p>
          <a:p>
            <a:pPr defTabSz="530225"/>
            <a:r>
              <a:rPr lang="en-US" altLang="ja-JP" sz="1600" dirty="0">
                <a:cs typeface="Times New Roman" pitchFamily="18" charset="0"/>
              </a:rPr>
              <a:t> </a:t>
            </a:r>
            <a:r>
              <a:rPr lang="en-US" altLang="ja-JP" sz="1600" dirty="0" smtClean="0">
                <a:cs typeface="Times New Roman" pitchFamily="18" charset="0"/>
              </a:rPr>
              <a:t>  information with application.</a:t>
            </a:r>
          </a:p>
          <a:p>
            <a:pPr defTabSz="530225"/>
            <a:r>
              <a:rPr lang="en-US" altLang="ja-JP" sz="1600" dirty="0" smtClean="0">
                <a:cs typeface="Times New Roman" pitchFamily="18" charset="0"/>
              </a:rPr>
              <a:t>- Radio Resource Management Entity</a:t>
            </a:r>
            <a:endParaRPr lang="en-US" altLang="ja-JP" dirty="0">
              <a:cs typeface="Times New Roman" pitchFamily="18" charset="0"/>
            </a:endParaRPr>
          </a:p>
          <a:p>
            <a:pPr defTabSz="530225"/>
            <a:r>
              <a:rPr lang="en-US" altLang="ja-JP" sz="1600" dirty="0" smtClean="0">
                <a:cs typeface="Times New Roman" pitchFamily="18" charset="0"/>
              </a:rPr>
              <a:t>   may dynamically optimize radio   </a:t>
            </a:r>
          </a:p>
          <a:p>
            <a:pPr defTabSz="530225"/>
            <a:r>
              <a:rPr lang="en-US" altLang="ja-JP" sz="1600" dirty="0">
                <a:cs typeface="Times New Roman" pitchFamily="18" charset="0"/>
              </a:rPr>
              <a:t> </a:t>
            </a:r>
            <a:r>
              <a:rPr lang="en-US" altLang="ja-JP" sz="1600" dirty="0" smtClean="0">
                <a:cs typeface="Times New Roman" pitchFamily="18" charset="0"/>
              </a:rPr>
              <a:t>  resource utilization based on the </a:t>
            </a:r>
          </a:p>
          <a:p>
            <a:pPr defTabSz="530225"/>
            <a:r>
              <a:rPr lang="en-US" altLang="ja-JP" sz="1600" dirty="0">
                <a:cs typeface="Times New Roman" pitchFamily="18" charset="0"/>
              </a:rPr>
              <a:t> </a:t>
            </a:r>
            <a:r>
              <a:rPr lang="en-US" altLang="ja-JP" sz="1600" dirty="0" smtClean="0">
                <a:cs typeface="Times New Roman" pitchFamily="18" charset="0"/>
              </a:rPr>
              <a:t>  information from application and</a:t>
            </a:r>
          </a:p>
          <a:p>
            <a:pPr defTabSz="530225"/>
            <a:r>
              <a:rPr lang="en-US" altLang="ja-JP" sz="1600" dirty="0">
                <a:cs typeface="Times New Roman" pitchFamily="18" charset="0"/>
              </a:rPr>
              <a:t> </a:t>
            </a:r>
            <a:r>
              <a:rPr lang="en-US" altLang="ja-JP" sz="1600" dirty="0" smtClean="0">
                <a:cs typeface="Times New Roman" pitchFamily="18" charset="0"/>
              </a:rPr>
              <a:t>  wireless nodes.</a:t>
            </a:r>
          </a:p>
        </p:txBody>
      </p:sp>
    </p:spTree>
    <p:extLst>
      <p:ext uri="{BB962C8B-B14F-4D97-AF65-F5344CB8AC3E}">
        <p14:creationId xmlns:p14="http://schemas.microsoft.com/office/powerpoint/2010/main" val="4156503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lvl="0" eaLnBrk="0" hangingPunct="0">
              <a:defRPr/>
            </a:pPr>
            <a:r>
              <a:rPr lang="en-US" altLang="ja-JP" dirty="0" smtClean="0">
                <a:solidFill>
                  <a:schemeClr val="tx1"/>
                </a:solidFill>
                <a:ea typeface="ＭＳ Ｐゴシック" charset="-128"/>
              </a:rPr>
              <a:t>Summary</a:t>
            </a:r>
            <a:endParaRPr lang="ja-JP" altLang="en-US" dirty="0">
              <a:solidFill>
                <a:schemeClr val="tx1"/>
              </a:solidFill>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May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6</a:t>
            </a:fld>
            <a:endParaRPr lang="en-US" altLang="ja-JP"/>
          </a:p>
        </p:txBody>
      </p:sp>
      <p:sp>
        <p:nvSpPr>
          <p:cNvPr id="7" name="Rectangle 3"/>
          <p:cNvSpPr txBox="1">
            <a:spLocks noChangeArrowheads="1"/>
          </p:cNvSpPr>
          <p:nvPr/>
        </p:nvSpPr>
        <p:spPr>
          <a:xfrm>
            <a:off x="685800" y="1981200"/>
            <a:ext cx="7918648" cy="4114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We proposed architecture of radio resource management based on application status and radio resource measurement.</a:t>
            </a:r>
          </a:p>
          <a:p>
            <a:r>
              <a:rPr lang="en-US" altLang="ja-JP" sz="2400" kern="0" dirty="0" smtClean="0">
                <a:latin typeface="Times New Roman" pitchFamily="18" charset="0"/>
                <a:ea typeface="ＭＳ Ｐゴシック" pitchFamily="50" charset="-128"/>
                <a:cs typeface="Times New Roman" pitchFamily="18" charset="0"/>
              </a:rPr>
              <a:t>The API between application and radio resource management entity for radio resource management should be discussed in the future work.</a:t>
            </a:r>
          </a:p>
        </p:txBody>
      </p:sp>
    </p:spTree>
    <p:extLst>
      <p:ext uri="{BB962C8B-B14F-4D97-AF65-F5344CB8AC3E}">
        <p14:creationId xmlns:p14="http://schemas.microsoft.com/office/powerpoint/2010/main" val="76386226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1722</TotalTime>
  <Words>409</Words>
  <Application>Microsoft Office PowerPoint</Application>
  <PresentationFormat>画面に合わせる (4:3)</PresentationFormat>
  <Paragraphs>113</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vt:lpstr>
      <vt:lpstr>PowerPoint プレゼンテーション</vt:lpstr>
      <vt:lpstr>PowerPoint プレゼンテーション</vt:lpstr>
      <vt:lpstr>PowerPoint プレゼンテーション</vt:lpstr>
      <vt:lpstr>What is needed</vt:lpstr>
      <vt:lpstr>PowerPoint プレゼンテーション</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山本 剛史</dc:creator>
  <dc:description>&lt;doc#&gt;</dc:description>
  <cp:lastModifiedBy>山本 剛史</cp:lastModifiedBy>
  <cp:revision>65</cp:revision>
  <cp:lastPrinted>1998-02-10T13:28:06Z</cp:lastPrinted>
  <dcterms:created xsi:type="dcterms:W3CDTF">2013-05-08T04:23:48Z</dcterms:created>
  <dcterms:modified xsi:type="dcterms:W3CDTF">2013-05-13T09:19:53Z</dcterms:modified>
</cp:coreProperties>
</file>