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507" r:id="rId2"/>
    <p:sldId id="547" r:id="rId3"/>
    <p:sldId id="567" r:id="rId4"/>
    <p:sldId id="556" r:id="rId5"/>
    <p:sldId id="568" r:id="rId6"/>
    <p:sldId id="564" r:id="rId7"/>
    <p:sldId id="565" r:id="rId8"/>
    <p:sldId id="566" r:id="rId9"/>
    <p:sldId id="5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0033CC"/>
    <a:srgbClr val="D46C2C"/>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538" autoAdjust="0"/>
    <p:restoredTop sz="99410" autoAdjust="0"/>
  </p:normalViewPr>
  <p:slideViewPr>
    <p:cSldViewPr>
      <p:cViewPr varScale="1">
        <p:scale>
          <a:sx n="95" d="100"/>
          <a:sy n="95" d="100"/>
        </p:scale>
        <p:origin x="-90" y="-6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2013-05-07</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5/7/2013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5/7/2013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15-13-0281-00-0008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5/7/2013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15-13-0281-00-0008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5/7/2013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Technical proposal of discovery for PAC </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 </a:t>
            </a:r>
            <a:r>
              <a:rPr lang="en-US" altLang="ko-KR" sz="1600" dirty="0" smtClean="0">
                <a:latin typeface="Times New Roman" pitchFamily="18" charset="0"/>
                <a:ea typeface="굴림" pitchFamily="50" charset="-127"/>
                <a:cs typeface="Times New Roman" pitchFamily="18" charset="0"/>
              </a:rPr>
              <a:t>May 6</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	</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Jinyoung Chun, </a:t>
            </a:r>
            <a:r>
              <a:rPr lang="en-US" altLang="ko-KR" sz="1600" dirty="0" smtClean="0">
                <a:latin typeface="Times New Roman" pitchFamily="18" charset="0"/>
                <a:ea typeface="굴림" pitchFamily="50" charset="-127"/>
                <a:cs typeface="Times New Roman" pitchFamily="18" charset="0"/>
              </a:rPr>
              <a:t>Suhwook Kim,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jiny.chun</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lang="en-US" altLang="ko-KR" sz="1600" dirty="0" smtClean="0">
                <a:latin typeface="Times New Roman" pitchFamily="18" charset="0"/>
                <a:ea typeface="굴림" pitchFamily="50" charset="-127"/>
                <a:cs typeface="Times New Roman" pitchFamily="18" charset="0"/>
              </a:rPr>
              <a:t> Pre-proposal for discussion</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of discovery for PAC </a:t>
            </a:r>
            <a:r>
              <a:rPr kumimoji="0" lang="en-US" altLang="ko-KR" sz="1600" dirty="0">
                <a:latin typeface="Times New Roman" pitchFamily="18" charset="0"/>
                <a:ea typeface="굴림" pitchFamily="50" charset="-127"/>
                <a:cs typeface="Times New Roman" pitchFamily="18" charset="0"/>
              </a:rPr>
              <a:t>	</a:t>
            </a: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Pre-proposal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System assumption</a:t>
            </a:r>
          </a:p>
          <a:p>
            <a:r>
              <a:rPr lang="en-US" altLang="ko-KR" sz="2400" dirty="0" smtClean="0"/>
              <a:t>PAC framework</a:t>
            </a:r>
          </a:p>
          <a:p>
            <a:pPr lvl="0"/>
            <a:r>
              <a:rPr lang="en-US" altLang="ko-KR" sz="2400" dirty="0" smtClean="0"/>
              <a:t>Discovery of </a:t>
            </a:r>
            <a:r>
              <a:rPr lang="en-US" altLang="ko-KR" sz="2400" dirty="0" err="1" smtClean="0"/>
              <a:t>WiFi</a:t>
            </a:r>
            <a:r>
              <a:rPr lang="en-US" altLang="ko-KR" sz="2400" dirty="0" smtClean="0"/>
              <a:t> Direct</a:t>
            </a:r>
            <a:endParaRPr lang="en-US" altLang="ko-KR" sz="2400" dirty="0" smtClean="0">
              <a:solidFill>
                <a:prstClr val="black"/>
              </a:solidFill>
            </a:endParaRPr>
          </a:p>
          <a:p>
            <a:pPr lvl="0"/>
            <a:r>
              <a:rPr lang="en-US" altLang="ko-KR" sz="2400" dirty="0" smtClean="0">
                <a:solidFill>
                  <a:prstClr val="black"/>
                </a:solidFill>
              </a:rPr>
              <a:t>Performance </a:t>
            </a:r>
            <a:r>
              <a:rPr lang="en-US" altLang="ko-KR" sz="2400" dirty="0" smtClean="0">
                <a:solidFill>
                  <a:prstClr val="black"/>
                </a:solidFill>
              </a:rPr>
              <a:t>analysis</a:t>
            </a:r>
          </a:p>
          <a:p>
            <a:pPr lvl="1"/>
            <a:r>
              <a:rPr lang="en-US" altLang="ko-KR" sz="2000" dirty="0" smtClean="0">
                <a:solidFill>
                  <a:prstClr val="black"/>
                </a:solidFill>
              </a:rPr>
              <a:t>Simulation assumption &amp; parameters</a:t>
            </a:r>
          </a:p>
          <a:p>
            <a:pPr lvl="1"/>
            <a:r>
              <a:rPr lang="en-US" altLang="ko-KR" sz="2000" dirty="0" smtClean="0">
                <a:solidFill>
                  <a:prstClr val="black"/>
                </a:solidFill>
              </a:rPr>
              <a:t>Simulation results &amp; analysis</a:t>
            </a:r>
          </a:p>
          <a:p>
            <a:r>
              <a:rPr lang="en-US" altLang="ko-KR" sz="2400" dirty="0" smtClean="0">
                <a:solidFill>
                  <a:prstClr val="black"/>
                </a:solidFill>
              </a:rPr>
              <a:t>Conclusion</a:t>
            </a:r>
          </a:p>
          <a:p>
            <a:pPr lvl="1"/>
            <a:endParaRPr lang="en-US" altLang="ko-KR" sz="2000" dirty="0" smtClean="0">
              <a:solidFill>
                <a:prstClr val="black"/>
              </a:solidFill>
            </a:endParaRPr>
          </a:p>
          <a:p>
            <a:pPr lvl="0"/>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System Assumption</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Characteristics of D2D Communication</a:t>
            </a:r>
          </a:p>
          <a:p>
            <a:pPr lvl="1"/>
            <a:r>
              <a:rPr lang="en-US" altLang="ko-KR" sz="2000" dirty="0" smtClean="0"/>
              <a:t>No infrastructure link</a:t>
            </a:r>
          </a:p>
          <a:p>
            <a:pPr lvl="1"/>
            <a:r>
              <a:rPr lang="en-US" altLang="ko-KR" sz="2000" dirty="0" smtClean="0"/>
              <a:t>No global synchronization</a:t>
            </a:r>
          </a:p>
          <a:p>
            <a:pPr lvl="1"/>
            <a:r>
              <a:rPr lang="en-US" altLang="ko-KR" sz="2000" dirty="0" smtClean="0"/>
              <a:t>Fully distributed topology</a:t>
            </a:r>
          </a:p>
          <a:p>
            <a:pPr lvl="1"/>
            <a:endParaRPr lang="en-US" altLang="ko-KR" sz="2000" dirty="0" smtClean="0"/>
          </a:p>
          <a:p>
            <a:r>
              <a:rPr lang="en-US" altLang="ko-KR" sz="2400" dirty="0" smtClean="0"/>
              <a:t>System requirement</a:t>
            </a:r>
          </a:p>
          <a:p>
            <a:pPr lvl="1"/>
            <a:r>
              <a:rPr lang="en-US" altLang="ko-KR" sz="2000" dirty="0" smtClean="0"/>
              <a:t>Low overhead, low discovery latency</a:t>
            </a:r>
          </a:p>
          <a:p>
            <a:pPr lvl="1"/>
            <a:r>
              <a:rPr lang="en-US" altLang="ko-KR" sz="2000" dirty="0" smtClean="0"/>
              <a:t>Concurrent mode support</a:t>
            </a:r>
          </a:p>
          <a:p>
            <a:pPr lvl="2"/>
            <a:r>
              <a:rPr lang="en-US" altLang="ko-KR" sz="1600" dirty="0" smtClean="0"/>
              <a:t>PD can connect multiple applications/sessions/links at the same time.</a:t>
            </a:r>
          </a:p>
          <a:p>
            <a:pPr lvl="1"/>
            <a:r>
              <a:rPr lang="en-US" altLang="ko-KR" sz="2000" dirty="0" smtClean="0"/>
              <a:t>Interference avoidance with legacy systems in unlicensed band</a:t>
            </a:r>
          </a:p>
          <a:p>
            <a:pPr lvl="2"/>
            <a:r>
              <a:rPr lang="en-US" altLang="ko-KR" sz="1600" dirty="0" smtClean="0">
                <a:solidFill>
                  <a:prstClr val="black"/>
                </a:solidFill>
              </a:rPr>
              <a:t>Other devices are operated by CSMA/CA protocol.</a:t>
            </a:r>
            <a:endParaRPr lang="en-US" altLang="ko-KR" sz="1600" dirty="0" smtClean="0"/>
          </a:p>
          <a:p>
            <a:pPr lvl="2"/>
            <a:r>
              <a:rPr lang="en-US" altLang="ko-KR" sz="1600" dirty="0" smtClean="0"/>
              <a:t>The bands are divided by multi channels. PDs can use the channels.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Framework</a:t>
            </a:r>
            <a:endParaRPr lang="ko-KR" altLang="en-US" dirty="0"/>
          </a:p>
        </p:txBody>
      </p:sp>
      <p:sp>
        <p:nvSpPr>
          <p:cNvPr id="7" name="내용 개체 틀 2"/>
          <p:cNvSpPr>
            <a:spLocks noGrp="1"/>
          </p:cNvSpPr>
          <p:nvPr>
            <p:ph idx="1"/>
          </p:nvPr>
        </p:nvSpPr>
        <p:spPr>
          <a:xfrm>
            <a:off x="457200" y="1424136"/>
            <a:ext cx="8229600" cy="5029200"/>
          </a:xfrm>
        </p:spPr>
        <p:txBody>
          <a:bodyPr>
            <a:normAutofit/>
          </a:bodyPr>
          <a:lstStyle/>
          <a:p>
            <a:r>
              <a:rPr lang="en-US" altLang="ko-KR" sz="2400" dirty="0" smtClean="0"/>
              <a:t>Proposed Framework</a:t>
            </a:r>
            <a:endParaRPr lang="en-GB" altLang="ko-KR" sz="2000" dirty="0" smtClean="0"/>
          </a:p>
          <a:p>
            <a:pPr lvl="1"/>
            <a:r>
              <a:rPr lang="en-US" altLang="ko-KR" sz="2000" dirty="0" smtClean="0"/>
              <a:t>Slot-level synchronization</a:t>
            </a:r>
          </a:p>
          <a:p>
            <a:pPr lvl="2"/>
            <a:r>
              <a:rPr lang="en-US" altLang="ko-KR" sz="1600" dirty="0" smtClean="0">
                <a:solidFill>
                  <a:prstClr val="black"/>
                </a:solidFill>
              </a:rPr>
              <a:t>The length of a slot is dozens of milliseconds.</a:t>
            </a:r>
          </a:p>
          <a:p>
            <a:pPr lvl="1"/>
            <a:r>
              <a:rPr lang="en-US" altLang="ko-KR" sz="2000" dirty="0" smtClean="0"/>
              <a:t>It consists of discovery region and communication region.</a:t>
            </a:r>
          </a:p>
          <a:p>
            <a:pPr lvl="2"/>
            <a:r>
              <a:rPr lang="en-US" altLang="ko-KR" sz="1600" dirty="0" smtClean="0"/>
              <a:t>Each region consists of more than 1 slot.</a:t>
            </a:r>
          </a:p>
          <a:p>
            <a:pPr lvl="2"/>
            <a:r>
              <a:rPr lang="en-US" altLang="ko-KR" sz="1600" dirty="0" smtClean="0">
                <a:solidFill>
                  <a:prstClr val="black"/>
                </a:solidFill>
              </a:rPr>
              <a:t>Channel-hopping algorithm can be used in communication region for supporting concurrent mode. (refer IEEE 15-13-0280.ppt</a:t>
            </a:r>
            <a:r>
              <a:rPr lang="en-US" altLang="ko-KR" sz="1600" dirty="0" smtClean="0">
                <a:solidFill>
                  <a:prstClr val="black"/>
                </a:solidFill>
              </a:rPr>
              <a:t>)</a:t>
            </a:r>
          </a:p>
          <a:p>
            <a:pPr lvl="2"/>
            <a:endParaRPr lang="en-US" altLang="ko-KR" sz="1600" dirty="0" smtClean="0">
              <a:solidFill>
                <a:prstClr val="black"/>
              </a:solidFill>
            </a:endParaRPr>
          </a:p>
          <a:p>
            <a:pPr lvl="2"/>
            <a:endParaRPr lang="en-US" altLang="ko-KR" sz="1600" dirty="0" smtClean="0">
              <a:solidFill>
                <a:prstClr val="black"/>
              </a:solidFill>
            </a:endParaRPr>
          </a:p>
          <a:p>
            <a:pPr lvl="2"/>
            <a:endParaRPr lang="en-US" altLang="ko-KR" sz="1600" dirty="0" smtClean="0">
              <a:solidFill>
                <a:prstClr val="black"/>
              </a:solidFill>
            </a:endParaRPr>
          </a:p>
          <a:p>
            <a:pPr lvl="2"/>
            <a:endParaRPr lang="en-US" altLang="ko-KR" sz="1600" dirty="0" smtClean="0">
              <a:solidFill>
                <a:prstClr val="black"/>
              </a:solidFill>
            </a:endParaRPr>
          </a:p>
          <a:p>
            <a:pPr lvl="1"/>
            <a:r>
              <a:rPr lang="en-GB" altLang="ko-KR" sz="2000" dirty="0" smtClean="0">
                <a:solidFill>
                  <a:prstClr val="black"/>
                </a:solidFill>
              </a:rPr>
              <a:t>Discovery region</a:t>
            </a:r>
          </a:p>
          <a:p>
            <a:pPr lvl="2"/>
            <a:r>
              <a:rPr lang="en-GB" altLang="ko-KR" sz="1600" dirty="0" smtClean="0">
                <a:solidFill>
                  <a:prstClr val="black"/>
                </a:solidFill>
              </a:rPr>
              <a:t>PDs </a:t>
            </a:r>
            <a:r>
              <a:rPr lang="en-GB" altLang="ko-KR" sz="1600" dirty="0" smtClean="0">
                <a:solidFill>
                  <a:prstClr val="black"/>
                </a:solidFill>
              </a:rPr>
              <a:t>discover PDs over the basic channels within a discovery </a:t>
            </a:r>
            <a:r>
              <a:rPr lang="en-GB" altLang="ko-KR" sz="1600" dirty="0" smtClean="0">
                <a:solidFill>
                  <a:prstClr val="black"/>
                </a:solidFill>
              </a:rPr>
              <a:t>region. Channels </a:t>
            </a:r>
            <a:r>
              <a:rPr lang="en-GB" altLang="ko-KR" sz="1600" dirty="0" smtClean="0">
                <a:solidFill>
                  <a:prstClr val="black"/>
                </a:solidFill>
              </a:rPr>
              <a:t>can be allocated by the usage. PDs have to discover the channels it can use. The channels are called to the basic channels here.</a:t>
            </a:r>
          </a:p>
          <a:p>
            <a:pPr lvl="2"/>
            <a:endParaRPr lang="en-US" altLang="ko-KR" sz="1600" dirty="0" smtClean="0">
              <a:solidFill>
                <a:prstClr val="black"/>
              </a:solidFill>
            </a:endParaRPr>
          </a:p>
          <a:p>
            <a:pPr lvl="2"/>
            <a:endParaRPr lang="en-US" altLang="ko-KR" sz="1600" dirty="0" smtClean="0">
              <a:solidFill>
                <a:prstClr val="black"/>
              </a:solidFill>
            </a:endParaRPr>
          </a:p>
          <a:p>
            <a:pPr lvl="2"/>
            <a:endParaRPr lang="en-US" altLang="ko-KR" sz="1600" dirty="0" smtClean="0">
              <a:solidFill>
                <a:prstClr val="black"/>
              </a:solidFill>
            </a:endParaRPr>
          </a:p>
          <a:p>
            <a:pPr lvl="2"/>
            <a:endParaRPr lang="en-US" altLang="ko-KR" sz="1600" dirty="0" smtClean="0">
              <a:solidFill>
                <a:prstClr val="black"/>
              </a:solidFill>
            </a:endParaRPr>
          </a:p>
          <a:p>
            <a:pPr lvl="2"/>
            <a:endParaRPr lang="en-US" altLang="ko-KR" sz="1600" dirty="0" smtClean="0">
              <a:solidFill>
                <a:prstClr val="black"/>
              </a:solidFill>
            </a:endParaRPr>
          </a:p>
        </p:txBody>
      </p:sp>
      <p:pic>
        <p:nvPicPr>
          <p:cNvPr id="2058" name="Picture 10"/>
          <p:cNvPicPr>
            <a:picLocks noChangeAspect="1" noChangeArrowheads="1"/>
          </p:cNvPicPr>
          <p:nvPr/>
        </p:nvPicPr>
        <p:blipFill>
          <a:blip r:embed="rId2" cstate="print"/>
          <a:srcRect/>
          <a:stretch>
            <a:fillRect/>
          </a:stretch>
        </p:blipFill>
        <p:spPr bwMode="auto">
          <a:xfrm>
            <a:off x="1403649" y="3717032"/>
            <a:ext cx="5976664" cy="10929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of </a:t>
            </a:r>
            <a:r>
              <a:rPr lang="en-US" altLang="ko-KR" dirty="0" err="1" smtClean="0"/>
              <a:t>WiFi</a:t>
            </a:r>
            <a:r>
              <a:rPr lang="en-US" altLang="ko-KR" dirty="0" smtClean="0"/>
              <a:t> Direct</a:t>
            </a:r>
            <a:endParaRPr lang="ko-KR" altLang="en-US" dirty="0"/>
          </a:p>
        </p:txBody>
      </p:sp>
      <p:sp>
        <p:nvSpPr>
          <p:cNvPr id="3" name="내용 개체 틀 2"/>
          <p:cNvSpPr>
            <a:spLocks noGrp="1"/>
          </p:cNvSpPr>
          <p:nvPr>
            <p:ph idx="1"/>
          </p:nvPr>
        </p:nvSpPr>
        <p:spPr>
          <a:xfrm>
            <a:off x="457200" y="2348880"/>
            <a:ext cx="8229600" cy="3816424"/>
          </a:xfrm>
        </p:spPr>
        <p:txBody>
          <a:bodyPr>
            <a:normAutofit fontScale="92500" lnSpcReduction="10000"/>
          </a:bodyPr>
          <a:lstStyle/>
          <a:p>
            <a:r>
              <a:rPr lang="en-US" altLang="ko-KR" sz="2400" dirty="0" smtClean="0"/>
              <a:t>Discovery procedure</a:t>
            </a:r>
          </a:p>
          <a:p>
            <a:pPr marL="914400" lvl="1" indent="-457200">
              <a:buFont typeface="+mj-lt"/>
              <a:buAutoNum type="arabicPeriod"/>
            </a:pPr>
            <a:r>
              <a:rPr lang="en-US" altLang="ko-KR" sz="2000" dirty="0" smtClean="0"/>
              <a:t>Scan status</a:t>
            </a:r>
          </a:p>
          <a:p>
            <a:pPr marL="1314450" lvl="2" indent="-457200"/>
            <a:r>
              <a:rPr lang="en-US" altLang="ko-KR" sz="1600" dirty="0" smtClean="0"/>
              <a:t>Scan the </a:t>
            </a:r>
            <a:r>
              <a:rPr lang="en-US" altLang="ko-KR" sz="1600" dirty="0" smtClean="0"/>
              <a:t>whole </a:t>
            </a:r>
            <a:r>
              <a:rPr lang="en-US" altLang="ko-KR" sz="1600" dirty="0" smtClean="0"/>
              <a:t>channels</a:t>
            </a:r>
          </a:p>
          <a:p>
            <a:pPr marL="914400" lvl="1" indent="-457200">
              <a:buFont typeface="+mj-lt"/>
              <a:buAutoNum type="arabicPeriod"/>
            </a:pPr>
            <a:r>
              <a:rPr lang="en-US" altLang="ko-KR" sz="2000" dirty="0" smtClean="0"/>
              <a:t>Listen status</a:t>
            </a:r>
          </a:p>
          <a:p>
            <a:pPr marL="1314450" lvl="2" indent="-457200"/>
            <a:r>
              <a:rPr lang="en-US" altLang="ko-KR" sz="1600" dirty="0" smtClean="0"/>
              <a:t>Listen others’ discovery signal at a channel selected among 1,6,11 during 1~3H, H=100TU (TU is normally millisecond.)</a:t>
            </a:r>
          </a:p>
          <a:p>
            <a:pPr marL="914400" lvl="1" indent="-457200">
              <a:buFont typeface="+mj-lt"/>
              <a:buAutoNum type="arabicPeriod"/>
            </a:pPr>
            <a:r>
              <a:rPr lang="en-US" altLang="ko-KR" sz="2000" dirty="0" smtClean="0"/>
              <a:t>Search </a:t>
            </a:r>
            <a:r>
              <a:rPr lang="en-US" altLang="ko-KR" sz="2000" dirty="0" smtClean="0"/>
              <a:t>status</a:t>
            </a:r>
          </a:p>
          <a:p>
            <a:pPr marL="1314450" lvl="2" indent="-457200"/>
            <a:r>
              <a:rPr lang="en-US" altLang="ko-KR" sz="1600" dirty="0" smtClean="0"/>
              <a:t>Transmit own discovery signal at each channel 1, 6, 11 sequentially and wait the response during about </a:t>
            </a:r>
            <a:r>
              <a:rPr lang="en-US" altLang="ko-KR" sz="1600" dirty="0" smtClean="0"/>
              <a:t>3</a:t>
            </a:r>
            <a:r>
              <a:rPr lang="en-US" altLang="ko-KR" sz="1600" dirty="0" smtClean="0"/>
              <a:t>0ms typically.</a:t>
            </a:r>
            <a:endParaRPr lang="en-US" altLang="ko-KR" sz="1600" dirty="0" smtClean="0"/>
          </a:p>
          <a:p>
            <a:pPr marL="514350" indent="-457200"/>
            <a:r>
              <a:rPr lang="en-US" altLang="ko-KR" sz="2400" dirty="0" smtClean="0">
                <a:sym typeface="Wingdings" pitchFamily="2" charset="2"/>
              </a:rPr>
              <a:t>Weak points</a:t>
            </a:r>
          </a:p>
          <a:p>
            <a:pPr marL="914400" lvl="1" indent="-457200"/>
            <a:r>
              <a:rPr lang="en-US" altLang="ko-KR" sz="2000" dirty="0" smtClean="0">
                <a:sym typeface="Wingdings" pitchFamily="2" charset="2"/>
              </a:rPr>
              <a:t>It’s separated to communication procedure</a:t>
            </a:r>
            <a:r>
              <a:rPr lang="en-US" altLang="ko-KR" sz="2000" dirty="0" smtClean="0">
                <a:sym typeface="Wingdings" pitchFamily="2" charset="2"/>
              </a:rPr>
              <a:t>. It can’t keep communication during discovery.</a:t>
            </a:r>
          </a:p>
          <a:p>
            <a:pPr marL="914400" lvl="1" indent="-457200"/>
            <a:r>
              <a:rPr lang="en-GB" altLang="ko-KR" sz="2000" dirty="0" smtClean="0">
                <a:solidFill>
                  <a:prstClr val="black"/>
                </a:solidFill>
              </a:rPr>
              <a:t>Discovery </a:t>
            </a:r>
            <a:r>
              <a:rPr lang="en-GB" altLang="ko-KR" sz="2000" dirty="0" smtClean="0">
                <a:solidFill>
                  <a:prstClr val="black"/>
                </a:solidFill>
              </a:rPr>
              <a:t>is only at channel 1,6,11, but communication is at </a:t>
            </a:r>
            <a:r>
              <a:rPr lang="en-GB" altLang="ko-KR" sz="2000" dirty="0" smtClean="0">
                <a:solidFill>
                  <a:prstClr val="black"/>
                </a:solidFill>
              </a:rPr>
              <a:t>all channels.</a:t>
            </a:r>
            <a:endParaRPr lang="en-GB" altLang="ko-KR" sz="2000" dirty="0" smtClean="0">
              <a:solidFill>
                <a:prstClr val="black"/>
              </a:solidFill>
            </a:endParaRPr>
          </a:p>
          <a:p>
            <a:pPr marL="914400" lvl="1" indent="-457200"/>
            <a:endParaRPr lang="en-US" altLang="ko-KR" sz="2000" dirty="0" smtClean="0"/>
          </a:p>
        </p:txBody>
      </p:sp>
      <p:pic>
        <p:nvPicPr>
          <p:cNvPr id="1027" name="Picture 3"/>
          <p:cNvPicPr>
            <a:picLocks noChangeAspect="1" noChangeArrowheads="1"/>
          </p:cNvPicPr>
          <p:nvPr/>
        </p:nvPicPr>
        <p:blipFill>
          <a:blip r:embed="rId2" cstate="print"/>
          <a:srcRect/>
          <a:stretch>
            <a:fillRect/>
          </a:stretch>
        </p:blipFill>
        <p:spPr bwMode="auto">
          <a:xfrm>
            <a:off x="827584" y="1412776"/>
            <a:ext cx="7786340" cy="86409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Performance analysis</a:t>
            </a:r>
            <a:endParaRPr lang="ko-KR" altLang="en-US" dirty="0"/>
          </a:p>
        </p:txBody>
      </p:sp>
      <p:sp>
        <p:nvSpPr>
          <p:cNvPr id="3" name="내용 개체 틀 2"/>
          <p:cNvSpPr>
            <a:spLocks noGrp="1"/>
          </p:cNvSpPr>
          <p:nvPr>
            <p:ph idx="1"/>
          </p:nvPr>
        </p:nvSpPr>
        <p:spPr>
          <a:xfrm>
            <a:off x="457200" y="1412776"/>
            <a:ext cx="8229600" cy="4968552"/>
          </a:xfrm>
        </p:spPr>
        <p:txBody>
          <a:bodyPr>
            <a:normAutofit/>
          </a:bodyPr>
          <a:lstStyle/>
          <a:p>
            <a:r>
              <a:rPr lang="en-US" altLang="ko-KR" sz="2400" dirty="0" smtClean="0">
                <a:solidFill>
                  <a:prstClr val="black"/>
                </a:solidFill>
              </a:rPr>
              <a:t>Simulation assumption </a:t>
            </a:r>
          </a:p>
          <a:p>
            <a:pPr lvl="1"/>
            <a:r>
              <a:rPr lang="en-US" altLang="ko-KR" sz="2000" dirty="0" smtClean="0">
                <a:solidFill>
                  <a:prstClr val="black"/>
                </a:solidFill>
              </a:rPr>
              <a:t>Framework</a:t>
            </a:r>
          </a:p>
          <a:p>
            <a:pPr lvl="2"/>
            <a:r>
              <a:rPr lang="en-US" altLang="ko-KR" sz="1600" dirty="0" smtClean="0">
                <a:solidFill>
                  <a:prstClr val="black"/>
                </a:solidFill>
              </a:rPr>
              <a:t>PD’s frame consists of Discovery regions and Communication regions</a:t>
            </a:r>
            <a:r>
              <a:rPr lang="en-US" altLang="ko-KR" sz="1600" dirty="0" smtClean="0">
                <a:solidFill>
                  <a:prstClr val="black"/>
                </a:solidFill>
              </a:rPr>
              <a:t>.</a:t>
            </a:r>
            <a:r>
              <a:rPr lang="en-US" altLang="ko-KR" sz="1600" dirty="0" smtClean="0">
                <a:solidFill>
                  <a:prstClr val="black"/>
                </a:solidFill>
              </a:rPr>
              <a:t> </a:t>
            </a:r>
            <a:endParaRPr lang="en-US" altLang="ko-KR" sz="1600" dirty="0" smtClean="0">
              <a:solidFill>
                <a:prstClr val="black"/>
              </a:solidFill>
            </a:endParaRPr>
          </a:p>
          <a:p>
            <a:pPr lvl="2"/>
            <a:r>
              <a:rPr lang="en-US" altLang="ko-KR" sz="1600" dirty="0" smtClean="0">
                <a:solidFill>
                  <a:prstClr val="black"/>
                </a:solidFill>
              </a:rPr>
              <a:t>In </a:t>
            </a:r>
            <a:r>
              <a:rPr lang="en-US" altLang="ko-KR" sz="1600" dirty="0" err="1" smtClean="0">
                <a:solidFill>
                  <a:prstClr val="black"/>
                </a:solidFill>
              </a:rPr>
              <a:t>wifi</a:t>
            </a:r>
            <a:r>
              <a:rPr lang="en-US" altLang="ko-KR" sz="1600" dirty="0" smtClean="0">
                <a:solidFill>
                  <a:prstClr val="black"/>
                </a:solidFill>
              </a:rPr>
              <a:t> direct, discovery region and communication region are similar to search state and listen status. But exactly, listen status is not communication status.</a:t>
            </a:r>
          </a:p>
          <a:p>
            <a:pPr lvl="2"/>
            <a:r>
              <a:rPr lang="en-US" altLang="ko-KR" sz="1600" dirty="0" smtClean="0">
                <a:solidFill>
                  <a:prstClr val="black"/>
                </a:solidFill>
              </a:rPr>
              <a:t>PD </a:t>
            </a:r>
            <a:r>
              <a:rPr lang="en-US" altLang="ko-KR" sz="1600" dirty="0" smtClean="0">
                <a:solidFill>
                  <a:prstClr val="black"/>
                </a:solidFill>
              </a:rPr>
              <a:t>A starts from discovery </a:t>
            </a:r>
            <a:r>
              <a:rPr lang="en-US" altLang="ko-KR" sz="1600" dirty="0" smtClean="0">
                <a:solidFill>
                  <a:prstClr val="black"/>
                </a:solidFill>
              </a:rPr>
              <a:t>region or from communication region. </a:t>
            </a:r>
            <a:r>
              <a:rPr lang="en-US" altLang="ko-KR" sz="1600" dirty="0" smtClean="0">
                <a:solidFill>
                  <a:prstClr val="black"/>
                </a:solidFill>
              </a:rPr>
              <a:t>PD B starts randomly.</a:t>
            </a:r>
          </a:p>
          <a:p>
            <a:pPr lvl="1"/>
            <a:r>
              <a:rPr lang="en-US" altLang="ko-KR" sz="2000" dirty="0" smtClean="0">
                <a:solidFill>
                  <a:prstClr val="black"/>
                </a:solidFill>
              </a:rPr>
              <a:t>Discovery success condition</a:t>
            </a:r>
          </a:p>
          <a:p>
            <a:pPr lvl="2"/>
            <a:r>
              <a:rPr lang="en-US" altLang="ko-KR" sz="1600" i="1" dirty="0" err="1" smtClean="0">
                <a:solidFill>
                  <a:prstClr val="black"/>
                </a:solidFill>
              </a:rPr>
              <a:t>n</a:t>
            </a:r>
            <a:r>
              <a:rPr lang="en-US" altLang="ko-KR" sz="1600" baseline="-25000" dirty="0" err="1" smtClean="0">
                <a:solidFill>
                  <a:prstClr val="black"/>
                </a:solidFill>
              </a:rPr>
              <a:t>A</a:t>
            </a:r>
            <a:r>
              <a:rPr lang="en-US" altLang="ko-KR" sz="1600" dirty="0" smtClean="0">
                <a:solidFill>
                  <a:prstClr val="black"/>
                </a:solidFill>
              </a:rPr>
              <a:t>: channel number of PD A in discovery region has the same channel number as PD B in communication region.</a:t>
            </a:r>
          </a:p>
          <a:p>
            <a:pPr lvl="2"/>
            <a:r>
              <a:rPr lang="en-US" altLang="ko-KR" sz="1600" i="1" dirty="0" err="1" smtClean="0">
                <a:solidFill>
                  <a:prstClr val="black"/>
                </a:solidFill>
              </a:rPr>
              <a:t>n</a:t>
            </a:r>
            <a:r>
              <a:rPr lang="en-US" altLang="ko-KR" sz="1600" baseline="-25000" dirty="0" err="1" smtClean="0">
                <a:solidFill>
                  <a:prstClr val="black"/>
                </a:solidFill>
              </a:rPr>
              <a:t>B</a:t>
            </a:r>
            <a:r>
              <a:rPr lang="en-US" altLang="ko-KR" sz="1600" baseline="-25000" dirty="0" smtClean="0">
                <a:solidFill>
                  <a:prstClr val="black"/>
                </a:solidFill>
              </a:rPr>
              <a:t> </a:t>
            </a:r>
            <a:r>
              <a:rPr lang="en-US" altLang="ko-KR" sz="1600" dirty="0" smtClean="0">
                <a:solidFill>
                  <a:prstClr val="black"/>
                </a:solidFill>
              </a:rPr>
              <a:t>: channel number of PD B in communication region.</a:t>
            </a:r>
          </a:p>
          <a:p>
            <a:pPr lvl="2"/>
            <a:r>
              <a:rPr lang="en-US" altLang="ko-KR" sz="1600" dirty="0" smtClean="0"/>
              <a:t>Discovery latency = the slot number when </a:t>
            </a:r>
            <a:r>
              <a:rPr lang="en-US" altLang="ko-KR" sz="1600" i="1" dirty="0" err="1" smtClean="0"/>
              <a:t>n</a:t>
            </a:r>
            <a:r>
              <a:rPr lang="en-US" altLang="ko-KR" sz="1600" baseline="-25000" dirty="0" err="1" smtClean="0"/>
              <a:t>A</a:t>
            </a:r>
            <a:r>
              <a:rPr lang="en-US" altLang="ko-KR" sz="1600" baseline="-25000" dirty="0" smtClean="0"/>
              <a:t> </a:t>
            </a:r>
            <a:r>
              <a:rPr lang="en-US" altLang="ko-KR" sz="1600" dirty="0" smtClean="0"/>
              <a:t> = </a:t>
            </a:r>
            <a:r>
              <a:rPr lang="en-US" altLang="ko-KR" sz="1600" i="1" dirty="0" err="1" smtClean="0"/>
              <a:t>n</a:t>
            </a:r>
            <a:r>
              <a:rPr lang="en-US" altLang="ko-KR" sz="1600" baseline="-25000" dirty="0" err="1" smtClean="0"/>
              <a:t>B</a:t>
            </a:r>
            <a:endParaRPr lang="en-US" altLang="ko-KR" sz="1600" dirty="0" smtClean="0"/>
          </a:p>
          <a:p>
            <a:pPr lvl="1"/>
            <a:r>
              <a:rPr lang="en-US" altLang="ko-KR" sz="2000" dirty="0" smtClean="0">
                <a:solidFill>
                  <a:prstClr val="black"/>
                </a:solidFill>
              </a:rPr>
              <a:t>Others</a:t>
            </a:r>
          </a:p>
          <a:p>
            <a:pPr lvl="2"/>
            <a:r>
              <a:rPr lang="en-US" altLang="ko-KR" sz="1600" dirty="0" smtClean="0">
                <a:solidFill>
                  <a:prstClr val="black"/>
                </a:solidFill>
              </a:rPr>
              <a:t>Total channel number is fixed to 3. (for simple comparison with </a:t>
            </a:r>
            <a:r>
              <a:rPr lang="en-US" altLang="ko-KR" sz="1600" dirty="0" err="1" smtClean="0">
                <a:solidFill>
                  <a:prstClr val="black"/>
                </a:solidFill>
              </a:rPr>
              <a:t>wifi</a:t>
            </a:r>
            <a:r>
              <a:rPr lang="en-US" altLang="ko-KR" sz="1600" dirty="0" smtClean="0">
                <a:solidFill>
                  <a:prstClr val="black"/>
                </a:solidFill>
              </a:rPr>
              <a:t> direct)</a:t>
            </a:r>
          </a:p>
          <a:p>
            <a:pPr lvl="2"/>
            <a:r>
              <a:rPr lang="en-US" altLang="ko-KR" sz="1600" dirty="0" smtClean="0">
                <a:solidFill>
                  <a:prstClr val="black"/>
                </a:solidFill>
              </a:rPr>
              <a:t>No interference. No distance/</a:t>
            </a:r>
            <a:r>
              <a:rPr lang="en-US" altLang="ko-KR" sz="1600" dirty="0" err="1" smtClean="0">
                <a:solidFill>
                  <a:prstClr val="black"/>
                </a:solidFill>
              </a:rPr>
              <a:t>pathloss</a:t>
            </a:r>
            <a:r>
              <a:rPr lang="en-US" altLang="ko-KR" sz="1600" dirty="0" smtClean="0">
                <a:solidFill>
                  <a:prstClr val="black"/>
                </a:solidFill>
              </a:rPr>
              <a:t> effect</a:t>
            </a:r>
            <a:r>
              <a:rPr lang="en-US" altLang="ko-KR" sz="1600" dirty="0" smtClean="0">
                <a:solidFill>
                  <a:prstClr val="black"/>
                </a:solidFill>
              </a:rPr>
              <a:t>.</a:t>
            </a:r>
            <a:endParaRPr lang="en-US" altLang="ko-KR" sz="1600" dirty="0" smtClean="0">
              <a:solidFill>
                <a:prstClr val="blac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Performance analysis(Cont’d)</a:t>
            </a:r>
            <a:endParaRPr lang="ko-KR" altLang="en-US" dirty="0"/>
          </a:p>
        </p:txBody>
      </p:sp>
      <p:sp>
        <p:nvSpPr>
          <p:cNvPr id="3" name="내용 개체 틀 2"/>
          <p:cNvSpPr>
            <a:spLocks noGrp="1"/>
          </p:cNvSpPr>
          <p:nvPr>
            <p:ph idx="1"/>
          </p:nvPr>
        </p:nvSpPr>
        <p:spPr>
          <a:xfrm>
            <a:off x="457200" y="1412777"/>
            <a:ext cx="8229600" cy="2952327"/>
          </a:xfrm>
        </p:spPr>
        <p:txBody>
          <a:bodyPr>
            <a:normAutofit lnSpcReduction="10000"/>
          </a:bodyPr>
          <a:lstStyle/>
          <a:p>
            <a:r>
              <a:rPr lang="en-US" altLang="ko-KR" sz="2400" dirty="0" smtClean="0">
                <a:solidFill>
                  <a:prstClr val="black"/>
                </a:solidFill>
              </a:rPr>
              <a:t>Simulation parameters</a:t>
            </a:r>
          </a:p>
          <a:p>
            <a:pPr lvl="1"/>
            <a:r>
              <a:rPr lang="en-US" altLang="ko-KR" sz="2000" dirty="0" smtClean="0">
                <a:solidFill>
                  <a:prstClr val="black"/>
                </a:solidFill>
              </a:rPr>
              <a:t>Channel hopping</a:t>
            </a:r>
          </a:p>
          <a:p>
            <a:pPr lvl="2"/>
            <a:r>
              <a:rPr lang="en-US" altLang="ko-KR" sz="1600" dirty="0" smtClean="0">
                <a:solidFill>
                  <a:prstClr val="black"/>
                </a:solidFill>
              </a:rPr>
              <a:t>F:  Communication region of PD B is fixed as a randomly selected channel.</a:t>
            </a:r>
          </a:p>
          <a:p>
            <a:pPr lvl="2"/>
            <a:r>
              <a:rPr lang="en-US" altLang="ko-KR" sz="1600" dirty="0" smtClean="0">
                <a:solidFill>
                  <a:prstClr val="black"/>
                </a:solidFill>
              </a:rPr>
              <a:t>H: Communication region of PD B  is randomly-hopped by a unit of slot.</a:t>
            </a:r>
          </a:p>
          <a:p>
            <a:pPr lvl="1"/>
            <a:r>
              <a:rPr lang="en-US" altLang="ko-KR" sz="2000" dirty="0" smtClean="0">
                <a:solidFill>
                  <a:prstClr val="black"/>
                </a:solidFill>
              </a:rPr>
              <a:t>Abbreviation</a:t>
            </a:r>
          </a:p>
          <a:p>
            <a:pPr lvl="2"/>
            <a:r>
              <a:rPr lang="en-US" altLang="ko-KR" sz="1600" dirty="0" smtClean="0">
                <a:solidFill>
                  <a:prstClr val="black"/>
                </a:solidFill>
              </a:rPr>
              <a:t>S = 1 </a:t>
            </a:r>
            <a:r>
              <a:rPr lang="en-US" altLang="ko-KR" sz="1600" dirty="0" smtClean="0">
                <a:solidFill>
                  <a:prstClr val="black"/>
                </a:solidFill>
              </a:rPr>
              <a:t>slot </a:t>
            </a:r>
            <a:r>
              <a:rPr lang="en-US" altLang="ko-KR" sz="1600" dirty="0" smtClean="0">
                <a:ea typeface="Arial Unicode MS" pitchFamily="50" charset="-127"/>
                <a:cs typeface="Arial Unicode MS" pitchFamily="50" charset="-127"/>
              </a:rPr>
              <a:t>(about </a:t>
            </a:r>
            <a:r>
              <a:rPr lang="en-US" altLang="ko-KR" sz="1600" dirty="0" smtClean="0">
                <a:ea typeface="Arial Unicode MS" pitchFamily="50" charset="-127"/>
                <a:cs typeface="Arial Unicode MS" pitchFamily="50" charset="-127"/>
              </a:rPr>
              <a:t>1</a:t>
            </a:r>
            <a:r>
              <a:rPr lang="en-US" altLang="ko-KR" sz="1600" dirty="0" smtClean="0"/>
              <a:t>0ms)</a:t>
            </a:r>
            <a:endParaRPr lang="en-US" altLang="ko-KR" sz="1600" dirty="0" smtClean="0">
              <a:solidFill>
                <a:prstClr val="black"/>
              </a:solidFill>
            </a:endParaRPr>
          </a:p>
          <a:p>
            <a:pPr lvl="2"/>
            <a:r>
              <a:rPr lang="en-US" altLang="ko-KR" sz="1600" dirty="0" smtClean="0">
                <a:solidFill>
                  <a:prstClr val="black"/>
                </a:solidFill>
              </a:rPr>
              <a:t>Discovery region= </a:t>
            </a:r>
            <a:r>
              <a:rPr lang="en-US" altLang="ko-KR" sz="1600" dirty="0" smtClean="0">
                <a:solidFill>
                  <a:prstClr val="black"/>
                </a:solidFill>
              </a:rPr>
              <a:t>D, </a:t>
            </a:r>
            <a:r>
              <a:rPr lang="en-US" altLang="ko-KR" sz="1600" dirty="0" smtClean="0">
                <a:solidFill>
                  <a:prstClr val="black"/>
                </a:solidFill>
              </a:rPr>
              <a:t>D= </a:t>
            </a:r>
            <a:r>
              <a:rPr lang="en-US" altLang="ko-KR" sz="1600" dirty="0" smtClean="0">
                <a:solidFill>
                  <a:prstClr val="black"/>
                </a:solidFill>
              </a:rPr>
              <a:t>S</a:t>
            </a:r>
            <a:endParaRPr lang="en-US" altLang="ko-KR" sz="1600" dirty="0" smtClean="0">
              <a:solidFill>
                <a:prstClr val="black"/>
              </a:solidFill>
            </a:endParaRPr>
          </a:p>
          <a:p>
            <a:pPr lvl="2"/>
            <a:r>
              <a:rPr lang="en-US" altLang="ko-KR" sz="1600" dirty="0" smtClean="0">
                <a:solidFill>
                  <a:prstClr val="black"/>
                </a:solidFill>
              </a:rPr>
              <a:t>Communication region= </a:t>
            </a:r>
            <a:r>
              <a:rPr lang="en-US" altLang="ko-KR" sz="1600" dirty="0" smtClean="0">
                <a:solidFill>
                  <a:prstClr val="black"/>
                </a:solidFill>
              </a:rPr>
              <a:t>C, C= </a:t>
            </a:r>
            <a:r>
              <a:rPr lang="en-US" altLang="ko-KR" sz="1600" dirty="0" smtClean="0">
                <a:solidFill>
                  <a:prstClr val="black"/>
                </a:solidFill>
              </a:rPr>
              <a:t>Randomly selected among 3S, 6S, 9S</a:t>
            </a:r>
            <a:endParaRPr lang="en-US" altLang="ko-KR" sz="1200" dirty="0" smtClean="0">
              <a:solidFill>
                <a:srgbClr val="FF0000"/>
              </a:solidFill>
            </a:endParaRPr>
          </a:p>
          <a:p>
            <a:pPr lvl="1"/>
            <a:r>
              <a:rPr lang="en-US" altLang="ko-KR" sz="2000" dirty="0" smtClean="0">
                <a:solidFill>
                  <a:prstClr val="black"/>
                </a:solidFill>
              </a:rPr>
              <a:t>Simulation cases</a:t>
            </a:r>
          </a:p>
        </p:txBody>
      </p:sp>
      <p:graphicFrame>
        <p:nvGraphicFramePr>
          <p:cNvPr id="4" name="표 3"/>
          <p:cNvGraphicFramePr>
            <a:graphicFrameLocks noGrp="1"/>
          </p:cNvGraphicFramePr>
          <p:nvPr/>
        </p:nvGraphicFramePr>
        <p:xfrm>
          <a:off x="1187623" y="4372704"/>
          <a:ext cx="7272809" cy="1432560"/>
        </p:xfrm>
        <a:graphic>
          <a:graphicData uri="http://schemas.openxmlformats.org/drawingml/2006/table">
            <a:tbl>
              <a:tblPr firstRow="1" bandRow="1">
                <a:tableStyleId>{5C22544A-7EE6-4342-B048-85BDC9FD1C3A}</a:tableStyleId>
              </a:tblPr>
              <a:tblGrid>
                <a:gridCol w="864097"/>
                <a:gridCol w="1152128"/>
                <a:gridCol w="5256584"/>
              </a:tblGrid>
              <a:tr h="279434">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Cases</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Abbreviation</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Explanation</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475038">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a:t>
                      </a:r>
                      <a:r>
                        <a:rPr lang="en-US" altLang="ko-KR" sz="1400" b="0" baseline="0" dirty="0" smtClean="0">
                          <a:solidFill>
                            <a:schemeClr val="tx1"/>
                          </a:solidFill>
                          <a:latin typeface="+mj-lt"/>
                          <a:ea typeface="Arial Unicode MS" pitchFamily="50" charset="-127"/>
                          <a:cs typeface="Arial Unicode MS" pitchFamily="50" charset="-127"/>
                        </a:rPr>
                        <a:t> 1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F.CD</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dirty="0" smtClean="0">
                          <a:solidFill>
                            <a:schemeClr val="tx1"/>
                          </a:solidFill>
                          <a:latin typeface="+mj-lt"/>
                          <a:ea typeface="Arial Unicode MS" pitchFamily="50" charset="-127"/>
                          <a:cs typeface="Arial Unicode MS" pitchFamily="50" charset="-127"/>
                        </a:rPr>
                        <a:t>Fixed communication channel. PD A starts</a:t>
                      </a:r>
                      <a:r>
                        <a:rPr lang="en-US" altLang="ko-KR" sz="1400" b="0" baseline="0" dirty="0" smtClean="0">
                          <a:solidFill>
                            <a:schemeClr val="tx1"/>
                          </a:solidFill>
                          <a:latin typeface="+mj-lt"/>
                          <a:ea typeface="Arial Unicode MS" pitchFamily="50" charset="-127"/>
                          <a:cs typeface="Arial Unicode MS" pitchFamily="50" charset="-127"/>
                        </a:rPr>
                        <a:t> from c</a:t>
                      </a:r>
                      <a:r>
                        <a:rPr lang="en-US" altLang="ko-KR" sz="1400" b="0" dirty="0" smtClean="0">
                          <a:solidFill>
                            <a:schemeClr val="tx1"/>
                          </a:solidFill>
                          <a:latin typeface="+mj-lt"/>
                          <a:ea typeface="Arial Unicode MS" pitchFamily="50" charset="-127"/>
                          <a:cs typeface="Arial Unicode MS" pitchFamily="50" charset="-127"/>
                        </a:rPr>
                        <a:t>ommunication region and then Discovery region.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9434">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 2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H.CD</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dirty="0" smtClean="0">
                          <a:solidFill>
                            <a:schemeClr val="tx1"/>
                          </a:solidFill>
                          <a:latin typeface="+mj-lt"/>
                          <a:ea typeface="Arial Unicode MS" pitchFamily="50" charset="-127"/>
                          <a:cs typeface="Arial Unicode MS" pitchFamily="50" charset="-127"/>
                        </a:rPr>
                        <a:t>Same as Case 1</a:t>
                      </a:r>
                      <a:r>
                        <a:rPr lang="en-US" altLang="ko-KR" sz="1400" b="0" baseline="0" dirty="0" smtClean="0">
                          <a:solidFill>
                            <a:schemeClr val="tx1"/>
                          </a:solidFill>
                          <a:latin typeface="+mj-lt"/>
                          <a:ea typeface="Arial Unicode MS" pitchFamily="50" charset="-127"/>
                          <a:cs typeface="Arial Unicode MS" pitchFamily="50" charset="-127"/>
                        </a:rPr>
                        <a:t> except h</a:t>
                      </a:r>
                      <a:r>
                        <a:rPr lang="en-US" altLang="ko-KR" sz="1400" b="0" dirty="0" smtClean="0">
                          <a:solidFill>
                            <a:schemeClr val="tx1"/>
                          </a:solidFill>
                          <a:latin typeface="+mj-lt"/>
                          <a:ea typeface="Arial Unicode MS" pitchFamily="50" charset="-127"/>
                          <a:cs typeface="Arial Unicode MS" pitchFamily="50" charset="-127"/>
                        </a:rPr>
                        <a:t>opped communication channel.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9434">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 </a:t>
                      </a:r>
                      <a:r>
                        <a:rPr lang="en-US" altLang="ko-KR" sz="1400" b="0" dirty="0" smtClean="0">
                          <a:solidFill>
                            <a:schemeClr val="tx1"/>
                          </a:solidFill>
                          <a:latin typeface="+mj-lt"/>
                          <a:ea typeface="Arial Unicode MS" pitchFamily="50" charset="-127"/>
                          <a:cs typeface="Arial Unicode MS" pitchFamily="50" charset="-127"/>
                        </a:rPr>
                        <a:t>3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H.DC</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kern="1200" dirty="0" smtClean="0">
                          <a:solidFill>
                            <a:schemeClr val="tx1"/>
                          </a:solidFill>
                          <a:latin typeface="+mn-lt"/>
                          <a:ea typeface="Arial Unicode MS" pitchFamily="50" charset="-127"/>
                          <a:cs typeface="Arial Unicode MS" pitchFamily="50" charset="-127"/>
                        </a:rPr>
                        <a:t>Same as Case 2</a:t>
                      </a:r>
                      <a:r>
                        <a:rPr lang="en-US" altLang="ko-KR" sz="1400" b="0" kern="1200" baseline="0" dirty="0" smtClean="0">
                          <a:solidFill>
                            <a:schemeClr val="tx1"/>
                          </a:solidFill>
                          <a:latin typeface="+mn-lt"/>
                          <a:ea typeface="Arial Unicode MS" pitchFamily="50" charset="-127"/>
                          <a:cs typeface="Arial Unicode MS" pitchFamily="50" charset="-127"/>
                        </a:rPr>
                        <a:t> except </a:t>
                      </a:r>
                      <a:r>
                        <a:rPr lang="en-US" altLang="ko-KR" sz="1400" b="0" dirty="0" smtClean="0">
                          <a:solidFill>
                            <a:schemeClr val="tx1"/>
                          </a:solidFill>
                          <a:latin typeface="+mj-lt"/>
                          <a:ea typeface="Arial Unicode MS" pitchFamily="50" charset="-127"/>
                          <a:cs typeface="Arial Unicode MS" pitchFamily="50" charset="-127"/>
                        </a:rPr>
                        <a:t>PD A starts from discovery region at first.</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Performance analysis(Cont’d)</a:t>
            </a:r>
            <a:endParaRPr lang="ko-KR" altLang="en-US" dirty="0"/>
          </a:p>
        </p:txBody>
      </p:sp>
      <p:sp>
        <p:nvSpPr>
          <p:cNvPr id="3" name="내용 개체 틀 2"/>
          <p:cNvSpPr>
            <a:spLocks noGrp="1"/>
          </p:cNvSpPr>
          <p:nvPr>
            <p:ph idx="1"/>
          </p:nvPr>
        </p:nvSpPr>
        <p:spPr>
          <a:xfrm>
            <a:off x="457200" y="1412776"/>
            <a:ext cx="8229600" cy="4713387"/>
          </a:xfrm>
        </p:spPr>
        <p:txBody>
          <a:bodyPr>
            <a:normAutofit/>
          </a:bodyPr>
          <a:lstStyle/>
          <a:p>
            <a:r>
              <a:rPr lang="en-US" altLang="ko-KR" sz="2400" dirty="0" smtClean="0">
                <a:solidFill>
                  <a:prstClr val="black"/>
                </a:solidFill>
              </a:rPr>
              <a:t>Simulation results and analysis</a:t>
            </a: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en-US" altLang="ko-KR" sz="2000" dirty="0" smtClean="0">
              <a:solidFill>
                <a:prstClr val="black"/>
              </a:solidFill>
            </a:endParaRPr>
          </a:p>
          <a:p>
            <a:pPr>
              <a:buNone/>
            </a:pPr>
            <a:endParaRPr lang="ko-KR" altLang="en-US" sz="2000" dirty="0">
              <a:solidFill>
                <a:prstClr val="black"/>
              </a:solidFill>
            </a:endParaRPr>
          </a:p>
        </p:txBody>
      </p:sp>
      <p:graphicFrame>
        <p:nvGraphicFramePr>
          <p:cNvPr id="5" name="표 4"/>
          <p:cNvGraphicFramePr>
            <a:graphicFrameLocks noGrp="1"/>
          </p:cNvGraphicFramePr>
          <p:nvPr/>
        </p:nvGraphicFramePr>
        <p:xfrm>
          <a:off x="827584" y="1916832"/>
          <a:ext cx="7560840" cy="2664296"/>
        </p:xfrm>
        <a:graphic>
          <a:graphicData uri="http://schemas.openxmlformats.org/drawingml/2006/table">
            <a:tbl>
              <a:tblPr firstRow="1" bandRow="1">
                <a:tableStyleId>{5C22544A-7EE6-4342-B048-85BDC9FD1C3A}</a:tableStyleId>
              </a:tblPr>
              <a:tblGrid>
                <a:gridCol w="720080"/>
                <a:gridCol w="1152128"/>
                <a:gridCol w="936104"/>
                <a:gridCol w="4752528"/>
              </a:tblGrid>
              <a:tr h="603907">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Cases</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Abbreviation</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Discovery latency (S)</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1" dirty="0" smtClean="0">
                          <a:solidFill>
                            <a:schemeClr val="tx1"/>
                          </a:solidFill>
                          <a:latin typeface="+mj-lt"/>
                          <a:ea typeface="Arial Unicode MS" pitchFamily="50" charset="-127"/>
                          <a:cs typeface="Arial Unicode MS" pitchFamily="50" charset="-127"/>
                        </a:rPr>
                        <a:t>Analysis</a:t>
                      </a:r>
                      <a:endParaRPr lang="ko-KR" altLang="en-US" sz="1400" b="1"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55239">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a:t>
                      </a:r>
                      <a:r>
                        <a:rPr lang="en-US" altLang="ko-KR" sz="1400" b="0" baseline="0" dirty="0" smtClean="0">
                          <a:solidFill>
                            <a:schemeClr val="tx1"/>
                          </a:solidFill>
                          <a:latin typeface="+mj-lt"/>
                          <a:ea typeface="Arial Unicode MS" pitchFamily="50" charset="-127"/>
                          <a:cs typeface="Arial Unicode MS" pitchFamily="50" charset="-127"/>
                        </a:rPr>
                        <a:t> 1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F.CD</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24.5</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baseline="0" dirty="0" err="1" smtClean="0">
                          <a:solidFill>
                            <a:schemeClr val="tx1"/>
                          </a:solidFill>
                          <a:latin typeface="+mj-lt"/>
                          <a:ea typeface="Arial Unicode MS" pitchFamily="50" charset="-127"/>
                          <a:cs typeface="Arial Unicode MS" pitchFamily="50" charset="-127"/>
                        </a:rPr>
                        <a:t>WiFi</a:t>
                      </a:r>
                      <a:r>
                        <a:rPr lang="en-US" altLang="ko-KR" sz="1400" b="0" baseline="0" dirty="0" smtClean="0">
                          <a:solidFill>
                            <a:schemeClr val="tx1"/>
                          </a:solidFill>
                          <a:latin typeface="+mj-lt"/>
                          <a:ea typeface="Arial Unicode MS" pitchFamily="50" charset="-127"/>
                          <a:cs typeface="Arial Unicode MS" pitchFamily="50" charset="-127"/>
                        </a:rPr>
                        <a:t> </a:t>
                      </a:r>
                      <a:r>
                        <a:rPr lang="en-US" altLang="ko-KR" sz="1400" b="0" baseline="0" dirty="0" smtClean="0">
                          <a:solidFill>
                            <a:schemeClr val="tx1"/>
                          </a:solidFill>
                          <a:latin typeface="+mj-lt"/>
                          <a:ea typeface="Arial Unicode MS" pitchFamily="50" charset="-127"/>
                          <a:cs typeface="Arial Unicode MS" pitchFamily="50" charset="-127"/>
                        </a:rPr>
                        <a:t>Direct case.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2575">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 2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H.CD</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27.6</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dirty="0" smtClean="0">
                          <a:solidFill>
                            <a:schemeClr val="tx1"/>
                          </a:solidFill>
                          <a:latin typeface="+mj-lt"/>
                          <a:ea typeface="Arial Unicode MS" pitchFamily="50" charset="-127"/>
                          <a:cs typeface="Arial Unicode MS" pitchFamily="50" charset="-127"/>
                        </a:rPr>
                        <a:t>Channel hopping is a solution to</a:t>
                      </a:r>
                      <a:r>
                        <a:rPr lang="en-US" altLang="ko-KR" sz="1400" b="0" baseline="0" dirty="0" smtClean="0">
                          <a:solidFill>
                            <a:schemeClr val="tx1"/>
                          </a:solidFill>
                          <a:latin typeface="+mj-lt"/>
                          <a:ea typeface="Arial Unicode MS" pitchFamily="50" charset="-127"/>
                          <a:cs typeface="Arial Unicode MS" pitchFamily="50" charset="-127"/>
                        </a:rPr>
                        <a:t> support concurrent mode. So i</a:t>
                      </a:r>
                      <a:r>
                        <a:rPr lang="en-US" altLang="ko-KR" sz="1400" b="0" dirty="0" smtClean="0">
                          <a:solidFill>
                            <a:schemeClr val="tx1"/>
                          </a:solidFill>
                          <a:latin typeface="+mj-lt"/>
                          <a:ea typeface="Arial Unicode MS" pitchFamily="50" charset="-127"/>
                          <a:cs typeface="Arial Unicode MS" pitchFamily="50" charset="-127"/>
                        </a:rPr>
                        <a:t>t says that there is performance loss to support concurrent mode in </a:t>
                      </a:r>
                      <a:r>
                        <a:rPr lang="en-US" altLang="ko-KR" sz="1400" b="0" dirty="0" err="1" smtClean="0">
                          <a:solidFill>
                            <a:schemeClr val="tx1"/>
                          </a:solidFill>
                          <a:latin typeface="+mj-lt"/>
                          <a:ea typeface="Arial Unicode MS" pitchFamily="50" charset="-127"/>
                          <a:cs typeface="Arial Unicode MS" pitchFamily="50" charset="-127"/>
                        </a:rPr>
                        <a:t>WiFi</a:t>
                      </a:r>
                      <a:r>
                        <a:rPr lang="en-US" altLang="ko-KR" sz="1400" b="0" dirty="0" smtClean="0">
                          <a:solidFill>
                            <a:schemeClr val="tx1"/>
                          </a:solidFill>
                          <a:latin typeface="+mj-lt"/>
                          <a:ea typeface="Arial Unicode MS" pitchFamily="50" charset="-127"/>
                          <a:cs typeface="Arial Unicode MS" pitchFamily="50" charset="-127"/>
                        </a:rPr>
                        <a:t> Direct</a:t>
                      </a:r>
                      <a:r>
                        <a:rPr lang="en-US" altLang="ko-KR" sz="1400" b="0" baseline="0" dirty="0" smtClean="0">
                          <a:solidFill>
                            <a:schemeClr val="tx1"/>
                          </a:solidFill>
                          <a:latin typeface="+mj-lt"/>
                          <a:ea typeface="Arial Unicode MS" pitchFamily="50" charset="-127"/>
                          <a:cs typeface="Arial Unicode MS" pitchFamily="50" charset="-127"/>
                        </a:rPr>
                        <a:t> system.</a:t>
                      </a:r>
                      <a:endParaRPr lang="en-US" altLang="ko-KR" sz="1400" b="0" dirty="0" smtClean="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2575">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Case </a:t>
                      </a:r>
                      <a:r>
                        <a:rPr lang="en-US" altLang="ko-KR" sz="1400" b="0" dirty="0" smtClean="0">
                          <a:solidFill>
                            <a:schemeClr val="tx1"/>
                          </a:solidFill>
                          <a:latin typeface="+mj-lt"/>
                          <a:ea typeface="Arial Unicode MS" pitchFamily="50" charset="-127"/>
                          <a:cs typeface="Arial Unicode MS" pitchFamily="50" charset="-127"/>
                        </a:rPr>
                        <a:t>3 </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baseline="0" dirty="0" smtClean="0">
                          <a:solidFill>
                            <a:schemeClr val="tx1"/>
                          </a:solidFill>
                          <a:latin typeface="+mj-lt"/>
                          <a:ea typeface="Arial Unicode MS" pitchFamily="50" charset="-127"/>
                          <a:cs typeface="Arial Unicode MS" pitchFamily="50" charset="-127"/>
                        </a:rPr>
                        <a:t>H.DC</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latinLnBrk="1"/>
                      <a:r>
                        <a:rPr lang="en-US" altLang="ko-KR" sz="1400" b="0" dirty="0" smtClean="0">
                          <a:solidFill>
                            <a:schemeClr val="tx1"/>
                          </a:solidFill>
                          <a:latin typeface="+mj-lt"/>
                          <a:ea typeface="Arial Unicode MS" pitchFamily="50" charset="-127"/>
                          <a:cs typeface="Arial Unicode MS" pitchFamily="50" charset="-127"/>
                        </a:rPr>
                        <a:t>9.9</a:t>
                      </a:r>
                      <a:endParaRPr lang="ko-KR" altLang="en-US" sz="1400" b="0" dirty="0">
                        <a:solidFill>
                          <a:schemeClr val="tx1"/>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atinLnBrk="1"/>
                      <a:r>
                        <a:rPr lang="en-US" altLang="ko-KR" sz="1400" b="0" kern="1200" dirty="0" smtClean="0">
                          <a:solidFill>
                            <a:schemeClr val="tx1"/>
                          </a:solidFill>
                          <a:latin typeface="+mn-lt"/>
                          <a:ea typeface="Arial Unicode MS" pitchFamily="50" charset="-127"/>
                          <a:cs typeface="Arial Unicode MS" pitchFamily="50" charset="-127"/>
                        </a:rPr>
                        <a:t>If PD A wants to discovery others,</a:t>
                      </a:r>
                      <a:r>
                        <a:rPr lang="en-US" altLang="ko-KR" sz="1400" b="0" kern="1200" baseline="0" dirty="0" smtClean="0">
                          <a:solidFill>
                            <a:schemeClr val="tx1"/>
                          </a:solidFill>
                          <a:latin typeface="+mn-lt"/>
                          <a:ea typeface="Arial Unicode MS" pitchFamily="50" charset="-127"/>
                          <a:cs typeface="Arial Unicode MS" pitchFamily="50" charset="-127"/>
                        </a:rPr>
                        <a:t> the PD has to start from discovery region. So we propose </a:t>
                      </a:r>
                      <a:r>
                        <a:rPr lang="en-US" altLang="ko-KR" sz="1400" b="0" kern="1200" baseline="0" dirty="0" smtClean="0">
                          <a:solidFill>
                            <a:srgbClr val="FF0000"/>
                          </a:solidFill>
                          <a:latin typeface="+mn-lt"/>
                          <a:ea typeface="Arial Unicode MS" pitchFamily="50" charset="-127"/>
                          <a:cs typeface="Arial Unicode MS" pitchFamily="50" charset="-127"/>
                        </a:rPr>
                        <a:t>PDs starts from discovery region.</a:t>
                      </a:r>
                      <a:endParaRPr lang="ko-KR" altLang="en-US" sz="1400" b="0" dirty="0">
                        <a:solidFill>
                          <a:srgbClr val="FF0000"/>
                        </a:solidFill>
                        <a:latin typeface="+mj-lt"/>
                        <a:ea typeface="Arial Unicode MS" pitchFamily="50" charset="-127"/>
                        <a:cs typeface="Arial Unicode MS" pitchFamily="50" charset="-12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We </a:t>
            </a:r>
            <a:r>
              <a:rPr lang="en-US" altLang="ko-KR" sz="2400" dirty="0" smtClean="0"/>
              <a:t>makes some discovery requirements for PAC compared to</a:t>
            </a:r>
            <a:r>
              <a:rPr lang="en-US" altLang="ko-KR" sz="2400" dirty="0" smtClean="0"/>
              <a:t> </a:t>
            </a:r>
            <a:r>
              <a:rPr lang="en-US" altLang="ko-KR" sz="2400" dirty="0" err="1" smtClean="0"/>
              <a:t>WiFi</a:t>
            </a:r>
            <a:r>
              <a:rPr lang="en-US" altLang="ko-KR" sz="2400" dirty="0" smtClean="0"/>
              <a:t> Direct</a:t>
            </a:r>
            <a:r>
              <a:rPr lang="en-US" altLang="ko-KR" sz="2400" dirty="0" smtClean="0"/>
              <a:t>.</a:t>
            </a:r>
            <a:endParaRPr lang="en-US" altLang="ko-KR" sz="2400" dirty="0" smtClean="0"/>
          </a:p>
          <a:p>
            <a:pPr lvl="1"/>
            <a:r>
              <a:rPr lang="en-GB" altLang="ko-KR" sz="2000" dirty="0" err="1" smtClean="0">
                <a:solidFill>
                  <a:prstClr val="black"/>
                </a:solidFill>
              </a:rPr>
              <a:t>WiFi</a:t>
            </a:r>
            <a:r>
              <a:rPr lang="en-GB" altLang="ko-KR" sz="2000" dirty="0" smtClean="0">
                <a:solidFill>
                  <a:prstClr val="black"/>
                </a:solidFill>
              </a:rPr>
              <a:t> Direct</a:t>
            </a:r>
          </a:p>
          <a:p>
            <a:pPr lvl="2"/>
            <a:r>
              <a:rPr lang="en-GB" altLang="ko-KR" sz="1600" dirty="0" smtClean="0">
                <a:solidFill>
                  <a:prstClr val="black"/>
                </a:solidFill>
              </a:rPr>
              <a:t>It can’t support both of discovery and communication at the same time.</a:t>
            </a:r>
          </a:p>
          <a:p>
            <a:pPr lvl="2"/>
            <a:r>
              <a:rPr lang="en-GB" altLang="ko-KR" sz="1600" dirty="0" smtClean="0">
                <a:solidFill>
                  <a:prstClr val="black"/>
                </a:solidFill>
              </a:rPr>
              <a:t>There is performance loss to support the concurrent mode.</a:t>
            </a:r>
            <a:endParaRPr lang="en-GB" altLang="ko-KR" sz="100" dirty="0" smtClean="0">
              <a:solidFill>
                <a:prstClr val="black"/>
              </a:solidFill>
            </a:endParaRPr>
          </a:p>
          <a:p>
            <a:pPr lvl="1"/>
            <a:r>
              <a:rPr lang="en-GB" altLang="ko-KR" sz="2000" dirty="0" smtClean="0">
                <a:solidFill>
                  <a:prstClr val="black"/>
                </a:solidFill>
              </a:rPr>
              <a:t>PAC discovery</a:t>
            </a:r>
          </a:p>
          <a:p>
            <a:pPr lvl="2"/>
            <a:r>
              <a:rPr lang="en-GB" altLang="ko-KR" sz="1600" dirty="0" smtClean="0">
                <a:solidFill>
                  <a:prstClr val="black"/>
                </a:solidFill>
              </a:rPr>
              <a:t>PD has to discovery first when PD wakes up.</a:t>
            </a:r>
          </a:p>
          <a:p>
            <a:pPr lvl="2"/>
            <a:r>
              <a:rPr lang="en-GB" altLang="ko-KR" sz="1600" dirty="0" smtClean="0">
                <a:solidFill>
                  <a:prstClr val="black"/>
                </a:solidFill>
              </a:rPr>
              <a:t>PAC has to </a:t>
            </a:r>
            <a:r>
              <a:rPr lang="en-GB" altLang="ko-KR" sz="1600" dirty="0" smtClean="0">
                <a:solidFill>
                  <a:prstClr val="black"/>
                </a:solidFill>
              </a:rPr>
              <a:t>support discovery </a:t>
            </a:r>
            <a:r>
              <a:rPr lang="en-GB" altLang="ko-KR" sz="1600" dirty="0" smtClean="0">
                <a:solidFill>
                  <a:prstClr val="black"/>
                </a:solidFill>
              </a:rPr>
              <a:t>without</a:t>
            </a:r>
            <a:r>
              <a:rPr lang="en-GB" altLang="ko-KR" sz="1600" dirty="0" smtClean="0">
                <a:solidFill>
                  <a:prstClr val="black"/>
                </a:solidFill>
              </a:rPr>
              <a:t> the performance loss of the current communication link.</a:t>
            </a:r>
            <a:endParaRPr lang="en-GB" altLang="ko-KR" sz="1600" dirty="0" smtClean="0">
              <a:solidFill>
                <a:prstClr val="black"/>
              </a:solidFill>
            </a:endParaRPr>
          </a:p>
          <a:p>
            <a:pPr lvl="2"/>
            <a:endParaRPr lang="en-US" altLang="ko-KR"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174433</TotalTime>
  <Words>698</Words>
  <Application>Microsoft Office PowerPoint</Application>
  <PresentationFormat>화면 슬라이드 쇼(4:3)</PresentationFormat>
  <Paragraphs>131</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Theme</vt:lpstr>
      <vt:lpstr>슬라이드 1</vt:lpstr>
      <vt:lpstr>Outline</vt:lpstr>
      <vt:lpstr>System Assumption</vt:lpstr>
      <vt:lpstr>PAC Framework</vt:lpstr>
      <vt:lpstr>Discovery of WiFi Direct</vt:lpstr>
      <vt:lpstr>Performance analysis</vt:lpstr>
      <vt:lpstr>Performance analysis(Cont’d)</vt:lpstr>
      <vt:lpstr>Performance analysis(Cont’d)</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jiny.chun</cp:lastModifiedBy>
  <cp:revision>2362</cp:revision>
  <dcterms:created xsi:type="dcterms:W3CDTF">2010-05-03T18:32:55Z</dcterms:created>
  <dcterms:modified xsi:type="dcterms:W3CDTF">2013-05-07T09:15:08Z</dcterms:modified>
</cp:coreProperties>
</file>