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0"/>
  </p:notesMasterIdLst>
  <p:handoutMasterIdLst>
    <p:handoutMasterId r:id="rId11"/>
  </p:handoutMasterIdLst>
  <p:sldIdLst>
    <p:sldId id="507" r:id="rId2"/>
    <p:sldId id="547" r:id="rId3"/>
    <p:sldId id="557" r:id="rId4"/>
    <p:sldId id="552" r:id="rId5"/>
    <p:sldId id="551" r:id="rId6"/>
    <p:sldId id="556" r:id="rId7"/>
    <p:sldId id="558" r:id="rId8"/>
    <p:sldId id="5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6600"/>
    <a:srgbClr val="0033CC"/>
    <a:srgbClr val="D46C2C"/>
    <a:srgbClr val="000000"/>
    <a:srgbClr val="FF99FF"/>
    <a:srgbClr val="E33E1D"/>
    <a:srgbClr val="D7E4B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21821" autoAdjust="0"/>
    <p:restoredTop sz="97522" autoAdjust="0"/>
  </p:normalViewPr>
  <p:slideViewPr>
    <p:cSldViewPr>
      <p:cViewPr varScale="1">
        <p:scale>
          <a:sx n="87" d="100"/>
          <a:sy n="87" d="100"/>
        </p:scale>
        <p:origin x="-37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904"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2C455B-F0A0-4813-B15D-6A08E42DAEFC}" type="datetimeFigureOut">
              <a:rPr lang="ko-KR" altLang="en-US" smtClean="0"/>
              <a:pPr/>
              <a:t>2013-05-07</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297069-8D9D-4657-9ED2-F2848090BA43}" type="slidenum">
              <a:rPr lang="ko-KR" altLang="en-US" smtClean="0"/>
              <a:pPr/>
              <a:t>‹#›</a:t>
            </a:fld>
            <a:endParaRPr lang="ko-KR" altLang="en-US"/>
          </a:p>
        </p:txBody>
      </p:sp>
    </p:spTree>
    <p:extLst>
      <p:ext uri="{BB962C8B-B14F-4D97-AF65-F5344CB8AC3E}">
        <p14:creationId xmlns:p14="http://schemas.microsoft.com/office/powerpoint/2010/main" xmlns="" val="1718174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5/7/2013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p14="http://schemas.microsoft.com/office/powerpoint/2010/main" xmlns=""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5/7/2013</a:t>
            </a:fld>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2013</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15-13-0280-00-0008</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248400" y="6324600"/>
            <a:ext cx="2438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Jinyoung Chun,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445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76400"/>
            <a:ext cx="8229600" cy="4449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5/7/2013</a:t>
            </a:fld>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5943600" y="632460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Jinyoung Chun,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2013</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15-13-0280-00-0008</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5/7/2013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defTabSz="914400" rtl="0" eaLnBrk="1" latinLnBrk="0" hangingPunct="1">
        <a:spcBef>
          <a:spcPct val="0"/>
        </a:spcBef>
        <a:buNone/>
        <a:defRPr sz="3800" b="1" i="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kisa.or.kr/notice/pressView.jsp?b_No=8&amp;d_No=1040&amp;mode=view"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16648"/>
          </a:xfrm>
          <a:prstGeom prst="rect">
            <a:avLst/>
          </a:prstGeom>
          <a:noFill/>
          <a:ln w="12700">
            <a:noFill/>
            <a:miter lim="800000"/>
            <a:headEnd type="none" w="sm" len="sm"/>
            <a:tailEnd type="none" w="sm" len="sm"/>
          </a:ln>
          <a:effectLst/>
        </p:spPr>
        <p:txBody>
          <a:bodyPr>
            <a:spAutoFit/>
          </a:bodyPr>
          <a:lstStyle/>
          <a:p>
            <a:pPr algn="ctr" latinLnBrk="0">
              <a:defRPr/>
            </a:pPr>
            <a:r>
              <a:rPr kumimoji="0" lang="en-US" altLang="ko-KR" b="1" u="sng" dirty="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a:latin typeface="Times New Roman" pitchFamily="18" charset="0"/>
              <a:ea typeface="굴림" pitchFamily="50" charset="-127"/>
              <a:cs typeface="Times New Roman" pitchFamily="18" charset="0"/>
            </a:endParaRPr>
          </a:p>
          <a:p>
            <a:pPr latinLnBrk="0">
              <a:defRPr/>
            </a:pP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Submission Title</a:t>
            </a:r>
            <a:r>
              <a:rPr kumimoji="0" lang="en-US" altLang="ko-KR" sz="1600" b="1" dirty="0" smtClean="0">
                <a:latin typeface="Times New Roman" pitchFamily="18" charset="0"/>
                <a:ea typeface="굴림" pitchFamily="50" charset="-127"/>
                <a:cs typeface="Times New Roman" pitchFamily="18" charset="0"/>
              </a:rPr>
              <a:t>:</a:t>
            </a:r>
            <a:r>
              <a:rPr kumimoji="0" lang="en-US" altLang="ko-KR" sz="1600" dirty="0" smtClean="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Technical proposal for PAC </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Date Submitted: </a:t>
            </a:r>
            <a:r>
              <a:rPr lang="en-US" altLang="ko-KR" sz="1600" dirty="0" smtClean="0">
                <a:latin typeface="Times New Roman" pitchFamily="18" charset="0"/>
                <a:ea typeface="굴림" pitchFamily="50" charset="-127"/>
                <a:cs typeface="Times New Roman" pitchFamily="18" charset="0"/>
              </a:rPr>
              <a:t>May 6</a:t>
            </a:r>
            <a:r>
              <a:rPr lang="en-US" altLang="ko-KR" sz="1600" baseline="30000" dirty="0" smtClean="0">
                <a:latin typeface="Times New Roman" pitchFamily="18" charset="0"/>
                <a:ea typeface="굴림" pitchFamily="50" charset="-127"/>
                <a:cs typeface="Times New Roman" pitchFamily="18" charset="0"/>
              </a:rPr>
              <a:t>th</a:t>
            </a:r>
            <a:r>
              <a:rPr lang="en-US" altLang="ko-KR" sz="1600" dirty="0" smtClean="0">
                <a:latin typeface="Times New Roman" pitchFamily="18" charset="0"/>
                <a:ea typeface="굴림" pitchFamily="50" charset="-127"/>
                <a:cs typeface="Times New Roman" pitchFamily="18" charset="0"/>
              </a:rPr>
              <a:t>,</a:t>
            </a:r>
            <a:r>
              <a:rPr kumimoji="0" lang="en-US" altLang="ko-KR" sz="1600" dirty="0" smtClean="0">
                <a:latin typeface="Times New Roman" pitchFamily="18" charset="0"/>
                <a:ea typeface="굴림" pitchFamily="50" charset="-127"/>
                <a:cs typeface="Times New Roman" pitchFamily="18" charset="0"/>
              </a:rPr>
              <a:t> </a:t>
            </a:r>
            <a:r>
              <a:rPr kumimoji="0" lang="en-US" altLang="ko-KR" sz="1600" dirty="0" smtClean="0">
                <a:latin typeface="Times New Roman" pitchFamily="18" charset="0"/>
                <a:ea typeface="굴림" pitchFamily="50" charset="-127"/>
                <a:cs typeface="Times New Roman" pitchFamily="18" charset="0"/>
              </a:rPr>
              <a:t>2013</a:t>
            </a:r>
            <a:r>
              <a:rPr kumimoji="0" lang="en-US" altLang="ko-KR" sz="1600" dirty="0">
                <a:latin typeface="Times New Roman" pitchFamily="18" charset="0"/>
                <a:ea typeface="굴림" pitchFamily="50" charset="-127"/>
                <a:cs typeface="Times New Roman" pitchFamily="18" charset="0"/>
              </a:rPr>
              <a:t>	</a:t>
            </a:r>
          </a:p>
          <a:p>
            <a:pPr>
              <a:defRPr/>
            </a:pPr>
            <a:r>
              <a:rPr kumimoji="0" lang="en-US" altLang="ko-KR" sz="1600" b="1" dirty="0">
                <a:latin typeface="Times New Roman" pitchFamily="18" charset="0"/>
                <a:ea typeface="굴림" pitchFamily="50" charset="-127"/>
                <a:cs typeface="Times New Roman" pitchFamily="18" charset="0"/>
              </a:rPr>
              <a:t>Source:</a:t>
            </a:r>
            <a:r>
              <a:rPr kumimoji="0" lang="en-US" altLang="ko-KR" sz="1600" dirty="0">
                <a:latin typeface="Times New Roman" pitchFamily="18" charset="0"/>
                <a:ea typeface="굴림" pitchFamily="50" charset="-127"/>
                <a:cs typeface="Times New Roman" pitchFamily="18" charset="0"/>
              </a:rPr>
              <a:t> </a:t>
            </a:r>
            <a:r>
              <a:rPr kumimoji="0" lang="en-US" altLang="ko-KR" sz="1600" dirty="0" smtClean="0">
                <a:latin typeface="Times New Roman" pitchFamily="18" charset="0"/>
                <a:ea typeface="굴림" pitchFamily="50" charset="-127"/>
                <a:cs typeface="Times New Roman" pitchFamily="18" charset="0"/>
              </a:rPr>
              <a:t>Jinyoung Chun, </a:t>
            </a:r>
            <a:r>
              <a:rPr lang="en-US" altLang="ko-KR" sz="1600" dirty="0" smtClean="0">
                <a:latin typeface="Times New Roman" pitchFamily="18" charset="0"/>
                <a:ea typeface="굴림" pitchFamily="50" charset="-127"/>
                <a:cs typeface="Times New Roman" pitchFamily="18" charset="0"/>
              </a:rPr>
              <a:t>Suhwook Kim, Han </a:t>
            </a:r>
            <a:r>
              <a:rPr lang="en-US" altLang="ko-KR" sz="1600" dirty="0" err="1" smtClean="0">
                <a:latin typeface="Times New Roman" pitchFamily="18" charset="0"/>
                <a:ea typeface="굴림" pitchFamily="50" charset="-127"/>
                <a:cs typeface="Times New Roman" pitchFamily="18" charset="0"/>
              </a:rPr>
              <a:t>Gyu</a:t>
            </a:r>
            <a:r>
              <a:rPr lang="en-US" altLang="ko-KR" sz="1600" dirty="0" smtClean="0">
                <a:latin typeface="Times New Roman" pitchFamily="18" charset="0"/>
                <a:ea typeface="굴림" pitchFamily="50" charset="-127"/>
                <a:cs typeface="Times New Roman" pitchFamily="18" charset="0"/>
              </a:rPr>
              <a:t> Cho </a:t>
            </a:r>
            <a:r>
              <a:rPr kumimoji="0" lang="en-US" altLang="ko-KR" sz="1600" dirty="0" smtClean="0">
                <a:latin typeface="Times New Roman" pitchFamily="18" charset="0"/>
                <a:ea typeface="굴림" pitchFamily="50" charset="-127"/>
                <a:cs typeface="Times New Roman" pitchFamily="18" charset="0"/>
              </a:rPr>
              <a:t>(LG Electronics)</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Address</a:t>
            </a:r>
            <a:r>
              <a:rPr kumimoji="0" lang="en-US" altLang="ko-KR" sz="1600" dirty="0">
                <a:latin typeface="Times New Roman" pitchFamily="18" charset="0"/>
                <a:ea typeface="굴림" pitchFamily="50" charset="-127"/>
                <a:cs typeface="Times New Roman" pitchFamily="18" charset="0"/>
              </a:rPr>
              <a:t>: LG R&amp;D Complex 533, Hogye-1dong, </a:t>
            </a:r>
            <a:r>
              <a:rPr kumimoji="0" lang="en-US" altLang="ko-KR" sz="1600" dirty="0" err="1">
                <a:latin typeface="Times New Roman" pitchFamily="18" charset="0"/>
                <a:ea typeface="굴림" pitchFamily="50" charset="-127"/>
                <a:cs typeface="Times New Roman" pitchFamily="18" charset="0"/>
              </a:rPr>
              <a:t>Dongan-gu</a:t>
            </a:r>
            <a:r>
              <a:rPr kumimoji="0" lang="en-US" altLang="ko-KR" sz="1600" dirty="0">
                <a:latin typeface="Times New Roman" pitchFamily="18" charset="0"/>
                <a:ea typeface="굴림" pitchFamily="50" charset="-127"/>
                <a:cs typeface="Times New Roman" pitchFamily="18" charset="0"/>
              </a:rPr>
              <a:t>, Anyang-</a:t>
            </a:r>
            <a:r>
              <a:rPr kumimoji="0" lang="en-US" altLang="ko-KR" sz="1600" dirty="0" err="1">
                <a:latin typeface="Times New Roman" pitchFamily="18" charset="0"/>
                <a:ea typeface="굴림" pitchFamily="50" charset="-127"/>
                <a:cs typeface="Times New Roman" pitchFamily="18" charset="0"/>
              </a:rPr>
              <a:t>shi</a:t>
            </a:r>
            <a:r>
              <a:rPr kumimoji="0" lang="en-US" altLang="ko-KR" sz="1600" dirty="0">
                <a:latin typeface="Times New Roman" pitchFamily="18" charset="0"/>
                <a:ea typeface="굴림" pitchFamily="50" charset="-127"/>
                <a:cs typeface="Times New Roman" pitchFamily="18" charset="0"/>
              </a:rPr>
              <a:t>, </a:t>
            </a:r>
            <a:r>
              <a:rPr kumimoji="0" lang="en-US" altLang="ko-KR" sz="1600" dirty="0" err="1">
                <a:latin typeface="Times New Roman" pitchFamily="18" charset="0"/>
                <a:ea typeface="굴림" pitchFamily="50" charset="-127"/>
                <a:cs typeface="Times New Roman" pitchFamily="18" charset="0"/>
              </a:rPr>
              <a:t>Kyungki</a:t>
            </a:r>
            <a:r>
              <a:rPr kumimoji="0" lang="en-US" altLang="ko-KR" sz="1600" dirty="0">
                <a:latin typeface="Times New Roman" pitchFamily="18" charset="0"/>
                <a:ea typeface="굴림" pitchFamily="50" charset="-127"/>
                <a:cs typeface="Times New Roman" pitchFamily="18" charset="0"/>
              </a:rPr>
              <a:t>-do, </a:t>
            </a:r>
            <a:r>
              <a:rPr kumimoji="0" lang="en-US" altLang="ko-KR" sz="1600" dirty="0" smtClean="0">
                <a:latin typeface="Times New Roman" pitchFamily="18" charset="0"/>
                <a:ea typeface="굴림" pitchFamily="50" charset="-127"/>
                <a:cs typeface="Times New Roman" pitchFamily="18" charset="0"/>
              </a:rPr>
              <a:t>Korea</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dirty="0">
                <a:latin typeface="Times New Roman" pitchFamily="18" charset="0"/>
                <a:ea typeface="굴림" pitchFamily="50" charset="-127"/>
                <a:cs typeface="Times New Roman" pitchFamily="18" charset="0"/>
              </a:rPr>
              <a:t>Voice</a:t>
            </a:r>
            <a:r>
              <a:rPr kumimoji="0" lang="en-US" altLang="ko-KR" sz="1600" dirty="0" smtClean="0">
                <a:latin typeface="Times New Roman" pitchFamily="18" charset="0"/>
                <a:ea typeface="굴림" pitchFamily="50" charset="-127"/>
                <a:cs typeface="Times New Roman" pitchFamily="18" charset="0"/>
              </a:rPr>
              <a:t>: +82-31-450-1901, </a:t>
            </a:r>
            <a:r>
              <a:rPr kumimoji="0" lang="en-US" altLang="ko-KR" sz="1600" dirty="0">
                <a:latin typeface="Times New Roman" pitchFamily="18" charset="0"/>
                <a:ea typeface="굴림" pitchFamily="50" charset="-127"/>
                <a:cs typeface="Times New Roman" pitchFamily="18" charset="0"/>
              </a:rPr>
              <a:t>FAX: </a:t>
            </a:r>
            <a:r>
              <a:rPr kumimoji="0" lang="en-US" altLang="ko-KR" sz="1600" dirty="0" smtClean="0">
                <a:latin typeface="Times New Roman" pitchFamily="18" charset="0"/>
                <a:ea typeface="굴림" pitchFamily="50" charset="-127"/>
                <a:cs typeface="Times New Roman" pitchFamily="18" charset="0"/>
              </a:rPr>
              <a:t>+82-31-450-4049, E-Mail: </a:t>
            </a:r>
            <a:r>
              <a:rPr lang="en-US" altLang="ko-KR" sz="1600" dirty="0" smtClean="0">
                <a:latin typeface="Times New Roman" pitchFamily="18" charset="0"/>
                <a:ea typeface="굴림" pitchFamily="50" charset="-127"/>
                <a:cs typeface="Times New Roman" pitchFamily="18" charset="0"/>
              </a:rPr>
              <a:t>jiny.chun</a:t>
            </a:r>
            <a:r>
              <a:rPr kumimoji="0" lang="en-US" altLang="ko-KR" sz="1600" dirty="0" smtClean="0">
                <a:latin typeface="Times New Roman" pitchFamily="18" charset="0"/>
                <a:ea typeface="굴림" pitchFamily="50" charset="-127"/>
                <a:cs typeface="Times New Roman" pitchFamily="18" charset="0"/>
              </a:rPr>
              <a:t>@lge.com</a:t>
            </a:r>
          </a:p>
          <a:p>
            <a:pPr latinLnBrk="0">
              <a:defRPr/>
            </a:pPr>
            <a:endParaRPr kumimoji="0" lang="en-US" altLang="ko-KR" sz="1600" b="1" dirty="0">
              <a:latin typeface="Times New Roman" pitchFamily="18" charset="0"/>
              <a:ea typeface="굴림" pitchFamily="50" charset="-127"/>
              <a:cs typeface="Times New Roman" pitchFamily="18" charset="0"/>
            </a:endParaRPr>
          </a:p>
          <a:p>
            <a:pPr>
              <a:defRPr/>
            </a:pPr>
            <a:r>
              <a:rPr kumimoji="0" lang="en-US" altLang="ko-KR" sz="1600" b="1" dirty="0" smtClean="0">
                <a:latin typeface="Times New Roman" pitchFamily="18" charset="0"/>
                <a:ea typeface="굴림" pitchFamily="50" charset="-127"/>
                <a:cs typeface="Times New Roman" pitchFamily="18" charset="0"/>
              </a:rPr>
              <a:t>Re</a:t>
            </a:r>
            <a:r>
              <a:rPr kumimoji="0" lang="en-US" altLang="ko-KR" sz="1600" b="1" dirty="0" smtClean="0">
                <a:latin typeface="Times New Roman" pitchFamily="18" charset="0"/>
                <a:ea typeface="굴림" pitchFamily="50" charset="-127"/>
                <a:cs typeface="Times New Roman" pitchFamily="18" charset="0"/>
              </a:rPr>
              <a:t>:</a:t>
            </a:r>
            <a:r>
              <a:rPr lang="en-US" altLang="ko-KR" sz="1600" dirty="0" smtClean="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Pre-proposal for discussion</a:t>
            </a:r>
            <a:endParaRPr kumimoji="0" lang="en-US" altLang="ko-KR" sz="1600" dirty="0">
              <a:latin typeface="Times New Roman" pitchFamily="18" charset="0"/>
              <a:ea typeface="굴림" pitchFamily="50" charset="-127"/>
              <a:cs typeface="Times New Roman" pitchFamily="18" charset="0"/>
            </a:endParaRP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Abstract: </a:t>
            </a:r>
            <a:r>
              <a:rPr lang="en-US" altLang="ko-KR" sz="1600" dirty="0" smtClean="0">
                <a:latin typeface="Times New Roman" pitchFamily="18" charset="0"/>
                <a:ea typeface="굴림" pitchFamily="50" charset="-127"/>
                <a:cs typeface="Times New Roman" pitchFamily="18" charset="0"/>
              </a:rPr>
              <a:t>Technical proposal for PAC </a:t>
            </a:r>
            <a:r>
              <a:rPr kumimoji="0" lang="en-US" altLang="ko-KR" sz="1600" dirty="0">
                <a:latin typeface="Times New Roman" pitchFamily="18" charset="0"/>
                <a:ea typeface="굴림" pitchFamily="50" charset="-127"/>
                <a:cs typeface="Times New Roman" pitchFamily="18" charset="0"/>
              </a:rPr>
              <a:t>	</a:t>
            </a: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Purpose</a:t>
            </a:r>
            <a:r>
              <a:rPr kumimoji="0" lang="en-US" altLang="ko-KR" sz="1600" b="1" dirty="0" smtClean="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Pre-proposal for discussion</a:t>
            </a:r>
            <a:endParaRPr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Notice:</a:t>
            </a:r>
            <a:r>
              <a:rPr kumimoji="0" lang="en-US" altLang="ko-KR" sz="1600" dirty="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a:latin typeface="Times New Roman" pitchFamily="18" charset="0"/>
                <a:ea typeface="굴림" pitchFamily="50" charset="-127"/>
                <a:cs typeface="Times New Roman" pitchFamily="18" charset="0"/>
              </a:rPr>
              <a:t>Release:</a:t>
            </a:r>
            <a:r>
              <a:rPr kumimoji="0" lang="en-US" altLang="ko-KR" sz="1600" dirty="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Outline</a:t>
            </a:r>
            <a:endParaRPr lang="ko-KR" altLang="en-US" dirty="0"/>
          </a:p>
        </p:txBody>
      </p:sp>
      <p:sp>
        <p:nvSpPr>
          <p:cNvPr id="7" name="내용 개체 틀 2"/>
          <p:cNvSpPr>
            <a:spLocks noGrp="1"/>
          </p:cNvSpPr>
          <p:nvPr>
            <p:ph idx="1"/>
          </p:nvPr>
        </p:nvSpPr>
        <p:spPr>
          <a:xfrm>
            <a:off x="457200" y="1371600"/>
            <a:ext cx="8229600" cy="5029200"/>
          </a:xfrm>
        </p:spPr>
        <p:txBody>
          <a:bodyPr>
            <a:normAutofit/>
          </a:bodyPr>
          <a:lstStyle/>
          <a:p>
            <a:r>
              <a:rPr lang="en-US" altLang="ko-KR" sz="2400" dirty="0" smtClean="0"/>
              <a:t>Motivation</a:t>
            </a:r>
          </a:p>
          <a:p>
            <a:r>
              <a:rPr lang="en-US" altLang="ko-KR" sz="2400" dirty="0" smtClean="0"/>
              <a:t>System Assumption</a:t>
            </a:r>
          </a:p>
          <a:p>
            <a:pPr lvl="0"/>
            <a:r>
              <a:rPr lang="en-US" altLang="ko-KR" sz="2400" dirty="0" smtClean="0">
                <a:solidFill>
                  <a:prstClr val="black"/>
                </a:solidFill>
              </a:rPr>
              <a:t>Channel hopping system</a:t>
            </a:r>
          </a:p>
          <a:p>
            <a:pPr lvl="1"/>
            <a:r>
              <a:rPr lang="en-US" altLang="ko-KR" sz="2000" dirty="0" smtClean="0">
                <a:solidFill>
                  <a:prstClr val="black"/>
                </a:solidFill>
              </a:rPr>
              <a:t>Why channel hopping? </a:t>
            </a:r>
          </a:p>
          <a:p>
            <a:pPr lvl="1"/>
            <a:r>
              <a:rPr lang="en-US" altLang="ko-KR" sz="2000" dirty="0" smtClean="0">
                <a:solidFill>
                  <a:prstClr val="black"/>
                </a:solidFill>
              </a:rPr>
              <a:t>Details of the system</a:t>
            </a:r>
          </a:p>
          <a:p>
            <a:r>
              <a:rPr lang="en-US" altLang="ko-KR" sz="2400" dirty="0" smtClean="0">
                <a:solidFill>
                  <a:prstClr val="black"/>
                </a:solidFill>
              </a:rPr>
              <a:t>Conclusion</a:t>
            </a:r>
          </a:p>
          <a:p>
            <a:pPr lvl="1"/>
            <a:endParaRPr lang="en-US" altLang="ko-KR" sz="2000" dirty="0" smtClean="0">
              <a:solidFill>
                <a:prstClr val="black"/>
              </a:solidFill>
            </a:endParaRPr>
          </a:p>
          <a:p>
            <a:pPr lvl="0"/>
            <a:endParaRPr lang="en-US" altLang="ko-KR" sz="2400" dirty="0" smtClean="0">
              <a:solidFill>
                <a:prstClr val="black"/>
              </a:solidFill>
            </a:endParaRPr>
          </a:p>
          <a:p>
            <a:pPr lvl="0"/>
            <a:endParaRPr lang="en-US" altLang="ko-KR" sz="2400" dirty="0" smtClean="0">
              <a:solidFill>
                <a:prstClr val="black"/>
              </a:solidFill>
            </a:endParaRPr>
          </a:p>
          <a:p>
            <a:pPr>
              <a:buNone/>
            </a:pPr>
            <a:endParaRPr lang="en-GB" altLang="ko-KR"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Motivation</a:t>
            </a:r>
            <a:endParaRPr lang="ko-KR" altLang="en-US" dirty="0"/>
          </a:p>
        </p:txBody>
      </p:sp>
      <p:sp>
        <p:nvSpPr>
          <p:cNvPr id="61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1" name="내용 개체 틀 2"/>
          <p:cNvSpPr txBox="1">
            <a:spLocks/>
          </p:cNvSpPr>
          <p:nvPr/>
        </p:nvSpPr>
        <p:spPr>
          <a:xfrm>
            <a:off x="457200" y="1371600"/>
            <a:ext cx="8229600" cy="5029200"/>
          </a:xfrm>
          <a:prstGeom prst="rect">
            <a:avLst/>
          </a:prstGeom>
        </p:spPr>
        <p:txBody>
          <a:bodyPr vert="horz" lIns="91440" tIns="45720" rIns="91440" bIns="45720" rtlCol="0">
            <a:normAutofit/>
          </a:bodyPr>
          <a:lstStyle/>
          <a:p>
            <a:pPr marL="342900" lvl="0" indent="-342900">
              <a:spcBef>
                <a:spcPct val="20000"/>
              </a:spcBef>
              <a:buFont typeface="Arial" pitchFamily="34" charset="0"/>
              <a:buChar char="•"/>
            </a:pPr>
            <a:r>
              <a:rPr lang="en-US" altLang="ko-KR" sz="2400" dirty="0" smtClean="0">
                <a:solidFill>
                  <a:prstClr val="black"/>
                </a:solidFill>
              </a:rPr>
              <a:t>In these days, a user has many applications in a mobile device and wants to enjoy them simultaneously</a:t>
            </a:r>
            <a:endParaRPr lang="en-GB" altLang="ko-KR" sz="2000" dirty="0" smtClean="0">
              <a:solidFill>
                <a:prstClr val="black"/>
              </a:solidFill>
            </a:endParaRPr>
          </a:p>
          <a:p>
            <a:pPr marL="742950" lvl="1" indent="-285750">
              <a:spcBef>
                <a:spcPct val="20000"/>
              </a:spcBef>
              <a:buFont typeface="Arial" pitchFamily="34" charset="0"/>
              <a:buChar char="–"/>
            </a:pPr>
            <a:r>
              <a:rPr lang="en-GB" altLang="ko-KR" sz="2000" dirty="0" smtClean="0">
                <a:solidFill>
                  <a:prstClr val="black"/>
                </a:solidFill>
              </a:rPr>
              <a:t>On average, Korean has 46 apps in his phone [1]</a:t>
            </a:r>
          </a:p>
          <a:p>
            <a:pPr marL="742950" lvl="1" indent="-285750">
              <a:spcBef>
                <a:spcPct val="20000"/>
              </a:spcBef>
              <a:buFont typeface="Arial" pitchFamily="34" charset="0"/>
              <a:buChar char="–"/>
            </a:pPr>
            <a:r>
              <a:rPr lang="en-GB" altLang="ko-KR" sz="2000" dirty="0" smtClean="0">
                <a:solidFill>
                  <a:prstClr val="black"/>
                </a:solidFill>
              </a:rPr>
              <a:t>Most famous apps are Gaming, SNS, Weather, Map, Music, News, etc.. </a:t>
            </a:r>
          </a:p>
          <a:p>
            <a:pPr marL="342900" lvl="0" indent="-342900">
              <a:spcBef>
                <a:spcPct val="20000"/>
              </a:spcBef>
              <a:buFont typeface="Arial" pitchFamily="34" charset="0"/>
              <a:buChar char="•"/>
            </a:pPr>
            <a:endParaRPr lang="en-GB" altLang="ko-KR" sz="2400" dirty="0" smtClean="0">
              <a:solidFill>
                <a:prstClr val="black"/>
              </a:solidFill>
            </a:endParaRPr>
          </a:p>
          <a:p>
            <a:pPr marL="342900" lvl="0" indent="-342900">
              <a:spcBef>
                <a:spcPct val="20000"/>
              </a:spcBef>
              <a:buFont typeface="Arial" pitchFamily="34" charset="0"/>
              <a:buChar char="•"/>
            </a:pPr>
            <a:r>
              <a:rPr lang="en-GB" altLang="ko-KR" sz="2400" dirty="0" smtClean="0">
                <a:solidFill>
                  <a:prstClr val="black"/>
                </a:solidFill>
              </a:rPr>
              <a:t>We should consider multiple applications on PAC network</a:t>
            </a:r>
          </a:p>
          <a:p>
            <a:pPr marL="742950" lvl="1" indent="-285750">
              <a:spcBef>
                <a:spcPct val="20000"/>
              </a:spcBef>
              <a:buFont typeface="Arial" pitchFamily="34" charset="0"/>
              <a:buChar char="–"/>
            </a:pPr>
            <a:r>
              <a:rPr lang="en-GB" altLang="ko-KR" sz="2000" dirty="0" smtClean="0">
                <a:solidFill>
                  <a:prstClr val="black"/>
                </a:solidFill>
              </a:rPr>
              <a:t>Support multiple application over infrastructure network is relatively easy because it is high layer issue</a:t>
            </a:r>
          </a:p>
          <a:p>
            <a:pPr marL="742950" lvl="1" indent="-285750">
              <a:spcBef>
                <a:spcPct val="20000"/>
              </a:spcBef>
              <a:buFont typeface="Arial" pitchFamily="34" charset="0"/>
              <a:buChar char="–"/>
            </a:pPr>
            <a:r>
              <a:rPr lang="en-GB" altLang="ko-KR" sz="2000" dirty="0" smtClean="0">
                <a:solidFill>
                  <a:prstClr val="black"/>
                </a:solidFill>
              </a:rPr>
              <a:t>However, support multiple application over infrastructure-less network is NOT relatively easy because it is highly coupled with PHY/MAC</a:t>
            </a:r>
          </a:p>
          <a:p>
            <a:pPr marL="742950" lvl="1" indent="-285750">
              <a:spcBef>
                <a:spcPct val="20000"/>
              </a:spcBef>
              <a:buFont typeface="Arial" pitchFamily="34" charset="0"/>
              <a:buChar char="–"/>
            </a:pPr>
            <a:endParaRPr lang="en-GB" altLang="ko-KR" sz="2000" dirty="0" smtClean="0">
              <a:solidFill>
                <a:prstClr val="black"/>
              </a:solidFill>
            </a:endParaRPr>
          </a:p>
          <a:p>
            <a:pPr marL="742950" lvl="1" indent="-285750">
              <a:spcBef>
                <a:spcPct val="20000"/>
              </a:spcBef>
            </a:pPr>
            <a:endParaRPr lang="en-US" altLang="ko-KR" sz="2000" dirty="0" smtClean="0">
              <a:solidFill>
                <a:prstClr val="black"/>
              </a:solidFill>
            </a:endParaRPr>
          </a:p>
        </p:txBody>
      </p:sp>
      <p:sp>
        <p:nvSpPr>
          <p:cNvPr id="5" name="직사각형 4"/>
          <p:cNvSpPr/>
          <p:nvPr/>
        </p:nvSpPr>
        <p:spPr>
          <a:xfrm>
            <a:off x="714348" y="6000768"/>
            <a:ext cx="7929618" cy="307777"/>
          </a:xfrm>
          <a:prstGeom prst="rect">
            <a:avLst/>
          </a:prstGeom>
        </p:spPr>
        <p:txBody>
          <a:bodyPr wrap="square">
            <a:spAutoFit/>
          </a:bodyPr>
          <a:lstStyle/>
          <a:p>
            <a:r>
              <a:rPr lang="en-US" altLang="ko-KR" sz="1400" dirty="0" smtClean="0"/>
              <a:t>[1] </a:t>
            </a:r>
            <a:r>
              <a:rPr lang="en-US" altLang="ko-KR" sz="1400" dirty="0" smtClean="0">
                <a:hlinkClick r:id="rId3"/>
              </a:rPr>
              <a:t>http://www.kisa.or.kr/notice/pressView.jsp?b_No=8&amp;d_No=1040&amp;mode=view</a:t>
            </a:r>
            <a:r>
              <a:rPr lang="en-US" altLang="ko-KR" sz="1400" dirty="0" smtClean="0"/>
              <a:t> (written in Korean)</a:t>
            </a:r>
            <a:endParaRPr lang="ko-KR" altLang="en-US"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System Assumption</a:t>
            </a:r>
            <a:endParaRPr lang="ko-KR" altLang="en-US" dirty="0"/>
          </a:p>
        </p:txBody>
      </p:sp>
      <p:sp>
        <p:nvSpPr>
          <p:cNvPr id="7" name="내용 개체 틀 2"/>
          <p:cNvSpPr>
            <a:spLocks noGrp="1"/>
          </p:cNvSpPr>
          <p:nvPr>
            <p:ph idx="1"/>
          </p:nvPr>
        </p:nvSpPr>
        <p:spPr>
          <a:xfrm>
            <a:off x="457200" y="1371600"/>
            <a:ext cx="8229600" cy="5029200"/>
          </a:xfrm>
        </p:spPr>
        <p:txBody>
          <a:bodyPr>
            <a:normAutofit/>
          </a:bodyPr>
          <a:lstStyle/>
          <a:p>
            <a:r>
              <a:rPr lang="en-US" altLang="ko-KR" sz="2400" dirty="0" smtClean="0"/>
              <a:t>Characteristics of D2D Communication</a:t>
            </a:r>
          </a:p>
          <a:p>
            <a:pPr lvl="1"/>
            <a:r>
              <a:rPr lang="en-US" altLang="ko-KR" sz="2000" dirty="0" smtClean="0"/>
              <a:t>No infrastructure link</a:t>
            </a:r>
          </a:p>
          <a:p>
            <a:pPr lvl="1"/>
            <a:r>
              <a:rPr lang="en-US" altLang="ko-KR" sz="2000" dirty="0" smtClean="0"/>
              <a:t>No global synchronization</a:t>
            </a:r>
          </a:p>
          <a:p>
            <a:pPr lvl="1"/>
            <a:r>
              <a:rPr lang="en-US" altLang="ko-KR" sz="2000" dirty="0" smtClean="0"/>
              <a:t>Fully distributed topology</a:t>
            </a:r>
          </a:p>
          <a:p>
            <a:pPr lvl="1"/>
            <a:endParaRPr lang="en-US" altLang="ko-KR" sz="2000" dirty="0" smtClean="0"/>
          </a:p>
          <a:p>
            <a:r>
              <a:rPr lang="en-US" altLang="ko-KR" sz="2400" dirty="0" smtClean="0"/>
              <a:t>System requirement</a:t>
            </a:r>
          </a:p>
          <a:p>
            <a:pPr lvl="1"/>
            <a:r>
              <a:rPr lang="en-US" altLang="ko-KR" sz="2000" dirty="0" smtClean="0"/>
              <a:t>Low overhead, low discovery &amp; data latency</a:t>
            </a:r>
          </a:p>
          <a:p>
            <a:pPr lvl="1"/>
            <a:r>
              <a:rPr lang="en-US" altLang="ko-KR" sz="2000" dirty="0" smtClean="0"/>
              <a:t>Concurrent mode support</a:t>
            </a:r>
          </a:p>
          <a:p>
            <a:pPr lvl="2"/>
            <a:r>
              <a:rPr lang="en-US" altLang="ko-KR" sz="1600" dirty="0" smtClean="0"/>
              <a:t>PD can connect multiple applications/sessions/links at the same time.</a:t>
            </a:r>
          </a:p>
          <a:p>
            <a:pPr lvl="1"/>
            <a:r>
              <a:rPr lang="en-US" altLang="ko-KR" sz="2000" dirty="0" smtClean="0"/>
              <a:t>Interference avoidance with legacy systems in unlicensed band</a:t>
            </a:r>
          </a:p>
          <a:p>
            <a:pPr lvl="2"/>
            <a:r>
              <a:rPr lang="en-US" altLang="ko-KR" sz="1600" dirty="0" smtClean="0">
                <a:solidFill>
                  <a:prstClr val="black"/>
                </a:solidFill>
              </a:rPr>
              <a:t>Other devices are operated by CSMA/CA protocol.</a:t>
            </a:r>
            <a:endParaRPr lang="en-US" altLang="ko-KR" sz="1600" dirty="0" smtClean="0"/>
          </a:p>
          <a:p>
            <a:pPr lvl="2"/>
            <a:r>
              <a:rPr lang="en-US" altLang="ko-KR" sz="1600" dirty="0" smtClean="0"/>
              <a:t>The bands are divided by multi channels. PDs can use the channels.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Channel Hopping System</a:t>
            </a:r>
            <a:endParaRPr lang="ko-KR" altLang="en-US" dirty="0"/>
          </a:p>
        </p:txBody>
      </p:sp>
      <p:sp>
        <p:nvSpPr>
          <p:cNvPr id="7" name="내용 개체 틀 2"/>
          <p:cNvSpPr>
            <a:spLocks noGrp="1"/>
          </p:cNvSpPr>
          <p:nvPr>
            <p:ph idx="1"/>
          </p:nvPr>
        </p:nvSpPr>
        <p:spPr>
          <a:xfrm>
            <a:off x="457200" y="1412776"/>
            <a:ext cx="8229600" cy="4988024"/>
          </a:xfrm>
        </p:spPr>
        <p:txBody>
          <a:bodyPr>
            <a:normAutofit/>
          </a:bodyPr>
          <a:lstStyle/>
          <a:p>
            <a:r>
              <a:rPr lang="en-US" altLang="ko-KR" sz="2400" dirty="0" smtClean="0"/>
              <a:t>Why channel hopping?</a:t>
            </a:r>
          </a:p>
          <a:p>
            <a:endParaRPr lang="en-US" altLang="ko-KR" sz="2400" dirty="0" smtClean="0"/>
          </a:p>
          <a:p>
            <a:endParaRPr lang="en-GB" altLang="ko-KR" sz="2000" dirty="0" smtClean="0"/>
          </a:p>
          <a:p>
            <a:pPr>
              <a:buNone/>
            </a:pPr>
            <a:endParaRPr lang="en-GB" altLang="ko-KR" sz="2000" dirty="0" smtClean="0"/>
          </a:p>
          <a:p>
            <a:pPr lvl="1"/>
            <a:r>
              <a:rPr lang="en-US" altLang="ko-KR" sz="2000" dirty="0" smtClean="0">
                <a:solidFill>
                  <a:prstClr val="black"/>
                </a:solidFill>
              </a:rPr>
              <a:t>Concurrent mode supporting</a:t>
            </a:r>
          </a:p>
          <a:p>
            <a:pPr lvl="2"/>
            <a:r>
              <a:rPr lang="en-GB" altLang="ko-KR" sz="1600" dirty="0" smtClean="0"/>
              <a:t>A PD can have simultaneous communication links for same or different applications.</a:t>
            </a:r>
            <a:endParaRPr lang="en-US" altLang="ko-KR" sz="1600" dirty="0" smtClean="0">
              <a:solidFill>
                <a:prstClr val="black"/>
              </a:solidFill>
            </a:endParaRPr>
          </a:p>
          <a:p>
            <a:pPr lvl="2"/>
            <a:r>
              <a:rPr lang="en-US" altLang="ko-KR" sz="1600" dirty="0" smtClean="0">
                <a:solidFill>
                  <a:prstClr val="black"/>
                </a:solidFill>
              </a:rPr>
              <a:t>Example: User A communicates with User B. But user A wants to discover new user.</a:t>
            </a:r>
          </a:p>
          <a:p>
            <a:pPr lvl="1"/>
            <a:r>
              <a:rPr lang="en-US" altLang="ko-KR" sz="2000" dirty="0" smtClean="0">
                <a:solidFill>
                  <a:prstClr val="black"/>
                </a:solidFill>
              </a:rPr>
              <a:t>Current operation of </a:t>
            </a:r>
            <a:r>
              <a:rPr lang="en-US" altLang="ko-KR" sz="2000" dirty="0" err="1" smtClean="0">
                <a:solidFill>
                  <a:prstClr val="black"/>
                </a:solidFill>
              </a:rPr>
              <a:t>WiFi</a:t>
            </a:r>
            <a:r>
              <a:rPr lang="en-US" altLang="ko-KR" sz="2000" dirty="0" smtClean="0">
                <a:solidFill>
                  <a:prstClr val="black"/>
                </a:solidFill>
              </a:rPr>
              <a:t>-Direct</a:t>
            </a:r>
          </a:p>
          <a:p>
            <a:pPr lvl="2"/>
            <a:r>
              <a:rPr lang="en-US" altLang="ko-KR" sz="1600" dirty="0" smtClean="0">
                <a:solidFill>
                  <a:prstClr val="black"/>
                </a:solidFill>
              </a:rPr>
              <a:t>User A disconnects ‘peered link’ and then discover other users.</a:t>
            </a:r>
          </a:p>
          <a:p>
            <a:pPr lvl="2"/>
            <a:r>
              <a:rPr lang="en-US" altLang="ko-KR" sz="1600" dirty="0" smtClean="0">
                <a:solidFill>
                  <a:prstClr val="black"/>
                </a:solidFill>
              </a:rPr>
              <a:t>User B doesn’t know user A’s behavior. Maybe user B lost the connection and retry to discover.</a:t>
            </a:r>
          </a:p>
          <a:p>
            <a:pPr lvl="2"/>
            <a:r>
              <a:rPr lang="en-US" altLang="ko-KR" sz="1600" dirty="0" smtClean="0">
                <a:solidFill>
                  <a:prstClr val="black"/>
                </a:solidFill>
              </a:rPr>
              <a:t>Discovery channels are only </a:t>
            </a:r>
            <a:r>
              <a:rPr lang="en-US" altLang="ko-KR" sz="1600" dirty="0" err="1" smtClean="0">
                <a:solidFill>
                  <a:prstClr val="black"/>
                </a:solidFill>
              </a:rPr>
              <a:t>ch</a:t>
            </a:r>
            <a:r>
              <a:rPr lang="en-US" altLang="ko-KR" sz="1600" dirty="0" smtClean="0">
                <a:solidFill>
                  <a:prstClr val="black"/>
                </a:solidFill>
              </a:rPr>
              <a:t> 1,6,11. If User A and User C are at other channels, both users have to move to </a:t>
            </a:r>
            <a:r>
              <a:rPr lang="en-US" altLang="ko-KR" sz="1600" dirty="0" err="1" smtClean="0">
                <a:solidFill>
                  <a:prstClr val="black"/>
                </a:solidFill>
              </a:rPr>
              <a:t>ch</a:t>
            </a:r>
            <a:r>
              <a:rPr lang="en-US" altLang="ko-KR" sz="1600" dirty="0" smtClean="0">
                <a:solidFill>
                  <a:prstClr val="black"/>
                </a:solidFill>
              </a:rPr>
              <a:t> 1,6,11 for discovery at the same time.</a:t>
            </a:r>
          </a:p>
          <a:p>
            <a:pPr lvl="2"/>
            <a:r>
              <a:rPr lang="en-US" altLang="ko-KR" sz="1600" dirty="0" smtClean="0">
                <a:solidFill>
                  <a:prstClr val="black"/>
                </a:solidFill>
              </a:rPr>
              <a:t>To maintain two links, user A has to be hopping two channels or user C has to move to </a:t>
            </a:r>
            <a:r>
              <a:rPr lang="en-US" altLang="ko-KR" sz="1600" dirty="0" err="1" smtClean="0">
                <a:solidFill>
                  <a:prstClr val="black"/>
                </a:solidFill>
              </a:rPr>
              <a:t>ch</a:t>
            </a:r>
            <a:r>
              <a:rPr lang="en-US" altLang="ko-KR" sz="1600" dirty="0" smtClean="0">
                <a:solidFill>
                  <a:prstClr val="black"/>
                </a:solidFill>
              </a:rPr>
              <a:t> 1. But the second solution causes to converge many users to a channel.</a:t>
            </a:r>
          </a:p>
        </p:txBody>
      </p:sp>
      <p:graphicFrame>
        <p:nvGraphicFramePr>
          <p:cNvPr id="1028" name="Object 4"/>
          <p:cNvGraphicFramePr>
            <a:graphicFrameLocks noChangeAspect="1"/>
          </p:cNvGraphicFramePr>
          <p:nvPr/>
        </p:nvGraphicFramePr>
        <p:xfrm>
          <a:off x="2709095" y="1900651"/>
          <a:ext cx="3519089" cy="1168309"/>
        </p:xfrm>
        <a:graphic>
          <a:graphicData uri="http://schemas.openxmlformats.org/presentationml/2006/ole">
            <p:oleObj spid="_x0000_s1028" name="Visio" r:id="rId3" imgW="4733683" imgH="1571013" progId="Visio.Drawing.11">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Channel Hopping System</a:t>
            </a:r>
            <a:endParaRPr lang="ko-KR" altLang="en-US" dirty="0"/>
          </a:p>
        </p:txBody>
      </p:sp>
      <p:sp>
        <p:nvSpPr>
          <p:cNvPr id="7" name="내용 개체 틀 2"/>
          <p:cNvSpPr>
            <a:spLocks noGrp="1"/>
          </p:cNvSpPr>
          <p:nvPr>
            <p:ph idx="1"/>
          </p:nvPr>
        </p:nvSpPr>
        <p:spPr>
          <a:xfrm>
            <a:off x="457200" y="1371600"/>
            <a:ext cx="8229600" cy="5029200"/>
          </a:xfrm>
        </p:spPr>
        <p:txBody>
          <a:bodyPr>
            <a:normAutofit/>
          </a:bodyPr>
          <a:lstStyle/>
          <a:p>
            <a:pPr lvl="1"/>
            <a:r>
              <a:rPr lang="en-US" altLang="ko-KR" sz="2000" dirty="0" smtClean="0">
                <a:solidFill>
                  <a:prstClr val="black"/>
                </a:solidFill>
              </a:rPr>
              <a:t>PAC proposal</a:t>
            </a:r>
          </a:p>
          <a:p>
            <a:pPr lvl="2"/>
            <a:r>
              <a:rPr lang="en-US" altLang="ko-KR" sz="1600" dirty="0" smtClean="0">
                <a:solidFill>
                  <a:prstClr val="black"/>
                </a:solidFill>
              </a:rPr>
              <a:t>For multi-connections, PD can do both of discovery and communication at any channel.</a:t>
            </a:r>
          </a:p>
          <a:p>
            <a:pPr lvl="2"/>
            <a:r>
              <a:rPr lang="en-US" altLang="ko-KR" sz="1600" dirty="0" smtClean="0">
                <a:solidFill>
                  <a:prstClr val="black"/>
                </a:solidFill>
              </a:rPr>
              <a:t>For multi-connections, PD can access multi-channels with minimum loss of the current communication.</a:t>
            </a:r>
          </a:p>
          <a:p>
            <a:pPr lvl="2"/>
            <a:endParaRPr lang="en-US" altLang="ko-KR" sz="1600" dirty="0" smtClean="0">
              <a:solidFill>
                <a:prstClr val="black"/>
              </a:solidFill>
            </a:endParaRPr>
          </a:p>
          <a:p>
            <a:r>
              <a:rPr lang="en-US" altLang="ko-KR" sz="2400" dirty="0" smtClean="0"/>
              <a:t>Channel hopping system framework</a:t>
            </a:r>
            <a:endParaRPr lang="en-GB" altLang="ko-KR" sz="2000" dirty="0" smtClean="0"/>
          </a:p>
          <a:p>
            <a:pPr lvl="1"/>
            <a:endParaRPr lang="en-US" altLang="ko-KR" sz="2000" dirty="0" smtClean="0"/>
          </a:p>
          <a:p>
            <a:pPr lvl="1"/>
            <a:endParaRPr lang="en-GB" altLang="ko-KR" sz="2000" dirty="0" smtClean="0">
              <a:solidFill>
                <a:prstClr val="black"/>
              </a:solidFill>
            </a:endParaRPr>
          </a:p>
        </p:txBody>
      </p:sp>
      <p:graphicFrame>
        <p:nvGraphicFramePr>
          <p:cNvPr id="2054" name="Object 6"/>
          <p:cNvGraphicFramePr>
            <a:graphicFrameLocks noChangeAspect="1"/>
          </p:cNvGraphicFramePr>
          <p:nvPr/>
        </p:nvGraphicFramePr>
        <p:xfrm>
          <a:off x="1259631" y="3683804"/>
          <a:ext cx="6624737" cy="1761420"/>
        </p:xfrm>
        <a:graphic>
          <a:graphicData uri="http://schemas.openxmlformats.org/presentationml/2006/ole">
            <p:oleObj spid="_x0000_s2054" name="Visio" r:id="rId3" imgW="9837455" imgH="2615117" progId="Visio.Drawing.11">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Channel Hopping System</a:t>
            </a:r>
            <a:endParaRPr lang="ko-KR" altLang="en-US" dirty="0"/>
          </a:p>
        </p:txBody>
      </p:sp>
      <p:sp>
        <p:nvSpPr>
          <p:cNvPr id="7" name="내용 개체 틀 2"/>
          <p:cNvSpPr>
            <a:spLocks noGrp="1"/>
          </p:cNvSpPr>
          <p:nvPr>
            <p:ph idx="1"/>
          </p:nvPr>
        </p:nvSpPr>
        <p:spPr>
          <a:xfrm>
            <a:off x="457200" y="1371600"/>
            <a:ext cx="8229600" cy="5029200"/>
          </a:xfrm>
        </p:spPr>
        <p:txBody>
          <a:bodyPr>
            <a:normAutofit/>
          </a:bodyPr>
          <a:lstStyle/>
          <a:p>
            <a:r>
              <a:rPr lang="en-US" altLang="ko-KR" sz="2400" dirty="0" smtClean="0"/>
              <a:t>Details of the system</a:t>
            </a:r>
            <a:endParaRPr lang="en-GB" altLang="ko-KR" sz="2000" dirty="0" smtClean="0"/>
          </a:p>
          <a:p>
            <a:pPr lvl="1"/>
            <a:r>
              <a:rPr lang="en-US" altLang="ko-KR" sz="2000" dirty="0" smtClean="0"/>
              <a:t>Slot-level synchronization</a:t>
            </a:r>
          </a:p>
          <a:p>
            <a:pPr lvl="2"/>
            <a:r>
              <a:rPr lang="en-US" altLang="ko-KR" sz="1600" dirty="0" smtClean="0"/>
              <a:t>It’s enough to make channel hopping system.</a:t>
            </a:r>
          </a:p>
          <a:p>
            <a:pPr lvl="2"/>
            <a:r>
              <a:rPr lang="en-US" altLang="ko-KR" sz="1600" dirty="0" smtClean="0"/>
              <a:t>A slot is dozens of milliseconds. In a slot, users are operated in contention-based manner. </a:t>
            </a:r>
          </a:p>
          <a:p>
            <a:pPr lvl="1"/>
            <a:r>
              <a:rPr lang="en-US" altLang="ko-KR" sz="2000" dirty="0" smtClean="0"/>
              <a:t>Two regions of discovery and communication</a:t>
            </a:r>
          </a:p>
          <a:p>
            <a:pPr lvl="2"/>
            <a:r>
              <a:rPr lang="en-GB" altLang="ko-KR" sz="1600" dirty="0" smtClean="0">
                <a:solidFill>
                  <a:prstClr val="black"/>
                </a:solidFill>
              </a:rPr>
              <a:t>Discovery region: PD can discovery PDs over channels in a discovery region. (refer IEEE </a:t>
            </a:r>
            <a:r>
              <a:rPr lang="en-GB" altLang="ko-KR" sz="1600" dirty="0" smtClean="0">
                <a:solidFill>
                  <a:prstClr val="black"/>
                </a:solidFill>
              </a:rPr>
              <a:t>15-13-0281.ppt</a:t>
            </a:r>
            <a:r>
              <a:rPr lang="en-GB" altLang="ko-KR" sz="1600" dirty="0" smtClean="0">
                <a:solidFill>
                  <a:prstClr val="black"/>
                </a:solidFill>
              </a:rPr>
              <a:t>)</a:t>
            </a:r>
          </a:p>
          <a:p>
            <a:pPr lvl="2"/>
            <a:r>
              <a:rPr lang="en-GB" altLang="ko-KR" sz="1600" dirty="0" smtClean="0">
                <a:solidFill>
                  <a:prstClr val="black"/>
                </a:solidFill>
              </a:rPr>
              <a:t>Communication region: The region can include procedures such as sync, peering, data exchange, except discovery. PD can maintain it’s current communication links whenever the links are in other channels, respectively.</a:t>
            </a:r>
          </a:p>
          <a:p>
            <a:pPr lvl="1"/>
            <a:r>
              <a:rPr lang="en-GB" altLang="ko-KR" sz="2000" dirty="0" smtClean="0">
                <a:solidFill>
                  <a:prstClr val="black"/>
                </a:solidFill>
              </a:rPr>
              <a:t>Hopping pattern</a:t>
            </a:r>
          </a:p>
          <a:p>
            <a:pPr lvl="2"/>
            <a:r>
              <a:rPr lang="en-GB" altLang="ko-KR" sz="1600" dirty="0" smtClean="0">
                <a:solidFill>
                  <a:prstClr val="black"/>
                </a:solidFill>
              </a:rPr>
              <a:t>After/before discovery, two user shares the information of each hopping pattern. </a:t>
            </a:r>
          </a:p>
          <a:p>
            <a:pPr lvl="2"/>
            <a:r>
              <a:rPr lang="en-GB" altLang="ko-KR" sz="1600" dirty="0" smtClean="0">
                <a:solidFill>
                  <a:prstClr val="black"/>
                </a:solidFill>
              </a:rPr>
              <a:t>The hopping pattern can be changed when necessary or by long-term period.</a:t>
            </a:r>
          </a:p>
          <a:p>
            <a:pPr lvl="2"/>
            <a:r>
              <a:rPr lang="en-GB" altLang="ko-KR" sz="1600" dirty="0" smtClean="0">
                <a:solidFill>
                  <a:prstClr val="black"/>
                </a:solidFill>
              </a:rPr>
              <a:t>PD can stop channel hopping during communication frame(</a:t>
            </a:r>
            <a:r>
              <a:rPr lang="en-US" altLang="ko-KR" sz="1600" dirty="0" smtClean="0">
                <a:solidFill>
                  <a:prstClr val="black"/>
                </a:solidFill>
              </a:rPr>
              <a:t>e.g. </a:t>
            </a:r>
            <a:r>
              <a:rPr lang="en-GB" altLang="ko-KR" sz="1600" dirty="0" smtClean="0">
                <a:solidFill>
                  <a:prstClr val="black"/>
                </a:solidFill>
              </a:rPr>
              <a:t>PPDU)if it is longer than a slot.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a:xfrm>
            <a:off x="457200" y="1371600"/>
            <a:ext cx="8229600" cy="5029200"/>
          </a:xfrm>
        </p:spPr>
        <p:txBody>
          <a:bodyPr>
            <a:normAutofit/>
          </a:bodyPr>
          <a:lstStyle/>
          <a:p>
            <a:r>
              <a:rPr lang="en-US" altLang="ko-KR" sz="2400" dirty="0" smtClean="0"/>
              <a:t>We propose channel hopping system for PAC.</a:t>
            </a:r>
          </a:p>
          <a:p>
            <a:pPr lvl="1"/>
            <a:r>
              <a:rPr lang="en-US" altLang="ko-KR" sz="2000" dirty="0" smtClean="0"/>
              <a:t>PAC framework consists of discovery region and communication region.</a:t>
            </a:r>
          </a:p>
          <a:p>
            <a:pPr lvl="1"/>
            <a:r>
              <a:rPr lang="en-US" altLang="ko-KR" sz="2000" dirty="0" smtClean="0">
                <a:solidFill>
                  <a:prstClr val="black"/>
                </a:solidFill>
              </a:rPr>
              <a:t>PD can be hopping over channels in unit of slots in communication region for supporting concurrent mode.</a:t>
            </a:r>
          </a:p>
          <a:p>
            <a:pPr lvl="1"/>
            <a:r>
              <a:rPr lang="en-US" altLang="ko-KR" sz="2000" dirty="0" smtClean="0">
                <a:solidFill>
                  <a:prstClr val="black"/>
                </a:solidFill>
              </a:rPr>
              <a:t>PD can do both of discovery and communication at any channel.</a:t>
            </a:r>
            <a:endParaRPr lang="en-US" altLang="ko-KR" sz="1800" dirty="0" smtClean="0"/>
          </a:p>
          <a:p>
            <a:pPr lvl="2"/>
            <a:endParaRPr lang="en-US" altLang="ko-KR" sz="1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174392</TotalTime>
  <Words>595</Words>
  <Application>Microsoft Office PowerPoint</Application>
  <PresentationFormat>화면 슬라이드 쇼(4:3)</PresentationFormat>
  <Paragraphs>82</Paragraphs>
  <Slides>8</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8</vt:i4>
      </vt:variant>
    </vt:vector>
  </HeadingPairs>
  <TitlesOfParts>
    <vt:vector size="10" baseType="lpstr">
      <vt:lpstr>Office Theme</vt:lpstr>
      <vt:lpstr>Visio</vt:lpstr>
      <vt:lpstr>슬라이드 1</vt:lpstr>
      <vt:lpstr>Outline</vt:lpstr>
      <vt:lpstr>Motivation</vt:lpstr>
      <vt:lpstr>System Assumption</vt:lpstr>
      <vt:lpstr>Channel Hopping System</vt:lpstr>
      <vt:lpstr>Channel Hopping System</vt:lpstr>
      <vt:lpstr>Channel Hopping System</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resolutions for 15.7 May 2010 meeting</dc:title>
  <dc:creator>Soo-Young Chang</dc:creator>
  <cp:lastModifiedBy>jiny.chun</cp:lastModifiedBy>
  <cp:revision>2300</cp:revision>
  <dcterms:created xsi:type="dcterms:W3CDTF">2010-05-03T18:32:55Z</dcterms:created>
  <dcterms:modified xsi:type="dcterms:W3CDTF">2013-05-07T05:33:52Z</dcterms:modified>
</cp:coreProperties>
</file>