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Override PartName="/ppt/tags/tag39.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handoutMasterIdLst>
    <p:handoutMasterId r:id="rId40"/>
  </p:handoutMasterIdLst>
  <p:sldIdLst>
    <p:sldId id="259" r:id="rId2"/>
    <p:sldId id="261" r:id="rId3"/>
    <p:sldId id="262" r:id="rId4"/>
    <p:sldId id="263"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65" r:id="rId30"/>
    <p:sldId id="266" r:id="rId31"/>
    <p:sldId id="269" r:id="rId32"/>
    <p:sldId id="294" r:id="rId33"/>
    <p:sldId id="295" r:id="rId34"/>
    <p:sldId id="296" r:id="rId35"/>
    <p:sldId id="267" r:id="rId36"/>
    <p:sldId id="268" r:id="rId37"/>
    <p:sldId id="264" r:id="rId38"/>
  </p:sldIdLst>
  <p:sldSz cx="9144000" cy="6858000" type="screen4x3"/>
  <p:notesSz cx="9280525" cy="6934200"/>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8" autoAdjust="0"/>
    <p:restoredTop sz="97287" autoAdjust="0"/>
  </p:normalViewPr>
  <p:slideViewPr>
    <p:cSldViewPr showGuides="1">
      <p:cViewPr>
        <p:scale>
          <a:sx n="110" d="100"/>
          <a:sy n="110" d="100"/>
        </p:scale>
        <p:origin x="-1416"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14" d="100"/>
          <a:sy n="114" d="100"/>
        </p:scale>
        <p:origin x="-474" y="-96"/>
      </p:cViewPr>
      <p:guideLst>
        <p:guide orient="horz" pos="2184"/>
        <p:guide pos="292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745038" y="76200"/>
            <a:ext cx="3605212"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 802.15-doc&gt;</a:t>
            </a:r>
          </a:p>
        </p:txBody>
      </p:sp>
      <p:sp>
        <p:nvSpPr>
          <p:cNvPr id="3075" name="Rectangle 3"/>
          <p:cNvSpPr>
            <a:spLocks noGrp="1" noChangeArrowheads="1"/>
          </p:cNvSpPr>
          <p:nvPr>
            <p:ph type="dt" sz="quarter" idx="1"/>
          </p:nvPr>
        </p:nvSpPr>
        <p:spPr bwMode="auto">
          <a:xfrm>
            <a:off x="930275" y="76200"/>
            <a:ext cx="309245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3076" name="Rectangle 4"/>
          <p:cNvSpPr>
            <a:spLocks noGrp="1" noChangeArrowheads="1"/>
          </p:cNvSpPr>
          <p:nvPr>
            <p:ph type="ftr" sz="quarter" idx="2"/>
          </p:nvPr>
        </p:nvSpPr>
        <p:spPr bwMode="auto">
          <a:xfrm>
            <a:off x="5568950" y="6711950"/>
            <a:ext cx="28876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pPr>
              <a:defRPr/>
            </a:pPr>
            <a:r>
              <a:rPr lang="en-US"/>
              <a:t>&lt;author&gt;, &lt;company&gt;</a:t>
            </a:r>
          </a:p>
        </p:txBody>
      </p:sp>
      <p:sp>
        <p:nvSpPr>
          <p:cNvPr id="3077" name="Rectangle 5"/>
          <p:cNvSpPr>
            <a:spLocks noGrp="1" noChangeArrowheads="1"/>
          </p:cNvSpPr>
          <p:nvPr>
            <p:ph type="sldNum" sz="quarter" idx="3"/>
          </p:nvPr>
        </p:nvSpPr>
        <p:spPr bwMode="auto">
          <a:xfrm>
            <a:off x="3609975" y="6711950"/>
            <a:ext cx="18542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pPr>
              <a:defRPr/>
            </a:pPr>
            <a:r>
              <a:rPr lang="en-US"/>
              <a:t>Page </a:t>
            </a:r>
            <a:fld id="{81F9925E-FCF0-4C1F-9410-42CA06AA7660}" type="slidenum">
              <a:rPr lang="en-US"/>
              <a:pPr>
                <a:defRPr/>
              </a:pPr>
              <a:t>‹#›</a:t>
            </a:fld>
            <a:endParaRPr lang="en-US"/>
          </a:p>
        </p:txBody>
      </p:sp>
      <p:sp>
        <p:nvSpPr>
          <p:cNvPr id="20486" name="Line 6"/>
          <p:cNvSpPr>
            <a:spLocks noChangeShapeType="1"/>
          </p:cNvSpPr>
          <p:nvPr/>
        </p:nvSpPr>
        <p:spPr bwMode="auto">
          <a:xfrm>
            <a:off x="928688" y="288925"/>
            <a:ext cx="7423150" cy="0"/>
          </a:xfrm>
          <a:prstGeom prst="line">
            <a:avLst/>
          </a:prstGeom>
          <a:noFill/>
          <a:ln w="12700">
            <a:solidFill>
              <a:schemeClr val="tx1"/>
            </a:solidFill>
            <a:round/>
            <a:headEnd type="none" w="sm" len="sm"/>
            <a:tailEnd type="none" w="sm" len="sm"/>
          </a:ln>
        </p:spPr>
        <p:txBody>
          <a:bodyPr wrap="none" anchor="ctr"/>
          <a:lstStyle/>
          <a:p>
            <a:endParaRPr lang="en-IE"/>
          </a:p>
        </p:txBody>
      </p:sp>
      <p:sp>
        <p:nvSpPr>
          <p:cNvPr id="20487" name="Rectangle 7"/>
          <p:cNvSpPr>
            <a:spLocks noChangeArrowheads="1"/>
          </p:cNvSpPr>
          <p:nvPr/>
        </p:nvSpPr>
        <p:spPr bwMode="auto">
          <a:xfrm>
            <a:off x="928688" y="6711950"/>
            <a:ext cx="950912" cy="184150"/>
          </a:xfrm>
          <a:prstGeom prst="rect">
            <a:avLst/>
          </a:prstGeom>
          <a:noFill/>
          <a:ln w="9525">
            <a:noFill/>
            <a:miter lim="800000"/>
            <a:headEnd/>
            <a:tailEnd/>
          </a:ln>
        </p:spPr>
        <p:txBody>
          <a:bodyPr lIns="0" tIns="0" rIns="0" bIns="0">
            <a:spAutoFit/>
          </a:bodyPr>
          <a:lstStyle/>
          <a:p>
            <a:pPr defTabSz="933450"/>
            <a:r>
              <a:rPr lang="en-US"/>
              <a:t>Submission</a:t>
            </a:r>
          </a:p>
        </p:txBody>
      </p:sp>
      <p:sp>
        <p:nvSpPr>
          <p:cNvPr id="20488" name="Line 8"/>
          <p:cNvSpPr>
            <a:spLocks noChangeShapeType="1"/>
          </p:cNvSpPr>
          <p:nvPr/>
        </p:nvSpPr>
        <p:spPr bwMode="auto">
          <a:xfrm>
            <a:off x="928688" y="6702425"/>
            <a:ext cx="7629525" cy="0"/>
          </a:xfrm>
          <a:prstGeom prst="line">
            <a:avLst/>
          </a:prstGeom>
          <a:noFill/>
          <a:ln w="12700">
            <a:solidFill>
              <a:schemeClr val="tx1"/>
            </a:solidFill>
            <a:round/>
            <a:headEnd type="none" w="sm" len="sm"/>
            <a:tailEnd type="none" w="sm" len="sm"/>
          </a:ln>
        </p:spPr>
        <p:txBody>
          <a:bodyPr wrap="none" anchor="ctr"/>
          <a:lstStyle/>
          <a:p>
            <a:endParaRPr lang="en-IE"/>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640263" y="17463"/>
            <a:ext cx="3767137" cy="21431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IEEE 802.15-doc&gt;</a:t>
            </a:r>
          </a:p>
        </p:txBody>
      </p:sp>
      <p:sp>
        <p:nvSpPr>
          <p:cNvPr id="2051" name="Rectangle 3"/>
          <p:cNvSpPr>
            <a:spLocks noGrp="1" noChangeArrowheads="1"/>
          </p:cNvSpPr>
          <p:nvPr>
            <p:ph type="dt" idx="1"/>
          </p:nvPr>
        </p:nvSpPr>
        <p:spPr bwMode="auto">
          <a:xfrm>
            <a:off x="874713" y="17463"/>
            <a:ext cx="3663950" cy="21431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18436" name="Rectangle 4"/>
          <p:cNvSpPr>
            <a:spLocks noGrp="1" noRot="1" noChangeAspect="1" noChangeArrowheads="1" noTextEdit="1"/>
          </p:cNvSpPr>
          <p:nvPr>
            <p:ph type="sldImg" idx="2"/>
          </p:nvPr>
        </p:nvSpPr>
        <p:spPr bwMode="auto">
          <a:xfrm>
            <a:off x="2911475" y="523875"/>
            <a:ext cx="3457575" cy="25923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1236663" y="3294063"/>
            <a:ext cx="6807200" cy="3121025"/>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048250" y="6713538"/>
            <a:ext cx="335915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3925888" y="6713538"/>
            <a:ext cx="107315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pPr>
              <a:defRPr/>
            </a:pPr>
            <a:r>
              <a:rPr lang="en-US"/>
              <a:t>Page </a:t>
            </a:r>
            <a:fld id="{C9580A1F-29E4-48BC-9142-1EF48DDAA062}" type="slidenum">
              <a:rPr lang="en-US"/>
              <a:pPr>
                <a:defRPr/>
              </a:pPr>
              <a:t>‹#›</a:t>
            </a:fld>
            <a:endParaRPr lang="en-US"/>
          </a:p>
        </p:txBody>
      </p:sp>
      <p:sp>
        <p:nvSpPr>
          <p:cNvPr id="18440" name="Rectangle 8"/>
          <p:cNvSpPr>
            <a:spLocks noChangeArrowheads="1"/>
          </p:cNvSpPr>
          <p:nvPr/>
        </p:nvSpPr>
        <p:spPr bwMode="auto">
          <a:xfrm>
            <a:off x="968375" y="6713538"/>
            <a:ext cx="952500" cy="184150"/>
          </a:xfrm>
          <a:prstGeom prst="rect">
            <a:avLst/>
          </a:prstGeom>
          <a:noFill/>
          <a:ln w="9525">
            <a:noFill/>
            <a:miter lim="800000"/>
            <a:headEnd/>
            <a:tailEnd/>
          </a:ln>
        </p:spPr>
        <p:txBody>
          <a:bodyPr lIns="0" tIns="0" rIns="0" bIns="0">
            <a:spAutoFit/>
          </a:bodyPr>
          <a:lstStyle/>
          <a:p>
            <a:r>
              <a:rPr lang="en-US"/>
              <a:t>Submission</a:t>
            </a:r>
          </a:p>
        </p:txBody>
      </p:sp>
      <p:sp>
        <p:nvSpPr>
          <p:cNvPr id="18441" name="Line 9"/>
          <p:cNvSpPr>
            <a:spLocks noChangeShapeType="1"/>
          </p:cNvSpPr>
          <p:nvPr/>
        </p:nvSpPr>
        <p:spPr bwMode="auto">
          <a:xfrm>
            <a:off x="968375" y="6711950"/>
            <a:ext cx="7343775" cy="0"/>
          </a:xfrm>
          <a:prstGeom prst="line">
            <a:avLst/>
          </a:prstGeom>
          <a:noFill/>
          <a:ln w="12700">
            <a:solidFill>
              <a:schemeClr val="tx1"/>
            </a:solidFill>
            <a:round/>
            <a:headEnd type="none" w="sm" len="sm"/>
            <a:tailEnd type="none" w="sm" len="sm"/>
          </a:ln>
        </p:spPr>
        <p:txBody>
          <a:bodyPr wrap="none" anchor="ctr"/>
          <a:lstStyle/>
          <a:p>
            <a:endParaRPr lang="en-IE"/>
          </a:p>
        </p:txBody>
      </p:sp>
      <p:sp>
        <p:nvSpPr>
          <p:cNvPr id="18442" name="Line 10"/>
          <p:cNvSpPr>
            <a:spLocks noChangeShapeType="1"/>
          </p:cNvSpPr>
          <p:nvPr/>
        </p:nvSpPr>
        <p:spPr bwMode="auto">
          <a:xfrm>
            <a:off x="866775" y="222250"/>
            <a:ext cx="7546975" cy="0"/>
          </a:xfrm>
          <a:prstGeom prst="line">
            <a:avLst/>
          </a:prstGeom>
          <a:noFill/>
          <a:ln w="12700">
            <a:solidFill>
              <a:schemeClr val="tx1"/>
            </a:solidFill>
            <a:round/>
            <a:headEnd type="none" w="sm" len="sm"/>
            <a:tailEnd type="none" w="sm" len="sm"/>
          </a:ln>
        </p:spPr>
        <p:txBody>
          <a:bodyPr wrap="none" anchor="ctr"/>
          <a:lstStyle/>
          <a:p>
            <a:endParaRPr lang="en-IE"/>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endParaRPr lang="en-US" smtClean="0"/>
          </a:p>
        </p:txBody>
      </p:sp>
      <p:sp>
        <p:nvSpPr>
          <p:cNvPr id="19460" name="Date Placeholder 4"/>
          <p:cNvSpPr>
            <a:spLocks noGrp="1"/>
          </p:cNvSpPr>
          <p:nvPr>
            <p:ph type="dt" sz="quarter" idx="1"/>
          </p:nvPr>
        </p:nvSpPr>
        <p:spPr>
          <a:noFill/>
        </p:spPr>
        <p:txBody>
          <a:bodyPr/>
          <a:lstStyle/>
          <a:p>
            <a:r>
              <a:rPr lang="en-US" smtClean="0"/>
              <a:t>&lt;month year&gt;</a:t>
            </a:r>
          </a:p>
        </p:txBody>
      </p:sp>
      <p:sp>
        <p:nvSpPr>
          <p:cNvPr id="19461" name="Footer Placeholder 5"/>
          <p:cNvSpPr>
            <a:spLocks noGrp="1"/>
          </p:cNvSpPr>
          <p:nvPr>
            <p:ph type="ftr" sz="quarter" idx="4"/>
          </p:nvPr>
        </p:nvSpPr>
        <p:spPr>
          <a:noFill/>
        </p:spPr>
        <p:txBody>
          <a:bodyPr/>
          <a:lstStyle/>
          <a:p>
            <a:pPr lvl="4"/>
            <a:r>
              <a:rPr lang="en-US" smtClean="0"/>
              <a:t>&lt;author&gt;, &lt;company&gt;</a:t>
            </a:r>
          </a:p>
        </p:txBody>
      </p:sp>
      <p:sp>
        <p:nvSpPr>
          <p:cNvPr id="19462" name="Slide Number Placeholder 6"/>
          <p:cNvSpPr>
            <a:spLocks noGrp="1"/>
          </p:cNvSpPr>
          <p:nvPr>
            <p:ph type="sldNum" sz="quarter" idx="5"/>
          </p:nvPr>
        </p:nvSpPr>
        <p:spPr>
          <a:noFill/>
        </p:spPr>
        <p:txBody>
          <a:bodyPr/>
          <a:lstStyle/>
          <a:p>
            <a:r>
              <a:rPr lang="en-US" smtClean="0"/>
              <a:t>Page </a:t>
            </a:r>
            <a:fld id="{2E3BD0FA-2EEC-4728-8D16-45E0BD95219C}" type="slidenum">
              <a:rPr lang="en-US" smtClean="0"/>
              <a:pPr/>
              <a:t>1</a:t>
            </a:fld>
            <a:endParaRPr lang="en-US" smtClean="0"/>
          </a:p>
        </p:txBody>
      </p:sp>
      <p:sp>
        <p:nvSpPr>
          <p:cNvPr id="19463" name="Header Placeholder 7"/>
          <p:cNvSpPr>
            <a:spLocks noGrp="1"/>
          </p:cNvSpPr>
          <p:nvPr>
            <p:ph type="hdr" sz="quarter"/>
          </p:nvPr>
        </p:nvSpPr>
        <p:spPr>
          <a:noFill/>
        </p:spPr>
        <p:txBody>
          <a:bodyPr/>
          <a:lstStyle/>
          <a:p>
            <a:r>
              <a:rPr lang="en-US" smtClean="0"/>
              <a:t>&lt;doc.: IEEE 802.15-doc&gt;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248E6F5-388D-48A6-A270-7E8231B9A0A6}"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spcBef>
                <a:spcPct val="0"/>
              </a:spcBef>
            </a:pPr>
            <a:endParaRPr lang="en-US" smtClean="0">
              <a:cs typeface="Arial" pitchFamily="34" charset="0"/>
            </a:endParaRPr>
          </a:p>
        </p:txBody>
      </p:sp>
      <p:sp>
        <p:nvSpPr>
          <p:cNvPr id="23556" name="Slide Number Placeholder 3"/>
          <p:cNvSpPr txBox="1">
            <a:spLocks noGrp="1"/>
          </p:cNvSpPr>
          <p:nvPr/>
        </p:nvSpPr>
        <p:spPr bwMode="auto">
          <a:xfrm>
            <a:off x="5258688" y="6586791"/>
            <a:ext cx="4021838" cy="347409"/>
          </a:xfrm>
          <a:prstGeom prst="rect">
            <a:avLst/>
          </a:prstGeom>
          <a:noFill/>
          <a:ln w="9525">
            <a:noFill/>
            <a:miter lim="800000"/>
            <a:headEnd/>
            <a:tailEnd/>
          </a:ln>
        </p:spPr>
        <p:txBody>
          <a:bodyPr lIns="90417" tIns="45209" rIns="90417" bIns="45209" anchor="b"/>
          <a:lstStyle/>
          <a:p>
            <a:pPr algn="r" defTabSz="902125"/>
            <a:fld id="{9482BD40-A05A-4F40-87A0-BBBBB7743202}" type="slidenum">
              <a:rPr lang="en-GB" sz="1200">
                <a:latin typeface="Times New Roman" pitchFamily="18" charset="0"/>
              </a:rPr>
              <a:pPr algn="r" defTabSz="902125"/>
              <a:t>15</a:t>
            </a:fld>
            <a:endParaRPr lang="en-GB" sz="1200" dirty="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spcBef>
                <a:spcPct val="0"/>
              </a:spcBef>
            </a:pPr>
            <a:endParaRPr lang="en-US" smtClean="0">
              <a:cs typeface="Arial" pitchFamily="34" charset="0"/>
            </a:endParaRPr>
          </a:p>
        </p:txBody>
      </p:sp>
      <p:sp>
        <p:nvSpPr>
          <p:cNvPr id="24580" name="Slide Number Placeholder 3"/>
          <p:cNvSpPr txBox="1">
            <a:spLocks noGrp="1"/>
          </p:cNvSpPr>
          <p:nvPr/>
        </p:nvSpPr>
        <p:spPr bwMode="auto">
          <a:xfrm>
            <a:off x="5258688" y="6586791"/>
            <a:ext cx="4021838" cy="347409"/>
          </a:xfrm>
          <a:prstGeom prst="rect">
            <a:avLst/>
          </a:prstGeom>
          <a:noFill/>
          <a:ln w="9525">
            <a:noFill/>
            <a:miter lim="800000"/>
            <a:headEnd/>
            <a:tailEnd/>
          </a:ln>
        </p:spPr>
        <p:txBody>
          <a:bodyPr lIns="90417" tIns="45209" rIns="90417" bIns="45209" anchor="b"/>
          <a:lstStyle/>
          <a:p>
            <a:pPr algn="r" defTabSz="902125"/>
            <a:fld id="{5669AE60-12B6-4AE2-BB08-2825B39FFA46}" type="slidenum">
              <a:rPr lang="en-GB" sz="1200">
                <a:latin typeface="Times New Roman" pitchFamily="18" charset="0"/>
              </a:rPr>
              <a:pPr algn="r" defTabSz="902125"/>
              <a:t>16</a:t>
            </a:fld>
            <a:endParaRPr lang="en-GB" sz="1200" dirty="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en-IE" smtClean="0">
              <a:cs typeface="Arial" pitchFamily="34" charset="0"/>
            </a:endParaRPr>
          </a:p>
        </p:txBody>
      </p:sp>
      <p:sp>
        <p:nvSpPr>
          <p:cNvPr id="25604" name="Slide Number Placeholder 3"/>
          <p:cNvSpPr>
            <a:spLocks noGrp="1"/>
          </p:cNvSpPr>
          <p:nvPr>
            <p:ph type="sldNum" sz="quarter" idx="5"/>
          </p:nvPr>
        </p:nvSpPr>
        <p:spPr>
          <a:noFill/>
        </p:spPr>
        <p:txBody>
          <a:bodyPr/>
          <a:lstStyle/>
          <a:p>
            <a:fld id="{831AC456-C571-4502-AA4F-1DE95BF83C90}" type="slidenum">
              <a:rPr lang="en-GB" smtClean="0"/>
              <a:pPr/>
              <a:t>17</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IE" smtClean="0">
              <a:cs typeface="Arial" pitchFamily="34" charset="0"/>
            </a:endParaRPr>
          </a:p>
        </p:txBody>
      </p:sp>
      <p:sp>
        <p:nvSpPr>
          <p:cNvPr id="26628" name="Slide Number Placeholder 3"/>
          <p:cNvSpPr>
            <a:spLocks noGrp="1"/>
          </p:cNvSpPr>
          <p:nvPr>
            <p:ph type="sldNum" sz="quarter" idx="5"/>
          </p:nvPr>
        </p:nvSpPr>
        <p:spPr>
          <a:noFill/>
        </p:spPr>
        <p:txBody>
          <a:bodyPr/>
          <a:lstStyle/>
          <a:p>
            <a:fld id="{03C8F9EB-9061-4760-ADA1-78D5196393C2}" type="slidenum">
              <a:rPr lang="en-GB" smtClean="0"/>
              <a:pPr/>
              <a:t>18</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IE" smtClean="0">
              <a:cs typeface="Arial" pitchFamily="34" charset="0"/>
            </a:endParaRPr>
          </a:p>
        </p:txBody>
      </p:sp>
      <p:sp>
        <p:nvSpPr>
          <p:cNvPr id="27652" name="Slide Number Placeholder 3"/>
          <p:cNvSpPr>
            <a:spLocks noGrp="1"/>
          </p:cNvSpPr>
          <p:nvPr>
            <p:ph type="sldNum" sz="quarter" idx="5"/>
          </p:nvPr>
        </p:nvSpPr>
        <p:spPr>
          <a:noFill/>
        </p:spPr>
        <p:txBody>
          <a:bodyPr/>
          <a:lstStyle/>
          <a:p>
            <a:fld id="{A8C93D53-0B9A-4643-84E3-AC904A4FBC45}" type="slidenum">
              <a:rPr lang="en-GB" smtClean="0"/>
              <a:pPr/>
              <a:t>19</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IE" smtClean="0">
              <a:cs typeface="Arial" pitchFamily="34" charset="0"/>
            </a:endParaRPr>
          </a:p>
        </p:txBody>
      </p:sp>
      <p:sp>
        <p:nvSpPr>
          <p:cNvPr id="29700" name="Slide Number Placeholder 3"/>
          <p:cNvSpPr>
            <a:spLocks noGrp="1"/>
          </p:cNvSpPr>
          <p:nvPr>
            <p:ph type="sldNum" sz="quarter" idx="5"/>
          </p:nvPr>
        </p:nvSpPr>
        <p:spPr>
          <a:noFill/>
        </p:spPr>
        <p:txBody>
          <a:bodyPr/>
          <a:lstStyle/>
          <a:p>
            <a:fld id="{E88F4DF5-5765-4C00-A732-606A7D898AA5}" type="slidenum">
              <a:rPr lang="en-GB" smtClean="0"/>
              <a:pPr/>
              <a:t>20</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IE" smtClean="0">
              <a:cs typeface="Arial" pitchFamily="34" charset="0"/>
            </a:endParaRPr>
          </a:p>
        </p:txBody>
      </p:sp>
      <p:sp>
        <p:nvSpPr>
          <p:cNvPr id="30724" name="Slide Number Placeholder 3"/>
          <p:cNvSpPr>
            <a:spLocks noGrp="1"/>
          </p:cNvSpPr>
          <p:nvPr>
            <p:ph type="sldNum" sz="quarter" idx="5"/>
          </p:nvPr>
        </p:nvSpPr>
        <p:spPr>
          <a:noFill/>
        </p:spPr>
        <p:txBody>
          <a:bodyPr/>
          <a:lstStyle/>
          <a:p>
            <a:fld id="{E739B60C-2262-4F0A-B59C-015E2A97FE50}" type="slidenum">
              <a:rPr lang="en-GB" smtClean="0"/>
              <a:pPr/>
              <a:t>21</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IE" smtClean="0">
              <a:cs typeface="Arial" pitchFamily="34" charset="0"/>
            </a:endParaRPr>
          </a:p>
        </p:txBody>
      </p:sp>
      <p:sp>
        <p:nvSpPr>
          <p:cNvPr id="31748" name="Slide Number Placeholder 3"/>
          <p:cNvSpPr>
            <a:spLocks noGrp="1"/>
          </p:cNvSpPr>
          <p:nvPr>
            <p:ph type="sldNum" sz="quarter" idx="5"/>
          </p:nvPr>
        </p:nvSpPr>
        <p:spPr>
          <a:noFill/>
        </p:spPr>
        <p:txBody>
          <a:bodyPr/>
          <a:lstStyle/>
          <a:p>
            <a:fld id="{DBC8ADC3-06AE-4040-A2BD-CA3B2641F3D8}" type="slidenum">
              <a:rPr lang="en-GB" smtClean="0"/>
              <a:pPr/>
              <a:t>22</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IE" smtClean="0">
              <a:cs typeface="Arial" pitchFamily="34" charset="0"/>
            </a:endParaRPr>
          </a:p>
        </p:txBody>
      </p:sp>
      <p:sp>
        <p:nvSpPr>
          <p:cNvPr id="32772" name="Slide Number Placeholder 3"/>
          <p:cNvSpPr>
            <a:spLocks noGrp="1"/>
          </p:cNvSpPr>
          <p:nvPr>
            <p:ph type="sldNum" sz="quarter" idx="5"/>
          </p:nvPr>
        </p:nvSpPr>
        <p:spPr>
          <a:noFill/>
        </p:spPr>
        <p:txBody>
          <a:bodyPr/>
          <a:lstStyle/>
          <a:p>
            <a:fld id="{9CC4529A-230C-4FF5-A0BF-6FAF54997CFA}" type="slidenum">
              <a:rPr lang="en-GB" smtClean="0"/>
              <a:pPr/>
              <a:t>23</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Graphical representation of narrowband and UWB pulses:</a:t>
            </a:r>
          </a:p>
          <a:p>
            <a:r>
              <a:rPr lang="en-IE" dirty="0" smtClean="0"/>
              <a:t>Time Domain: Fast Rising and Falling Edges</a:t>
            </a:r>
          </a:p>
          <a:p>
            <a:r>
              <a:rPr lang="en-IE" dirty="0" smtClean="0"/>
              <a:t>Frequency Domain: Large Bandwidth</a:t>
            </a:r>
          </a:p>
          <a:p>
            <a:endParaRPr lang="en-IE" dirty="0" smtClean="0"/>
          </a:p>
          <a:p>
            <a:r>
              <a:rPr lang="en-IE" dirty="0" smtClean="0"/>
              <a:t>Time scales corresponding to</a:t>
            </a:r>
          </a:p>
          <a:p>
            <a:pPr>
              <a:buFont typeface="Arial" pitchFamily="34" charset="0"/>
              <a:buChar char="•"/>
            </a:pPr>
            <a:r>
              <a:rPr lang="en-IE" baseline="0" dirty="0" smtClean="0"/>
              <a:t> Narrowband: 20 MHz bandwidth (‘best case’ narrowband, most technologies have much smaller bandwidths)</a:t>
            </a:r>
          </a:p>
          <a:p>
            <a:pPr>
              <a:buFont typeface="Arial" pitchFamily="34" charset="0"/>
              <a:buChar char="•"/>
            </a:pPr>
            <a:r>
              <a:rPr lang="en-IE" baseline="0" dirty="0" smtClean="0"/>
              <a:t> Ultra-wideband: 500 MHz Bandwidth (‘worst case’, since we can go up to 1.3 GHz in 4a)</a:t>
            </a:r>
            <a:endParaRPr lang="en-IE" dirty="0" smtClean="0"/>
          </a:p>
          <a:p>
            <a:endParaRPr lang="en-IE" dirty="0" smtClean="0"/>
          </a:p>
          <a:p>
            <a:endParaRPr lang="en-IE" dirty="0" smtClean="0"/>
          </a:p>
          <a:p>
            <a:endParaRPr lang="en-IE" dirty="0"/>
          </a:p>
        </p:txBody>
      </p:sp>
      <p:sp>
        <p:nvSpPr>
          <p:cNvPr id="4" name="Slide Number Placeholder 3"/>
          <p:cNvSpPr>
            <a:spLocks noGrp="1"/>
          </p:cNvSpPr>
          <p:nvPr>
            <p:ph type="sldNum" sz="quarter" idx="10"/>
          </p:nvPr>
        </p:nvSpPr>
        <p:spPr/>
        <p:txBody>
          <a:bodyPr/>
          <a:lstStyle/>
          <a:p>
            <a:fld id="{1248E6F5-388D-48A6-A270-7E8231B9A0A6}"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en-IE" smtClean="0">
              <a:cs typeface="Arial" pitchFamily="34" charset="0"/>
            </a:endParaRPr>
          </a:p>
        </p:txBody>
      </p:sp>
      <p:sp>
        <p:nvSpPr>
          <p:cNvPr id="33796" name="Slide Number Placeholder 3"/>
          <p:cNvSpPr>
            <a:spLocks noGrp="1"/>
          </p:cNvSpPr>
          <p:nvPr>
            <p:ph type="sldNum" sz="quarter" idx="5"/>
          </p:nvPr>
        </p:nvSpPr>
        <p:spPr>
          <a:noFill/>
        </p:spPr>
        <p:txBody>
          <a:bodyPr/>
          <a:lstStyle/>
          <a:p>
            <a:fld id="{502AAAC5-0C37-42C8-83B6-CB29641CD7CF}" type="slidenum">
              <a:rPr lang="en-GB" smtClean="0"/>
              <a:pPr/>
              <a:t>24</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IE" smtClean="0">
              <a:cs typeface="Arial" pitchFamily="34" charset="0"/>
            </a:endParaRPr>
          </a:p>
        </p:txBody>
      </p:sp>
      <p:sp>
        <p:nvSpPr>
          <p:cNvPr id="34820" name="Slide Number Placeholder 3"/>
          <p:cNvSpPr>
            <a:spLocks noGrp="1"/>
          </p:cNvSpPr>
          <p:nvPr>
            <p:ph type="sldNum" sz="quarter" idx="5"/>
          </p:nvPr>
        </p:nvSpPr>
        <p:spPr>
          <a:noFill/>
        </p:spPr>
        <p:txBody>
          <a:bodyPr/>
          <a:lstStyle/>
          <a:p>
            <a:fld id="{6755BA3E-64C1-4548-9B9B-5ACCEE965981}" type="slidenum">
              <a:rPr lang="en-GB" smtClean="0"/>
              <a:pPr/>
              <a:t>25</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IE" smtClean="0">
              <a:cs typeface="Arial" pitchFamily="34" charset="0"/>
            </a:endParaRPr>
          </a:p>
        </p:txBody>
      </p:sp>
      <p:sp>
        <p:nvSpPr>
          <p:cNvPr id="35844" name="Slide Number Placeholder 3"/>
          <p:cNvSpPr>
            <a:spLocks noGrp="1"/>
          </p:cNvSpPr>
          <p:nvPr>
            <p:ph type="sldNum" sz="quarter" idx="5"/>
          </p:nvPr>
        </p:nvSpPr>
        <p:spPr>
          <a:noFill/>
        </p:spPr>
        <p:txBody>
          <a:bodyPr/>
          <a:lstStyle/>
          <a:p>
            <a:fld id="{F9338A3A-97FC-4184-B323-009D28EB9DF0}" type="slidenum">
              <a:rPr lang="en-GB" smtClean="0"/>
              <a:pPr/>
              <a:t>26</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IE" smtClean="0">
              <a:cs typeface="Arial" pitchFamily="34" charset="0"/>
            </a:endParaRPr>
          </a:p>
        </p:txBody>
      </p:sp>
      <p:sp>
        <p:nvSpPr>
          <p:cNvPr id="36868" name="Slide Number Placeholder 3"/>
          <p:cNvSpPr>
            <a:spLocks noGrp="1"/>
          </p:cNvSpPr>
          <p:nvPr>
            <p:ph type="sldNum" sz="quarter" idx="5"/>
          </p:nvPr>
        </p:nvSpPr>
        <p:spPr>
          <a:noFill/>
        </p:spPr>
        <p:txBody>
          <a:bodyPr/>
          <a:lstStyle/>
          <a:p>
            <a:fld id="{3EBFB0B1-7D8F-405F-A269-D94270A9D9CC}" type="slidenum">
              <a:rPr lang="en-GB" smtClean="0"/>
              <a:pPr/>
              <a:t>27</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IE" smtClean="0">
              <a:cs typeface="Arial" pitchFamily="34" charset="0"/>
            </a:endParaRPr>
          </a:p>
        </p:txBody>
      </p:sp>
      <p:sp>
        <p:nvSpPr>
          <p:cNvPr id="37892" name="Slide Number Placeholder 3"/>
          <p:cNvSpPr>
            <a:spLocks noGrp="1"/>
          </p:cNvSpPr>
          <p:nvPr>
            <p:ph type="sldNum" sz="quarter" idx="5"/>
          </p:nvPr>
        </p:nvSpPr>
        <p:spPr>
          <a:noFill/>
        </p:spPr>
        <p:txBody>
          <a:bodyPr/>
          <a:lstStyle/>
          <a:p>
            <a:fld id="{29E3A0C6-DD0C-4D54-BEB3-F20A24DC6CE2}" type="slidenum">
              <a:rPr lang="en-GB" smtClean="0"/>
              <a:pPr/>
              <a:t>28</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Narrowband:</a:t>
            </a:r>
            <a:r>
              <a:rPr lang="en-IE" baseline="0" dirty="0" smtClean="0"/>
              <a:t> noise creates uncertainty about crossing of threshold</a:t>
            </a:r>
          </a:p>
          <a:p>
            <a:r>
              <a:rPr lang="en-IE" baseline="0" dirty="0" smtClean="0"/>
              <a:t>UWB: removes uncertainty due to sharp rising time, hence suitable for time of arrival based ranging</a:t>
            </a:r>
            <a:endParaRPr lang="en-IE" dirty="0"/>
          </a:p>
        </p:txBody>
      </p:sp>
      <p:sp>
        <p:nvSpPr>
          <p:cNvPr id="4" name="Slide Number Placeholder 3"/>
          <p:cNvSpPr>
            <a:spLocks noGrp="1"/>
          </p:cNvSpPr>
          <p:nvPr>
            <p:ph type="sldNum" sz="quarter" idx="10"/>
          </p:nvPr>
        </p:nvSpPr>
        <p:spPr/>
        <p:txBody>
          <a:bodyPr/>
          <a:lstStyle/>
          <a:p>
            <a:fld id="{1248E6F5-388D-48A6-A270-7E8231B9A0A6}"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UWB:</a:t>
            </a:r>
          </a:p>
          <a:p>
            <a:pPr>
              <a:buFont typeface="Arial" pitchFamily="34" charset="0"/>
              <a:buChar char="•"/>
            </a:pPr>
            <a:r>
              <a:rPr lang="en-IE" dirty="0" smtClean="0"/>
              <a:t>UWB receiver perceives two distinct pulses</a:t>
            </a:r>
          </a:p>
          <a:p>
            <a:pPr>
              <a:buFont typeface="Arial" pitchFamily="34" charset="0"/>
              <a:buChar char="•"/>
            </a:pPr>
            <a:r>
              <a:rPr lang="en-IE" dirty="0" smtClean="0"/>
              <a:t>Ranging and localisation are not affected</a:t>
            </a:r>
          </a:p>
          <a:p>
            <a:pPr>
              <a:buFont typeface="Arial" pitchFamily="34" charset="0"/>
              <a:buChar char="•"/>
            </a:pPr>
            <a:r>
              <a:rPr lang="en-IE" dirty="0" smtClean="0"/>
              <a:t>Communications benefits from combining the energy of both paths</a:t>
            </a:r>
          </a:p>
          <a:p>
            <a:endParaRPr lang="en-IE" dirty="0" smtClean="0"/>
          </a:p>
          <a:p>
            <a:endParaRPr lang="en-IE" dirty="0" smtClean="0"/>
          </a:p>
          <a:p>
            <a:r>
              <a:rPr lang="en-IE" dirty="0" smtClean="0"/>
              <a:t>Narrowband:</a:t>
            </a:r>
          </a:p>
          <a:p>
            <a:pPr>
              <a:buFont typeface="Arial" pitchFamily="34" charset="0"/>
              <a:buChar char="•"/>
            </a:pPr>
            <a:r>
              <a:rPr lang="en-IE" dirty="0" smtClean="0"/>
              <a:t>Pulses overlap; phase difference between paths leads to fading.</a:t>
            </a:r>
          </a:p>
          <a:p>
            <a:pPr>
              <a:buFont typeface="Arial" pitchFamily="34" charset="0"/>
              <a:buChar char="•"/>
            </a:pPr>
            <a:r>
              <a:rPr lang="en-IE" dirty="0" smtClean="0"/>
              <a:t>Communications suffers from fading signal strength.</a:t>
            </a:r>
          </a:p>
          <a:p>
            <a:pPr>
              <a:buFont typeface="Arial" pitchFamily="34" charset="0"/>
              <a:buChar char="•"/>
            </a:pPr>
            <a:r>
              <a:rPr lang="en-IE" dirty="0" smtClean="0"/>
              <a:t>Changed slope of the edge degrades time of arrival estimate.</a:t>
            </a:r>
          </a:p>
          <a:p>
            <a:endParaRPr lang="en-IE" dirty="0" smtClean="0"/>
          </a:p>
          <a:p>
            <a:r>
              <a:rPr lang="en-IE" dirty="0" smtClean="0"/>
              <a:t>Conclusion:</a:t>
            </a:r>
          </a:p>
          <a:p>
            <a:r>
              <a:rPr lang="en-GB" sz="3200" dirty="0" smtClean="0"/>
              <a:t>Narrowband versus Ultra Wideband: </a:t>
            </a:r>
            <a:r>
              <a:rPr lang="en-GB" sz="2800" dirty="0" smtClean="0"/>
              <a:t>UWB allows for steep edges</a:t>
            </a:r>
            <a:endParaRPr lang="en-GB" sz="2800" dirty="0" smtClean="0">
              <a:solidFill>
                <a:schemeClr val="bg2">
                  <a:lumMod val="60000"/>
                  <a:lumOff val="40000"/>
                </a:schemeClr>
              </a:solidFill>
            </a:endParaRPr>
          </a:p>
          <a:p>
            <a:r>
              <a:rPr lang="en-GB" sz="3200" dirty="0" smtClean="0"/>
              <a:t>In the presence of noise </a:t>
            </a:r>
            <a:r>
              <a:rPr lang="en-GB" sz="2800" dirty="0" smtClean="0"/>
              <a:t>UWB removes threshold crossing uncertainty.</a:t>
            </a:r>
          </a:p>
          <a:p>
            <a:r>
              <a:rPr lang="en-GB" sz="3200" dirty="0" smtClean="0"/>
              <a:t>In the presence of multipath, UWB </a:t>
            </a:r>
            <a:r>
              <a:rPr lang="en-GB" sz="2800" dirty="0" smtClean="0"/>
              <a:t>Ranging not affected, Communications benefit</a:t>
            </a:r>
          </a:p>
          <a:p>
            <a:endParaRPr lang="en-IE" dirty="0"/>
          </a:p>
        </p:txBody>
      </p:sp>
      <p:sp>
        <p:nvSpPr>
          <p:cNvPr id="4" name="Slide Number Placeholder 3"/>
          <p:cNvSpPr>
            <a:spLocks noGrp="1"/>
          </p:cNvSpPr>
          <p:nvPr>
            <p:ph type="sldNum" sz="quarter" idx="10"/>
          </p:nvPr>
        </p:nvSpPr>
        <p:spPr/>
        <p:txBody>
          <a:bodyPr/>
          <a:lstStyle/>
          <a:p>
            <a:fld id="{1248E6F5-388D-48A6-A270-7E8231B9A0A6}"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TextEdit="1"/>
          </p:cNvSpPr>
          <p:nvPr>
            <p:ph type="sldImg"/>
          </p:nvPr>
        </p:nvSpPr>
        <p:spPr>
          <a:ln/>
        </p:spPr>
      </p:sp>
      <p:sp>
        <p:nvSpPr>
          <p:cNvPr id="21507" name="Rectangle 3"/>
          <p:cNvSpPr>
            <a:spLocks noGrp="1"/>
          </p:cNvSpPr>
          <p:nvPr>
            <p:ph type="body" idx="1"/>
          </p:nvPr>
        </p:nvSpPr>
        <p:spPr>
          <a:xfrm>
            <a:off x="927620" y="3296878"/>
            <a:ext cx="7425287" cy="3119447"/>
          </a:xfrm>
          <a:noFill/>
          <a:ln/>
        </p:spPr>
        <p:txBody>
          <a:bodyPr lIns="93192" tIns="46596" rIns="93192" bIns="46596"/>
          <a:lstStyle/>
          <a:p>
            <a:pPr eaLnBrk="1" hangingPunct="1"/>
            <a:endParaRPr lang="en-IE"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5258965" y="6586287"/>
            <a:ext cx="4021561" cy="347914"/>
          </a:xfrm>
          <a:prstGeom prst="rect">
            <a:avLst/>
          </a:prstGeom>
          <a:noFill/>
          <a:ln w="9525">
            <a:noFill/>
            <a:miter lim="800000"/>
            <a:headEnd/>
            <a:tailEnd/>
          </a:ln>
        </p:spPr>
        <p:txBody>
          <a:bodyPr lIns="88647" tIns="44324" rIns="88647" bIns="44324" anchor="b"/>
          <a:lstStyle/>
          <a:p>
            <a:pPr algn="r" defTabSz="885746"/>
            <a:fld id="{433099CD-6E64-4FD0-A5C3-0D742DD6B9E3}" type="slidenum">
              <a:rPr lang="en-GB" sz="1100">
                <a:latin typeface="Times New Roman" charset="0"/>
              </a:rPr>
              <a:pPr algn="r" defTabSz="885746"/>
              <a:t>9</a:t>
            </a:fld>
            <a:endParaRPr lang="en-GB" sz="1100" dirty="0">
              <a:latin typeface="Times New Roman"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xfrm>
            <a:off x="1237404" y="3293745"/>
            <a:ext cx="6805719" cy="3120390"/>
          </a:xfrm>
          <a:noFill/>
        </p:spPr>
        <p:txBody>
          <a:bodyPr/>
          <a:lstStyle/>
          <a:p>
            <a:pPr eaLnBrk="1" hangingPunct="1"/>
            <a:endParaRPr lang="fr-FR"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Explain how ranging is supported in 4a.</a:t>
            </a:r>
          </a:p>
          <a:p>
            <a:r>
              <a:rPr lang="en-IE" dirty="0" smtClean="0"/>
              <a:t>Ternary preamble code: contains silences</a:t>
            </a:r>
            <a:r>
              <a:rPr lang="en-IE" baseline="0" dirty="0" smtClean="0"/>
              <a:t> and pulses positive and negative (i.e. Opposite phase)</a:t>
            </a:r>
          </a:p>
          <a:p>
            <a:r>
              <a:rPr lang="en-IE" baseline="0" dirty="0" smtClean="0"/>
              <a:t>Non-coherent RX: can only use silence/presence of signal to detect: less reliable.</a:t>
            </a:r>
          </a:p>
          <a:p>
            <a:r>
              <a:rPr lang="en-IE" dirty="0" smtClean="0"/>
              <a:t>Perfect auto-correlation: allows receiver to reconstruct the channel impulse response.</a:t>
            </a:r>
          </a:p>
          <a:p>
            <a:endParaRPr lang="en-IE" dirty="0" smtClean="0"/>
          </a:p>
          <a:p>
            <a:r>
              <a:rPr lang="en-IE" dirty="0" smtClean="0"/>
              <a:t>Advanced: explain</a:t>
            </a:r>
            <a:r>
              <a:rPr lang="en-IE" baseline="0" dirty="0" smtClean="0"/>
              <a:t> that the standard only contains ranging and the rest is up to the system implementer. Allows flexible system where same PHY supports </a:t>
            </a:r>
            <a:r>
              <a:rPr lang="en-IE" baseline="0" dirty="0" err="1" smtClean="0"/>
              <a:t>ToA</a:t>
            </a:r>
            <a:r>
              <a:rPr lang="en-IE" baseline="0" dirty="0" smtClean="0"/>
              <a:t>, TDOA and two-way ranging, in fact any time-of-arrival based location method.</a:t>
            </a:r>
            <a:endParaRPr lang="en-IE" dirty="0"/>
          </a:p>
        </p:txBody>
      </p:sp>
      <p:sp>
        <p:nvSpPr>
          <p:cNvPr id="4" name="Slide Number Placeholder 3"/>
          <p:cNvSpPr>
            <a:spLocks noGrp="1"/>
          </p:cNvSpPr>
          <p:nvPr>
            <p:ph type="sldNum" sz="quarter" idx="10"/>
          </p:nvPr>
        </p:nvSpPr>
        <p:spPr/>
        <p:txBody>
          <a:bodyPr/>
          <a:lstStyle/>
          <a:p>
            <a:fld id="{1248E6F5-388D-48A6-A270-7E8231B9A0A6}"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Explain how 4a supports communications</a:t>
            </a:r>
            <a:r>
              <a:rPr lang="en-IE" baseline="0" dirty="0" smtClean="0"/>
              <a:t> with burst phase and position modulation.</a:t>
            </a:r>
          </a:p>
          <a:p>
            <a:r>
              <a:rPr lang="en-IE" baseline="0" dirty="0" smtClean="0"/>
              <a:t>To smoothen spectrum, burst position hops randomly within active quarter, and burst itself consists of a pseudo random spreading code.</a:t>
            </a:r>
          </a:p>
          <a:p>
            <a:endParaRPr lang="en-IE" dirty="0" smtClean="0"/>
          </a:p>
          <a:p>
            <a:r>
              <a:rPr lang="en-IE" dirty="0" smtClean="0"/>
              <a:t>Because we’re coherent,</a:t>
            </a:r>
            <a:r>
              <a:rPr lang="en-IE" baseline="0" dirty="0" smtClean="0"/>
              <a:t> we can use error correction contained in burst phase, gives about 9dB extra coding gain and another &gt;6dB gain that coherent demodulation has over non-coherent. </a:t>
            </a:r>
          </a:p>
          <a:p>
            <a:r>
              <a:rPr lang="en-IE" baseline="0" dirty="0" smtClean="0"/>
              <a:t>We can also use spreading code, giving data rate dependent processing gain up to 27dB.</a:t>
            </a:r>
          </a:p>
          <a:p>
            <a:r>
              <a:rPr lang="en-IE" baseline="0" dirty="0" smtClean="0"/>
              <a:t>Result is that we can dig up signal from far below the noise floor.</a:t>
            </a:r>
            <a:endParaRPr lang="en-IE" dirty="0" smtClean="0"/>
          </a:p>
        </p:txBody>
      </p:sp>
      <p:sp>
        <p:nvSpPr>
          <p:cNvPr id="4" name="Slide Number Placeholder 3"/>
          <p:cNvSpPr>
            <a:spLocks noGrp="1"/>
          </p:cNvSpPr>
          <p:nvPr>
            <p:ph type="sldNum" sz="quarter" idx="10"/>
          </p:nvPr>
        </p:nvSpPr>
        <p:spPr/>
        <p:txBody>
          <a:bodyPr/>
          <a:lstStyle/>
          <a:p>
            <a:fld id="{1248E6F5-388D-48A6-A270-7E8231B9A0A6}"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Coherent compared</a:t>
            </a:r>
            <a:r>
              <a:rPr lang="en-IE" baseline="0" dirty="0" smtClean="0"/>
              <a:t> to non-coherent means that we use the information contained in the phase of the arriving signal.</a:t>
            </a:r>
          </a:p>
          <a:p>
            <a:endParaRPr lang="en-IE" baseline="0" dirty="0" smtClean="0"/>
          </a:p>
          <a:p>
            <a:r>
              <a:rPr lang="en-IE" baseline="0" dirty="0" smtClean="0"/>
              <a:t>Non-coherent corresponds to colour blind, coherent corresponds to colour vision.</a:t>
            </a:r>
          </a:p>
          <a:p>
            <a:endParaRPr lang="en-IE" baseline="0" dirty="0" smtClean="0"/>
          </a:p>
          <a:p>
            <a:r>
              <a:rPr lang="en-IE" baseline="0" dirty="0" smtClean="0"/>
              <a:t>Because you have the extra information, it becomes much easier to distinguish signal from noise:</a:t>
            </a:r>
          </a:p>
          <a:p>
            <a:pPr>
              <a:buFont typeface="Arial" pitchFamily="34" charset="0"/>
              <a:buChar char="•"/>
            </a:pPr>
            <a:r>
              <a:rPr lang="en-IE" baseline="0" dirty="0" smtClean="0"/>
              <a:t>Figure: unicorn clearly stands out against background when we have the ‘extra’ colour info</a:t>
            </a:r>
          </a:p>
          <a:p>
            <a:pPr>
              <a:buFont typeface="Arial" pitchFamily="34" charset="0"/>
              <a:buChar char="•"/>
            </a:pPr>
            <a:r>
              <a:rPr lang="en-IE" baseline="0" dirty="0" smtClean="0"/>
              <a:t>UWB equivalent: using the phase as ‘extra information’, coherent is much better at digging the signal out from the noise floor</a:t>
            </a:r>
          </a:p>
          <a:p>
            <a:pPr>
              <a:buFont typeface="Arial" pitchFamily="34" charset="0"/>
              <a:buNone/>
            </a:pPr>
            <a:r>
              <a:rPr lang="en-IE" baseline="0" dirty="0" smtClean="0"/>
              <a:t>(unfortunately, figure looks the same for </a:t>
            </a:r>
            <a:r>
              <a:rPr lang="en-IE" baseline="0" dirty="0" err="1" smtClean="0"/>
              <a:t>colourblind</a:t>
            </a:r>
            <a:r>
              <a:rPr lang="en-IE" baseline="0" dirty="0" smtClean="0"/>
              <a:t> people)</a:t>
            </a:r>
          </a:p>
          <a:p>
            <a:pPr>
              <a:buFont typeface="Arial" pitchFamily="34" charset="0"/>
              <a:buNone/>
            </a:pPr>
            <a:endParaRPr lang="en-IE" baseline="0" dirty="0" smtClean="0"/>
          </a:p>
          <a:p>
            <a:pPr>
              <a:buFont typeface="Arial" pitchFamily="34" charset="0"/>
              <a:buNone/>
            </a:pPr>
            <a:r>
              <a:rPr lang="en-IE" baseline="0" dirty="0" smtClean="0"/>
              <a:t>Later is important, since UWB regulations reuse licensed spectrum and have to stay below noise floor of licensed devices (-41.3 </a:t>
            </a:r>
            <a:r>
              <a:rPr lang="en-IE" baseline="0" dirty="0" err="1" smtClean="0"/>
              <a:t>dBm</a:t>
            </a:r>
            <a:r>
              <a:rPr lang="en-IE" baseline="0" dirty="0" smtClean="0"/>
              <a:t>/MHz limit)</a:t>
            </a:r>
          </a:p>
        </p:txBody>
      </p:sp>
      <p:sp>
        <p:nvSpPr>
          <p:cNvPr id="4" name="Slide Number Placeholder 3"/>
          <p:cNvSpPr>
            <a:spLocks noGrp="1"/>
          </p:cNvSpPr>
          <p:nvPr>
            <p:ph type="sldNum" sz="quarter" idx="10"/>
          </p:nvPr>
        </p:nvSpPr>
        <p:spPr/>
        <p:txBody>
          <a:bodyPr/>
          <a:lstStyle/>
          <a:p>
            <a:fld id="{1248E6F5-388D-48A6-A270-7E8231B9A0A6}"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685800"/>
          </a:xfrm>
        </p:spPr>
        <p:txBody>
          <a:bodyPr/>
          <a:lstStyle>
            <a:lvl1pPr algn="l">
              <a:defRPr sz="32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76400"/>
            <a:ext cx="8382000" cy="44196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xfrm>
            <a:off x="4351338" y="6475413"/>
            <a:ext cx="517525" cy="184150"/>
          </a:xfrm>
        </p:spPr>
        <p:txBody>
          <a:bodyPr/>
          <a:lstStyle>
            <a:lvl1pPr>
              <a:defRPr>
                <a:latin typeface="Calibri" pitchFamily="34" charset="0"/>
              </a:defRPr>
            </a:lvl1pPr>
          </a:lstStyle>
          <a:p>
            <a:pPr>
              <a:defRPr/>
            </a:pPr>
            <a:r>
              <a:rPr lang="en-US"/>
              <a:t>Slide </a:t>
            </a:r>
            <a:fld id="{1839C26E-1C68-40CF-9F30-FC42783EAF74}" type="slidenum">
              <a:rPr lang="en-US"/>
              <a:pPr>
                <a:defRPr/>
              </a:pPr>
              <a:t>‹#›</a:t>
            </a:fld>
            <a:endParaRPr lang="en-US"/>
          </a:p>
        </p:txBody>
      </p:sp>
      <p:sp>
        <p:nvSpPr>
          <p:cNvPr id="6" name="Rectangle 5"/>
          <p:cNvSpPr>
            <a:spLocks noGrp="1" noChangeArrowheads="1"/>
          </p:cNvSpPr>
          <p:nvPr>
            <p:ph type="ftr" sz="quarter" idx="10"/>
          </p:nvPr>
        </p:nvSpPr>
        <p:spPr>
          <a:xfrm>
            <a:off x="5486400" y="6475413"/>
            <a:ext cx="3276600" cy="184150"/>
          </a:xfrm>
        </p:spPr>
        <p:txBody>
          <a:bodyPr/>
          <a:lstStyle>
            <a:lvl1pPr>
              <a:defRPr/>
            </a:lvl1pPr>
          </a:lstStyle>
          <a:p>
            <a:pPr>
              <a:defRPr/>
            </a:pPr>
            <a:r>
              <a:rPr lang="en-US" dirty="0"/>
              <a:t>Verso, Mc Laughlin (DecaWave)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en-US"/>
              <a:t>Verso, Mc Laughlin (DecaWave)</a:t>
            </a:r>
          </a:p>
        </p:txBody>
      </p:sp>
      <p:sp>
        <p:nvSpPr>
          <p:cNvPr id="6" name="Rectangle 5"/>
          <p:cNvSpPr>
            <a:spLocks noGrp="1" noChangeArrowheads="1"/>
          </p:cNvSpPr>
          <p:nvPr>
            <p:ph type="sldNum" sz="quarter" idx="11"/>
          </p:nvPr>
        </p:nvSpPr>
        <p:spPr/>
        <p:txBody>
          <a:bodyPr/>
          <a:lstStyle>
            <a:lvl1pPr>
              <a:defRPr/>
            </a:lvl1pPr>
          </a:lstStyle>
          <a:p>
            <a:pPr>
              <a:defRPr/>
            </a:pPr>
            <a:r>
              <a:rPr lang="en-US"/>
              <a:t>Slide </a:t>
            </a:r>
            <a:fld id="{0BAFCEF1-7206-408F-BC18-81B71E3975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r>
              <a:rPr lang="en-US" dirty="0"/>
              <a:t>Verso, Mc Laughlin (DecaWave)</a:t>
            </a:r>
          </a:p>
        </p:txBody>
      </p:sp>
      <p:sp>
        <p:nvSpPr>
          <p:cNvPr id="3" name="Rectangle 6"/>
          <p:cNvSpPr>
            <a:spLocks noGrp="1" noChangeArrowheads="1"/>
          </p:cNvSpPr>
          <p:nvPr>
            <p:ph type="sldNum" sz="quarter" idx="11"/>
          </p:nvPr>
        </p:nvSpPr>
        <p:spPr/>
        <p:txBody>
          <a:bodyPr/>
          <a:lstStyle>
            <a:lvl1pPr>
              <a:defRPr/>
            </a:lvl1pPr>
          </a:lstStyle>
          <a:p>
            <a:pPr>
              <a:defRPr/>
            </a:pPr>
            <a:r>
              <a:rPr lang="en-US" dirty="0"/>
              <a:t>Slide </a:t>
            </a:r>
            <a:fld id="{2137231E-EE7B-4AD2-8AB0-B7306DE255D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8088"/>
            <a:ext cx="8219256" cy="229292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sz="half" idx="10"/>
          </p:nvPr>
        </p:nvSpPr>
        <p:spPr>
          <a:xfrm>
            <a:off x="458968" y="3645024"/>
            <a:ext cx="8217487" cy="229292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1"/>
          </p:nvPr>
        </p:nvSpPr>
        <p:spPr>
          <a:xfrm>
            <a:off x="4341813" y="6475413"/>
            <a:ext cx="536575" cy="184150"/>
          </a:xfrm>
        </p:spPr>
        <p:txBody>
          <a:bodyPr/>
          <a:lstStyle>
            <a:lvl1pPr>
              <a:defRPr/>
            </a:lvl1pPr>
          </a:lstStyle>
          <a:p>
            <a:pPr>
              <a:defRPr/>
            </a:pPr>
            <a:r>
              <a:rPr lang="en-US" dirty="0"/>
              <a:t>Slide </a:t>
            </a:r>
            <a:fld id="{2137231E-EE7B-4AD2-8AB0-B7306DE255D3}" type="slidenum">
              <a:rPr lang="en-US"/>
              <a:pPr>
                <a:defRPr/>
              </a:pPr>
              <a:t>‹#›</a:t>
            </a:fld>
            <a:endParaRPr lang="en-US" dirty="0"/>
          </a:p>
        </p:txBody>
      </p:sp>
      <p:sp>
        <p:nvSpPr>
          <p:cNvPr id="8" name="Rectangle 5"/>
          <p:cNvSpPr>
            <a:spLocks noGrp="1" noChangeArrowheads="1"/>
          </p:cNvSpPr>
          <p:nvPr>
            <p:ph type="ftr" sz="quarter" idx="12"/>
          </p:nvPr>
        </p:nvSpPr>
        <p:spPr>
          <a:xfrm>
            <a:off x="5486400" y="6475413"/>
            <a:ext cx="3276600" cy="184150"/>
          </a:xfrm>
        </p:spPr>
        <p:txBody>
          <a:bodyPr/>
          <a:lstStyle>
            <a:lvl1pPr>
              <a:defRPr/>
            </a:lvl1pPr>
          </a:lstStyle>
          <a:p>
            <a:pPr>
              <a:defRPr/>
            </a:pPr>
            <a:r>
              <a:rPr lang="en-US" dirty="0"/>
              <a:t>Verso, Mc Laughlin (DecaWave)</a:t>
            </a:r>
          </a:p>
        </p:txBody>
      </p:sp>
    </p:spTree>
    <p:extLst>
      <p:ext uri="{BB962C8B-B14F-4D97-AF65-F5344CB8AC3E}">
        <p14:creationId xmlns="" xmlns:p14="http://schemas.microsoft.com/office/powerpoint/2010/main" val="1763985039"/>
      </p:ext>
    </p:extLst>
  </p:cSld>
  <p:clrMapOvr>
    <a:masterClrMapping/>
  </p:clrMapOvr>
  <p:transition advClick="0" advTm="800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5486400" y="6475413"/>
            <a:ext cx="32766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a:defRPr/>
            </a:pPr>
            <a:r>
              <a:rPr lang="en-US"/>
              <a:t>Verso, Mc Laughlin (</a:t>
            </a:r>
            <a:r>
              <a:rPr lang="en-US" err="1"/>
              <a:t>DecaWave</a:t>
            </a:r>
            <a:r>
              <a:rPr lang="en-US"/>
              <a:t>)</a:t>
            </a:r>
          </a:p>
        </p:txBody>
      </p:sp>
      <p:sp>
        <p:nvSpPr>
          <p:cNvPr id="1030" name="Rectangle 6"/>
          <p:cNvSpPr>
            <a:spLocks noGrp="1" noChangeArrowheads="1"/>
          </p:cNvSpPr>
          <p:nvPr>
            <p:ph type="sldNum" sz="quarter" idx="4"/>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US"/>
              <a:t>Slide </a:t>
            </a:r>
            <a:fld id="{A8F84941-EDAF-457E-ACF1-12D0991D2666}" type="slidenum">
              <a:rPr lang="en-US"/>
              <a:pPr>
                <a:defRPr/>
              </a:pPr>
              <a:t>‹#›</a:t>
            </a:fld>
            <a:endParaRPr lang="en-US"/>
          </a:p>
        </p:txBody>
      </p:sp>
      <p:sp>
        <p:nvSpPr>
          <p:cNvPr id="2" name="Rectangle 7"/>
          <p:cNvSpPr>
            <a:spLocks noChangeArrowheads="1"/>
          </p:cNvSpPr>
          <p:nvPr/>
        </p:nvSpPr>
        <p:spPr bwMode="auto">
          <a:xfrm>
            <a:off x="3657600" y="393700"/>
            <a:ext cx="5105400" cy="215900"/>
          </a:xfrm>
          <a:prstGeom prst="rect">
            <a:avLst/>
          </a:prstGeom>
          <a:noFill/>
          <a:ln w="9525">
            <a:noFill/>
            <a:miter lim="800000"/>
            <a:headEnd/>
            <a:tailEnd/>
          </a:ln>
        </p:spPr>
        <p:txBody>
          <a:bodyPr lIns="0" tIns="0" rIns="0" bIns="0" anchor="b">
            <a:spAutoFit/>
          </a:bodyPr>
          <a:lstStyle/>
          <a:p>
            <a:pPr lvl="4" algn="r"/>
            <a:r>
              <a:rPr lang="en-US" sz="1400" b="1" dirty="0"/>
              <a:t>Doc: IEEE </a:t>
            </a:r>
            <a:r>
              <a:rPr lang="en-US" sz="1400" b="1" dirty="0" smtClean="0"/>
              <a:t>802.15-13-0278-02-0008</a:t>
            </a:r>
            <a:endParaRPr lang="en-US" sz="1400" b="1" dirty="0"/>
          </a:p>
        </p:txBody>
      </p:sp>
      <p:sp>
        <p:nvSpPr>
          <p:cNvPr id="1031" name="Line 8"/>
          <p:cNvSpPr>
            <a:spLocks noChangeShapeType="1"/>
          </p:cNvSpPr>
          <p:nvPr/>
        </p:nvSpPr>
        <p:spPr bwMode="auto">
          <a:xfrm>
            <a:off x="381000" y="609600"/>
            <a:ext cx="8382000" cy="0"/>
          </a:xfrm>
          <a:prstGeom prst="line">
            <a:avLst/>
          </a:prstGeom>
          <a:noFill/>
          <a:ln w="12700">
            <a:solidFill>
              <a:schemeClr val="tx1"/>
            </a:solidFill>
            <a:round/>
            <a:headEnd type="none" w="sm" len="sm"/>
            <a:tailEnd type="none" w="sm" len="sm"/>
          </a:ln>
        </p:spPr>
        <p:txBody>
          <a:bodyPr wrap="none" anchor="ctr"/>
          <a:lstStyle/>
          <a:p>
            <a:endParaRPr lang="en-IE"/>
          </a:p>
        </p:txBody>
      </p:sp>
      <p:sp>
        <p:nvSpPr>
          <p:cNvPr id="1032" name="Rectangle 9"/>
          <p:cNvSpPr>
            <a:spLocks noChangeArrowheads="1"/>
          </p:cNvSpPr>
          <p:nvPr/>
        </p:nvSpPr>
        <p:spPr bwMode="auto">
          <a:xfrm>
            <a:off x="381000" y="6477000"/>
            <a:ext cx="711200" cy="184150"/>
          </a:xfrm>
          <a:prstGeom prst="rect">
            <a:avLst/>
          </a:prstGeom>
          <a:noFill/>
          <a:ln w="9525">
            <a:noFill/>
            <a:miter lim="800000"/>
            <a:headEnd/>
            <a:tailEnd/>
          </a:ln>
        </p:spPr>
        <p:txBody>
          <a:bodyPr lIns="0" tIns="0" rIns="0" bIns="0">
            <a:spAutoFit/>
          </a:bodyPr>
          <a:lstStyle/>
          <a:p>
            <a:r>
              <a:rPr lang="en-US"/>
              <a:t>Submission</a:t>
            </a:r>
          </a:p>
        </p:txBody>
      </p:sp>
      <p:sp>
        <p:nvSpPr>
          <p:cNvPr id="1033" name="Line 10"/>
          <p:cNvSpPr>
            <a:spLocks noChangeShapeType="1"/>
          </p:cNvSpPr>
          <p:nvPr/>
        </p:nvSpPr>
        <p:spPr bwMode="auto">
          <a:xfrm>
            <a:off x="381000" y="6477000"/>
            <a:ext cx="8382000" cy="0"/>
          </a:xfrm>
          <a:prstGeom prst="line">
            <a:avLst/>
          </a:prstGeom>
          <a:noFill/>
          <a:ln w="12700">
            <a:solidFill>
              <a:schemeClr val="tx1"/>
            </a:solidFill>
            <a:round/>
            <a:headEnd type="none" w="sm" len="sm"/>
            <a:tailEnd type="none" w="sm" len="sm"/>
          </a:ln>
        </p:spPr>
        <p:txBody>
          <a:bodyPr wrap="none" anchor="ctr"/>
          <a:lstStyle/>
          <a:p>
            <a:endParaRPr lang="en-IE"/>
          </a:p>
        </p:txBody>
      </p:sp>
      <p:sp>
        <p:nvSpPr>
          <p:cNvPr id="1034" name="Rectangle 7"/>
          <p:cNvSpPr>
            <a:spLocks noChangeArrowheads="1"/>
          </p:cNvSpPr>
          <p:nvPr userDrawn="1"/>
        </p:nvSpPr>
        <p:spPr bwMode="auto">
          <a:xfrm>
            <a:off x="381000" y="393700"/>
            <a:ext cx="3200400" cy="215900"/>
          </a:xfrm>
          <a:prstGeom prst="rect">
            <a:avLst/>
          </a:prstGeom>
          <a:noFill/>
          <a:ln w="9525">
            <a:noFill/>
            <a:miter lim="800000"/>
            <a:headEnd/>
            <a:tailEnd/>
          </a:ln>
        </p:spPr>
        <p:txBody>
          <a:bodyPr lIns="0" tIns="0" rIns="0" bIns="0" anchor="b">
            <a:spAutoFit/>
          </a:bodyPr>
          <a:lstStyle/>
          <a:p>
            <a:pPr marL="0" lvl="4"/>
            <a:r>
              <a:rPr lang="en-US" sz="1400" b="1" dirty="0" smtClean="0"/>
              <a:t>July </a:t>
            </a:r>
            <a:r>
              <a:rPr lang="en-US" sz="1400" b="1" dirty="0"/>
              <a:t>2013</a:t>
            </a:r>
          </a:p>
        </p:txBody>
      </p:sp>
    </p:spTree>
  </p:cSld>
  <p:clrMap bg1="lt1" tx1="dk1" bg2="lt2" tx2="dk2" accent1="accent1" accent2="accent2" accent3="accent3" accent4="accent4" accent5="accent5" accent6="accent6" hlink="hlink" folHlink="folHlink"/>
  <p:sldLayoutIdLst>
    <p:sldLayoutId id="2147483772" r:id="rId1"/>
    <p:sldLayoutId id="2147483774" r:id="rId2"/>
    <p:sldLayoutId id="2147483777" r:id="rId3"/>
    <p:sldLayoutId id="2147483778" r:id="rId4"/>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notesSlide" Target="../notesSlides/notesSlide6.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10.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image" Target="../media/image9.jpe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image" Target="../media/image8.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image" Target="../media/image11.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image" Target="../media/image7.png"/><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0"/>
          </p:nvPr>
        </p:nvSpPr>
        <p:spPr>
          <a:noFill/>
        </p:spPr>
        <p:txBody>
          <a:bodyPr/>
          <a:lstStyle/>
          <a:p>
            <a:r>
              <a:rPr lang="en-US" smtClean="0"/>
              <a:t>Verso, Mc Laughlin (DecaWave)</a:t>
            </a:r>
          </a:p>
        </p:txBody>
      </p:sp>
      <p:sp>
        <p:nvSpPr>
          <p:cNvPr id="13315" name="Slide Number Placeholder 3"/>
          <p:cNvSpPr>
            <a:spLocks noGrp="1"/>
          </p:cNvSpPr>
          <p:nvPr>
            <p:ph type="sldNum" sz="quarter" idx="11"/>
          </p:nvPr>
        </p:nvSpPr>
        <p:spPr>
          <a:xfrm>
            <a:off x="4394200" y="6475413"/>
            <a:ext cx="431800" cy="184150"/>
          </a:xfrm>
          <a:noFill/>
        </p:spPr>
        <p:txBody>
          <a:bodyPr/>
          <a:lstStyle/>
          <a:p>
            <a:r>
              <a:rPr lang="en-US" smtClean="0"/>
              <a:t>Slide </a:t>
            </a:r>
            <a:fld id="{F473491C-1D61-499E-A3A8-D4E2D5EC8647}" type="slidenum">
              <a:rPr lang="en-US" smtClean="0"/>
              <a:pPr/>
              <a:t>1</a:t>
            </a:fld>
            <a:endParaRPr lang="en-US" smtClean="0"/>
          </a:p>
        </p:txBody>
      </p:sp>
      <p:sp>
        <p:nvSpPr>
          <p:cNvPr id="27651" name="Rectangle 3"/>
          <p:cNvSpPr>
            <a:spLocks noChangeArrowheads="1"/>
          </p:cNvSpPr>
          <p:nvPr/>
        </p:nvSpPr>
        <p:spPr bwMode="auto">
          <a:xfrm>
            <a:off x="152400" y="762000"/>
            <a:ext cx="8839200" cy="369888"/>
          </a:xfrm>
          <a:prstGeom prst="rect">
            <a:avLst/>
          </a:prstGeom>
          <a:noFill/>
          <a:ln w="12700">
            <a:noFill/>
            <a:miter lim="800000"/>
            <a:headEnd type="none" w="sm" len="sm"/>
            <a:tailEnd type="none" w="sm" len="sm"/>
          </a:ln>
          <a:effectLst/>
        </p:spPr>
        <p:txBody>
          <a:bodyPr>
            <a:spAutoFit/>
          </a:bodyPr>
          <a:lstStyle/>
          <a:p>
            <a:pPr algn="ctr">
              <a:defRPr/>
            </a:pP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p:txBody>
      </p:sp>
      <p:sp>
        <p:nvSpPr>
          <p:cNvPr id="13317" name="Rectangle 3"/>
          <p:cNvSpPr>
            <a:spLocks noChangeArrowheads="1"/>
          </p:cNvSpPr>
          <p:nvPr/>
        </p:nvSpPr>
        <p:spPr bwMode="auto">
          <a:xfrm>
            <a:off x="381000" y="1219200"/>
            <a:ext cx="8382000" cy="4739759"/>
          </a:xfrm>
          <a:prstGeom prst="rect">
            <a:avLst/>
          </a:prstGeom>
          <a:noFill/>
          <a:ln w="12700">
            <a:noFill/>
            <a:miter lim="800000"/>
            <a:headEnd type="none" w="sm" len="sm"/>
            <a:tailEnd type="none" w="sm" len="sm"/>
          </a:ln>
        </p:spPr>
        <p:txBody>
          <a:bodyPr>
            <a:spAutoFit/>
          </a:bodyPr>
          <a:lstStyle/>
          <a:p>
            <a:r>
              <a:rPr lang="en-US" sz="1600" b="1" dirty="0">
                <a:solidFill>
                  <a:schemeClr val="tx2"/>
                </a:solidFill>
              </a:rPr>
              <a:t>Submission Title:</a:t>
            </a:r>
            <a:r>
              <a:rPr lang="en-US" sz="1600" dirty="0">
                <a:solidFill>
                  <a:schemeClr val="tx2"/>
                </a:solidFill>
              </a:rPr>
              <a:t> [UWB PHY Proposal to TG8]  	</a:t>
            </a:r>
          </a:p>
          <a:p>
            <a:r>
              <a:rPr lang="en-US" sz="1600" b="1" dirty="0">
                <a:solidFill>
                  <a:schemeClr val="tx2"/>
                </a:solidFill>
              </a:rPr>
              <a:t>Date Submitted: </a:t>
            </a:r>
            <a:r>
              <a:rPr lang="en-US" sz="1600" dirty="0" smtClean="0">
                <a:solidFill>
                  <a:schemeClr val="tx2"/>
                </a:solidFill>
              </a:rPr>
              <a:t>[</a:t>
            </a:r>
            <a:r>
              <a:rPr lang="en-US" sz="1600" dirty="0" smtClean="0">
                <a:solidFill>
                  <a:schemeClr val="tx2"/>
                </a:solidFill>
              </a:rPr>
              <a:t>11</a:t>
            </a:r>
            <a:r>
              <a:rPr lang="en-US" sz="1600" baseline="30000" dirty="0" smtClean="0">
                <a:solidFill>
                  <a:schemeClr val="tx2"/>
                </a:solidFill>
              </a:rPr>
              <a:t>th</a:t>
            </a:r>
            <a:r>
              <a:rPr lang="en-US" sz="1600" dirty="0" smtClean="0">
                <a:solidFill>
                  <a:schemeClr val="tx2"/>
                </a:solidFill>
              </a:rPr>
              <a:t> </a:t>
            </a:r>
            <a:r>
              <a:rPr lang="en-US" sz="1600" dirty="0" smtClean="0">
                <a:solidFill>
                  <a:schemeClr val="tx2"/>
                </a:solidFill>
              </a:rPr>
              <a:t>July 2013 </a:t>
            </a:r>
            <a:r>
              <a:rPr lang="en-US" sz="1600" dirty="0">
                <a:solidFill>
                  <a:schemeClr val="tx2"/>
                </a:solidFill>
              </a:rPr>
              <a:t>]</a:t>
            </a:r>
          </a:p>
          <a:p>
            <a:r>
              <a:rPr lang="en-US" sz="1600" b="1" dirty="0">
                <a:solidFill>
                  <a:schemeClr val="tx2"/>
                </a:solidFill>
              </a:rPr>
              <a:t>Source:</a:t>
            </a:r>
            <a:r>
              <a:rPr lang="en-US" sz="1600" dirty="0">
                <a:solidFill>
                  <a:schemeClr val="tx2"/>
                </a:solidFill>
              </a:rPr>
              <a:t> [Billy Verso, Michael </a:t>
            </a:r>
            <a:r>
              <a:rPr lang="en-US" sz="1600" dirty="0" smtClean="0">
                <a:solidFill>
                  <a:schemeClr val="tx2"/>
                </a:solidFill>
              </a:rPr>
              <a:t>McLaughlin</a:t>
            </a:r>
            <a:r>
              <a:rPr lang="en-US" sz="1600" dirty="0"/>
              <a:t>] </a:t>
            </a:r>
          </a:p>
          <a:p>
            <a:r>
              <a:rPr lang="en-US" sz="1600" b="1" dirty="0">
                <a:solidFill>
                  <a:schemeClr val="tx2"/>
                </a:solidFill>
              </a:rPr>
              <a:t>Company:</a:t>
            </a:r>
            <a:r>
              <a:rPr lang="en-US" sz="1600" dirty="0">
                <a:solidFill>
                  <a:schemeClr val="tx2"/>
                </a:solidFill>
              </a:rPr>
              <a:t> [DecaWave</a:t>
            </a:r>
            <a:r>
              <a:rPr lang="en-US" sz="1600" dirty="0"/>
              <a:t>]</a:t>
            </a:r>
          </a:p>
          <a:p>
            <a:r>
              <a:rPr lang="en-US" sz="1600" b="1" dirty="0">
                <a:solidFill>
                  <a:schemeClr val="tx2"/>
                </a:solidFill>
              </a:rPr>
              <a:t>Address: </a:t>
            </a:r>
            <a:r>
              <a:rPr lang="en-US" sz="1600" dirty="0">
                <a:solidFill>
                  <a:schemeClr val="tx2"/>
                </a:solidFill>
              </a:rPr>
              <a:t>[Adelaide Chambers, Peter Street, Dublin 8, Ireland]</a:t>
            </a:r>
          </a:p>
          <a:p>
            <a:r>
              <a:rPr lang="en-US" sz="1600" b="1" dirty="0">
                <a:solidFill>
                  <a:schemeClr val="tx2"/>
                </a:solidFill>
              </a:rPr>
              <a:t>Voice</a:t>
            </a:r>
            <a:r>
              <a:rPr lang="en-US" sz="1600" b="1" dirty="0"/>
              <a:t>:</a:t>
            </a:r>
            <a:r>
              <a:rPr lang="en-US" sz="1600" dirty="0"/>
              <a:t>[+353 1 6975030</a:t>
            </a:r>
            <a:r>
              <a:rPr lang="en-US" sz="1600" dirty="0">
                <a:solidFill>
                  <a:schemeClr val="tx2"/>
                </a:solidFill>
              </a:rPr>
              <a:t>] </a:t>
            </a:r>
            <a:r>
              <a:rPr lang="en-US" sz="1600" b="1" dirty="0">
                <a:solidFill>
                  <a:schemeClr val="tx2"/>
                </a:solidFill>
              </a:rPr>
              <a:t>Fax:</a:t>
            </a:r>
            <a:r>
              <a:rPr lang="en-US" sz="1600" dirty="0">
                <a:solidFill>
                  <a:schemeClr val="tx2"/>
                </a:solidFill>
              </a:rPr>
              <a:t> </a:t>
            </a:r>
            <a:r>
              <a:rPr lang="en-US" sz="1600" dirty="0"/>
              <a:t>[</a:t>
            </a:r>
            <a:r>
              <a:rPr lang="en-US" sz="1600" dirty="0">
                <a:solidFill>
                  <a:schemeClr val="tx2"/>
                </a:solidFill>
              </a:rPr>
              <a:t>] </a:t>
            </a:r>
            <a:r>
              <a:rPr lang="en-US" sz="1600" b="1" dirty="0">
                <a:solidFill>
                  <a:schemeClr val="tx2"/>
                </a:solidFill>
              </a:rPr>
              <a:t>E-Mail:</a:t>
            </a:r>
            <a:r>
              <a:rPr lang="en-US" sz="1600" dirty="0">
                <a:solidFill>
                  <a:schemeClr val="tx2"/>
                </a:solidFill>
              </a:rPr>
              <a:t>[</a:t>
            </a:r>
            <a:r>
              <a:rPr lang="en-US" sz="1600" dirty="0" err="1">
                <a:solidFill>
                  <a:schemeClr val="tx2"/>
                </a:solidFill>
              </a:rPr>
              <a:t>billy.verso</a:t>
            </a:r>
            <a:r>
              <a:rPr lang="en-US" sz="1600" dirty="0">
                <a:solidFill>
                  <a:schemeClr val="tx2"/>
                </a:solidFill>
              </a:rPr>
              <a:t> “at” </a:t>
            </a:r>
            <a:r>
              <a:rPr lang="en-US" sz="1600" dirty="0" smtClean="0">
                <a:solidFill>
                  <a:schemeClr val="tx2"/>
                </a:solidFill>
              </a:rPr>
              <a:t>decawave.com, </a:t>
            </a:r>
            <a:r>
              <a:rPr lang="en-US" sz="1600" dirty="0" err="1" smtClean="0">
                <a:solidFill>
                  <a:schemeClr val="tx2"/>
                </a:solidFill>
              </a:rPr>
              <a:t>michael.mclaughlin</a:t>
            </a:r>
            <a:r>
              <a:rPr lang="en-US" sz="1600" dirty="0" smtClean="0">
                <a:solidFill>
                  <a:schemeClr val="tx2"/>
                </a:solidFill>
              </a:rPr>
              <a:t> “at” decawave.com ]</a:t>
            </a:r>
            <a:r>
              <a:rPr lang="en-US" sz="1600" dirty="0">
                <a:solidFill>
                  <a:schemeClr val="tx2"/>
                </a:solidFill>
              </a:rPr>
              <a:t>	</a:t>
            </a:r>
          </a:p>
          <a:p>
            <a:pPr>
              <a:spcBef>
                <a:spcPts val="600"/>
              </a:spcBef>
              <a:spcAft>
                <a:spcPts val="600"/>
              </a:spcAft>
            </a:pPr>
            <a:r>
              <a:rPr lang="en-US" sz="1600" b="1" dirty="0">
                <a:solidFill>
                  <a:schemeClr val="tx2"/>
                </a:solidFill>
              </a:rPr>
              <a:t>Re:</a:t>
            </a:r>
            <a:r>
              <a:rPr lang="en-US" sz="1600" dirty="0">
                <a:solidFill>
                  <a:schemeClr val="tx2"/>
                </a:solidFill>
              </a:rPr>
              <a:t> [</a:t>
            </a:r>
            <a:r>
              <a:rPr lang="en-US" sz="1600" dirty="0"/>
              <a:t>In response to call for technical proposals to TG8</a:t>
            </a:r>
            <a:r>
              <a:rPr lang="en-US" sz="1600" dirty="0">
                <a:solidFill>
                  <a:schemeClr val="tx2"/>
                </a:solidFill>
              </a:rPr>
              <a:t>]</a:t>
            </a:r>
            <a:endParaRPr lang="en-US" dirty="0">
              <a:solidFill>
                <a:schemeClr val="tx2"/>
              </a:solidFill>
            </a:endParaRPr>
          </a:p>
          <a:p>
            <a:pPr>
              <a:spcBef>
                <a:spcPts val="600"/>
              </a:spcBef>
              <a:spcAft>
                <a:spcPts val="600"/>
              </a:spcAft>
            </a:pPr>
            <a:r>
              <a:rPr lang="en-US" sz="1600" b="1" dirty="0">
                <a:solidFill>
                  <a:schemeClr val="tx2"/>
                </a:solidFill>
              </a:rPr>
              <a:t>Abstract:</a:t>
            </a:r>
            <a:r>
              <a:rPr lang="en-US" sz="1600" dirty="0">
                <a:solidFill>
                  <a:schemeClr val="tx2"/>
                </a:solidFill>
              </a:rPr>
              <a:t>	[ </a:t>
            </a:r>
            <a:r>
              <a:rPr lang="en-US" sz="1600" dirty="0" smtClean="0">
                <a:solidFill>
                  <a:schemeClr val="tx2"/>
                </a:solidFill>
              </a:rPr>
              <a:t>Proposes that TG8 adopts 802.15.4a UWB as PHY for TG8]</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[PHY proposal </a:t>
            </a:r>
            <a:r>
              <a:rPr lang="en-US" sz="1600" dirty="0"/>
              <a:t>for 802.15.8]</a:t>
            </a:r>
            <a:endParaRPr lang="en-US" sz="1600" dirty="0">
              <a:solidFill>
                <a:schemeClr val="tx2"/>
              </a:solidFill>
            </a:endParaRPr>
          </a:p>
          <a:p>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endParaRPr lang="en-US" sz="1600" dirty="0">
              <a:solidFill>
                <a:schemeClr val="tx2"/>
              </a:solidFill>
            </a:endParaRP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E" sz="2400" b="1" i="1" dirty="0">
                <a:latin typeface="+mn-lt"/>
              </a:rPr>
              <a:t>IEEE 802.15.4a </a:t>
            </a:r>
            <a:r>
              <a:rPr lang="en-IE" sz="2400" b="1" i="1" dirty="0" smtClean="0">
                <a:latin typeface="+mn-lt"/>
              </a:rPr>
              <a:t>Preamble</a:t>
            </a:r>
            <a:endParaRPr lang="en-IE" sz="2400" b="1" i="1" dirty="0">
              <a:latin typeface="+mn-lt"/>
            </a:endParaRPr>
          </a:p>
        </p:txBody>
      </p:sp>
      <p:sp>
        <p:nvSpPr>
          <p:cNvPr id="13" name="TextBox 12"/>
          <p:cNvSpPr txBox="1"/>
          <p:nvPr/>
        </p:nvSpPr>
        <p:spPr>
          <a:xfrm>
            <a:off x="179512" y="4149080"/>
            <a:ext cx="8784976" cy="369332"/>
          </a:xfrm>
          <a:prstGeom prst="rect">
            <a:avLst/>
          </a:prstGeom>
          <a:noFill/>
        </p:spPr>
        <p:txBody>
          <a:bodyPr wrap="square" rtlCol="0">
            <a:spAutoFit/>
          </a:bodyPr>
          <a:lstStyle/>
          <a:p>
            <a:endParaRPr lang="en-IE" dirty="0"/>
          </a:p>
        </p:txBody>
      </p:sp>
      <p:sp>
        <p:nvSpPr>
          <p:cNvPr id="14" name="Content Placeholder 2"/>
          <p:cNvSpPr txBox="1">
            <a:spLocks/>
          </p:cNvSpPr>
          <p:nvPr/>
        </p:nvSpPr>
        <p:spPr bwMode="auto">
          <a:xfrm>
            <a:off x="457200" y="4376440"/>
            <a:ext cx="8219256" cy="22929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IE" sz="2800" b="0" i="0" u="none" strike="noStrike" kern="0" cap="none" spc="0" normalizeH="0" baseline="0" noProof="0" dirty="0" smtClean="0">
                <a:ln>
                  <a:noFill/>
                </a:ln>
                <a:solidFill>
                  <a:schemeClr val="tx1"/>
                </a:solidFill>
                <a:effectLst/>
                <a:uLnTx/>
                <a:uFillTx/>
                <a:latin typeface="+mn-lt"/>
                <a:ea typeface="+mn-ea"/>
                <a:cs typeface="+mn-cs"/>
              </a:rPr>
              <a:t>Benefit of ternary codes: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IE" sz="2400" b="0" i="0" u="none" strike="noStrike" kern="0" cap="none" spc="0" normalizeH="0" baseline="0" noProof="0" dirty="0" smtClean="0">
                <a:ln>
                  <a:noFill/>
                </a:ln>
                <a:effectLst/>
                <a:uLnTx/>
                <a:uFillTx/>
                <a:latin typeface="+mn-lt"/>
                <a:cs typeface="+mn-cs"/>
              </a:rPr>
              <a:t>support both coherent and non-coherent detection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IE" sz="2400" b="0" i="0" u="none" strike="noStrike" kern="0" cap="none" spc="0" normalizeH="0" baseline="0" noProof="0" dirty="0" smtClean="0">
                <a:ln>
                  <a:noFill/>
                </a:ln>
                <a:effectLst/>
                <a:uLnTx/>
                <a:uFillTx/>
                <a:latin typeface="+mn-lt"/>
                <a:cs typeface="+mn-cs"/>
              </a:rPr>
              <a:t>Perfect autocorrelation allows precise measurement of channel impulse response</a:t>
            </a:r>
          </a:p>
        </p:txBody>
      </p:sp>
      <p:pic>
        <p:nvPicPr>
          <p:cNvPr id="2054" name="Picture 6"/>
          <p:cNvPicPr>
            <a:picLocks noGrp="1" noChangeAspect="1" noChangeArrowheads="1"/>
          </p:cNvPicPr>
          <p:nvPr>
            <p:ph sz="half" idx="2"/>
          </p:nvPr>
        </p:nvPicPr>
        <p:blipFill>
          <a:blip r:embed="rId3" cstate="print"/>
          <a:srcRect/>
          <a:stretch>
            <a:fillRect/>
          </a:stretch>
        </p:blipFill>
        <p:spPr bwMode="auto">
          <a:xfrm>
            <a:off x="4648200" y="980728"/>
            <a:ext cx="4038600" cy="3030750"/>
          </a:xfrm>
          <a:prstGeom prst="rect">
            <a:avLst/>
          </a:prstGeom>
          <a:noFill/>
          <a:ln w="9525">
            <a:noFill/>
            <a:miter lim="800000"/>
            <a:headEnd/>
            <a:tailEnd/>
          </a:ln>
          <a:effectLst/>
        </p:spPr>
      </p:pic>
      <p:pic>
        <p:nvPicPr>
          <p:cNvPr id="2055" name="Picture 7"/>
          <p:cNvPicPr>
            <a:picLocks noGrp="1" noChangeAspect="1" noChangeArrowheads="1"/>
          </p:cNvPicPr>
          <p:nvPr>
            <p:ph sz="half" idx="1"/>
          </p:nvPr>
        </p:nvPicPr>
        <p:blipFill>
          <a:blip r:embed="rId4" cstate="print"/>
          <a:srcRect/>
          <a:stretch>
            <a:fillRect/>
          </a:stretch>
        </p:blipFill>
        <p:spPr bwMode="auto">
          <a:xfrm>
            <a:off x="457200" y="980728"/>
            <a:ext cx="4038600" cy="3030750"/>
          </a:xfrm>
          <a:prstGeom prst="rect">
            <a:avLst/>
          </a:prstGeom>
          <a:noFill/>
          <a:ln w="9525">
            <a:noFill/>
            <a:miter lim="800000"/>
            <a:headEnd/>
            <a:tailEnd/>
          </a:ln>
          <a:effectLst/>
        </p:spPr>
      </p:pic>
    </p:spTree>
    <p:extLst>
      <p:ext uri="{BB962C8B-B14F-4D97-AF65-F5344CB8AC3E}">
        <p14:creationId xmlns="" xmlns:p14="http://schemas.microsoft.com/office/powerpoint/2010/main" val="2082531508"/>
      </p:ext>
    </p:extLst>
  </p:cSld>
  <p:clrMapOvr>
    <a:masterClrMapping/>
  </p:clrMapOvr>
  <p:transition advClick="0" advTm="8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Convolutional Coding of Data Bits</a:t>
            </a:r>
            <a:endParaRPr lang="en-IE" dirty="0"/>
          </a:p>
        </p:txBody>
      </p:sp>
      <p:sp>
        <p:nvSpPr>
          <p:cNvPr id="5" name="Content Placeholder 21"/>
          <p:cNvSpPr txBox="1">
            <a:spLocks/>
          </p:cNvSpPr>
          <p:nvPr/>
        </p:nvSpPr>
        <p:spPr bwMode="auto">
          <a:xfrm>
            <a:off x="4445000" y="3089275"/>
            <a:ext cx="4284663" cy="247173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effectLst/>
                <a:uLnTx/>
                <a:uFillTx/>
                <a:latin typeface="+mn-lt"/>
                <a:ea typeface="+mn-ea"/>
                <a:cs typeface="+mn-cs"/>
              </a:rPr>
              <a:t>All data bits are encoded with the convolutional encoder</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effectLst/>
                <a:uLnTx/>
                <a:uFillTx/>
                <a:latin typeface="+mn-lt"/>
                <a:ea typeface="+mn-ea"/>
                <a:cs typeface="+mn-cs"/>
              </a:rPr>
              <a:t>The systematic bit determines the burst position in the symbol (PPM)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000" b="0" i="0" u="none" strike="noStrike" kern="0" cap="none" spc="0" normalizeH="0" baseline="0" noProof="0" dirty="0" smtClean="0">
                <a:ln>
                  <a:noFill/>
                </a:ln>
                <a:effectLst/>
                <a:uLnTx/>
                <a:uFillTx/>
                <a:latin typeface="+mn-lt"/>
                <a:ea typeface="+mn-ea"/>
                <a:cs typeface="+mn-cs"/>
              </a:rPr>
              <a:t>The parity bit determines the polarity of the burst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effectLst/>
              <a:uLnTx/>
              <a:uFillTx/>
              <a:latin typeface="+mn-lt"/>
              <a:ea typeface="+mn-ea"/>
              <a:cs typeface="+mn-cs"/>
            </a:endParaRPr>
          </a:p>
        </p:txBody>
      </p:sp>
      <p:pic>
        <p:nvPicPr>
          <p:cNvPr id="6" name="Picture 3"/>
          <p:cNvPicPr>
            <a:picLocks noChangeAspect="1" noChangeArrowheads="1"/>
          </p:cNvPicPr>
          <p:nvPr/>
        </p:nvPicPr>
        <p:blipFill>
          <a:blip r:embed="rId2" cstate="print"/>
          <a:srcRect b="9520"/>
          <a:stretch>
            <a:fillRect/>
          </a:stretch>
        </p:blipFill>
        <p:spPr bwMode="auto">
          <a:xfrm>
            <a:off x="188912" y="1828800"/>
            <a:ext cx="3249613" cy="1873250"/>
          </a:xfrm>
          <a:prstGeom prst="rect">
            <a:avLst/>
          </a:prstGeom>
          <a:noFill/>
          <a:ln w="9525">
            <a:noFill/>
            <a:miter lim="800000"/>
            <a:headEnd/>
            <a:tailEnd/>
          </a:ln>
        </p:spPr>
      </p:pic>
      <p:pic>
        <p:nvPicPr>
          <p:cNvPr id="7" name="Picture 33" descr="burstf.JPG"/>
          <p:cNvPicPr>
            <a:picLocks noChangeAspect="1"/>
          </p:cNvPicPr>
          <p:nvPr/>
        </p:nvPicPr>
        <p:blipFill>
          <a:blip r:embed="rId3" cstate="print"/>
          <a:srcRect/>
          <a:stretch>
            <a:fillRect/>
          </a:stretch>
        </p:blipFill>
        <p:spPr bwMode="auto">
          <a:xfrm>
            <a:off x="2693987" y="4200525"/>
            <a:ext cx="1649413" cy="1123950"/>
          </a:xfrm>
          <a:prstGeom prst="rect">
            <a:avLst/>
          </a:prstGeom>
          <a:noFill/>
          <a:ln w="9525">
            <a:noFill/>
            <a:miter lim="800000"/>
            <a:headEnd/>
            <a:tailEnd/>
          </a:ln>
        </p:spPr>
      </p:pic>
      <p:pic>
        <p:nvPicPr>
          <p:cNvPr id="8" name="Picture 33" descr="burstf.JPG"/>
          <p:cNvPicPr>
            <a:picLocks noChangeAspect="1"/>
          </p:cNvPicPr>
          <p:nvPr/>
        </p:nvPicPr>
        <p:blipFill>
          <a:blip r:embed="rId4" cstate="print"/>
          <a:srcRect/>
          <a:stretch>
            <a:fillRect/>
          </a:stretch>
        </p:blipFill>
        <p:spPr bwMode="auto">
          <a:xfrm>
            <a:off x="698500" y="4224338"/>
            <a:ext cx="1647825" cy="1125537"/>
          </a:xfrm>
          <a:prstGeom prst="rect">
            <a:avLst/>
          </a:prstGeom>
          <a:noFill/>
          <a:ln w="9525">
            <a:noFill/>
            <a:miter lim="800000"/>
            <a:headEnd/>
            <a:tailEnd/>
          </a:ln>
        </p:spPr>
      </p:pic>
      <p:grpSp>
        <p:nvGrpSpPr>
          <p:cNvPr id="3" name="Group 12"/>
          <p:cNvGrpSpPr>
            <a:grpSpLocks/>
          </p:cNvGrpSpPr>
          <p:nvPr/>
        </p:nvGrpSpPr>
        <p:grpSpPr bwMode="auto">
          <a:xfrm>
            <a:off x="3651250" y="1819275"/>
            <a:ext cx="5205413" cy="581025"/>
            <a:chOff x="695326" y="1257300"/>
            <a:chExt cx="7658100" cy="581025"/>
          </a:xfrm>
        </p:grpSpPr>
        <p:sp>
          <p:nvSpPr>
            <p:cNvPr id="10" name="Rectangle 9"/>
            <p:cNvSpPr/>
            <p:nvPr/>
          </p:nvSpPr>
          <p:spPr bwMode="auto">
            <a:xfrm>
              <a:off x="695326" y="1257300"/>
              <a:ext cx="7658100" cy="581025"/>
            </a:xfrm>
            <a:prstGeom prst="rect">
              <a:avLst/>
            </a:prstGeom>
            <a:solidFill>
              <a:srgbClr val="FFCC99"/>
            </a:solidFill>
            <a:ln w="9525" cap="flat" cmpd="sng" algn="ctr">
              <a:noFill/>
              <a:prstDash val="solid"/>
              <a:round/>
              <a:headEnd type="none" w="med" len="med"/>
              <a:tailEnd type="none" w="med" len="med"/>
            </a:ln>
            <a:effectLst>
              <a:outerShdw dist="35921" dir="2700000" algn="ctr" rotWithShape="0">
                <a:schemeClr val="bg2"/>
              </a:outerShdw>
            </a:effectLst>
          </p:spPr>
          <p:txBody>
            <a:bodyPr wrap="none" anchor="ctr"/>
            <a:lstStyle/>
            <a:p>
              <a:pPr algn="ctr">
                <a:defRPr/>
              </a:pPr>
              <a:endParaRPr lang="en-US">
                <a:latin typeface="Arial" charset="0"/>
                <a:cs typeface="Arial" charset="0"/>
              </a:endParaRPr>
            </a:p>
          </p:txBody>
        </p:sp>
        <p:sp>
          <p:nvSpPr>
            <p:cNvPr id="11" name="Rectangle 4"/>
            <p:cNvSpPr>
              <a:spLocks noChangeArrowheads="1"/>
            </p:cNvSpPr>
            <p:nvPr/>
          </p:nvSpPr>
          <p:spPr bwMode="auto">
            <a:xfrm>
              <a:off x="695326" y="1257300"/>
              <a:ext cx="1914524" cy="581025"/>
            </a:xfrm>
            <a:prstGeom prst="rect">
              <a:avLst/>
            </a:prstGeom>
            <a:noFill/>
            <a:ln w="12700" algn="ctr">
              <a:solidFill>
                <a:schemeClr val="tx1"/>
              </a:solidFill>
              <a:round/>
              <a:headEnd/>
              <a:tailEnd/>
            </a:ln>
          </p:spPr>
          <p:txBody>
            <a:bodyPr wrap="none" anchor="ctr"/>
            <a:lstStyle/>
            <a:p>
              <a:pPr algn="ctr"/>
              <a:r>
                <a:rPr lang="en-GB" sz="1200"/>
                <a:t>Represents 0</a:t>
              </a:r>
              <a:endParaRPr lang="en-US" sz="1200"/>
            </a:p>
          </p:txBody>
        </p:sp>
        <p:sp>
          <p:nvSpPr>
            <p:cNvPr id="12" name="Rectangle 9"/>
            <p:cNvSpPr>
              <a:spLocks noChangeArrowheads="1"/>
            </p:cNvSpPr>
            <p:nvPr/>
          </p:nvSpPr>
          <p:spPr bwMode="auto">
            <a:xfrm>
              <a:off x="2609851" y="1257300"/>
              <a:ext cx="1914525" cy="581025"/>
            </a:xfrm>
            <a:prstGeom prst="rect">
              <a:avLst/>
            </a:prstGeom>
            <a:noFill/>
            <a:ln w="12700" algn="ctr">
              <a:solidFill>
                <a:schemeClr val="tx1"/>
              </a:solidFill>
              <a:round/>
              <a:headEnd/>
              <a:tailEnd/>
            </a:ln>
          </p:spPr>
          <p:txBody>
            <a:bodyPr wrap="none" anchor="ctr"/>
            <a:lstStyle/>
            <a:p>
              <a:pPr algn="ctr"/>
              <a:r>
                <a:rPr lang="en-GB" sz="1200"/>
                <a:t>Guard interval 0</a:t>
              </a:r>
              <a:endParaRPr lang="en-US" sz="1200"/>
            </a:p>
          </p:txBody>
        </p:sp>
        <p:sp>
          <p:nvSpPr>
            <p:cNvPr id="13" name="Rectangle 10"/>
            <p:cNvSpPr>
              <a:spLocks noChangeArrowheads="1"/>
            </p:cNvSpPr>
            <p:nvPr/>
          </p:nvSpPr>
          <p:spPr bwMode="auto">
            <a:xfrm>
              <a:off x="4524376" y="1257300"/>
              <a:ext cx="1914524" cy="581025"/>
            </a:xfrm>
            <a:prstGeom prst="rect">
              <a:avLst/>
            </a:prstGeom>
            <a:noFill/>
            <a:ln w="12700" algn="ctr">
              <a:solidFill>
                <a:schemeClr val="tx1"/>
              </a:solidFill>
              <a:round/>
              <a:headEnd/>
              <a:tailEnd/>
            </a:ln>
          </p:spPr>
          <p:txBody>
            <a:bodyPr wrap="none" anchor="ctr"/>
            <a:lstStyle/>
            <a:p>
              <a:pPr algn="ctr"/>
              <a:r>
                <a:rPr lang="en-GB" sz="1200"/>
                <a:t>Represents 1</a:t>
              </a:r>
              <a:endParaRPr lang="en-US" sz="1200"/>
            </a:p>
          </p:txBody>
        </p:sp>
        <p:sp>
          <p:nvSpPr>
            <p:cNvPr id="14" name="Rectangle 11"/>
            <p:cNvSpPr>
              <a:spLocks noChangeArrowheads="1"/>
            </p:cNvSpPr>
            <p:nvPr/>
          </p:nvSpPr>
          <p:spPr bwMode="auto">
            <a:xfrm>
              <a:off x="6438901" y="1257300"/>
              <a:ext cx="1914524" cy="581025"/>
            </a:xfrm>
            <a:prstGeom prst="rect">
              <a:avLst/>
            </a:prstGeom>
            <a:noFill/>
            <a:ln w="12700" algn="ctr">
              <a:solidFill>
                <a:schemeClr val="tx1"/>
              </a:solidFill>
              <a:round/>
              <a:headEnd/>
              <a:tailEnd/>
            </a:ln>
          </p:spPr>
          <p:txBody>
            <a:bodyPr wrap="none" anchor="ctr"/>
            <a:lstStyle/>
            <a:p>
              <a:pPr algn="ctr"/>
              <a:r>
                <a:rPr lang="en-GB" sz="1200"/>
                <a:t>Guard interval 1</a:t>
              </a:r>
              <a:endParaRPr lang="en-US" sz="1200"/>
            </a:p>
          </p:txBody>
        </p:sp>
      </p:grpSp>
    </p:spTree>
  </p:cSld>
  <p:clrMapOvr>
    <a:masterClrMapping/>
  </p:clrMapOvr>
  <p:transition advClick="0" advTm="8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b="1" i="1" dirty="0">
                <a:latin typeface="+mn-lt"/>
              </a:rPr>
              <a:t>IEEE 802.15.4a Payload</a:t>
            </a:r>
          </a:p>
        </p:txBody>
      </p:sp>
      <p:sp>
        <p:nvSpPr>
          <p:cNvPr id="4" name="Content Placeholder 3"/>
          <p:cNvSpPr>
            <a:spLocks noGrp="1"/>
          </p:cNvSpPr>
          <p:nvPr>
            <p:ph sz="half" idx="10"/>
          </p:nvPr>
        </p:nvSpPr>
        <p:spPr>
          <a:xfrm>
            <a:off x="458968" y="3645024"/>
            <a:ext cx="8251399" cy="2802910"/>
          </a:xfrm>
        </p:spPr>
        <p:txBody>
          <a:bodyPr/>
          <a:lstStyle/>
          <a:p>
            <a:r>
              <a:rPr lang="en-IE" dirty="0" smtClean="0"/>
              <a:t>Non-coherent RX can only use burst position information to decode bits</a:t>
            </a:r>
          </a:p>
          <a:p>
            <a:r>
              <a:rPr lang="en-IE" dirty="0" smtClean="0"/>
              <a:t>Coherent RX benefits</a:t>
            </a:r>
          </a:p>
          <a:p>
            <a:pPr lvl="1"/>
            <a:r>
              <a:rPr lang="en-IE" dirty="0" smtClean="0"/>
              <a:t>Burst phase contains error correction information</a:t>
            </a:r>
          </a:p>
          <a:p>
            <a:pPr lvl="1"/>
            <a:r>
              <a:rPr lang="en-IE" dirty="0" smtClean="0"/>
              <a:t>Non-coherent demodulation squares the noise</a:t>
            </a:r>
          </a:p>
          <a:p>
            <a:pPr lvl="1"/>
            <a:r>
              <a:rPr lang="en-IE" dirty="0" smtClean="0"/>
              <a:t>Burst spreading code allows noise suppression</a:t>
            </a:r>
          </a:p>
          <a:p>
            <a:pPr lvl="1"/>
            <a:endParaRPr lang="en-IE" dirty="0"/>
          </a:p>
        </p:txBody>
      </p:sp>
      <p:pic>
        <p:nvPicPr>
          <p:cNvPr id="5" name="Picture 2"/>
          <p:cNvPicPr>
            <a:picLocks noGrp="1" noChangeAspect="1" noChangeArrowheads="1"/>
          </p:cNvPicPr>
          <p:nvPr>
            <p:ph sz="half"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27919" y="1371600"/>
            <a:ext cx="6877050" cy="229235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90240533"/>
      </p:ext>
    </p:extLst>
  </p:cSld>
  <p:clrMapOvr>
    <a:masterClrMapping/>
  </p:clrMapOvr>
  <p:transition advClick="0" advTm="8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b="1" i="1" smtClean="0">
                <a:latin typeface="+mn-lt"/>
              </a:rPr>
              <a:t>Find the unicorn </a:t>
            </a:r>
            <a:r>
              <a:rPr lang="en-IE" sz="2400" i="1" smtClean="0">
                <a:latin typeface="+mn-lt"/>
              </a:rPr>
              <a:t>(non-coherent version)</a:t>
            </a:r>
            <a:endParaRPr lang="en-IE" sz="2400" i="1" dirty="0">
              <a:latin typeface="+mn-lt"/>
            </a:endParaRPr>
          </a:p>
        </p:txBody>
      </p:sp>
      <p:pic>
        <p:nvPicPr>
          <p:cNvPr id="8" name="Picture 3" descr="C:\Users\dneirynck\Pictures\nick_ace_colorblind_unicorn_bw.jpg"/>
          <p:cNvPicPr>
            <a:picLocks noGrp="1" noChangeAspect="1" noChangeArrowheads="1"/>
          </p:cNvPicPr>
          <p:nvPr>
            <p:ph sz="half" idx="1"/>
          </p:nvPr>
        </p:nvPicPr>
        <p:blipFill>
          <a:blip r:embed="rId3" cstate="print"/>
          <a:srcRect/>
          <a:stretch>
            <a:fillRect/>
          </a:stretch>
        </p:blipFill>
        <p:spPr bwMode="auto">
          <a:xfrm>
            <a:off x="2379906" y="1600200"/>
            <a:ext cx="3586825" cy="4525962"/>
          </a:xfrm>
          <a:prstGeom prst="rect">
            <a:avLst/>
          </a:prstGeom>
          <a:noFill/>
        </p:spPr>
      </p:pic>
    </p:spTree>
    <p:extLst>
      <p:ext uri="{BB962C8B-B14F-4D97-AF65-F5344CB8AC3E}">
        <p14:creationId xmlns="" xmlns:p14="http://schemas.microsoft.com/office/powerpoint/2010/main" val="243412112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b="1" i="1" dirty="0">
                <a:latin typeface="+mn-lt"/>
              </a:rPr>
              <a:t>Find the unicorn </a:t>
            </a:r>
            <a:r>
              <a:rPr lang="en-IE" sz="2400" i="1" dirty="0">
                <a:latin typeface="+mn-lt"/>
              </a:rPr>
              <a:t>(coherent version)</a:t>
            </a:r>
          </a:p>
        </p:txBody>
      </p:sp>
      <p:sp>
        <p:nvSpPr>
          <p:cNvPr id="9" name="TextBox 8"/>
          <p:cNvSpPr txBox="1"/>
          <p:nvPr/>
        </p:nvSpPr>
        <p:spPr>
          <a:xfrm>
            <a:off x="4679504" y="6488668"/>
            <a:ext cx="4464496" cy="369332"/>
          </a:xfrm>
          <a:prstGeom prst="rect">
            <a:avLst/>
          </a:prstGeom>
          <a:noFill/>
        </p:spPr>
        <p:txBody>
          <a:bodyPr wrap="square" rtlCol="0">
            <a:spAutoFit/>
          </a:bodyPr>
          <a:lstStyle/>
          <a:p>
            <a:pPr algn="r"/>
            <a:r>
              <a:rPr lang="en-IE" dirty="0" smtClean="0"/>
              <a:t>Image credit: Nick Ace, </a:t>
            </a:r>
            <a:r>
              <a:rPr lang="en-IE" dirty="0" err="1" smtClean="0"/>
              <a:t>Colorblind</a:t>
            </a:r>
            <a:r>
              <a:rPr lang="en-IE" dirty="0" smtClean="0"/>
              <a:t> Unicorn</a:t>
            </a:r>
            <a:endParaRPr lang="en-IE" dirty="0"/>
          </a:p>
        </p:txBody>
      </p:sp>
      <p:pic>
        <p:nvPicPr>
          <p:cNvPr id="3074" name="Picture 2"/>
          <p:cNvPicPr>
            <a:picLocks noChangeAspect="1" noChangeArrowheads="1"/>
          </p:cNvPicPr>
          <p:nvPr/>
        </p:nvPicPr>
        <p:blipFill>
          <a:blip r:embed="rId3" cstate="print"/>
          <a:srcRect/>
          <a:stretch>
            <a:fillRect/>
          </a:stretch>
        </p:blipFill>
        <p:spPr bwMode="auto">
          <a:xfrm>
            <a:off x="2379600" y="1602000"/>
            <a:ext cx="3586008" cy="4525200"/>
          </a:xfrm>
          <a:prstGeom prst="rect">
            <a:avLst/>
          </a:prstGeom>
          <a:noFill/>
          <a:ln w="9525">
            <a:noFill/>
            <a:miter lim="800000"/>
            <a:headEnd/>
            <a:tailEnd/>
          </a:ln>
        </p:spPr>
      </p:pic>
    </p:spTree>
    <p:extLst>
      <p:ext uri="{BB962C8B-B14F-4D97-AF65-F5344CB8AC3E}">
        <p14:creationId xmlns="" xmlns:p14="http://schemas.microsoft.com/office/powerpoint/2010/main" val="4240150132"/>
      </p:ext>
    </p:extLst>
  </p:cSld>
  <p:clrMapOvr>
    <a:masterClrMapping/>
  </p:clrMapOvr>
  <p:transition advClick="0" advTm="8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8066087" cy="741363"/>
          </a:xfrm>
          <a:prstGeom prst="rect">
            <a:avLst/>
          </a:prstGeom>
          <a:noFill/>
          <a:ln w="9525">
            <a:noFill/>
            <a:round/>
            <a:headEnd/>
            <a:tailEnd/>
          </a:ln>
        </p:spPr>
        <p:txBody>
          <a:bodyPr lIns="90000" tIns="46800" rIns="90000" bIns="46800" anchor="ctr"/>
          <a:lstStyle/>
          <a:p>
            <a:pPr defTabSz="449263">
              <a:buClr>
                <a:srgbClr val="000000"/>
              </a:buCl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chemeClr val="bg1"/>
                </a:solidFill>
                <a:latin typeface="Calibri" pitchFamily="34" charset="0"/>
              </a:rPr>
              <a:t>The 4a Transmit Signal</a:t>
            </a:r>
          </a:p>
        </p:txBody>
      </p:sp>
      <p:sp>
        <p:nvSpPr>
          <p:cNvPr id="37" name="Rectangle 3"/>
          <p:cNvSpPr txBox="1">
            <a:spLocks noChangeArrowheads="1"/>
          </p:cNvSpPr>
          <p:nvPr/>
        </p:nvSpPr>
        <p:spPr bwMode="auto">
          <a:xfrm>
            <a:off x="615950" y="609600"/>
            <a:ext cx="8001000" cy="5530850"/>
          </a:xfrm>
          <a:prstGeom prst="rect">
            <a:avLst/>
          </a:prstGeom>
          <a:noFill/>
          <a:ln>
            <a:miter lim="800000"/>
            <a:headEnd/>
            <a:tailEnd/>
          </a:ln>
        </p:spPr>
        <p:txBody>
          <a:bodyPr/>
          <a:lstStyle/>
          <a:p>
            <a:pPr marL="180975" indent="-180975" fontAlgn="auto">
              <a:lnSpc>
                <a:spcPct val="150000"/>
              </a:lnSpc>
              <a:spcBef>
                <a:spcPct val="20000"/>
              </a:spcBef>
              <a:spcAft>
                <a:spcPts val="0"/>
              </a:spcAft>
              <a:defRPr/>
            </a:pPr>
            <a:endParaRPr lang="fr-FR" b="1" kern="0" dirty="0">
              <a:latin typeface="+mn-lt"/>
            </a:endParaRPr>
          </a:p>
          <a:p>
            <a:pPr marL="180975" indent="-180975" fontAlgn="auto">
              <a:lnSpc>
                <a:spcPct val="150000"/>
              </a:lnSpc>
              <a:spcBef>
                <a:spcPct val="20000"/>
              </a:spcBef>
              <a:spcAft>
                <a:spcPts val="0"/>
              </a:spcAft>
              <a:defRPr/>
            </a:pPr>
            <a:endParaRPr lang="fr-FR" sz="1200" kern="0" dirty="0">
              <a:solidFill>
                <a:schemeClr val="folHlink"/>
              </a:solidFill>
              <a:latin typeface="+mn-lt"/>
            </a:endParaRPr>
          </a:p>
        </p:txBody>
      </p:sp>
      <p:sp>
        <p:nvSpPr>
          <p:cNvPr id="5124" name="AutoShape 2"/>
          <p:cNvSpPr>
            <a:spLocks noChangeAspect="1" noChangeArrowheads="1"/>
          </p:cNvSpPr>
          <p:nvPr/>
        </p:nvSpPr>
        <p:spPr bwMode="auto">
          <a:xfrm>
            <a:off x="4445000" y="1857375"/>
            <a:ext cx="4286250" cy="3079750"/>
          </a:xfrm>
          <a:prstGeom prst="rect">
            <a:avLst/>
          </a:prstGeom>
          <a:noFill/>
          <a:ln w="9525">
            <a:noFill/>
            <a:miter lim="800000"/>
            <a:headEnd/>
            <a:tailEnd/>
          </a:ln>
        </p:spPr>
        <p:txBody>
          <a:bodyPr/>
          <a:lstStyle/>
          <a:p>
            <a:endParaRPr lang="fr-FR"/>
          </a:p>
        </p:txBody>
      </p:sp>
      <p:pic>
        <p:nvPicPr>
          <p:cNvPr id="5125" name="Picture 1"/>
          <p:cNvPicPr>
            <a:picLocks noChangeAspect="1" noChangeArrowheads="1"/>
          </p:cNvPicPr>
          <p:nvPr/>
        </p:nvPicPr>
        <p:blipFill>
          <a:blip r:embed="rId3" cstate="print"/>
          <a:srcRect/>
          <a:stretch>
            <a:fillRect/>
          </a:stretch>
        </p:blipFill>
        <p:spPr bwMode="auto">
          <a:xfrm>
            <a:off x="709613" y="1268413"/>
            <a:ext cx="7683500" cy="3786187"/>
          </a:xfrm>
          <a:prstGeom prst="rect">
            <a:avLst/>
          </a:prstGeom>
          <a:noFill/>
          <a:ln w="9525">
            <a:noFill/>
            <a:miter lim="800000"/>
            <a:headEnd/>
            <a:tailEnd/>
          </a:ln>
        </p:spPr>
      </p:pic>
      <p:sp>
        <p:nvSpPr>
          <p:cNvPr id="5126" name="TextBox 9"/>
          <p:cNvSpPr txBox="1">
            <a:spLocks noChangeArrowheads="1"/>
          </p:cNvSpPr>
          <p:nvPr/>
        </p:nvSpPr>
        <p:spPr bwMode="auto">
          <a:xfrm>
            <a:off x="1255713" y="5376863"/>
            <a:ext cx="6026150" cy="276999"/>
          </a:xfrm>
          <a:prstGeom prst="rect">
            <a:avLst/>
          </a:prstGeom>
          <a:noFill/>
          <a:ln w="9525">
            <a:noFill/>
            <a:miter lim="800000"/>
            <a:headEnd/>
            <a:tailEnd/>
          </a:ln>
        </p:spPr>
        <p:txBody>
          <a:bodyPr>
            <a:spAutoFit/>
          </a:bodyPr>
          <a:lstStyle/>
          <a:p>
            <a:r>
              <a:rPr lang="en-IE" dirty="0">
                <a:latin typeface="+mn-lt"/>
              </a:rPr>
              <a:t>4a Transmit </a:t>
            </a:r>
            <a:r>
              <a:rPr lang="en-IE" dirty="0" smtClean="0">
                <a:latin typeface="+mn-lt"/>
              </a:rPr>
              <a:t>frame @ </a:t>
            </a:r>
            <a:r>
              <a:rPr lang="en-IE" dirty="0">
                <a:latin typeface="+mn-lt"/>
              </a:rPr>
              <a:t>6.8Mbps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8066087" cy="741363"/>
          </a:xfrm>
          <a:prstGeom prst="rect">
            <a:avLst/>
          </a:prstGeom>
          <a:noFill/>
          <a:ln w="9525">
            <a:noFill/>
            <a:round/>
            <a:headEnd/>
            <a:tailEnd/>
          </a:ln>
        </p:spPr>
        <p:txBody>
          <a:bodyPr lIns="90000" tIns="46800" rIns="90000" bIns="46800" anchor="ctr"/>
          <a:lstStyle/>
          <a:p>
            <a:pPr defTabSz="449263">
              <a:buClr>
                <a:srgbClr val="000000"/>
              </a:buClr>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chemeClr val="bg1"/>
                </a:solidFill>
                <a:latin typeface="Calibri" pitchFamily="34" charset="0"/>
              </a:rPr>
              <a:t>The 4a Transmit Signal</a:t>
            </a:r>
          </a:p>
        </p:txBody>
      </p:sp>
      <p:sp>
        <p:nvSpPr>
          <p:cNvPr id="6147" name="AutoShape 2"/>
          <p:cNvSpPr>
            <a:spLocks noChangeAspect="1" noChangeArrowheads="1"/>
          </p:cNvSpPr>
          <p:nvPr/>
        </p:nvSpPr>
        <p:spPr bwMode="auto">
          <a:xfrm>
            <a:off x="4445000" y="1857375"/>
            <a:ext cx="4286250" cy="3079750"/>
          </a:xfrm>
          <a:prstGeom prst="rect">
            <a:avLst/>
          </a:prstGeom>
          <a:noFill/>
          <a:ln w="9525">
            <a:noFill/>
            <a:miter lim="800000"/>
            <a:headEnd/>
            <a:tailEnd/>
          </a:ln>
        </p:spPr>
        <p:txBody>
          <a:bodyPr/>
          <a:lstStyle/>
          <a:p>
            <a:endParaRPr lang="fr-FR"/>
          </a:p>
        </p:txBody>
      </p:sp>
      <p:pic>
        <p:nvPicPr>
          <p:cNvPr id="6148" name="Picture 1"/>
          <p:cNvPicPr>
            <a:picLocks noChangeAspect="1" noChangeArrowheads="1"/>
          </p:cNvPicPr>
          <p:nvPr/>
        </p:nvPicPr>
        <p:blipFill>
          <a:blip r:embed="rId3" cstate="print"/>
          <a:srcRect/>
          <a:stretch>
            <a:fillRect/>
          </a:stretch>
        </p:blipFill>
        <p:spPr bwMode="auto">
          <a:xfrm>
            <a:off x="709613" y="1268413"/>
            <a:ext cx="7683500" cy="3786187"/>
          </a:xfrm>
          <a:prstGeom prst="rect">
            <a:avLst/>
          </a:prstGeom>
          <a:noFill/>
          <a:ln w="9525">
            <a:noFill/>
            <a:miter lim="800000"/>
            <a:headEnd/>
            <a:tailEnd/>
          </a:ln>
        </p:spPr>
      </p:pic>
      <p:sp>
        <p:nvSpPr>
          <p:cNvPr id="6149" name="Freeform 6"/>
          <p:cNvSpPr>
            <a:spLocks noChangeArrowheads="1"/>
          </p:cNvSpPr>
          <p:nvPr/>
        </p:nvSpPr>
        <p:spPr bwMode="auto">
          <a:xfrm>
            <a:off x="3228943" y="2138052"/>
            <a:ext cx="312738" cy="1597025"/>
          </a:xfrm>
          <a:custGeom>
            <a:avLst/>
            <a:gdLst>
              <a:gd name="T0" fmla="*/ 227769 w 312514"/>
              <a:gd name="T1" fmla="*/ 0 h 1597721"/>
              <a:gd name="T2" fmla="*/ 115333 w 312514"/>
              <a:gd name="T3" fmla="*/ 213345 h 1597721"/>
              <a:gd name="T4" fmla="*/ 19962 w 312514"/>
              <a:gd name="T5" fmla="*/ 943591 h 1597721"/>
              <a:gd name="T6" fmla="*/ 71316 w 312514"/>
              <a:gd name="T7" fmla="*/ 1330622 h 1597721"/>
              <a:gd name="T8" fmla="*/ 198901 w 312514"/>
              <a:gd name="T9" fmla="*/ 1594939 h 1597721"/>
              <a:gd name="T10" fmla="*/ 269394 w 312514"/>
              <a:gd name="T11" fmla="*/ 1542394 h 1597721"/>
              <a:gd name="T12" fmla="*/ 313410 w 312514"/>
              <a:gd name="T13" fmla="*/ 980103 h 1597721"/>
              <a:gd name="T14" fmla="*/ 298739 w 312514"/>
              <a:gd name="T15" fmla="*/ 629586 h 1597721"/>
              <a:gd name="T16" fmla="*/ 196030 w 312514"/>
              <a:gd name="T17" fmla="*/ 184137 h 1597721"/>
              <a:gd name="T18" fmla="*/ 56645 w 312514"/>
              <a:gd name="T19" fmla="*/ 89203 h 15977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514"/>
              <a:gd name="T31" fmla="*/ 0 h 1597721"/>
              <a:gd name="T32" fmla="*/ 312514 w 312514"/>
              <a:gd name="T33" fmla="*/ 1597721 h 15977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514" h="1597721">
                <a:moveTo>
                  <a:pt x="227117" y="0"/>
                </a:moveTo>
                <a:cubicBezTo>
                  <a:pt x="178799" y="108127"/>
                  <a:pt x="156361" y="57849"/>
                  <a:pt x="115003" y="213717"/>
                </a:cubicBezTo>
                <a:cubicBezTo>
                  <a:pt x="0" y="358431"/>
                  <a:pt x="27221" y="758699"/>
                  <a:pt x="19906" y="945237"/>
                </a:cubicBezTo>
                <a:cubicBezTo>
                  <a:pt x="26002" y="1092760"/>
                  <a:pt x="61359" y="1242722"/>
                  <a:pt x="71112" y="1332943"/>
                </a:cubicBezTo>
                <a:cubicBezTo>
                  <a:pt x="100850" y="1441690"/>
                  <a:pt x="111094" y="1535203"/>
                  <a:pt x="198333" y="1597721"/>
                </a:cubicBezTo>
                <a:cubicBezTo>
                  <a:pt x="242043" y="1591625"/>
                  <a:pt x="255688" y="1583118"/>
                  <a:pt x="268622" y="1545084"/>
                </a:cubicBezTo>
                <a:cubicBezTo>
                  <a:pt x="287652" y="1442433"/>
                  <a:pt x="307637" y="1134213"/>
                  <a:pt x="312514" y="981813"/>
                </a:cubicBezTo>
                <a:cubicBezTo>
                  <a:pt x="307637" y="864770"/>
                  <a:pt x="304630" y="747634"/>
                  <a:pt x="297883" y="630684"/>
                </a:cubicBezTo>
                <a:cubicBezTo>
                  <a:pt x="278376" y="497791"/>
                  <a:pt x="235704" y="274678"/>
                  <a:pt x="195470" y="184457"/>
                </a:cubicBezTo>
                <a:cubicBezTo>
                  <a:pt x="155237" y="94236"/>
                  <a:pt x="85438" y="109171"/>
                  <a:pt x="56482" y="89359"/>
                </a:cubicBezTo>
              </a:path>
            </a:pathLst>
          </a:custGeom>
          <a:noFill/>
          <a:ln w="25400" algn="ctr">
            <a:solidFill>
              <a:srgbClr val="FF0000"/>
            </a:solidFill>
            <a:round/>
            <a:headEnd/>
            <a:tailEnd/>
          </a:ln>
        </p:spPr>
        <p:txBody>
          <a:bodyPr wrap="none" anchor="ctr"/>
          <a:lstStyle/>
          <a:p>
            <a:endParaRPr lang="en-IE"/>
          </a:p>
        </p:txBody>
      </p:sp>
      <p:sp>
        <p:nvSpPr>
          <p:cNvPr id="7" name="TextBox 9"/>
          <p:cNvSpPr txBox="1">
            <a:spLocks noChangeArrowheads="1"/>
          </p:cNvSpPr>
          <p:nvPr/>
        </p:nvSpPr>
        <p:spPr bwMode="auto">
          <a:xfrm>
            <a:off x="1255713" y="5376863"/>
            <a:ext cx="6026150" cy="276999"/>
          </a:xfrm>
          <a:prstGeom prst="rect">
            <a:avLst/>
          </a:prstGeom>
          <a:noFill/>
          <a:ln w="9525">
            <a:noFill/>
            <a:miter lim="800000"/>
            <a:headEnd/>
            <a:tailEnd/>
          </a:ln>
        </p:spPr>
        <p:txBody>
          <a:bodyPr>
            <a:spAutoFit/>
          </a:bodyPr>
          <a:lstStyle/>
          <a:p>
            <a:r>
              <a:rPr lang="en-IE" dirty="0">
                <a:latin typeface="+mn-lt"/>
              </a:rPr>
              <a:t>4a Transmit </a:t>
            </a:r>
            <a:r>
              <a:rPr lang="en-IE" dirty="0" smtClean="0">
                <a:latin typeface="+mn-lt"/>
              </a:rPr>
              <a:t>frame @ 6.8Mbps. Portion of preamble indicated in red</a:t>
            </a:r>
            <a:endParaRPr lang="en-IE"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IE" sz="2400" b="1" i="1" kern="1200" dirty="0" smtClean="0">
                <a:latin typeface="Calibri" pitchFamily="34" charset="0"/>
                <a:ea typeface="ＭＳ Ｐゴシック" pitchFamily="34" charset="-128"/>
                <a:cs typeface="+mn-cs"/>
              </a:rPr>
              <a:t>4a Transmit </a:t>
            </a:r>
            <a:r>
              <a:rPr lang="en-IE" sz="2400" b="1" i="1" kern="1200" dirty="0" smtClean="0">
                <a:latin typeface="Calibri" pitchFamily="34" charset="0"/>
                <a:ea typeface="ＭＳ Ｐゴシック" pitchFamily="34" charset="-128"/>
                <a:cs typeface="+mn-cs"/>
              </a:rPr>
              <a:t>Preamble – </a:t>
            </a:r>
            <a:r>
              <a:rPr lang="en-IE" sz="2400" b="1" i="1" kern="1200" dirty="0" smtClean="0">
                <a:latin typeface="Calibri" pitchFamily="34" charset="0"/>
                <a:ea typeface="ＭＳ Ｐゴシック" pitchFamily="34" charset="-128"/>
                <a:cs typeface="+mn-cs"/>
              </a:rPr>
              <a:t>Zoomed In</a:t>
            </a:r>
          </a:p>
        </p:txBody>
      </p:sp>
      <p:pic>
        <p:nvPicPr>
          <p:cNvPr id="7171" name="Picture 2"/>
          <p:cNvPicPr>
            <a:picLocks noGrp="1" noChangeAspect="1" noChangeArrowheads="1"/>
          </p:cNvPicPr>
          <p:nvPr>
            <p:ph idx="1"/>
          </p:nvPr>
        </p:nvPicPr>
        <p:blipFill>
          <a:blip r:embed="rId3" cstate="print"/>
          <a:srcRect/>
          <a:stretch>
            <a:fillRect/>
          </a:stretch>
        </p:blipFill>
        <p:spPr bwMode="auto">
          <a:xfrm>
            <a:off x="712788" y="1268413"/>
            <a:ext cx="7729537" cy="3808412"/>
          </a:xfrm>
          <a:noFill/>
          <a:ln>
            <a:miter lim="800000"/>
            <a:headEnd/>
            <a:tailEnd/>
          </a:ln>
        </p:spPr>
      </p:pic>
      <p:sp>
        <p:nvSpPr>
          <p:cNvPr id="5" name="TextBox 9"/>
          <p:cNvSpPr txBox="1">
            <a:spLocks noChangeArrowheads="1"/>
          </p:cNvSpPr>
          <p:nvPr/>
        </p:nvSpPr>
        <p:spPr bwMode="auto">
          <a:xfrm>
            <a:off x="1255713" y="5376863"/>
            <a:ext cx="6026150" cy="276999"/>
          </a:xfrm>
          <a:prstGeom prst="rect">
            <a:avLst/>
          </a:prstGeom>
          <a:noFill/>
          <a:ln w="9525">
            <a:noFill/>
            <a:miter lim="800000"/>
            <a:headEnd/>
            <a:tailEnd/>
          </a:ln>
        </p:spPr>
        <p:txBody>
          <a:bodyPr>
            <a:spAutoFit/>
          </a:bodyPr>
          <a:lstStyle/>
          <a:p>
            <a:r>
              <a:rPr lang="en-IE" dirty="0">
                <a:latin typeface="+mn-lt"/>
              </a:rPr>
              <a:t>4a Transmit </a:t>
            </a:r>
            <a:r>
              <a:rPr lang="en-IE" dirty="0" smtClean="0">
                <a:latin typeface="+mn-lt"/>
              </a:rPr>
              <a:t>preamble</a:t>
            </a:r>
            <a:endParaRPr lang="en-IE"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IE" sz="2400" b="1" i="1" kern="1200" dirty="0" smtClean="0">
                <a:latin typeface="Calibri" pitchFamily="34" charset="0"/>
                <a:ea typeface="ＭＳ Ｐゴシック" pitchFamily="34" charset="-128"/>
              </a:rPr>
              <a:t>4a Transmit </a:t>
            </a:r>
            <a:r>
              <a:rPr lang="en-IE" sz="2400" i="1" kern="1200" dirty="0" smtClean="0">
                <a:ea typeface="ＭＳ Ｐゴシック" pitchFamily="34" charset="-128"/>
              </a:rPr>
              <a:t>Preamble </a:t>
            </a:r>
            <a:r>
              <a:rPr lang="en-IE" sz="2400" b="1" i="1" kern="1200" dirty="0" smtClean="0">
                <a:latin typeface="Calibri" pitchFamily="34" charset="0"/>
                <a:ea typeface="ＭＳ Ｐゴシック" pitchFamily="34" charset="-128"/>
              </a:rPr>
              <a:t>– </a:t>
            </a:r>
            <a:r>
              <a:rPr lang="en-IE" sz="2400" b="1" i="1" kern="1200" dirty="0" smtClean="0">
                <a:latin typeface="Calibri" pitchFamily="34" charset="0"/>
                <a:ea typeface="ＭＳ Ｐゴシック" pitchFamily="34" charset="-128"/>
              </a:rPr>
              <a:t>Zoomed In</a:t>
            </a:r>
            <a:endParaRPr lang="en-IE" sz="2400" dirty="0" smtClean="0">
              <a:latin typeface="Arial" pitchFamily="34" charset="0"/>
            </a:endParaRPr>
          </a:p>
        </p:txBody>
      </p:sp>
      <p:pic>
        <p:nvPicPr>
          <p:cNvPr id="8195" name="Picture 2"/>
          <p:cNvPicPr>
            <a:picLocks noGrp="1" noChangeAspect="1" noChangeArrowheads="1"/>
          </p:cNvPicPr>
          <p:nvPr>
            <p:ph idx="1"/>
          </p:nvPr>
        </p:nvPicPr>
        <p:blipFill>
          <a:blip r:embed="rId3" cstate="print"/>
          <a:srcRect/>
          <a:stretch>
            <a:fillRect/>
          </a:stretch>
        </p:blipFill>
        <p:spPr bwMode="auto">
          <a:xfrm>
            <a:off x="712788" y="1268413"/>
            <a:ext cx="7729537" cy="3808412"/>
          </a:xfrm>
          <a:noFill/>
          <a:ln>
            <a:miter lim="800000"/>
            <a:headEnd/>
            <a:tailEnd/>
          </a:ln>
        </p:spPr>
      </p:pic>
      <p:sp>
        <p:nvSpPr>
          <p:cNvPr id="8196" name="Freeform 6"/>
          <p:cNvSpPr>
            <a:spLocks noChangeArrowheads="1"/>
          </p:cNvSpPr>
          <p:nvPr/>
        </p:nvSpPr>
        <p:spPr bwMode="auto">
          <a:xfrm>
            <a:off x="1852613" y="2246313"/>
            <a:ext cx="311150" cy="1598612"/>
          </a:xfrm>
          <a:custGeom>
            <a:avLst/>
            <a:gdLst>
              <a:gd name="T0" fmla="*/ 223178 w 312514"/>
              <a:gd name="T1" fmla="*/ 0 h 1597721"/>
              <a:gd name="T2" fmla="*/ 113008 w 312514"/>
              <a:gd name="T3" fmla="*/ 214193 h 1597721"/>
              <a:gd name="T4" fmla="*/ 19560 w 312514"/>
              <a:gd name="T5" fmla="*/ 947347 h 1597721"/>
              <a:gd name="T6" fmla="*/ 69879 w 312514"/>
              <a:gd name="T7" fmla="*/ 1335919 h 1597721"/>
              <a:gd name="T8" fmla="*/ 194893 w 312514"/>
              <a:gd name="T9" fmla="*/ 1601287 h 1597721"/>
              <a:gd name="T10" fmla="*/ 263964 w 312514"/>
              <a:gd name="T11" fmla="*/ 1548534 h 1597721"/>
              <a:gd name="T12" fmla="*/ 307094 w 312514"/>
              <a:gd name="T13" fmla="*/ 984004 h 1597721"/>
              <a:gd name="T14" fmla="*/ 292717 w 312514"/>
              <a:gd name="T15" fmla="*/ 632092 h 1597721"/>
              <a:gd name="T16" fmla="*/ 192080 w 312514"/>
              <a:gd name="T17" fmla="*/ 184869 h 1597721"/>
              <a:gd name="T18" fmla="*/ 55503 w 312514"/>
              <a:gd name="T19" fmla="*/ 89559 h 15977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514"/>
              <a:gd name="T31" fmla="*/ 0 h 1597721"/>
              <a:gd name="T32" fmla="*/ 312514 w 312514"/>
              <a:gd name="T33" fmla="*/ 1597721 h 15977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514" h="1597721">
                <a:moveTo>
                  <a:pt x="227117" y="0"/>
                </a:moveTo>
                <a:cubicBezTo>
                  <a:pt x="178799" y="108127"/>
                  <a:pt x="156361" y="57849"/>
                  <a:pt x="115003" y="213717"/>
                </a:cubicBezTo>
                <a:cubicBezTo>
                  <a:pt x="0" y="358431"/>
                  <a:pt x="27221" y="758699"/>
                  <a:pt x="19906" y="945237"/>
                </a:cubicBezTo>
                <a:cubicBezTo>
                  <a:pt x="26002" y="1092760"/>
                  <a:pt x="61359" y="1242722"/>
                  <a:pt x="71112" y="1332943"/>
                </a:cubicBezTo>
                <a:cubicBezTo>
                  <a:pt x="100850" y="1441690"/>
                  <a:pt x="111094" y="1535203"/>
                  <a:pt x="198333" y="1597721"/>
                </a:cubicBezTo>
                <a:cubicBezTo>
                  <a:pt x="242043" y="1591625"/>
                  <a:pt x="255688" y="1583118"/>
                  <a:pt x="268622" y="1545084"/>
                </a:cubicBezTo>
                <a:cubicBezTo>
                  <a:pt x="287652" y="1442433"/>
                  <a:pt x="307637" y="1134213"/>
                  <a:pt x="312514" y="981813"/>
                </a:cubicBezTo>
                <a:cubicBezTo>
                  <a:pt x="307637" y="864770"/>
                  <a:pt x="304630" y="747634"/>
                  <a:pt x="297883" y="630684"/>
                </a:cubicBezTo>
                <a:cubicBezTo>
                  <a:pt x="278376" y="497791"/>
                  <a:pt x="235704" y="274678"/>
                  <a:pt x="195470" y="184457"/>
                </a:cubicBezTo>
                <a:cubicBezTo>
                  <a:pt x="155237" y="94236"/>
                  <a:pt x="85438" y="109171"/>
                  <a:pt x="56482" y="89359"/>
                </a:cubicBezTo>
              </a:path>
            </a:pathLst>
          </a:custGeom>
          <a:noFill/>
          <a:ln w="25400" algn="ctr">
            <a:solidFill>
              <a:srgbClr val="FF0000"/>
            </a:solidFill>
            <a:round/>
            <a:headEnd/>
            <a:tailEnd/>
          </a:ln>
        </p:spPr>
        <p:txBody>
          <a:bodyPr wrap="none" anchor="ctr"/>
          <a:lstStyle/>
          <a:p>
            <a:endParaRPr lang="en-IE"/>
          </a:p>
        </p:txBody>
      </p:sp>
      <p:sp>
        <p:nvSpPr>
          <p:cNvPr id="6" name="TextBox 9"/>
          <p:cNvSpPr txBox="1">
            <a:spLocks noChangeArrowheads="1"/>
          </p:cNvSpPr>
          <p:nvPr/>
        </p:nvSpPr>
        <p:spPr bwMode="auto">
          <a:xfrm>
            <a:off x="1255713" y="5376863"/>
            <a:ext cx="6026150" cy="276999"/>
          </a:xfrm>
          <a:prstGeom prst="rect">
            <a:avLst/>
          </a:prstGeom>
          <a:noFill/>
          <a:ln w="9525">
            <a:noFill/>
            <a:miter lim="800000"/>
            <a:headEnd/>
            <a:tailEnd/>
          </a:ln>
        </p:spPr>
        <p:txBody>
          <a:bodyPr>
            <a:spAutoFit/>
          </a:bodyPr>
          <a:lstStyle/>
          <a:p>
            <a:r>
              <a:rPr lang="en-IE" dirty="0">
                <a:latin typeface="+mn-lt"/>
              </a:rPr>
              <a:t>4a Transmit </a:t>
            </a:r>
            <a:r>
              <a:rPr lang="en-IE" dirty="0" smtClean="0">
                <a:latin typeface="+mn-lt"/>
              </a:rPr>
              <a:t>preamble. Pulse of preamble indicated in red</a:t>
            </a:r>
            <a:endParaRPr lang="en-IE" dirty="0">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IE" sz="2400" b="1" i="1" kern="1200" dirty="0" smtClean="0">
                <a:latin typeface="Calibri" pitchFamily="34" charset="0"/>
                <a:ea typeface="ＭＳ Ｐゴシック" pitchFamily="34" charset="-128"/>
              </a:rPr>
              <a:t>4a Transmit – One pulse</a:t>
            </a:r>
          </a:p>
        </p:txBody>
      </p:sp>
      <p:pic>
        <p:nvPicPr>
          <p:cNvPr id="9219" name="Picture 2"/>
          <p:cNvPicPr>
            <a:picLocks noChangeAspect="1" noChangeArrowheads="1"/>
          </p:cNvPicPr>
          <p:nvPr/>
        </p:nvPicPr>
        <p:blipFill>
          <a:blip r:embed="rId3" cstate="print"/>
          <a:srcRect/>
          <a:stretch>
            <a:fillRect/>
          </a:stretch>
        </p:blipFill>
        <p:spPr bwMode="auto">
          <a:xfrm>
            <a:off x="712788" y="1268413"/>
            <a:ext cx="7743825" cy="3827462"/>
          </a:xfrm>
          <a:prstGeom prst="rect">
            <a:avLst/>
          </a:prstGeom>
          <a:noFill/>
          <a:ln w="9525">
            <a:noFill/>
            <a:miter lim="800000"/>
            <a:headEnd/>
            <a:tailEnd/>
          </a:ln>
        </p:spPr>
      </p:pic>
      <p:sp>
        <p:nvSpPr>
          <p:cNvPr id="5" name="Rectangle 4"/>
          <p:cNvSpPr/>
          <p:nvPr/>
        </p:nvSpPr>
        <p:spPr>
          <a:xfrm>
            <a:off x="4769963" y="1376313"/>
            <a:ext cx="744717" cy="1131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smtClean="0"/>
              <a:t>UWB PHY Recommendation for 802.15.8</a:t>
            </a:r>
            <a:endParaRPr lang="en-US" smtClean="0"/>
          </a:p>
        </p:txBody>
      </p:sp>
      <p:sp>
        <p:nvSpPr>
          <p:cNvPr id="14339" name="Footer Placeholder 4"/>
          <p:cNvSpPr>
            <a:spLocks noGrp="1"/>
          </p:cNvSpPr>
          <p:nvPr>
            <p:ph type="ftr" sz="quarter" idx="10"/>
          </p:nvPr>
        </p:nvSpPr>
        <p:spPr>
          <a:xfrm>
            <a:off x="5357813" y="6475413"/>
            <a:ext cx="3533775" cy="184150"/>
          </a:xfrm>
          <a:noFill/>
        </p:spPr>
        <p:txBody>
          <a:bodyPr/>
          <a:lstStyle/>
          <a:p>
            <a:r>
              <a:rPr lang="en-US" smtClean="0"/>
              <a:t>Verso, Mc Laughlin (DecaWave)</a:t>
            </a:r>
            <a:endParaRPr lang="en-US" smtClean="0"/>
          </a:p>
        </p:txBody>
      </p:sp>
      <p:sp>
        <p:nvSpPr>
          <p:cNvPr id="14340" name="Slide Number Placeholder 5"/>
          <p:cNvSpPr>
            <a:spLocks noGrp="1"/>
          </p:cNvSpPr>
          <p:nvPr>
            <p:ph type="sldNum" sz="quarter" idx="11"/>
          </p:nvPr>
        </p:nvSpPr>
        <p:spPr>
          <a:xfrm>
            <a:off x="4403725" y="6475413"/>
            <a:ext cx="412750" cy="184150"/>
          </a:xfrm>
          <a:noFill/>
        </p:spPr>
        <p:txBody>
          <a:bodyPr/>
          <a:lstStyle/>
          <a:p>
            <a:r>
              <a:rPr lang="en-US" smtClean="0"/>
              <a:t>Slide </a:t>
            </a:r>
            <a:fld id="{32F400FC-C9D9-4156-B3B1-549D8D0FB2CF}" type="slidenum">
              <a:rPr lang="en-US" smtClean="0"/>
              <a:pPr/>
              <a:t>2</a:t>
            </a:fld>
            <a:endParaRPr lang="en-US" smtClean="0"/>
          </a:p>
        </p:txBody>
      </p:sp>
      <p:sp>
        <p:nvSpPr>
          <p:cNvPr id="14341" name="Content Placeholder 8"/>
          <p:cNvSpPr>
            <a:spLocks noGrp="1"/>
          </p:cNvSpPr>
          <p:nvPr>
            <p:ph idx="1"/>
          </p:nvPr>
        </p:nvSpPr>
        <p:spPr>
          <a:xfrm>
            <a:off x="381000" y="1524000"/>
            <a:ext cx="8382000" cy="4572000"/>
          </a:xfrm>
        </p:spPr>
        <p:txBody>
          <a:bodyPr/>
          <a:lstStyle/>
          <a:p>
            <a:r>
              <a:rPr lang="en-US" sz="2400" smtClean="0"/>
              <a:t>This PHY is proposed to cover the following requirements:</a:t>
            </a:r>
          </a:p>
          <a:p>
            <a:pPr lvl="1"/>
            <a:r>
              <a:rPr lang="en-US" sz="2000" smtClean="0"/>
              <a:t>To operate in unlicensed UWB bands and support relative positioning</a:t>
            </a:r>
          </a:p>
          <a:p>
            <a:pPr lvl="1"/>
            <a:r>
              <a:rPr lang="en-US" sz="2000" smtClean="0"/>
              <a:t>To provide various data rates in support of different applications</a:t>
            </a:r>
          </a:p>
          <a:p>
            <a:pPr lvl="1"/>
            <a:r>
              <a:rPr lang="en-US" sz="2000" smtClean="0"/>
              <a:t>To support mobility and to have a low complexity solution</a:t>
            </a:r>
          </a:p>
          <a:p>
            <a:r>
              <a:rPr lang="en-US" sz="2400" smtClean="0"/>
              <a:t>The 802.15.4a UWB PHY has all the necessary characteristics for peer-aware-communications. Our proposal is that 802.15.8 should adopt the 4a UWB PHY with little or no modification</a:t>
            </a:r>
          </a:p>
          <a:p>
            <a:pPr lvl="1"/>
            <a:r>
              <a:rPr lang="en-US" sz="2000" smtClean="0"/>
              <a:t>There may be some scope for optional extensions to give more flexibility but in general 4a UWB addresses the PAC requirements well</a:t>
            </a:r>
          </a:p>
          <a:p>
            <a:pPr lvl="1"/>
            <a:r>
              <a:rPr lang="en-US" sz="2000" smtClean="0"/>
              <a:t>The 802.15.8 MAC can use the PHY to provide the PAC functionality of peer discovery, peer relative positioning, and various communications topologies.</a:t>
            </a:r>
            <a:endParaRPr lang="en-US" sz="2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z="2400" b="1" i="1" kern="1200" dirty="0" smtClean="0">
                <a:latin typeface="Calibri" pitchFamily="34" charset="0"/>
                <a:ea typeface="ＭＳ Ｐゴシック" pitchFamily="34" charset="-128"/>
              </a:rPr>
              <a:t>The 4a Receive </a:t>
            </a:r>
            <a:r>
              <a:rPr lang="en-GB" sz="2400" b="1" i="1" kern="1200" dirty="0" smtClean="0">
                <a:latin typeface="Calibri" pitchFamily="34" charset="0"/>
                <a:ea typeface="ＭＳ Ｐゴシック" pitchFamily="34" charset="-128"/>
              </a:rPr>
              <a:t>Frame – </a:t>
            </a:r>
            <a:r>
              <a:rPr lang="en-GB" sz="2400" b="1" i="1" kern="1200" dirty="0" smtClean="0">
                <a:latin typeface="Calibri" pitchFamily="34" charset="0"/>
                <a:ea typeface="ＭＳ Ｐゴシック" pitchFamily="34" charset="-128"/>
              </a:rPr>
              <a:t>No Noise</a:t>
            </a:r>
            <a:endParaRPr lang="en-IE" sz="2400" b="1" i="1" kern="1200" dirty="0" smtClean="0">
              <a:latin typeface="Calibri" pitchFamily="34" charset="0"/>
              <a:ea typeface="ＭＳ Ｐゴシック" pitchFamily="34" charset="-128"/>
            </a:endParaRPr>
          </a:p>
        </p:txBody>
      </p:sp>
      <p:pic>
        <p:nvPicPr>
          <p:cNvPr id="11267" name="Picture 2"/>
          <p:cNvPicPr>
            <a:picLocks noChangeAspect="1" noChangeArrowheads="1"/>
          </p:cNvPicPr>
          <p:nvPr/>
        </p:nvPicPr>
        <p:blipFill>
          <a:blip r:embed="rId3" cstate="print"/>
          <a:srcRect/>
          <a:stretch>
            <a:fillRect/>
          </a:stretch>
        </p:blipFill>
        <p:spPr bwMode="auto">
          <a:xfrm>
            <a:off x="712788" y="1263650"/>
            <a:ext cx="8007350" cy="3957638"/>
          </a:xfrm>
          <a:prstGeom prst="rect">
            <a:avLst/>
          </a:prstGeom>
          <a:noFill/>
          <a:ln w="9525">
            <a:noFill/>
            <a:miter lim="800000"/>
            <a:headEnd/>
            <a:tailEnd/>
          </a:ln>
        </p:spPr>
      </p:pic>
      <p:sp>
        <p:nvSpPr>
          <p:cNvPr id="11268" name="TextBox 6"/>
          <p:cNvSpPr txBox="1">
            <a:spLocks noChangeArrowheads="1"/>
          </p:cNvSpPr>
          <p:nvPr/>
        </p:nvSpPr>
        <p:spPr bwMode="auto">
          <a:xfrm>
            <a:off x="1255713" y="5376863"/>
            <a:ext cx="6026150" cy="276999"/>
          </a:xfrm>
          <a:prstGeom prst="rect">
            <a:avLst/>
          </a:prstGeom>
          <a:noFill/>
          <a:ln w="9525">
            <a:noFill/>
            <a:miter lim="800000"/>
            <a:headEnd/>
            <a:tailEnd/>
          </a:ln>
        </p:spPr>
        <p:txBody>
          <a:bodyPr>
            <a:spAutoFit/>
          </a:bodyPr>
          <a:lstStyle/>
          <a:p>
            <a:r>
              <a:rPr lang="en-IE" dirty="0">
                <a:latin typeface="+mn-lt"/>
              </a:rPr>
              <a:t>4a Receive Signal @ 6.8Mbps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z="2400" b="1" i="1" kern="1200" dirty="0" smtClean="0">
                <a:latin typeface="Calibri" pitchFamily="34" charset="0"/>
                <a:ea typeface="ＭＳ Ｐゴシック" pitchFamily="34" charset="-128"/>
              </a:rPr>
              <a:t>The 4a Receive </a:t>
            </a:r>
            <a:r>
              <a:rPr lang="en-GB" sz="2400" b="1" i="1" kern="1200" dirty="0" smtClean="0">
                <a:latin typeface="Calibri" pitchFamily="34" charset="0"/>
                <a:ea typeface="ＭＳ Ｐゴシック" pitchFamily="34" charset="-128"/>
              </a:rPr>
              <a:t>Frame – </a:t>
            </a:r>
            <a:r>
              <a:rPr lang="en-GB" sz="2400" b="1" i="1" kern="1200" dirty="0" smtClean="0">
                <a:latin typeface="Calibri" pitchFamily="34" charset="0"/>
                <a:ea typeface="ＭＳ Ｐゴシック" pitchFamily="34" charset="-128"/>
              </a:rPr>
              <a:t>No Noise</a:t>
            </a:r>
            <a:endParaRPr lang="en-IE" sz="2400" b="1" i="1" kern="1200" dirty="0" smtClean="0">
              <a:latin typeface="Calibri" pitchFamily="34" charset="0"/>
              <a:ea typeface="ＭＳ Ｐゴシック" pitchFamily="34" charset="-128"/>
            </a:endParaRPr>
          </a:p>
        </p:txBody>
      </p:sp>
      <p:pic>
        <p:nvPicPr>
          <p:cNvPr id="12291" name="Picture 2"/>
          <p:cNvPicPr>
            <a:picLocks noChangeAspect="1" noChangeArrowheads="1"/>
          </p:cNvPicPr>
          <p:nvPr/>
        </p:nvPicPr>
        <p:blipFill>
          <a:blip r:embed="rId3" cstate="print"/>
          <a:srcRect/>
          <a:stretch>
            <a:fillRect/>
          </a:stretch>
        </p:blipFill>
        <p:spPr bwMode="auto">
          <a:xfrm>
            <a:off x="712788" y="1263650"/>
            <a:ext cx="8007350" cy="3957638"/>
          </a:xfrm>
          <a:prstGeom prst="rect">
            <a:avLst/>
          </a:prstGeom>
          <a:noFill/>
          <a:ln w="9525">
            <a:noFill/>
            <a:miter lim="800000"/>
            <a:headEnd/>
            <a:tailEnd/>
          </a:ln>
        </p:spPr>
      </p:pic>
      <p:sp>
        <p:nvSpPr>
          <p:cNvPr id="12292" name="Freeform 5"/>
          <p:cNvSpPr>
            <a:spLocks noChangeArrowheads="1"/>
          </p:cNvSpPr>
          <p:nvPr/>
        </p:nvSpPr>
        <p:spPr bwMode="auto">
          <a:xfrm>
            <a:off x="3367448" y="2354868"/>
            <a:ext cx="312737" cy="1597025"/>
          </a:xfrm>
          <a:custGeom>
            <a:avLst/>
            <a:gdLst>
              <a:gd name="T0" fmla="*/ 227765 w 312514"/>
              <a:gd name="T1" fmla="*/ 0 h 1597721"/>
              <a:gd name="T2" fmla="*/ 115331 w 312514"/>
              <a:gd name="T3" fmla="*/ 213345 h 1597721"/>
              <a:gd name="T4" fmla="*/ 19962 w 312514"/>
              <a:gd name="T5" fmla="*/ 943591 h 1597721"/>
              <a:gd name="T6" fmla="*/ 71316 w 312514"/>
              <a:gd name="T7" fmla="*/ 1330622 h 1597721"/>
              <a:gd name="T8" fmla="*/ 198901 w 312514"/>
              <a:gd name="T9" fmla="*/ 1594939 h 1597721"/>
              <a:gd name="T10" fmla="*/ 269390 w 312514"/>
              <a:gd name="T11" fmla="*/ 1542394 h 1597721"/>
              <a:gd name="T12" fmla="*/ 313406 w 312514"/>
              <a:gd name="T13" fmla="*/ 980103 h 1597721"/>
              <a:gd name="T14" fmla="*/ 298735 w 312514"/>
              <a:gd name="T15" fmla="*/ 629586 h 1597721"/>
              <a:gd name="T16" fmla="*/ 196029 w 312514"/>
              <a:gd name="T17" fmla="*/ 184137 h 1597721"/>
              <a:gd name="T18" fmla="*/ 56642 w 312514"/>
              <a:gd name="T19" fmla="*/ 89203 h 15977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514"/>
              <a:gd name="T31" fmla="*/ 0 h 1597721"/>
              <a:gd name="T32" fmla="*/ 312514 w 312514"/>
              <a:gd name="T33" fmla="*/ 1597721 h 15977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514" h="1597721">
                <a:moveTo>
                  <a:pt x="227117" y="0"/>
                </a:moveTo>
                <a:cubicBezTo>
                  <a:pt x="178799" y="108127"/>
                  <a:pt x="156361" y="57849"/>
                  <a:pt x="115003" y="213717"/>
                </a:cubicBezTo>
                <a:cubicBezTo>
                  <a:pt x="0" y="358431"/>
                  <a:pt x="27221" y="758699"/>
                  <a:pt x="19906" y="945237"/>
                </a:cubicBezTo>
                <a:cubicBezTo>
                  <a:pt x="26002" y="1092760"/>
                  <a:pt x="61359" y="1242722"/>
                  <a:pt x="71112" y="1332943"/>
                </a:cubicBezTo>
                <a:cubicBezTo>
                  <a:pt x="100850" y="1441690"/>
                  <a:pt x="111094" y="1535203"/>
                  <a:pt x="198333" y="1597721"/>
                </a:cubicBezTo>
                <a:cubicBezTo>
                  <a:pt x="242043" y="1591625"/>
                  <a:pt x="255688" y="1583118"/>
                  <a:pt x="268622" y="1545084"/>
                </a:cubicBezTo>
                <a:cubicBezTo>
                  <a:pt x="287652" y="1442433"/>
                  <a:pt x="307637" y="1134213"/>
                  <a:pt x="312514" y="981813"/>
                </a:cubicBezTo>
                <a:cubicBezTo>
                  <a:pt x="307637" y="864770"/>
                  <a:pt x="304630" y="747634"/>
                  <a:pt x="297883" y="630684"/>
                </a:cubicBezTo>
                <a:cubicBezTo>
                  <a:pt x="278376" y="497791"/>
                  <a:pt x="235704" y="274678"/>
                  <a:pt x="195470" y="184457"/>
                </a:cubicBezTo>
                <a:cubicBezTo>
                  <a:pt x="155237" y="94236"/>
                  <a:pt x="85438" y="109171"/>
                  <a:pt x="56482" y="89359"/>
                </a:cubicBezTo>
              </a:path>
            </a:pathLst>
          </a:custGeom>
          <a:noFill/>
          <a:ln w="25400" algn="ctr">
            <a:solidFill>
              <a:srgbClr val="FF0000"/>
            </a:solidFill>
            <a:round/>
            <a:headEnd/>
            <a:tailEnd/>
          </a:ln>
        </p:spPr>
        <p:txBody>
          <a:bodyPr wrap="none" anchor="ctr"/>
          <a:lstStyle/>
          <a:p>
            <a:endParaRPr lang="en-I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sz="2400" b="1" i="1" kern="1200" dirty="0" smtClean="0">
                <a:latin typeface="Calibri" pitchFamily="34" charset="0"/>
                <a:ea typeface="ＭＳ Ｐゴシック" pitchFamily="34" charset="-128"/>
              </a:rPr>
              <a:t>The 4a Receive Signal – Zoomed In</a:t>
            </a:r>
            <a:endParaRPr lang="en-IE" sz="2400" b="1" i="1" kern="1200" dirty="0" smtClean="0">
              <a:latin typeface="Calibri" pitchFamily="34" charset="0"/>
              <a:ea typeface="ＭＳ Ｐゴシック" pitchFamily="34" charset="-128"/>
            </a:endParaRPr>
          </a:p>
        </p:txBody>
      </p:sp>
      <p:pic>
        <p:nvPicPr>
          <p:cNvPr id="13315" name="Picture 2"/>
          <p:cNvPicPr>
            <a:picLocks noChangeAspect="1" noChangeArrowheads="1"/>
          </p:cNvPicPr>
          <p:nvPr/>
        </p:nvPicPr>
        <p:blipFill>
          <a:blip r:embed="rId3" cstate="print"/>
          <a:srcRect/>
          <a:stretch>
            <a:fillRect/>
          </a:stretch>
        </p:blipFill>
        <p:spPr bwMode="auto">
          <a:xfrm>
            <a:off x="712788" y="1268413"/>
            <a:ext cx="7977187"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0"/>
            <a:ext cx="9144000" cy="647700"/>
          </a:xfrm>
        </p:spPr>
        <p:txBody>
          <a:bodyPr/>
          <a:lstStyle/>
          <a:p>
            <a:r>
              <a:rPr lang="en-GB" sz="2400" b="1" i="1" kern="1200" dirty="0" smtClean="0">
                <a:latin typeface="Calibri" pitchFamily="34" charset="0"/>
                <a:ea typeface="ＭＳ Ｐゴシック" pitchFamily="34" charset="-128"/>
              </a:rPr>
              <a:t>The 4a Receive Signal – Zoomed In</a:t>
            </a:r>
            <a:endParaRPr lang="en-IE" sz="2400" b="1" i="1" kern="1200" dirty="0" smtClean="0">
              <a:latin typeface="Calibri" pitchFamily="34" charset="0"/>
              <a:ea typeface="ＭＳ Ｐゴシック" pitchFamily="34" charset="-128"/>
            </a:endParaRPr>
          </a:p>
        </p:txBody>
      </p:sp>
      <p:pic>
        <p:nvPicPr>
          <p:cNvPr id="14339" name="Picture 2"/>
          <p:cNvPicPr>
            <a:picLocks noChangeAspect="1" noChangeArrowheads="1"/>
          </p:cNvPicPr>
          <p:nvPr/>
        </p:nvPicPr>
        <p:blipFill>
          <a:blip r:embed="rId3" cstate="print"/>
          <a:srcRect/>
          <a:stretch>
            <a:fillRect/>
          </a:stretch>
        </p:blipFill>
        <p:spPr bwMode="auto">
          <a:xfrm>
            <a:off x="712788" y="1268413"/>
            <a:ext cx="7977187" cy="3943350"/>
          </a:xfrm>
          <a:prstGeom prst="rect">
            <a:avLst/>
          </a:prstGeom>
          <a:noFill/>
          <a:ln w="9525">
            <a:noFill/>
            <a:miter lim="800000"/>
            <a:headEnd/>
            <a:tailEnd/>
          </a:ln>
        </p:spPr>
      </p:pic>
      <p:sp>
        <p:nvSpPr>
          <p:cNvPr id="14340" name="Freeform 5"/>
          <p:cNvSpPr>
            <a:spLocks noChangeArrowheads="1"/>
          </p:cNvSpPr>
          <p:nvPr/>
        </p:nvSpPr>
        <p:spPr bwMode="auto">
          <a:xfrm>
            <a:off x="1955800" y="2303463"/>
            <a:ext cx="312738" cy="1598612"/>
          </a:xfrm>
          <a:custGeom>
            <a:avLst/>
            <a:gdLst>
              <a:gd name="T0" fmla="*/ 227769 w 312514"/>
              <a:gd name="T1" fmla="*/ 0 h 1597721"/>
              <a:gd name="T2" fmla="*/ 115333 w 312514"/>
              <a:gd name="T3" fmla="*/ 214193 h 1597721"/>
              <a:gd name="T4" fmla="*/ 19962 w 312514"/>
              <a:gd name="T5" fmla="*/ 947347 h 1597721"/>
              <a:gd name="T6" fmla="*/ 71316 w 312514"/>
              <a:gd name="T7" fmla="*/ 1335919 h 1597721"/>
              <a:gd name="T8" fmla="*/ 198901 w 312514"/>
              <a:gd name="T9" fmla="*/ 1601287 h 1597721"/>
              <a:gd name="T10" fmla="*/ 269394 w 312514"/>
              <a:gd name="T11" fmla="*/ 1548534 h 1597721"/>
              <a:gd name="T12" fmla="*/ 313410 w 312514"/>
              <a:gd name="T13" fmla="*/ 984004 h 1597721"/>
              <a:gd name="T14" fmla="*/ 298739 w 312514"/>
              <a:gd name="T15" fmla="*/ 632092 h 1597721"/>
              <a:gd name="T16" fmla="*/ 196030 w 312514"/>
              <a:gd name="T17" fmla="*/ 184869 h 1597721"/>
              <a:gd name="T18" fmla="*/ 56645 w 312514"/>
              <a:gd name="T19" fmla="*/ 89559 h 15977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2514"/>
              <a:gd name="T31" fmla="*/ 0 h 1597721"/>
              <a:gd name="T32" fmla="*/ 312514 w 312514"/>
              <a:gd name="T33" fmla="*/ 1597721 h 15977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2514" h="1597721">
                <a:moveTo>
                  <a:pt x="227117" y="0"/>
                </a:moveTo>
                <a:cubicBezTo>
                  <a:pt x="178799" y="108127"/>
                  <a:pt x="156361" y="57849"/>
                  <a:pt x="115003" y="213717"/>
                </a:cubicBezTo>
                <a:cubicBezTo>
                  <a:pt x="0" y="358431"/>
                  <a:pt x="27221" y="758699"/>
                  <a:pt x="19906" y="945237"/>
                </a:cubicBezTo>
                <a:cubicBezTo>
                  <a:pt x="26002" y="1092760"/>
                  <a:pt x="61359" y="1242722"/>
                  <a:pt x="71112" y="1332943"/>
                </a:cubicBezTo>
                <a:cubicBezTo>
                  <a:pt x="100850" y="1441690"/>
                  <a:pt x="111094" y="1535203"/>
                  <a:pt x="198333" y="1597721"/>
                </a:cubicBezTo>
                <a:cubicBezTo>
                  <a:pt x="242043" y="1591625"/>
                  <a:pt x="255688" y="1583118"/>
                  <a:pt x="268622" y="1545084"/>
                </a:cubicBezTo>
                <a:cubicBezTo>
                  <a:pt x="287652" y="1442433"/>
                  <a:pt x="307637" y="1134213"/>
                  <a:pt x="312514" y="981813"/>
                </a:cubicBezTo>
                <a:cubicBezTo>
                  <a:pt x="307637" y="864770"/>
                  <a:pt x="304630" y="747634"/>
                  <a:pt x="297883" y="630684"/>
                </a:cubicBezTo>
                <a:cubicBezTo>
                  <a:pt x="278376" y="497791"/>
                  <a:pt x="235704" y="274678"/>
                  <a:pt x="195470" y="184457"/>
                </a:cubicBezTo>
                <a:cubicBezTo>
                  <a:pt x="155237" y="94236"/>
                  <a:pt x="85438" y="109171"/>
                  <a:pt x="56482" y="89359"/>
                </a:cubicBezTo>
              </a:path>
            </a:pathLst>
          </a:custGeom>
          <a:noFill/>
          <a:ln w="25400" algn="ctr">
            <a:solidFill>
              <a:srgbClr val="FF0000"/>
            </a:solidFill>
            <a:round/>
            <a:headEnd/>
            <a:tailEnd/>
          </a:ln>
        </p:spPr>
        <p:txBody>
          <a:bodyPr wrap="none" anchor="ctr"/>
          <a:lstStyle/>
          <a:p>
            <a:endParaRPr lang="en-I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z="2400" b="1" i="1" kern="1200" dirty="0" smtClean="0">
                <a:latin typeface="Calibri" pitchFamily="34" charset="0"/>
                <a:ea typeface="ＭＳ Ｐゴシック" pitchFamily="34" charset="-128"/>
              </a:rPr>
              <a:t>One 4a Receive Burst– No Noise</a:t>
            </a:r>
            <a:endParaRPr lang="en-IE" sz="2400" b="1" i="1" kern="1200" dirty="0" smtClean="0">
              <a:latin typeface="Calibri" pitchFamily="34" charset="0"/>
              <a:ea typeface="ＭＳ Ｐゴシック" pitchFamily="34" charset="-128"/>
            </a:endParaRPr>
          </a:p>
        </p:txBody>
      </p:sp>
      <p:pic>
        <p:nvPicPr>
          <p:cNvPr id="15363" name="Picture 2"/>
          <p:cNvPicPr>
            <a:picLocks noChangeAspect="1" noChangeArrowheads="1"/>
          </p:cNvPicPr>
          <p:nvPr/>
        </p:nvPicPr>
        <p:blipFill>
          <a:blip r:embed="rId3" cstate="print"/>
          <a:srcRect/>
          <a:stretch>
            <a:fillRect/>
          </a:stretch>
        </p:blipFill>
        <p:spPr bwMode="auto">
          <a:xfrm>
            <a:off x="712788" y="1268413"/>
            <a:ext cx="7967662"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z="2400" b="1" i="1" kern="1200" dirty="0" smtClean="0">
                <a:latin typeface="Calibri" pitchFamily="34" charset="0"/>
                <a:ea typeface="ＭＳ Ｐゴシック" pitchFamily="34" charset="-128"/>
              </a:rPr>
              <a:t>The 4a Receive </a:t>
            </a:r>
            <a:r>
              <a:rPr lang="en-GB" sz="2400" b="1" i="1" kern="1200" dirty="0" smtClean="0">
                <a:latin typeface="Calibri" pitchFamily="34" charset="0"/>
                <a:ea typeface="ＭＳ Ｐゴシック" pitchFamily="34" charset="-128"/>
              </a:rPr>
              <a:t>Frame – </a:t>
            </a:r>
            <a:r>
              <a:rPr lang="en-GB" sz="2400" b="1" i="1" kern="1200" dirty="0" smtClean="0">
                <a:latin typeface="Calibri" pitchFamily="34" charset="0"/>
                <a:ea typeface="ＭＳ Ｐゴシック" pitchFamily="34" charset="-128"/>
              </a:rPr>
              <a:t>No Noise</a:t>
            </a:r>
            <a:endParaRPr lang="en-IE" sz="2400" b="1" i="1" kern="1200" dirty="0" smtClean="0">
              <a:latin typeface="Calibri" pitchFamily="34" charset="0"/>
              <a:ea typeface="ＭＳ Ｐゴシック" pitchFamily="34" charset="-128"/>
            </a:endParaRPr>
          </a:p>
        </p:txBody>
      </p:sp>
      <p:pic>
        <p:nvPicPr>
          <p:cNvPr id="16387" name="Picture 2"/>
          <p:cNvPicPr>
            <a:picLocks noChangeAspect="1" noChangeArrowheads="1"/>
          </p:cNvPicPr>
          <p:nvPr/>
        </p:nvPicPr>
        <p:blipFill>
          <a:blip r:embed="rId3" cstate="print"/>
          <a:srcRect/>
          <a:stretch>
            <a:fillRect/>
          </a:stretch>
        </p:blipFill>
        <p:spPr bwMode="auto">
          <a:xfrm>
            <a:off x="712788" y="1263650"/>
            <a:ext cx="8007350" cy="3957638"/>
          </a:xfrm>
          <a:prstGeom prst="rect">
            <a:avLst/>
          </a:prstGeom>
          <a:noFill/>
          <a:ln w="9525">
            <a:noFill/>
            <a:miter lim="800000"/>
            <a:headEnd/>
            <a:tailEnd/>
          </a:ln>
        </p:spPr>
      </p:pic>
      <p:sp>
        <p:nvSpPr>
          <p:cNvPr id="16388" name="TextBox 6"/>
          <p:cNvSpPr txBox="1">
            <a:spLocks noChangeArrowheads="1"/>
          </p:cNvSpPr>
          <p:nvPr/>
        </p:nvSpPr>
        <p:spPr bwMode="auto">
          <a:xfrm>
            <a:off x="1255713" y="5376863"/>
            <a:ext cx="6026150" cy="276999"/>
          </a:xfrm>
          <a:prstGeom prst="rect">
            <a:avLst/>
          </a:prstGeom>
          <a:noFill/>
          <a:ln w="9525">
            <a:noFill/>
            <a:miter lim="800000"/>
            <a:headEnd/>
            <a:tailEnd/>
          </a:ln>
        </p:spPr>
        <p:txBody>
          <a:bodyPr>
            <a:spAutoFit/>
          </a:bodyPr>
          <a:lstStyle/>
          <a:p>
            <a:r>
              <a:rPr lang="en-IE" dirty="0">
                <a:latin typeface="+mn-lt"/>
              </a:rPr>
              <a:t>4a Receive Signal @ 6.8Mbps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666750"/>
            <a:ext cx="8431212" cy="704850"/>
          </a:xfrm>
        </p:spPr>
        <p:txBody>
          <a:bodyPr/>
          <a:lstStyle/>
          <a:p>
            <a:r>
              <a:rPr lang="en-GB" sz="2400" b="1" i="1" kern="1200" dirty="0" smtClean="0">
                <a:latin typeface="Calibri" pitchFamily="34" charset="0"/>
                <a:ea typeface="ＭＳ Ｐゴシック" pitchFamily="34" charset="-128"/>
              </a:rPr>
              <a:t>4a Receive Signal 6.8Mbps + Thermal Noise</a:t>
            </a:r>
            <a:endParaRPr lang="en-IE" sz="2400" b="1" i="1" kern="1200" dirty="0" smtClean="0">
              <a:latin typeface="Calibri" pitchFamily="34" charset="0"/>
              <a:ea typeface="ＭＳ Ｐゴシック" pitchFamily="34" charset="-128"/>
            </a:endParaRPr>
          </a:p>
        </p:txBody>
      </p:sp>
      <p:sp>
        <p:nvSpPr>
          <p:cNvPr id="17411" name="TextBox 5"/>
          <p:cNvSpPr txBox="1">
            <a:spLocks noChangeArrowheads="1"/>
          </p:cNvSpPr>
          <p:nvPr/>
        </p:nvSpPr>
        <p:spPr bwMode="auto">
          <a:xfrm>
            <a:off x="1255713" y="5376863"/>
            <a:ext cx="6026150" cy="461665"/>
          </a:xfrm>
          <a:prstGeom prst="rect">
            <a:avLst/>
          </a:prstGeom>
          <a:noFill/>
          <a:ln w="9525">
            <a:noFill/>
            <a:miter lim="800000"/>
            <a:headEnd/>
            <a:tailEnd/>
          </a:ln>
        </p:spPr>
        <p:txBody>
          <a:bodyPr>
            <a:spAutoFit/>
          </a:bodyPr>
          <a:lstStyle/>
          <a:p>
            <a:r>
              <a:rPr lang="en-IE" dirty="0">
                <a:latin typeface="+mn-lt"/>
              </a:rPr>
              <a:t>4a Receive Signal @ 6.8Mbps and  noise at -</a:t>
            </a:r>
            <a:r>
              <a:rPr lang="en-IE" dirty="0" smtClean="0">
                <a:latin typeface="+mn-lt"/>
              </a:rPr>
              <a:t>14dB </a:t>
            </a:r>
            <a:r>
              <a:rPr lang="en-IE" dirty="0">
                <a:latin typeface="+mn-lt"/>
              </a:rPr>
              <a:t>SNR</a:t>
            </a:r>
          </a:p>
          <a:p>
            <a:r>
              <a:rPr lang="en-IE" dirty="0">
                <a:latin typeface="+mn-lt"/>
              </a:rPr>
              <a:t>This corresponds to a distance of </a:t>
            </a:r>
            <a:r>
              <a:rPr lang="en-IE" dirty="0" smtClean="0">
                <a:latin typeface="+mn-lt"/>
              </a:rPr>
              <a:t>60 </a:t>
            </a:r>
            <a:r>
              <a:rPr lang="en-IE" dirty="0" smtClean="0">
                <a:latin typeface="+mn-lt"/>
              </a:rPr>
              <a:t>meters </a:t>
            </a:r>
            <a:r>
              <a:rPr lang="en-IE" dirty="0">
                <a:latin typeface="+mn-lt"/>
              </a:rPr>
              <a:t>outdoors, </a:t>
            </a:r>
            <a:r>
              <a:rPr lang="en-IE" dirty="0" smtClean="0">
                <a:latin typeface="+mn-lt"/>
              </a:rPr>
              <a:t>20 meters </a:t>
            </a:r>
            <a:r>
              <a:rPr lang="en-IE" dirty="0">
                <a:latin typeface="+mn-lt"/>
              </a:rPr>
              <a:t>indoors</a:t>
            </a:r>
          </a:p>
        </p:txBody>
      </p:sp>
      <p:pic>
        <p:nvPicPr>
          <p:cNvPr id="21507" name="Picture 3"/>
          <p:cNvPicPr>
            <a:picLocks noChangeAspect="1" noChangeArrowheads="1"/>
          </p:cNvPicPr>
          <p:nvPr/>
        </p:nvPicPr>
        <p:blipFill>
          <a:blip r:embed="rId3" cstate="print"/>
          <a:srcRect/>
          <a:stretch>
            <a:fillRect/>
          </a:stretch>
        </p:blipFill>
        <p:spPr bwMode="auto">
          <a:xfrm>
            <a:off x="571500" y="1295400"/>
            <a:ext cx="8001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666750"/>
            <a:ext cx="8923337" cy="704850"/>
          </a:xfrm>
        </p:spPr>
        <p:txBody>
          <a:bodyPr/>
          <a:lstStyle/>
          <a:p>
            <a:r>
              <a:rPr lang="en-GB" sz="2400" b="1" i="1" kern="1200" dirty="0" smtClean="0">
                <a:latin typeface="Calibri" pitchFamily="34" charset="0"/>
                <a:ea typeface="ＭＳ Ｐゴシック" pitchFamily="34" charset="-128"/>
              </a:rPr>
              <a:t>4a Receive Signal 850kbps +Thermal Noise</a:t>
            </a:r>
            <a:endParaRPr lang="en-IE" sz="2400" b="1" i="1" kern="1200" dirty="0" smtClean="0">
              <a:latin typeface="Calibri" pitchFamily="34" charset="0"/>
              <a:ea typeface="ＭＳ Ｐゴシック" pitchFamily="34" charset="-128"/>
            </a:endParaRPr>
          </a:p>
        </p:txBody>
      </p:sp>
      <p:sp>
        <p:nvSpPr>
          <p:cNvPr id="18435" name="TextBox 4"/>
          <p:cNvSpPr txBox="1">
            <a:spLocks noChangeArrowheads="1"/>
          </p:cNvSpPr>
          <p:nvPr/>
        </p:nvSpPr>
        <p:spPr bwMode="auto">
          <a:xfrm>
            <a:off x="1255713" y="5405735"/>
            <a:ext cx="6026150" cy="461665"/>
          </a:xfrm>
          <a:prstGeom prst="rect">
            <a:avLst/>
          </a:prstGeom>
          <a:noFill/>
          <a:ln w="9525">
            <a:noFill/>
            <a:miter lim="800000"/>
            <a:headEnd/>
            <a:tailEnd/>
          </a:ln>
        </p:spPr>
        <p:txBody>
          <a:bodyPr>
            <a:spAutoFit/>
          </a:bodyPr>
          <a:lstStyle/>
          <a:p>
            <a:r>
              <a:rPr lang="en-IE" dirty="0">
                <a:latin typeface="+mn-lt"/>
              </a:rPr>
              <a:t>4a Receive Signal @ 850kps and  noise at -20dB SNR </a:t>
            </a:r>
          </a:p>
          <a:p>
            <a:r>
              <a:rPr lang="en-GB" dirty="0">
                <a:latin typeface="+mn-lt"/>
              </a:rPr>
              <a:t>Equivalent to a distance of </a:t>
            </a:r>
            <a:r>
              <a:rPr lang="en-GB" dirty="0" smtClean="0">
                <a:latin typeface="+mn-lt"/>
              </a:rPr>
              <a:t>150 </a:t>
            </a:r>
            <a:r>
              <a:rPr lang="en-GB" dirty="0">
                <a:latin typeface="+mn-lt"/>
              </a:rPr>
              <a:t>meters outdoors, </a:t>
            </a:r>
            <a:r>
              <a:rPr lang="en-GB" dirty="0" smtClean="0">
                <a:latin typeface="+mn-lt"/>
              </a:rPr>
              <a:t>28 </a:t>
            </a:r>
            <a:r>
              <a:rPr lang="en-GB" dirty="0">
                <a:latin typeface="+mn-lt"/>
              </a:rPr>
              <a:t>meters indoors</a:t>
            </a:r>
            <a:endParaRPr lang="en-IE" dirty="0">
              <a:latin typeface="+mn-lt"/>
            </a:endParaRPr>
          </a:p>
        </p:txBody>
      </p:sp>
      <p:pic>
        <p:nvPicPr>
          <p:cNvPr id="22530" name="Picture 2"/>
          <p:cNvPicPr>
            <a:picLocks noChangeAspect="1" noChangeArrowheads="1"/>
          </p:cNvPicPr>
          <p:nvPr/>
        </p:nvPicPr>
        <p:blipFill>
          <a:blip r:embed="rId3" cstate="print"/>
          <a:srcRect/>
          <a:stretch>
            <a:fillRect/>
          </a:stretch>
        </p:blipFill>
        <p:spPr bwMode="auto">
          <a:xfrm>
            <a:off x="595313" y="1323975"/>
            <a:ext cx="7953375"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685800"/>
            <a:ext cx="8923337" cy="704850"/>
          </a:xfrm>
        </p:spPr>
        <p:txBody>
          <a:bodyPr/>
          <a:lstStyle/>
          <a:p>
            <a:r>
              <a:rPr lang="en-GB" sz="2400" b="1" i="1" kern="1200" dirty="0" smtClean="0">
                <a:latin typeface="Calibri" pitchFamily="34" charset="0"/>
                <a:ea typeface="ＭＳ Ｐゴシック" pitchFamily="34" charset="-128"/>
              </a:rPr>
              <a:t>4a Receive Signal 110kbps +Thermal Noise</a:t>
            </a:r>
            <a:endParaRPr lang="en-IE" sz="2400" b="1" i="1" kern="1200" dirty="0" smtClean="0">
              <a:latin typeface="Calibri" pitchFamily="34" charset="0"/>
              <a:ea typeface="ＭＳ Ｐゴシック" pitchFamily="34" charset="-128"/>
            </a:endParaRPr>
          </a:p>
        </p:txBody>
      </p:sp>
      <p:sp>
        <p:nvSpPr>
          <p:cNvPr id="19459" name="TextBox 4"/>
          <p:cNvSpPr txBox="1">
            <a:spLocks noChangeArrowheads="1"/>
          </p:cNvSpPr>
          <p:nvPr/>
        </p:nvSpPr>
        <p:spPr bwMode="auto">
          <a:xfrm>
            <a:off x="1255713" y="5376863"/>
            <a:ext cx="6026150" cy="461665"/>
          </a:xfrm>
          <a:prstGeom prst="rect">
            <a:avLst/>
          </a:prstGeom>
          <a:noFill/>
          <a:ln w="9525">
            <a:noFill/>
            <a:miter lim="800000"/>
            <a:headEnd/>
            <a:tailEnd/>
          </a:ln>
        </p:spPr>
        <p:txBody>
          <a:bodyPr>
            <a:spAutoFit/>
          </a:bodyPr>
          <a:lstStyle/>
          <a:p>
            <a:r>
              <a:rPr lang="en-IE" dirty="0">
                <a:latin typeface="+mn-lt"/>
              </a:rPr>
              <a:t>4a Receive Signal @ 110kps and noise at -</a:t>
            </a:r>
            <a:r>
              <a:rPr lang="en-IE" dirty="0" smtClean="0">
                <a:latin typeface="+mn-lt"/>
              </a:rPr>
              <a:t>25dB </a:t>
            </a:r>
            <a:r>
              <a:rPr lang="en-IE" dirty="0">
                <a:latin typeface="+mn-lt"/>
              </a:rPr>
              <a:t>SNR</a:t>
            </a:r>
          </a:p>
          <a:p>
            <a:r>
              <a:rPr lang="en-IE" dirty="0">
                <a:latin typeface="+mn-lt"/>
              </a:rPr>
              <a:t>This corresponds to a distance of </a:t>
            </a:r>
            <a:r>
              <a:rPr lang="en-IE" dirty="0" smtClean="0">
                <a:latin typeface="+mn-lt"/>
              </a:rPr>
              <a:t>250 meters </a:t>
            </a:r>
            <a:r>
              <a:rPr lang="en-IE" dirty="0">
                <a:latin typeface="+mn-lt"/>
              </a:rPr>
              <a:t>outdoors, </a:t>
            </a:r>
            <a:r>
              <a:rPr lang="en-IE" dirty="0" smtClean="0">
                <a:latin typeface="+mn-lt"/>
              </a:rPr>
              <a:t>34 </a:t>
            </a:r>
            <a:r>
              <a:rPr lang="en-IE" dirty="0">
                <a:latin typeface="+mn-lt"/>
              </a:rPr>
              <a:t>meters indoors</a:t>
            </a:r>
          </a:p>
        </p:txBody>
      </p:sp>
      <p:pic>
        <p:nvPicPr>
          <p:cNvPr id="23555" name="Picture 3"/>
          <p:cNvPicPr>
            <a:picLocks noChangeAspect="1" noChangeArrowheads="1"/>
          </p:cNvPicPr>
          <p:nvPr/>
        </p:nvPicPr>
        <p:blipFill>
          <a:blip r:embed="rId3" cstate="print"/>
          <a:srcRect/>
          <a:stretch>
            <a:fillRect/>
          </a:stretch>
        </p:blipFill>
        <p:spPr bwMode="auto">
          <a:xfrm>
            <a:off x="657225" y="1314450"/>
            <a:ext cx="782955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AWGN Channel Test Results 16MHz PRF</a:t>
            </a:r>
            <a:endParaRPr lang="en-IE" dirty="0"/>
          </a:p>
        </p:txBody>
      </p:sp>
      <p:sp>
        <p:nvSpPr>
          <p:cNvPr id="4" name="Footer Placeholder 3"/>
          <p:cNvSpPr>
            <a:spLocks noGrp="1"/>
          </p:cNvSpPr>
          <p:nvPr>
            <p:ph type="ftr" sz="quarter" idx="10"/>
          </p:nvPr>
        </p:nvSpPr>
        <p:spPr>
          <a:xfrm>
            <a:off x="5357813" y="6475413"/>
            <a:ext cx="3533775" cy="184150"/>
          </a:xfrm>
        </p:spPr>
        <p:txBody>
          <a:bodyPr/>
          <a:lstStyle/>
          <a:p>
            <a:pPr>
              <a:defRPr/>
            </a:pPr>
            <a:r>
              <a:rPr lang="en-US" smtClean="0"/>
              <a:t>Verso, Mc Laughlin (DecaWave)</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839C26E-1C68-40CF-9F30-FC42783EAF74}" type="slidenum">
              <a:rPr lang="en-US" smtClean="0"/>
              <a:pPr>
                <a:defRPr/>
              </a:pPr>
              <a:t>29</a:t>
            </a:fld>
            <a:endParaRPr lang="en-US"/>
          </a:p>
        </p:txBody>
      </p:sp>
      <p:pic>
        <p:nvPicPr>
          <p:cNvPr id="8" name="Content Placeholder 7"/>
          <p:cNvPicPr>
            <a:picLocks noGrp="1"/>
          </p:cNvPicPr>
          <p:nvPr>
            <p:ph idx="1"/>
          </p:nvPr>
        </p:nvPicPr>
        <p:blipFill>
          <a:blip r:embed="rId2" cstate="print"/>
          <a:srcRect/>
          <a:stretch>
            <a:fillRect/>
          </a:stretch>
        </p:blipFill>
        <p:spPr bwMode="auto">
          <a:xfrm>
            <a:off x="1373500" y="1295400"/>
            <a:ext cx="6396999" cy="4800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Footer Placeholder 4"/>
          <p:cNvSpPr>
            <a:spLocks noGrp="1"/>
          </p:cNvSpPr>
          <p:nvPr>
            <p:ph type="ftr" sz="quarter" idx="10"/>
          </p:nvPr>
        </p:nvSpPr>
        <p:spPr>
          <a:xfrm>
            <a:off x="5357813" y="6475413"/>
            <a:ext cx="3533775" cy="184150"/>
          </a:xfrm>
        </p:spPr>
        <p:txBody>
          <a:bodyPr/>
          <a:lstStyle/>
          <a:p>
            <a:pPr>
              <a:defRPr/>
            </a:pPr>
            <a:r>
              <a:rPr lang="en-US" smtClean="0">
                <a:latin typeface="+mn-lt"/>
              </a:rPr>
              <a:t>Verso, Mc Laughlin (DecaWave)</a:t>
            </a:r>
            <a:endParaRPr lang="en-US">
              <a:latin typeface="+mn-lt"/>
            </a:endParaRPr>
          </a:p>
        </p:txBody>
      </p:sp>
      <p:sp>
        <p:nvSpPr>
          <p:cNvPr id="7174" name="Slide Number Placeholder 5"/>
          <p:cNvSpPr>
            <a:spLocks noGrp="1"/>
          </p:cNvSpPr>
          <p:nvPr>
            <p:ph type="sldNum" sz="quarter" idx="11"/>
          </p:nvPr>
        </p:nvSpPr>
        <p:spPr>
          <a:xfrm>
            <a:off x="4376738" y="6475413"/>
            <a:ext cx="466725" cy="184150"/>
          </a:xfrm>
        </p:spPr>
        <p:txBody>
          <a:bodyPr/>
          <a:lstStyle/>
          <a:p>
            <a:pPr>
              <a:defRPr/>
            </a:pPr>
            <a:r>
              <a:rPr lang="en-US" smtClean="0">
                <a:latin typeface="+mn-lt"/>
              </a:rPr>
              <a:t>Slide </a:t>
            </a:r>
            <a:fld id="{0E0645E7-F7D2-4E7A-A86D-09EF5375C3D9}" type="slidenum">
              <a:rPr lang="en-US" smtClean="0">
                <a:latin typeface="+mn-lt"/>
              </a:rPr>
              <a:pPr>
                <a:defRPr/>
              </a:pPr>
              <a:t>3</a:t>
            </a:fld>
            <a:endParaRPr lang="en-US">
              <a:latin typeface="+mn-lt"/>
            </a:endParaRPr>
          </a:p>
        </p:txBody>
      </p:sp>
      <p:sp>
        <p:nvSpPr>
          <p:cNvPr id="15364" name="Title 5"/>
          <p:cNvSpPr>
            <a:spLocks noGrp="1"/>
          </p:cNvSpPr>
          <p:nvPr>
            <p:ph type="title"/>
          </p:nvPr>
        </p:nvSpPr>
        <p:spPr/>
        <p:txBody>
          <a:bodyPr/>
          <a:lstStyle/>
          <a:p>
            <a:pPr algn="ctr"/>
            <a:r>
              <a:rPr lang="en-US" smtClean="0"/>
              <a:t>Reasons TG8 should adopt the 4a UWB PHY</a:t>
            </a:r>
            <a:r>
              <a:rPr lang="en-US" sz="2000" smtClean="0">
                <a:solidFill>
                  <a:srgbClr val="000000"/>
                </a:solidFill>
              </a:rPr>
              <a:t>(1)</a:t>
            </a:r>
            <a:endParaRPr lang="en-IE" smtClean="0"/>
          </a:p>
        </p:txBody>
      </p:sp>
      <p:sp>
        <p:nvSpPr>
          <p:cNvPr id="15365" name="Content Placeholder 7"/>
          <p:cNvSpPr>
            <a:spLocks noGrp="1"/>
          </p:cNvSpPr>
          <p:nvPr>
            <p:ph idx="1"/>
          </p:nvPr>
        </p:nvSpPr>
        <p:spPr>
          <a:xfrm>
            <a:off x="381000" y="1524000"/>
            <a:ext cx="8382000" cy="4572000"/>
          </a:xfrm>
        </p:spPr>
        <p:txBody>
          <a:bodyPr/>
          <a:lstStyle/>
          <a:p>
            <a:r>
              <a:rPr lang="en-US" altLang="ko-KR" sz="2400" smtClean="0">
                <a:ea typeface="굴림" charset="-127"/>
              </a:rPr>
              <a:t>Precision Ranging support allows </a:t>
            </a:r>
            <a:r>
              <a:rPr lang="en-US" sz="2400" smtClean="0"/>
              <a:t>peer relative positioning</a:t>
            </a:r>
            <a:endParaRPr lang="en-US" altLang="ko-KR" sz="2400" smtClean="0">
              <a:ea typeface="굴림" charset="-127"/>
            </a:endParaRPr>
          </a:p>
          <a:p>
            <a:r>
              <a:rPr lang="en-US" altLang="ko-KR" sz="2400" smtClean="0">
                <a:ea typeface="굴림" charset="-127"/>
              </a:rPr>
              <a:t>Immunity to multipath effects</a:t>
            </a:r>
          </a:p>
          <a:p>
            <a:r>
              <a:rPr lang="en-US" altLang="ko-KR" sz="2400" smtClean="0">
                <a:ea typeface="굴림" charset="-127"/>
              </a:rPr>
              <a:t>15 channels cover </a:t>
            </a:r>
            <a:r>
              <a:rPr lang="en-US" sz="2400" smtClean="0"/>
              <a:t>unlicensed UWB bands from 3 to 10 GHz</a:t>
            </a:r>
          </a:p>
          <a:p>
            <a:r>
              <a:rPr lang="en-US" sz="2400" smtClean="0"/>
              <a:t>Data rates give trade-off between range and high speed data</a:t>
            </a:r>
          </a:p>
          <a:p>
            <a:pPr lvl="1"/>
            <a:r>
              <a:rPr lang="en-US" sz="2000" smtClean="0"/>
              <a:t>110 kbps, 850 kbps, 6.81 Mbps and 27 Mbps</a:t>
            </a:r>
          </a:p>
          <a:p>
            <a:r>
              <a:rPr lang="en-US" sz="2400" smtClean="0"/>
              <a:t>Efficient spectral usage</a:t>
            </a:r>
          </a:p>
          <a:p>
            <a:pPr lvl="1"/>
            <a:r>
              <a:rPr lang="en-US" sz="2000" smtClean="0"/>
              <a:t>pseudo random burst hopping fills out the spectrum, allowing more power to be transmitted within the regulatory limits</a:t>
            </a:r>
          </a:p>
          <a:p>
            <a:r>
              <a:rPr lang="en-US" sz="2400" smtClean="0"/>
              <a:t>Modulation and coding combination close to ideal</a:t>
            </a:r>
          </a:p>
          <a:p>
            <a:pPr lvl="1"/>
            <a:r>
              <a:rPr lang="en-US" sz="2000" smtClean="0"/>
              <a:t>The concatenated codes are low complexity,  (e.g. the Viterbi decoder can be implemented in &lt;3k gates), but despite this the performance is less than 2dB shy of the Shannon limit</a:t>
            </a:r>
          </a:p>
          <a:p>
            <a:endParaRPr lang="en-US" sz="2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AWGN Channel Test Results 64MHz PRF</a:t>
            </a:r>
            <a:endParaRPr lang="en-IE" dirty="0"/>
          </a:p>
        </p:txBody>
      </p:sp>
      <p:sp>
        <p:nvSpPr>
          <p:cNvPr id="4" name="Footer Placeholder 3"/>
          <p:cNvSpPr>
            <a:spLocks noGrp="1"/>
          </p:cNvSpPr>
          <p:nvPr>
            <p:ph type="ftr" sz="quarter" idx="10"/>
          </p:nvPr>
        </p:nvSpPr>
        <p:spPr>
          <a:xfrm>
            <a:off x="5357813" y="6475413"/>
            <a:ext cx="3533775" cy="184150"/>
          </a:xfrm>
        </p:spPr>
        <p:txBody>
          <a:bodyPr/>
          <a:lstStyle/>
          <a:p>
            <a:pPr>
              <a:defRPr/>
            </a:pPr>
            <a:r>
              <a:rPr lang="en-US" smtClean="0"/>
              <a:t>Verso, Mc Laughlin (DecaWave)</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839C26E-1C68-40CF-9F30-FC42783EAF74}" type="slidenum">
              <a:rPr lang="en-US" smtClean="0"/>
              <a:pPr>
                <a:defRPr/>
              </a:pPr>
              <a:t>30</a:t>
            </a:fld>
            <a:endParaRPr lang="en-US"/>
          </a:p>
        </p:txBody>
      </p:sp>
      <p:pic>
        <p:nvPicPr>
          <p:cNvPr id="6" name="Content Placeholder 5"/>
          <p:cNvPicPr>
            <a:picLocks noGrp="1"/>
          </p:cNvPicPr>
          <p:nvPr>
            <p:ph idx="1"/>
          </p:nvPr>
        </p:nvPicPr>
        <p:blipFill>
          <a:blip r:embed="rId2" cstate="print"/>
          <a:srcRect/>
          <a:stretch>
            <a:fillRect/>
          </a:stretch>
        </p:blipFill>
        <p:spPr bwMode="auto">
          <a:xfrm>
            <a:off x="1424270" y="1371600"/>
            <a:ext cx="6295459" cy="4724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800" dirty="0" smtClean="0"/>
              <a:t>IEEE 802.15.4a Channel Model Simulation Results</a:t>
            </a:r>
            <a:endParaRPr lang="en-IE" sz="2800" dirty="0"/>
          </a:p>
        </p:txBody>
      </p:sp>
      <p:sp>
        <p:nvSpPr>
          <p:cNvPr id="4" name="Footer Placeholder 3"/>
          <p:cNvSpPr>
            <a:spLocks noGrp="1"/>
          </p:cNvSpPr>
          <p:nvPr>
            <p:ph type="ftr" sz="quarter" idx="10"/>
          </p:nvPr>
        </p:nvSpPr>
        <p:spPr>
          <a:xfrm>
            <a:off x="5357813" y="6475413"/>
            <a:ext cx="3533775" cy="184150"/>
          </a:xfrm>
        </p:spPr>
        <p:txBody>
          <a:bodyPr/>
          <a:lstStyle/>
          <a:p>
            <a:pPr>
              <a:defRPr/>
            </a:pPr>
            <a:r>
              <a:rPr lang="en-US" smtClean="0"/>
              <a:t>Verso, Mc Laughlin (DecaWave)</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839C26E-1C68-40CF-9F30-FC42783EAF74}" type="slidenum">
              <a:rPr lang="en-US" smtClean="0"/>
              <a:pPr>
                <a:defRPr/>
              </a:pPr>
              <a:t>31</a:t>
            </a:fld>
            <a:endParaRPr lang="en-US"/>
          </a:p>
        </p:txBody>
      </p:sp>
      <p:sp>
        <p:nvSpPr>
          <p:cNvPr id="9" name="Content Placeholder 8"/>
          <p:cNvSpPr>
            <a:spLocks noGrp="1"/>
          </p:cNvSpPr>
          <p:nvPr>
            <p:ph idx="1"/>
          </p:nvPr>
        </p:nvSpPr>
        <p:spPr>
          <a:xfrm>
            <a:off x="381000" y="1600200"/>
            <a:ext cx="8382000" cy="1447800"/>
          </a:xfrm>
        </p:spPr>
        <p:txBody>
          <a:bodyPr/>
          <a:lstStyle/>
          <a:p>
            <a:r>
              <a:rPr lang="en-IE" sz="2400" dirty="0" smtClean="0"/>
              <a:t>CM6: Outdoor </a:t>
            </a:r>
            <a:r>
              <a:rPr lang="en-IE" sz="2400" dirty="0" smtClean="0"/>
              <a:t>NLOS. Longest multipath channel.</a:t>
            </a:r>
          </a:p>
          <a:p>
            <a:r>
              <a:rPr lang="en-IE" sz="2400" dirty="0" smtClean="0"/>
              <a:t>Total Channel Power is normalised to 1</a:t>
            </a:r>
          </a:p>
          <a:p>
            <a:pPr lvl="1"/>
            <a:r>
              <a:rPr lang="en-IE" sz="2000" dirty="0" smtClean="0"/>
              <a:t>This will not happen in practice. Multipath will add </a:t>
            </a:r>
            <a:r>
              <a:rPr lang="en-IE" sz="2000" dirty="0" smtClean="0"/>
              <a:t>energy and improve performance</a:t>
            </a:r>
            <a:endParaRPr lang="en-IE" sz="2000" dirty="0" smtClean="0"/>
          </a:p>
          <a:p>
            <a:endParaRPr lang="en-IE" sz="2400" dirty="0"/>
          </a:p>
        </p:txBody>
      </p:sp>
      <p:pic>
        <p:nvPicPr>
          <p:cNvPr id="5122" name="Picture 2"/>
          <p:cNvPicPr>
            <a:picLocks noChangeAspect="1" noChangeArrowheads="1"/>
          </p:cNvPicPr>
          <p:nvPr/>
        </p:nvPicPr>
        <p:blipFill>
          <a:blip r:embed="rId2" cstate="print"/>
          <a:srcRect/>
          <a:stretch>
            <a:fillRect/>
          </a:stretch>
        </p:blipFill>
        <p:spPr bwMode="auto">
          <a:xfrm>
            <a:off x="3200400" y="3352800"/>
            <a:ext cx="2571750" cy="17907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Example CIR read from DW1000 802.15.4a IC</a:t>
            </a:r>
            <a:endParaRPr lang="en-IE" dirty="0"/>
          </a:p>
        </p:txBody>
      </p:sp>
      <p:sp>
        <p:nvSpPr>
          <p:cNvPr id="4" name="Footer Placeholder 3"/>
          <p:cNvSpPr>
            <a:spLocks noGrp="1"/>
          </p:cNvSpPr>
          <p:nvPr>
            <p:ph type="ftr" sz="quarter" idx="10"/>
          </p:nvPr>
        </p:nvSpPr>
        <p:spPr>
          <a:xfrm>
            <a:off x="5357813" y="6475413"/>
            <a:ext cx="3533775" cy="184150"/>
          </a:xfrm>
        </p:spPr>
        <p:txBody>
          <a:bodyPr/>
          <a:lstStyle/>
          <a:p>
            <a:pPr>
              <a:defRPr/>
            </a:pPr>
            <a:r>
              <a:rPr lang="en-US" smtClean="0"/>
              <a:t>Verso, Mc Laughlin (DecaWave)</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839C26E-1C68-40CF-9F30-FC42783EAF74}" type="slidenum">
              <a:rPr lang="en-US" smtClean="0"/>
              <a:pPr>
                <a:defRPr/>
              </a:pPr>
              <a:t>32</a:t>
            </a:fld>
            <a:endParaRPr lang="en-US"/>
          </a:p>
        </p:txBody>
      </p:sp>
      <p:pic>
        <p:nvPicPr>
          <p:cNvPr id="70658" name="Picture 2"/>
          <p:cNvPicPr>
            <a:picLocks noGrp="1" noChangeAspect="1" noChangeArrowheads="1"/>
          </p:cNvPicPr>
          <p:nvPr>
            <p:ph idx="1"/>
          </p:nvPr>
        </p:nvPicPr>
        <p:blipFill>
          <a:blip r:embed="rId2" cstate="print"/>
          <a:srcRect/>
          <a:stretch>
            <a:fillRect/>
          </a:stretch>
        </p:blipFill>
        <p:spPr bwMode="auto">
          <a:xfrm>
            <a:off x="1920240" y="1676400"/>
            <a:ext cx="5303520" cy="4419600"/>
          </a:xfrm>
          <a:prstGeom prst="rect">
            <a:avLst/>
          </a:prstGeom>
          <a:noFill/>
          <a:ln w="9525">
            <a:noFill/>
            <a:miter lim="800000"/>
            <a:headEnd/>
            <a:tailEnd/>
          </a:ln>
        </p:spPr>
      </p:pic>
      <p:sp>
        <p:nvSpPr>
          <p:cNvPr id="7" name="TextBox 6"/>
          <p:cNvSpPr txBox="1"/>
          <p:nvPr/>
        </p:nvSpPr>
        <p:spPr>
          <a:xfrm>
            <a:off x="2130306" y="1295400"/>
            <a:ext cx="2441694" cy="276999"/>
          </a:xfrm>
          <a:prstGeom prst="rect">
            <a:avLst/>
          </a:prstGeom>
          <a:noFill/>
        </p:spPr>
        <p:txBody>
          <a:bodyPr wrap="none" rtlCol="0">
            <a:spAutoFit/>
          </a:bodyPr>
          <a:lstStyle/>
          <a:p>
            <a:r>
              <a:rPr lang="en-IE" dirty="0" smtClean="0">
                <a:latin typeface="+mn-lt"/>
              </a:rPr>
              <a:t>This is an unusually long channel</a:t>
            </a:r>
            <a:endParaRPr lang="en-IE" dirty="0">
              <a:latin typeface="+mn-lt"/>
            </a:endParaRPr>
          </a:p>
        </p:txBody>
      </p:sp>
      <p:sp>
        <p:nvSpPr>
          <p:cNvPr id="9" name="TextBox 8"/>
          <p:cNvSpPr txBox="1"/>
          <p:nvPr/>
        </p:nvSpPr>
        <p:spPr>
          <a:xfrm>
            <a:off x="4038600" y="2971800"/>
            <a:ext cx="843501" cy="276999"/>
          </a:xfrm>
          <a:prstGeom prst="rect">
            <a:avLst/>
          </a:prstGeom>
          <a:noFill/>
        </p:spPr>
        <p:txBody>
          <a:bodyPr wrap="none" rtlCol="0">
            <a:spAutoFit/>
          </a:bodyPr>
          <a:lstStyle/>
          <a:p>
            <a:r>
              <a:rPr lang="en-IE" dirty="0" smtClean="0">
                <a:latin typeface="+mn-lt"/>
              </a:rPr>
              <a:t>First Path</a:t>
            </a:r>
          </a:p>
        </p:txBody>
      </p:sp>
      <p:cxnSp>
        <p:nvCxnSpPr>
          <p:cNvPr id="11" name="Straight Arrow Connector 10"/>
          <p:cNvCxnSpPr>
            <a:stCxn id="9" idx="3"/>
          </p:cNvCxnSpPr>
          <p:nvPr/>
        </p:nvCxnSpPr>
        <p:spPr bwMode="auto">
          <a:xfrm>
            <a:off x="4882101" y="3110300"/>
            <a:ext cx="680499" cy="4711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Example CIR read from DW1000 802.15.4a IC</a:t>
            </a:r>
            <a:endParaRPr lang="en-IE" dirty="0"/>
          </a:p>
        </p:txBody>
      </p:sp>
      <p:sp>
        <p:nvSpPr>
          <p:cNvPr id="4" name="Footer Placeholder 3"/>
          <p:cNvSpPr>
            <a:spLocks noGrp="1"/>
          </p:cNvSpPr>
          <p:nvPr>
            <p:ph type="ftr" sz="quarter" idx="10"/>
          </p:nvPr>
        </p:nvSpPr>
        <p:spPr>
          <a:xfrm>
            <a:off x="5357813" y="6475413"/>
            <a:ext cx="3533775" cy="184150"/>
          </a:xfrm>
        </p:spPr>
        <p:txBody>
          <a:bodyPr/>
          <a:lstStyle/>
          <a:p>
            <a:pPr>
              <a:defRPr/>
            </a:pPr>
            <a:r>
              <a:rPr lang="en-US" smtClean="0"/>
              <a:t>Verso, Mc Laughlin (DecaWave)</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839C26E-1C68-40CF-9F30-FC42783EAF74}" type="slidenum">
              <a:rPr lang="en-US" smtClean="0"/>
              <a:pPr>
                <a:defRPr/>
              </a:pPr>
              <a:t>33</a:t>
            </a:fld>
            <a:endParaRPr lang="en-US"/>
          </a:p>
        </p:txBody>
      </p:sp>
      <p:pic>
        <p:nvPicPr>
          <p:cNvPr id="71682" name="Picture 2"/>
          <p:cNvPicPr>
            <a:picLocks noGrp="1" noChangeAspect="1" noChangeArrowheads="1"/>
          </p:cNvPicPr>
          <p:nvPr>
            <p:ph idx="1"/>
          </p:nvPr>
        </p:nvPicPr>
        <p:blipFill>
          <a:blip r:embed="rId2" cstate="print"/>
          <a:srcRect/>
          <a:stretch>
            <a:fillRect/>
          </a:stretch>
        </p:blipFill>
        <p:spPr bwMode="auto">
          <a:xfrm>
            <a:off x="1920240" y="1676400"/>
            <a:ext cx="5303520" cy="4419600"/>
          </a:xfrm>
          <a:prstGeom prst="rect">
            <a:avLst/>
          </a:prstGeom>
          <a:noFill/>
          <a:ln w="9525">
            <a:noFill/>
            <a:miter lim="800000"/>
            <a:headEnd/>
            <a:tailEnd/>
          </a:ln>
        </p:spPr>
      </p:pic>
      <p:sp>
        <p:nvSpPr>
          <p:cNvPr id="8" name="TextBox 7"/>
          <p:cNvSpPr txBox="1"/>
          <p:nvPr/>
        </p:nvSpPr>
        <p:spPr>
          <a:xfrm>
            <a:off x="685800" y="3152001"/>
            <a:ext cx="843501" cy="276999"/>
          </a:xfrm>
          <a:prstGeom prst="rect">
            <a:avLst/>
          </a:prstGeom>
          <a:noFill/>
        </p:spPr>
        <p:txBody>
          <a:bodyPr wrap="none" rtlCol="0">
            <a:spAutoFit/>
          </a:bodyPr>
          <a:lstStyle/>
          <a:p>
            <a:r>
              <a:rPr lang="en-IE" dirty="0" smtClean="0">
                <a:latin typeface="+mn-lt"/>
              </a:rPr>
              <a:t>First Path</a:t>
            </a:r>
          </a:p>
        </p:txBody>
      </p:sp>
      <p:cxnSp>
        <p:nvCxnSpPr>
          <p:cNvPr id="9" name="Straight Arrow Connector 8"/>
          <p:cNvCxnSpPr>
            <a:stCxn id="8" idx="3"/>
          </p:cNvCxnSpPr>
          <p:nvPr/>
        </p:nvCxnSpPr>
        <p:spPr bwMode="auto">
          <a:xfrm>
            <a:off x="1529301" y="3290501"/>
            <a:ext cx="680499" cy="4711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0" name="TextBox 9"/>
          <p:cNvSpPr txBox="1"/>
          <p:nvPr/>
        </p:nvSpPr>
        <p:spPr>
          <a:xfrm>
            <a:off x="2130306" y="1295400"/>
            <a:ext cx="918841" cy="276999"/>
          </a:xfrm>
          <a:prstGeom prst="rect">
            <a:avLst/>
          </a:prstGeom>
          <a:noFill/>
        </p:spPr>
        <p:txBody>
          <a:bodyPr wrap="none" rtlCol="0">
            <a:spAutoFit/>
          </a:bodyPr>
          <a:lstStyle/>
          <a:p>
            <a:r>
              <a:rPr lang="en-IE" dirty="0" smtClean="0">
                <a:latin typeface="+mn-lt"/>
              </a:rPr>
              <a:t>Zoomed In</a:t>
            </a:r>
            <a:endParaRPr lang="en-IE" dirty="0">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Example CIR read from DW1000 802.15.4a IC</a:t>
            </a:r>
            <a:endParaRPr lang="en-IE" dirty="0"/>
          </a:p>
        </p:txBody>
      </p:sp>
      <p:sp>
        <p:nvSpPr>
          <p:cNvPr id="4" name="Footer Placeholder 3"/>
          <p:cNvSpPr>
            <a:spLocks noGrp="1"/>
          </p:cNvSpPr>
          <p:nvPr>
            <p:ph type="ftr" sz="quarter" idx="10"/>
          </p:nvPr>
        </p:nvSpPr>
        <p:spPr>
          <a:xfrm>
            <a:off x="5357813" y="6475413"/>
            <a:ext cx="3533775" cy="184150"/>
          </a:xfrm>
        </p:spPr>
        <p:txBody>
          <a:bodyPr/>
          <a:lstStyle/>
          <a:p>
            <a:pPr>
              <a:defRPr/>
            </a:pPr>
            <a:r>
              <a:rPr lang="en-US" smtClean="0"/>
              <a:t>Verso, Mc Laughlin (DecaWave)</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839C26E-1C68-40CF-9F30-FC42783EAF74}" type="slidenum">
              <a:rPr lang="en-US" smtClean="0"/>
              <a:pPr>
                <a:defRPr/>
              </a:pPr>
              <a:t>34</a:t>
            </a:fld>
            <a:endParaRPr lang="en-US"/>
          </a:p>
        </p:txBody>
      </p:sp>
      <p:pic>
        <p:nvPicPr>
          <p:cNvPr id="72706" name="Picture 2"/>
          <p:cNvPicPr>
            <a:picLocks noChangeAspect="1" noChangeArrowheads="1"/>
          </p:cNvPicPr>
          <p:nvPr/>
        </p:nvPicPr>
        <p:blipFill>
          <a:blip r:embed="rId2" cstate="print"/>
          <a:srcRect/>
          <a:stretch>
            <a:fillRect/>
          </a:stretch>
        </p:blipFill>
        <p:spPr bwMode="auto">
          <a:xfrm>
            <a:off x="1918800" y="1677600"/>
            <a:ext cx="5486400" cy="4572000"/>
          </a:xfrm>
          <a:prstGeom prst="rect">
            <a:avLst/>
          </a:prstGeom>
          <a:noFill/>
          <a:ln w="9525">
            <a:noFill/>
            <a:miter lim="800000"/>
            <a:headEnd/>
            <a:tailEnd/>
          </a:ln>
        </p:spPr>
      </p:pic>
      <p:sp>
        <p:nvSpPr>
          <p:cNvPr id="8" name="TextBox 7"/>
          <p:cNvSpPr txBox="1"/>
          <p:nvPr/>
        </p:nvSpPr>
        <p:spPr>
          <a:xfrm>
            <a:off x="1066800" y="3152001"/>
            <a:ext cx="843501" cy="276999"/>
          </a:xfrm>
          <a:prstGeom prst="rect">
            <a:avLst/>
          </a:prstGeom>
          <a:noFill/>
        </p:spPr>
        <p:txBody>
          <a:bodyPr wrap="none" rtlCol="0">
            <a:spAutoFit/>
          </a:bodyPr>
          <a:lstStyle/>
          <a:p>
            <a:r>
              <a:rPr lang="en-IE" dirty="0" smtClean="0">
                <a:latin typeface="+mn-lt"/>
              </a:rPr>
              <a:t>First Path</a:t>
            </a:r>
          </a:p>
        </p:txBody>
      </p:sp>
      <p:cxnSp>
        <p:nvCxnSpPr>
          <p:cNvPr id="9" name="Straight Arrow Connector 8"/>
          <p:cNvCxnSpPr>
            <a:stCxn id="8" idx="3"/>
          </p:cNvCxnSpPr>
          <p:nvPr/>
        </p:nvCxnSpPr>
        <p:spPr bwMode="auto">
          <a:xfrm>
            <a:off x="1910301" y="3290501"/>
            <a:ext cx="680499" cy="4711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0" name="TextBox 9"/>
          <p:cNvSpPr txBox="1"/>
          <p:nvPr/>
        </p:nvSpPr>
        <p:spPr>
          <a:xfrm>
            <a:off x="2130306" y="1295400"/>
            <a:ext cx="1301959" cy="276999"/>
          </a:xfrm>
          <a:prstGeom prst="rect">
            <a:avLst/>
          </a:prstGeom>
          <a:noFill/>
        </p:spPr>
        <p:txBody>
          <a:bodyPr wrap="none" rtlCol="0">
            <a:spAutoFit/>
          </a:bodyPr>
          <a:lstStyle/>
          <a:p>
            <a:r>
              <a:rPr lang="en-IE" dirty="0" smtClean="0">
                <a:latin typeface="+mn-lt"/>
              </a:rPr>
              <a:t>Zoomed in more</a:t>
            </a:r>
            <a:endParaRPr lang="en-IE" dirty="0">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LOS Ranging Test Results</a:t>
            </a:r>
            <a:endParaRPr lang="en-IE" dirty="0"/>
          </a:p>
        </p:txBody>
      </p:sp>
      <p:sp>
        <p:nvSpPr>
          <p:cNvPr id="4" name="Footer Placeholder 3"/>
          <p:cNvSpPr>
            <a:spLocks noGrp="1"/>
          </p:cNvSpPr>
          <p:nvPr>
            <p:ph type="ftr" sz="quarter" idx="10"/>
          </p:nvPr>
        </p:nvSpPr>
        <p:spPr>
          <a:xfrm>
            <a:off x="5357813" y="6475413"/>
            <a:ext cx="3533775" cy="184150"/>
          </a:xfrm>
        </p:spPr>
        <p:txBody>
          <a:bodyPr/>
          <a:lstStyle/>
          <a:p>
            <a:pPr>
              <a:defRPr/>
            </a:pPr>
            <a:r>
              <a:rPr lang="en-US" smtClean="0"/>
              <a:t>Verso, Mc Laughlin (DecaWave)</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839C26E-1C68-40CF-9F30-FC42783EAF74}" type="slidenum">
              <a:rPr lang="en-US" smtClean="0"/>
              <a:pPr>
                <a:defRPr/>
              </a:pPr>
              <a:t>35</a:t>
            </a:fld>
            <a:endParaRPr lang="en-US"/>
          </a:p>
        </p:txBody>
      </p:sp>
      <p:pic>
        <p:nvPicPr>
          <p:cNvPr id="32770" name="Picture 2"/>
          <p:cNvPicPr>
            <a:picLocks noGrp="1" noChangeAspect="1" noChangeArrowheads="1"/>
          </p:cNvPicPr>
          <p:nvPr>
            <p:ph idx="1"/>
          </p:nvPr>
        </p:nvPicPr>
        <p:blipFill>
          <a:blip r:embed="rId2" cstate="print"/>
          <a:srcRect/>
          <a:stretch>
            <a:fillRect/>
          </a:stretch>
        </p:blipFill>
        <p:spPr bwMode="auto">
          <a:xfrm>
            <a:off x="381000" y="1688579"/>
            <a:ext cx="8382000" cy="4395242"/>
          </a:xfrm>
          <a:prstGeom prst="rect">
            <a:avLst/>
          </a:prstGeom>
          <a:noFill/>
          <a:ln w="12700" cap="flat" cmpd="sng">
            <a:noFill/>
            <a:prstDash val="solid"/>
            <a:miter lim="800000"/>
            <a:headEnd type="none" w="sm" len="sm"/>
            <a:tailEnd type="none" w="sm" len="sm"/>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LOS Ranging accuracy</a:t>
            </a:r>
            <a:endParaRPr lang="en-IE" dirty="0"/>
          </a:p>
        </p:txBody>
      </p:sp>
      <p:sp>
        <p:nvSpPr>
          <p:cNvPr id="4" name="Footer Placeholder 3"/>
          <p:cNvSpPr>
            <a:spLocks noGrp="1"/>
          </p:cNvSpPr>
          <p:nvPr>
            <p:ph type="ftr" sz="quarter" idx="10"/>
          </p:nvPr>
        </p:nvSpPr>
        <p:spPr>
          <a:xfrm>
            <a:off x="5357813" y="6475413"/>
            <a:ext cx="3533775" cy="184150"/>
          </a:xfrm>
        </p:spPr>
        <p:txBody>
          <a:bodyPr/>
          <a:lstStyle/>
          <a:p>
            <a:pPr>
              <a:defRPr/>
            </a:pPr>
            <a:r>
              <a:rPr lang="en-US" smtClean="0"/>
              <a:t>Verso, Mc Laughlin (DecaWave)</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839C26E-1C68-40CF-9F30-FC42783EAF74}" type="slidenum">
              <a:rPr lang="en-US" smtClean="0"/>
              <a:pPr>
                <a:defRPr/>
              </a:pPr>
              <a:t>36</a:t>
            </a:fld>
            <a:endParaRPr lang="en-US"/>
          </a:p>
        </p:txBody>
      </p:sp>
      <p:pic>
        <p:nvPicPr>
          <p:cNvPr id="33794" name="Picture 2"/>
          <p:cNvPicPr>
            <a:picLocks noGrp="1" noChangeAspect="1" noChangeArrowheads="1"/>
          </p:cNvPicPr>
          <p:nvPr>
            <p:ph idx="1"/>
          </p:nvPr>
        </p:nvPicPr>
        <p:blipFill>
          <a:blip r:embed="rId2" cstate="print"/>
          <a:srcRect/>
          <a:stretch>
            <a:fillRect/>
          </a:stretch>
        </p:blipFill>
        <p:spPr bwMode="auto">
          <a:xfrm>
            <a:off x="2310559" y="1966665"/>
            <a:ext cx="4522881" cy="3534269"/>
          </a:xfrm>
          <a:prstGeom prst="rect">
            <a:avLst/>
          </a:prstGeom>
          <a:noFill/>
          <a:ln w="12700" cap="flat" cmpd="sng">
            <a:noFill/>
            <a:prstDash val="solid"/>
            <a:miter lim="800000"/>
            <a:headEnd type="none" w="sm" len="sm"/>
            <a:tailEnd type="none" w="sm" len="sm"/>
          </a:ln>
          <a:effectLst/>
        </p:spPr>
      </p:pic>
      <p:sp>
        <p:nvSpPr>
          <p:cNvPr id="6" name="TextBox 5"/>
          <p:cNvSpPr txBox="1"/>
          <p:nvPr/>
        </p:nvSpPr>
        <p:spPr>
          <a:xfrm>
            <a:off x="3429000" y="5638800"/>
            <a:ext cx="885179" cy="276999"/>
          </a:xfrm>
          <a:prstGeom prst="rect">
            <a:avLst/>
          </a:prstGeom>
          <a:noFill/>
        </p:spPr>
        <p:txBody>
          <a:bodyPr wrap="none" rtlCol="0">
            <a:spAutoFit/>
          </a:bodyPr>
          <a:lstStyle/>
          <a:p>
            <a:r>
              <a:rPr lang="en-IE" dirty="0" smtClean="0">
                <a:latin typeface="+mn-lt"/>
              </a:rPr>
              <a:t>50cm / div</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Footer Placeholder 4"/>
          <p:cNvSpPr>
            <a:spLocks noGrp="1"/>
          </p:cNvSpPr>
          <p:nvPr>
            <p:ph type="ftr" sz="quarter" idx="10"/>
          </p:nvPr>
        </p:nvSpPr>
        <p:spPr>
          <a:xfrm>
            <a:off x="5357813" y="6475413"/>
            <a:ext cx="3533775" cy="184150"/>
          </a:xfrm>
        </p:spPr>
        <p:txBody>
          <a:bodyPr/>
          <a:lstStyle/>
          <a:p>
            <a:pPr>
              <a:defRPr/>
            </a:pPr>
            <a:r>
              <a:rPr lang="en-US">
                <a:latin typeface="+mn-lt"/>
              </a:rPr>
              <a:t>Verso, Mc Laughlin (DecaWave)</a:t>
            </a:r>
          </a:p>
        </p:txBody>
      </p:sp>
      <p:sp>
        <p:nvSpPr>
          <p:cNvPr id="7174" name="Slide Number Placeholder 5"/>
          <p:cNvSpPr>
            <a:spLocks noGrp="1"/>
          </p:cNvSpPr>
          <p:nvPr>
            <p:ph type="sldNum" sz="quarter" idx="11"/>
          </p:nvPr>
        </p:nvSpPr>
        <p:spPr>
          <a:xfrm>
            <a:off x="4376738" y="6475413"/>
            <a:ext cx="466725" cy="184150"/>
          </a:xfrm>
        </p:spPr>
        <p:txBody>
          <a:bodyPr/>
          <a:lstStyle/>
          <a:p>
            <a:pPr>
              <a:defRPr/>
            </a:pPr>
            <a:r>
              <a:rPr lang="en-US">
                <a:latin typeface="+mn-lt"/>
              </a:rPr>
              <a:t>Slide </a:t>
            </a:r>
            <a:fld id="{AA3C00B4-B8B7-4094-A39A-0A27EADB761C}" type="slidenum">
              <a:rPr lang="en-US">
                <a:latin typeface="+mn-lt"/>
              </a:rPr>
              <a:pPr>
                <a:defRPr/>
              </a:pPr>
              <a:t>37</a:t>
            </a:fld>
            <a:endParaRPr lang="en-US">
              <a:latin typeface="+mn-lt"/>
            </a:endParaRPr>
          </a:p>
        </p:txBody>
      </p:sp>
      <p:sp>
        <p:nvSpPr>
          <p:cNvPr id="17412" name="Title 5"/>
          <p:cNvSpPr>
            <a:spLocks noGrp="1"/>
          </p:cNvSpPr>
          <p:nvPr>
            <p:ph type="title"/>
          </p:nvPr>
        </p:nvSpPr>
        <p:spPr/>
        <p:txBody>
          <a:bodyPr/>
          <a:lstStyle/>
          <a:p>
            <a:pPr algn="ctr"/>
            <a:r>
              <a:rPr lang="en-US" smtClean="0"/>
              <a:t>Conclusion</a:t>
            </a:r>
            <a:endParaRPr lang="en-IE" smtClean="0"/>
          </a:p>
        </p:txBody>
      </p:sp>
      <p:sp>
        <p:nvSpPr>
          <p:cNvPr id="17413" name="Content Placeholder 7"/>
          <p:cNvSpPr>
            <a:spLocks noGrp="1"/>
          </p:cNvSpPr>
          <p:nvPr>
            <p:ph idx="1"/>
          </p:nvPr>
        </p:nvSpPr>
        <p:spPr>
          <a:xfrm>
            <a:off x="381000" y="1524000"/>
            <a:ext cx="8382000" cy="4724400"/>
          </a:xfrm>
        </p:spPr>
        <p:txBody>
          <a:bodyPr/>
          <a:lstStyle/>
          <a:p>
            <a:r>
              <a:rPr lang="en-US" sz="2400" smtClean="0"/>
              <a:t>The proposal is to reuse the 4a UWB PHY for TG8</a:t>
            </a:r>
          </a:p>
          <a:p>
            <a:r>
              <a:rPr lang="en-US" sz="2400" smtClean="0"/>
              <a:t>It gives good performance with operational choices for range </a:t>
            </a:r>
            <a:r>
              <a:rPr lang="en-US" sz="2000" smtClean="0"/>
              <a:t>vs.</a:t>
            </a:r>
            <a:r>
              <a:rPr lang="en-US" sz="2400" smtClean="0"/>
              <a:t> data rate, and a choices for implementation complexity </a:t>
            </a:r>
          </a:p>
          <a:p>
            <a:r>
              <a:rPr lang="en-US" sz="2400" smtClean="0"/>
              <a:t>It has properties allowing accurate message time-stamping giving the ability for precision peer relative positioning</a:t>
            </a:r>
          </a:p>
          <a:p>
            <a:endParaRPr lang="en-US" sz="2000" smtClean="0"/>
          </a:p>
          <a:p>
            <a:endParaRPr lang="en-US" sz="2400" smtClean="0"/>
          </a:p>
          <a:p>
            <a:pPr lvl="2">
              <a:buFontTx/>
              <a:buNone/>
            </a:pPr>
            <a:endParaRPr lang="en-US" smtClean="0"/>
          </a:p>
          <a:p>
            <a:pPr lvl="2">
              <a:buFontTx/>
              <a:buNone/>
            </a:pPr>
            <a:endParaRPr lang="en-US" sz="1600" smtClean="0"/>
          </a:p>
          <a:p>
            <a:pPr lvl="2">
              <a:buFontTx/>
              <a:buNone/>
            </a:pPr>
            <a:r>
              <a:rPr lang="en-US" sz="1600" b="1" smtClean="0">
                <a:solidFill>
                  <a:srgbClr val="FF0000"/>
                </a:solidFill>
              </a:rPr>
              <a:t>&lt;end&gt;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Footer Placeholder 4"/>
          <p:cNvSpPr>
            <a:spLocks noGrp="1"/>
          </p:cNvSpPr>
          <p:nvPr>
            <p:ph type="ftr" sz="quarter" idx="10"/>
          </p:nvPr>
        </p:nvSpPr>
        <p:spPr>
          <a:xfrm>
            <a:off x="5357813" y="6475413"/>
            <a:ext cx="3533775" cy="184150"/>
          </a:xfrm>
        </p:spPr>
        <p:txBody>
          <a:bodyPr/>
          <a:lstStyle/>
          <a:p>
            <a:pPr>
              <a:defRPr/>
            </a:pPr>
            <a:r>
              <a:rPr lang="en-US" smtClean="0">
                <a:latin typeface="+mn-lt"/>
              </a:rPr>
              <a:t>Verso, Mc Laughlin (DecaWave)</a:t>
            </a:r>
            <a:endParaRPr lang="en-US">
              <a:latin typeface="+mn-lt"/>
            </a:endParaRPr>
          </a:p>
        </p:txBody>
      </p:sp>
      <p:sp>
        <p:nvSpPr>
          <p:cNvPr id="7174" name="Slide Number Placeholder 5"/>
          <p:cNvSpPr>
            <a:spLocks noGrp="1"/>
          </p:cNvSpPr>
          <p:nvPr>
            <p:ph type="sldNum" sz="quarter" idx="11"/>
          </p:nvPr>
        </p:nvSpPr>
        <p:spPr>
          <a:xfrm>
            <a:off x="4376738" y="6475413"/>
            <a:ext cx="466725" cy="184150"/>
          </a:xfrm>
        </p:spPr>
        <p:txBody>
          <a:bodyPr/>
          <a:lstStyle/>
          <a:p>
            <a:pPr>
              <a:defRPr/>
            </a:pPr>
            <a:r>
              <a:rPr lang="en-US" smtClean="0">
                <a:latin typeface="+mn-lt"/>
              </a:rPr>
              <a:t>Slide </a:t>
            </a:r>
            <a:fld id="{62F48D74-0B2E-4D60-86F6-B64CD86F2987}" type="slidenum">
              <a:rPr lang="en-US" smtClean="0">
                <a:latin typeface="+mn-lt"/>
              </a:rPr>
              <a:pPr>
                <a:defRPr/>
              </a:pPr>
              <a:t>4</a:t>
            </a:fld>
            <a:endParaRPr lang="en-US">
              <a:latin typeface="+mn-lt"/>
            </a:endParaRPr>
          </a:p>
        </p:txBody>
      </p:sp>
      <p:sp>
        <p:nvSpPr>
          <p:cNvPr id="16388" name="Title 5"/>
          <p:cNvSpPr>
            <a:spLocks noGrp="1"/>
          </p:cNvSpPr>
          <p:nvPr>
            <p:ph type="title"/>
          </p:nvPr>
        </p:nvSpPr>
        <p:spPr/>
        <p:txBody>
          <a:bodyPr/>
          <a:lstStyle/>
          <a:p>
            <a:pPr algn="ctr"/>
            <a:r>
              <a:rPr lang="en-US" smtClean="0"/>
              <a:t>Reasons TG8 should adopt the 4a UWB PHY</a:t>
            </a:r>
            <a:r>
              <a:rPr lang="en-US" sz="2000" smtClean="0"/>
              <a:t> (2)</a:t>
            </a:r>
            <a:endParaRPr lang="en-IE" smtClean="0"/>
          </a:p>
        </p:txBody>
      </p:sp>
      <p:sp>
        <p:nvSpPr>
          <p:cNvPr id="16389" name="Content Placeholder 7"/>
          <p:cNvSpPr>
            <a:spLocks noGrp="1"/>
          </p:cNvSpPr>
          <p:nvPr>
            <p:ph idx="1"/>
          </p:nvPr>
        </p:nvSpPr>
        <p:spPr>
          <a:xfrm>
            <a:off x="228600" y="1524000"/>
            <a:ext cx="8686800" cy="4724400"/>
          </a:xfrm>
        </p:spPr>
        <p:txBody>
          <a:bodyPr/>
          <a:lstStyle/>
          <a:p>
            <a:r>
              <a:rPr lang="en-US" sz="2400" smtClean="0"/>
              <a:t>Perfect channel sounding</a:t>
            </a:r>
          </a:p>
          <a:p>
            <a:pPr lvl="1"/>
            <a:r>
              <a:rPr lang="en-US" sz="2000" smtClean="0"/>
              <a:t>The preamble uses an Ipatov sequence which has with Perfect Periodic Autocorrelation.  The ideal channel autocorrelation is an impulse or Kronecker delta function.   The preamble allows the channel impulse response and the direct path to be extracted allowing the RX time to be determined accurately – this is key to precision range measurements enabling accurate relative positioning of peer devices</a:t>
            </a:r>
          </a:p>
          <a:p>
            <a:r>
              <a:rPr lang="en-US" sz="2400" smtClean="0"/>
              <a:t>Choice of higher/lower complexity implementations</a:t>
            </a:r>
          </a:p>
          <a:p>
            <a:pPr lvl="1"/>
            <a:r>
              <a:rPr lang="en-US" sz="2000" smtClean="0"/>
              <a:t>A coherent transceiver can be implemented in small area of silicon</a:t>
            </a:r>
          </a:p>
          <a:p>
            <a:pPr lvl="1"/>
            <a:r>
              <a:rPr lang="en-US" sz="2000" smtClean="0"/>
              <a:t>A non-coherent receiver is possible with a simple energy detector</a:t>
            </a:r>
          </a:p>
          <a:p>
            <a:pPr lvl="1"/>
            <a:r>
              <a:rPr lang="en-US" sz="2000" smtClean="0"/>
              <a:t>FEC is systematic – so receiver designer can choose to decode or ignore</a:t>
            </a:r>
          </a:p>
          <a:p>
            <a:pPr lvl="2"/>
            <a:r>
              <a:rPr lang="en-US" sz="1600" smtClean="0"/>
              <a:t>Systematic Convolutional Code, and, Reed Solomon code</a:t>
            </a:r>
          </a:p>
          <a:p>
            <a:r>
              <a:rPr lang="en-US" sz="2400" smtClean="0"/>
              <a:t>Low time to market as commercial implementations are available</a:t>
            </a:r>
            <a:endParaRPr lang="en-US" sz="2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b="1" i="1" smtClean="0">
                <a:latin typeface="+mn-lt"/>
              </a:rPr>
              <a:t>Narrowband </a:t>
            </a:r>
            <a:r>
              <a:rPr lang="en-IE" sz="2400" i="1" smtClean="0">
                <a:latin typeface="+mn-lt"/>
              </a:rPr>
              <a:t>versus</a:t>
            </a:r>
            <a:r>
              <a:rPr lang="en-IE" sz="2400" b="1" i="1" smtClean="0">
                <a:latin typeface="+mn-lt"/>
              </a:rPr>
              <a:t> Ultra-Wideband</a:t>
            </a:r>
            <a:endParaRPr lang="en-IE" sz="2400" b="1" i="1" dirty="0">
              <a:latin typeface="+mn-lt"/>
            </a:endParaRPr>
          </a:p>
        </p:txBody>
      </p:sp>
      <p:pic>
        <p:nvPicPr>
          <p:cNvPr id="5" name="Picture 2"/>
          <p:cNvPicPr>
            <a:picLocks noGrp="1" noChangeAspect="1" noChangeArrowheads="1"/>
          </p:cNvPicPr>
          <p:nvPr>
            <p:ph sz="half" idx="1"/>
          </p:nvPr>
        </p:nvPicPr>
        <p:blipFill>
          <a:blip r:embed="rId3" cstate="print"/>
          <a:srcRect/>
          <a:stretch>
            <a:fillRect/>
          </a:stretch>
        </p:blipFill>
        <p:spPr bwMode="auto">
          <a:xfrm>
            <a:off x="457200" y="1955694"/>
            <a:ext cx="4038600" cy="3030750"/>
          </a:xfrm>
          <a:prstGeom prst="rect">
            <a:avLst/>
          </a:prstGeom>
          <a:noFill/>
          <a:ln w="9525">
            <a:noFill/>
            <a:miter lim="800000"/>
            <a:headEnd/>
            <a:tailEnd/>
          </a:ln>
          <a:effectLst/>
        </p:spPr>
      </p:pic>
      <p:pic>
        <p:nvPicPr>
          <p:cNvPr id="6" name="Picture 2"/>
          <p:cNvPicPr>
            <a:picLocks noGrp="1" noChangeAspect="1" noChangeArrowheads="1"/>
          </p:cNvPicPr>
          <p:nvPr>
            <p:ph sz="half" idx="2"/>
          </p:nvPr>
        </p:nvPicPr>
        <p:blipFill>
          <a:blip r:embed="rId4" cstate="print"/>
          <a:srcRect/>
          <a:stretch>
            <a:fillRect/>
          </a:stretch>
        </p:blipFill>
        <p:spPr bwMode="auto">
          <a:xfrm>
            <a:off x="4648200" y="1955694"/>
            <a:ext cx="4038600" cy="3030750"/>
          </a:xfrm>
          <a:prstGeom prst="rect">
            <a:avLst/>
          </a:prstGeom>
          <a:noFill/>
          <a:ln w="9525">
            <a:noFill/>
            <a:miter lim="800000"/>
            <a:headEnd/>
            <a:tailEnd/>
          </a:ln>
          <a:effectLst/>
        </p:spPr>
      </p:pic>
    </p:spTree>
    <p:extLst>
      <p:ext uri="{BB962C8B-B14F-4D97-AF65-F5344CB8AC3E}">
        <p14:creationId xmlns="" xmlns:p14="http://schemas.microsoft.com/office/powerpoint/2010/main" val="20829157"/>
      </p:ext>
    </p:extLst>
  </p:cSld>
  <p:clrMapOvr>
    <a:masterClrMapping/>
  </p:clrMapOvr>
  <p:transition advClick="0" advTm="8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b="1" i="1" smtClean="0">
                <a:latin typeface="+mn-lt"/>
              </a:rPr>
              <a:t>In the Presence of Noise</a:t>
            </a:r>
            <a:endParaRPr lang="en-IE" sz="2400" b="1" i="1" dirty="0">
              <a:latin typeface="+mn-lt"/>
            </a:endParaRPr>
          </a:p>
        </p:txBody>
      </p:sp>
      <p:pic>
        <p:nvPicPr>
          <p:cNvPr id="5" name="Content Placeholder 4"/>
          <p:cNvPicPr>
            <a:picLocks noGrp="1" noChangeAspect="1" noChangeArrowheads="1"/>
          </p:cNvPicPr>
          <p:nvPr>
            <p:ph sz="half" idx="1"/>
          </p:nvPr>
        </p:nvPicPr>
        <p:blipFill>
          <a:blip r:embed="rId3" cstate="print"/>
          <a:srcRect l="3867" r="3867"/>
          <a:stretch>
            <a:fillRect/>
          </a:stretch>
        </p:blipFill>
        <p:spPr bwMode="auto">
          <a:xfrm>
            <a:off x="457200" y="1828671"/>
            <a:ext cx="4038600" cy="3284796"/>
          </a:xfrm>
          <a:prstGeom prst="rect">
            <a:avLst/>
          </a:prstGeom>
          <a:noFill/>
          <a:ln w="9525">
            <a:noFill/>
            <a:miter lim="800000"/>
            <a:headEnd/>
            <a:tailEnd/>
          </a:ln>
          <a:effectLst/>
        </p:spPr>
      </p:pic>
      <p:pic>
        <p:nvPicPr>
          <p:cNvPr id="6" name="Picture 2"/>
          <p:cNvPicPr>
            <a:picLocks noGrp="1" noChangeAspect="1" noChangeArrowheads="1"/>
          </p:cNvPicPr>
          <p:nvPr>
            <p:ph sz="half" idx="2"/>
          </p:nvPr>
        </p:nvPicPr>
        <p:blipFill>
          <a:blip r:embed="rId4" cstate="print"/>
          <a:srcRect l="3867" r="3867"/>
          <a:stretch>
            <a:fillRect/>
          </a:stretch>
        </p:blipFill>
        <p:spPr bwMode="auto">
          <a:xfrm>
            <a:off x="4648200" y="1828671"/>
            <a:ext cx="4038600" cy="3284796"/>
          </a:xfrm>
          <a:prstGeom prst="rect">
            <a:avLst/>
          </a:prstGeom>
          <a:noFill/>
          <a:ln w="9525">
            <a:noFill/>
            <a:miter lim="800000"/>
            <a:headEnd/>
            <a:tailEnd/>
          </a:ln>
          <a:effectLst/>
        </p:spPr>
      </p:pic>
    </p:spTree>
    <p:extLst>
      <p:ext uri="{BB962C8B-B14F-4D97-AF65-F5344CB8AC3E}">
        <p14:creationId xmlns="" xmlns:p14="http://schemas.microsoft.com/office/powerpoint/2010/main" val="3178959947"/>
      </p:ext>
    </p:extLst>
  </p:cSld>
  <p:clrMapOvr>
    <a:masterClrMapping/>
  </p:clrMapOvr>
  <p:transition advClick="0" advTm="8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In the Presence of Multipath</a:t>
            </a:r>
            <a:endParaRPr lang="en-IE" dirty="0"/>
          </a:p>
        </p:txBody>
      </p:sp>
      <p:pic>
        <p:nvPicPr>
          <p:cNvPr id="5" name="Content Placeholder 4"/>
          <p:cNvPicPr>
            <a:picLocks noGrp="1" noChangeAspect="1" noChangeArrowheads="1"/>
          </p:cNvPicPr>
          <p:nvPr>
            <p:ph sz="half" idx="1"/>
          </p:nvPr>
        </p:nvPicPr>
        <p:blipFill>
          <a:blip r:embed="rId3" cstate="print"/>
          <a:srcRect/>
          <a:stretch>
            <a:fillRect/>
          </a:stretch>
        </p:blipFill>
        <p:spPr>
          <a:xfrm>
            <a:off x="685800" y="2609001"/>
            <a:ext cx="3810000" cy="2859198"/>
          </a:xfrm>
        </p:spPr>
      </p:pic>
      <p:pic>
        <p:nvPicPr>
          <p:cNvPr id="6" name="Picture 4"/>
          <p:cNvPicPr>
            <a:picLocks noGrp="1" noChangeAspect="1" noChangeArrowheads="1"/>
          </p:cNvPicPr>
          <p:nvPr>
            <p:ph sz="half" idx="2"/>
          </p:nvPr>
        </p:nvPicPr>
        <p:blipFill>
          <a:blip r:embed="rId4" cstate="print"/>
          <a:srcRect/>
          <a:stretch>
            <a:fillRect/>
          </a:stretch>
        </p:blipFill>
        <p:spPr>
          <a:xfrm>
            <a:off x="4648200" y="2609001"/>
            <a:ext cx="3810000" cy="2859198"/>
          </a:xfrm>
        </p:spPr>
      </p:pic>
    </p:spTree>
    <p:extLst>
      <p:ext uri="{BB962C8B-B14F-4D97-AF65-F5344CB8AC3E}">
        <p14:creationId xmlns="" xmlns:p14="http://schemas.microsoft.com/office/powerpoint/2010/main" val="1756697638"/>
      </p:ext>
    </p:extLst>
  </p:cSld>
  <p:clrMapOvr>
    <a:masterClrMapping/>
  </p:clrMapOvr>
  <p:transition advClick="0" advTm="8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1"/>
          <p:cNvSpPr txBox="1">
            <a:spLocks/>
          </p:cNvSpPr>
          <p:nvPr/>
        </p:nvSpPr>
        <p:spPr bwMode="auto">
          <a:xfrm>
            <a:off x="457200" y="1073150"/>
            <a:ext cx="8229600" cy="5053013"/>
          </a:xfrm>
          <a:prstGeom prst="rect">
            <a:avLst/>
          </a:prstGeom>
          <a:noFill/>
          <a:ln w="9525">
            <a:noFill/>
            <a:miter lim="800000"/>
            <a:headEnd/>
            <a:tailEnd/>
          </a:ln>
        </p:spPr>
        <p:txBody>
          <a:bodyPr/>
          <a:lstStyle/>
          <a:p>
            <a:pPr marL="342900" indent="-342900" eaLnBrk="0" hangingPunct="0">
              <a:lnSpc>
                <a:spcPct val="110000"/>
              </a:lnSpc>
              <a:spcBef>
                <a:spcPct val="20000"/>
              </a:spcBef>
              <a:buClr>
                <a:srgbClr val="993300"/>
              </a:buClr>
              <a:buFont typeface="Arial" pitchFamily="34" charset="0"/>
              <a:buChar char="•"/>
            </a:pPr>
            <a:r>
              <a:rPr lang="en-US" sz="2000" dirty="0">
                <a:latin typeface="+mn-lt"/>
              </a:rPr>
              <a:t>An international standard for precision location and </a:t>
            </a:r>
            <a:r>
              <a:rPr lang="en-US" sz="2000" dirty="0" smtClean="0">
                <a:latin typeface="+mn-lt"/>
              </a:rPr>
              <a:t>communication</a:t>
            </a:r>
          </a:p>
          <a:p>
            <a:pPr marL="342900" indent="-342900" eaLnBrk="0" hangingPunct="0">
              <a:lnSpc>
                <a:spcPct val="110000"/>
              </a:lnSpc>
              <a:spcBef>
                <a:spcPct val="20000"/>
              </a:spcBef>
              <a:buClr>
                <a:srgbClr val="993300"/>
              </a:buClr>
              <a:buFont typeface="Arial" pitchFamily="34" charset="0"/>
              <a:buChar char="•"/>
            </a:pPr>
            <a:endParaRPr lang="en-US" sz="2000" dirty="0"/>
          </a:p>
          <a:p>
            <a:pPr marL="342900" indent="-342900" eaLnBrk="0" hangingPunct="0">
              <a:lnSpc>
                <a:spcPct val="110000"/>
              </a:lnSpc>
              <a:spcBef>
                <a:spcPct val="20000"/>
              </a:spcBef>
              <a:buClr>
                <a:srgbClr val="993300"/>
              </a:buClr>
              <a:buFont typeface="Arial" pitchFamily="34" charset="0"/>
              <a:buChar char="•"/>
            </a:pPr>
            <a:endParaRPr lang="en-US" sz="2000" dirty="0"/>
          </a:p>
          <a:p>
            <a:pPr marL="342900" indent="-342900" eaLnBrk="0" hangingPunct="0">
              <a:lnSpc>
                <a:spcPct val="110000"/>
              </a:lnSpc>
              <a:spcBef>
                <a:spcPct val="20000"/>
              </a:spcBef>
              <a:buClr>
                <a:srgbClr val="993300"/>
              </a:buClr>
              <a:buFont typeface="Arial" pitchFamily="34" charset="0"/>
              <a:buChar char="•"/>
            </a:pPr>
            <a:endParaRPr lang="en-US" sz="2000" dirty="0"/>
          </a:p>
          <a:p>
            <a:pPr marL="342900" indent="-342900" eaLnBrk="0" hangingPunct="0">
              <a:lnSpc>
                <a:spcPct val="110000"/>
              </a:lnSpc>
              <a:spcBef>
                <a:spcPct val="20000"/>
              </a:spcBef>
              <a:buClr>
                <a:srgbClr val="993300"/>
              </a:buClr>
              <a:buFont typeface="Arial" pitchFamily="34" charset="0"/>
              <a:buChar char="•"/>
            </a:pPr>
            <a:endParaRPr lang="en-US" sz="2000" dirty="0"/>
          </a:p>
          <a:p>
            <a:pPr marL="342900" indent="-342900" eaLnBrk="0" hangingPunct="0">
              <a:lnSpc>
                <a:spcPct val="110000"/>
              </a:lnSpc>
              <a:spcBef>
                <a:spcPct val="20000"/>
              </a:spcBef>
              <a:buClr>
                <a:srgbClr val="993300"/>
              </a:buClr>
              <a:buFont typeface="Arial" pitchFamily="34" charset="0"/>
              <a:buChar char="•"/>
            </a:pPr>
            <a:endParaRPr lang="en-US" sz="2000" dirty="0"/>
          </a:p>
          <a:p>
            <a:pPr marL="342900" indent="-342900" eaLnBrk="0" hangingPunct="0">
              <a:lnSpc>
                <a:spcPct val="110000"/>
              </a:lnSpc>
              <a:spcBef>
                <a:spcPct val="20000"/>
              </a:spcBef>
              <a:buClr>
                <a:srgbClr val="993300"/>
              </a:buClr>
              <a:buFont typeface="Arial" pitchFamily="34" charset="0"/>
              <a:buChar char="•"/>
            </a:pPr>
            <a:endParaRPr lang="en-US" sz="1200" dirty="0"/>
          </a:p>
          <a:p>
            <a:pPr marL="342900" indent="-342900" eaLnBrk="0" hangingPunct="0">
              <a:lnSpc>
                <a:spcPct val="110000"/>
              </a:lnSpc>
              <a:spcBef>
                <a:spcPct val="20000"/>
              </a:spcBef>
              <a:buClr>
                <a:srgbClr val="993300"/>
              </a:buClr>
              <a:buFontTx/>
              <a:buChar char="•"/>
            </a:pPr>
            <a:endParaRPr lang="en-US" sz="2000" dirty="0"/>
          </a:p>
          <a:p>
            <a:pPr marL="342900" indent="-342900" eaLnBrk="0" hangingPunct="0">
              <a:lnSpc>
                <a:spcPct val="110000"/>
              </a:lnSpc>
              <a:spcBef>
                <a:spcPct val="20000"/>
              </a:spcBef>
              <a:buClr>
                <a:srgbClr val="993300"/>
              </a:buClr>
              <a:buFontTx/>
              <a:buChar char="•"/>
            </a:pPr>
            <a:endParaRPr lang="en-US" sz="2000" dirty="0"/>
          </a:p>
          <a:p>
            <a:pPr marL="342900" indent="-342900" eaLnBrk="0" hangingPunct="0">
              <a:lnSpc>
                <a:spcPct val="110000"/>
              </a:lnSpc>
              <a:spcBef>
                <a:spcPct val="20000"/>
              </a:spcBef>
              <a:buClr>
                <a:srgbClr val="993300"/>
              </a:buClr>
              <a:buFontTx/>
              <a:buChar char="•"/>
            </a:pPr>
            <a:endParaRPr lang="en-US" sz="2000" dirty="0"/>
          </a:p>
          <a:p>
            <a:pPr marL="342900" indent="-342900" eaLnBrk="0" hangingPunct="0">
              <a:spcBef>
                <a:spcPct val="20000"/>
              </a:spcBef>
              <a:buFontTx/>
              <a:buChar char="•"/>
            </a:pPr>
            <a:endParaRPr lang="en-US" sz="2000" dirty="0"/>
          </a:p>
        </p:txBody>
      </p:sp>
      <p:sp>
        <p:nvSpPr>
          <p:cNvPr id="8196" name="Text Box 3"/>
          <p:cNvSpPr txBox="1">
            <a:spLocks noChangeArrowheads="1"/>
          </p:cNvSpPr>
          <p:nvPr/>
        </p:nvSpPr>
        <p:spPr bwMode="auto">
          <a:xfrm>
            <a:off x="1594017" y="3983038"/>
            <a:ext cx="1245854" cy="276999"/>
          </a:xfrm>
          <a:prstGeom prst="rect">
            <a:avLst/>
          </a:prstGeom>
          <a:noFill/>
          <a:ln w="9525" algn="ctr">
            <a:noFill/>
            <a:miter lim="800000"/>
            <a:headEnd/>
            <a:tailEnd/>
          </a:ln>
        </p:spPr>
        <p:txBody>
          <a:bodyPr wrap="none">
            <a:spAutoFit/>
          </a:bodyPr>
          <a:lstStyle/>
          <a:p>
            <a:pPr algn="ctr"/>
            <a:r>
              <a:rPr lang="fr-FR" b="1" dirty="0">
                <a:latin typeface="+mn-lt"/>
              </a:rPr>
              <a:t>IEEE Standard</a:t>
            </a:r>
          </a:p>
        </p:txBody>
      </p:sp>
      <p:sp>
        <p:nvSpPr>
          <p:cNvPr id="8197" name="Text Box 4"/>
          <p:cNvSpPr txBox="1">
            <a:spLocks noChangeArrowheads="1"/>
          </p:cNvSpPr>
          <p:nvPr/>
        </p:nvSpPr>
        <p:spPr bwMode="auto">
          <a:xfrm>
            <a:off x="6625485" y="3989388"/>
            <a:ext cx="612668" cy="276999"/>
          </a:xfrm>
          <a:prstGeom prst="rect">
            <a:avLst/>
          </a:prstGeom>
          <a:noFill/>
          <a:ln w="9525" algn="ctr">
            <a:noFill/>
            <a:miter lim="800000"/>
            <a:headEnd/>
            <a:tailEnd/>
          </a:ln>
        </p:spPr>
        <p:txBody>
          <a:bodyPr wrap="none">
            <a:spAutoFit/>
          </a:bodyPr>
          <a:lstStyle/>
          <a:p>
            <a:pPr algn="ctr"/>
            <a:r>
              <a:rPr lang="fr-FR" b="1" dirty="0">
                <a:latin typeface="+mn-lt"/>
              </a:rPr>
              <a:t>Utility</a:t>
            </a:r>
          </a:p>
        </p:txBody>
      </p:sp>
      <p:sp>
        <p:nvSpPr>
          <p:cNvPr id="8198" name="Text Box 7"/>
          <p:cNvSpPr txBox="1">
            <a:spLocks noChangeArrowheads="1"/>
          </p:cNvSpPr>
          <p:nvPr/>
        </p:nvSpPr>
        <p:spPr bwMode="auto">
          <a:xfrm>
            <a:off x="4172896" y="3979863"/>
            <a:ext cx="920445" cy="276999"/>
          </a:xfrm>
          <a:prstGeom prst="rect">
            <a:avLst/>
          </a:prstGeom>
          <a:noFill/>
          <a:ln w="9525" algn="ctr">
            <a:noFill/>
            <a:miter lim="800000"/>
            <a:headEnd/>
            <a:tailEnd/>
          </a:ln>
        </p:spPr>
        <p:txBody>
          <a:bodyPr wrap="none">
            <a:spAutoFit/>
          </a:bodyPr>
          <a:lstStyle/>
          <a:p>
            <a:pPr algn="ctr"/>
            <a:r>
              <a:rPr lang="fr-FR" b="1" dirty="0">
                <a:latin typeface="+mn-lt"/>
              </a:rPr>
              <a:t>Capability</a:t>
            </a:r>
          </a:p>
        </p:txBody>
      </p:sp>
      <p:sp>
        <p:nvSpPr>
          <p:cNvPr id="8199" name="Text Box 17"/>
          <p:cNvSpPr txBox="1">
            <a:spLocks noChangeArrowheads="1"/>
          </p:cNvSpPr>
          <p:nvPr/>
        </p:nvSpPr>
        <p:spPr bwMode="auto">
          <a:xfrm>
            <a:off x="1711662" y="2452688"/>
            <a:ext cx="1210588" cy="492443"/>
          </a:xfrm>
          <a:prstGeom prst="rect">
            <a:avLst/>
          </a:prstGeom>
          <a:noFill/>
          <a:ln w="9525" algn="ctr">
            <a:noFill/>
            <a:miter lim="800000"/>
            <a:headEnd/>
            <a:tailEnd/>
          </a:ln>
        </p:spPr>
        <p:txBody>
          <a:bodyPr wrap="none">
            <a:spAutoFit/>
          </a:bodyPr>
          <a:lstStyle/>
          <a:p>
            <a:pPr algn="ctr"/>
            <a:r>
              <a:rPr lang="fr-FR" b="1" dirty="0">
                <a:solidFill>
                  <a:schemeClr val="bg1"/>
                </a:solidFill>
              </a:rPr>
              <a:t>802.15.4a</a:t>
            </a:r>
          </a:p>
          <a:p>
            <a:pPr algn="ctr"/>
            <a:r>
              <a:rPr lang="fr-FR" sz="800" i="1" dirty="0">
                <a:solidFill>
                  <a:schemeClr val="bg1"/>
                </a:solidFill>
              </a:rPr>
              <a:t>Ratified Q1 ‘07</a:t>
            </a:r>
          </a:p>
        </p:txBody>
      </p:sp>
      <p:sp>
        <p:nvSpPr>
          <p:cNvPr id="8200" name="AutoShape 18"/>
          <p:cNvSpPr>
            <a:spLocks noChangeArrowheads="1"/>
          </p:cNvSpPr>
          <p:nvPr/>
        </p:nvSpPr>
        <p:spPr bwMode="auto">
          <a:xfrm>
            <a:off x="5486400" y="2209800"/>
            <a:ext cx="2932113" cy="1500188"/>
          </a:xfrm>
          <a:prstGeom prst="chevron">
            <a:avLst>
              <a:gd name="adj" fmla="val 47496"/>
            </a:avLst>
          </a:prstGeom>
          <a:solidFill>
            <a:srgbClr val="C00000"/>
          </a:solidFill>
          <a:ln w="9525" algn="ctr">
            <a:noFill/>
            <a:miter lim="800000"/>
            <a:headEnd/>
            <a:tailEnd/>
          </a:ln>
        </p:spPr>
        <p:txBody>
          <a:bodyPr wrap="none" anchor="ctr"/>
          <a:lstStyle/>
          <a:p>
            <a:pPr algn="ctr"/>
            <a:endParaRPr lang="fr-FR" dirty="0"/>
          </a:p>
        </p:txBody>
      </p:sp>
      <p:sp>
        <p:nvSpPr>
          <p:cNvPr id="8201" name="Text Box 19"/>
          <p:cNvSpPr txBox="1">
            <a:spLocks noChangeArrowheads="1"/>
          </p:cNvSpPr>
          <p:nvPr/>
        </p:nvSpPr>
        <p:spPr bwMode="auto">
          <a:xfrm>
            <a:off x="6226175" y="2452688"/>
            <a:ext cx="2038350" cy="1016000"/>
          </a:xfrm>
          <a:prstGeom prst="rect">
            <a:avLst/>
          </a:prstGeom>
          <a:noFill/>
          <a:ln w="9525" algn="ctr">
            <a:noFill/>
            <a:miter lim="800000"/>
            <a:headEnd/>
            <a:tailEnd/>
          </a:ln>
        </p:spPr>
        <p:txBody>
          <a:bodyPr wrap="none">
            <a:spAutoFit/>
          </a:bodyPr>
          <a:lstStyle/>
          <a:p>
            <a:pPr algn="ctr"/>
            <a:r>
              <a:rPr lang="fr-FR" sz="2000" dirty="0">
                <a:solidFill>
                  <a:schemeClr val="bg1"/>
                </a:solidFill>
              </a:rPr>
              <a:t>Location,</a:t>
            </a:r>
          </a:p>
          <a:p>
            <a:pPr algn="ctr"/>
            <a:r>
              <a:rPr lang="fr-FR" sz="2000" dirty="0">
                <a:solidFill>
                  <a:schemeClr val="bg1"/>
                </a:solidFill>
              </a:rPr>
              <a:t>Communication,</a:t>
            </a:r>
          </a:p>
          <a:p>
            <a:pPr algn="ctr"/>
            <a:r>
              <a:rPr lang="fr-FR" sz="2000" dirty="0">
                <a:solidFill>
                  <a:schemeClr val="bg1"/>
                </a:solidFill>
              </a:rPr>
              <a:t>Control</a:t>
            </a:r>
          </a:p>
        </p:txBody>
      </p:sp>
      <p:sp>
        <p:nvSpPr>
          <p:cNvPr id="38" name="AutoShape 20"/>
          <p:cNvSpPr>
            <a:spLocks noChangeArrowheads="1"/>
          </p:cNvSpPr>
          <p:nvPr/>
        </p:nvSpPr>
        <p:spPr bwMode="auto">
          <a:xfrm>
            <a:off x="3292475" y="2209800"/>
            <a:ext cx="2933700" cy="1500188"/>
          </a:xfrm>
          <a:prstGeom prst="chevron">
            <a:avLst>
              <a:gd name="adj" fmla="val 47531"/>
            </a:avLst>
          </a:prstGeom>
          <a:solidFill>
            <a:schemeClr val="accent5">
              <a:lumMod val="60000"/>
              <a:lumOff val="40000"/>
            </a:schemeClr>
          </a:solidFill>
          <a:ln w="9525" algn="ctr">
            <a:noFill/>
            <a:miter lim="800000"/>
            <a:headEnd/>
            <a:tailEnd/>
          </a:ln>
        </p:spPr>
        <p:txBody>
          <a:bodyPr wrap="none" anchor="ctr"/>
          <a:lstStyle/>
          <a:p>
            <a:pPr algn="ctr">
              <a:defRPr/>
            </a:pPr>
            <a:endParaRPr lang="en-US" dirty="0">
              <a:ea typeface="MS PGothic"/>
            </a:endParaRPr>
          </a:p>
        </p:txBody>
      </p:sp>
      <p:sp>
        <p:nvSpPr>
          <p:cNvPr id="8203" name="Text Box 21"/>
          <p:cNvSpPr txBox="1">
            <a:spLocks noChangeArrowheads="1"/>
          </p:cNvSpPr>
          <p:nvPr/>
        </p:nvSpPr>
        <p:spPr bwMode="auto">
          <a:xfrm>
            <a:off x="3860800" y="2362200"/>
            <a:ext cx="1955800" cy="1190625"/>
          </a:xfrm>
          <a:prstGeom prst="rect">
            <a:avLst/>
          </a:prstGeom>
          <a:noFill/>
          <a:ln w="9525" algn="ctr">
            <a:noFill/>
            <a:miter lim="800000"/>
            <a:headEnd/>
            <a:tailEnd/>
          </a:ln>
        </p:spPr>
        <p:txBody>
          <a:bodyPr>
            <a:spAutoFit/>
          </a:bodyPr>
          <a:lstStyle/>
          <a:p>
            <a:pPr algn="ctr"/>
            <a:r>
              <a:rPr lang="fr-FR" dirty="0"/>
              <a:t>up to 27 Mbps, </a:t>
            </a:r>
          </a:p>
          <a:p>
            <a:pPr algn="ctr"/>
            <a:r>
              <a:rPr lang="fr-FR" dirty="0" smtClean="0"/>
              <a:t>&gt; 300m </a:t>
            </a:r>
            <a:r>
              <a:rPr lang="fr-FR" dirty="0"/>
              <a:t>range, </a:t>
            </a:r>
          </a:p>
          <a:p>
            <a:pPr algn="ctr"/>
            <a:r>
              <a:rPr lang="fr-FR" dirty="0"/>
              <a:t>with location &amp; mobility</a:t>
            </a:r>
          </a:p>
        </p:txBody>
      </p:sp>
      <p:grpSp>
        <p:nvGrpSpPr>
          <p:cNvPr id="2" name="Group 48"/>
          <p:cNvGrpSpPr>
            <a:grpSpLocks/>
          </p:cNvGrpSpPr>
          <p:nvPr/>
        </p:nvGrpSpPr>
        <p:grpSpPr bwMode="auto">
          <a:xfrm>
            <a:off x="1009650" y="2209800"/>
            <a:ext cx="3048000" cy="1514079"/>
            <a:chOff x="154" y="477"/>
            <a:chExt cx="1280" cy="654"/>
          </a:xfrm>
        </p:grpSpPr>
        <p:sp>
          <p:nvSpPr>
            <p:cNvPr id="42" name="AutoShape 49"/>
            <p:cNvSpPr>
              <a:spLocks noChangeArrowheads="1"/>
            </p:cNvSpPr>
            <p:nvPr/>
          </p:nvSpPr>
          <p:spPr bwMode="auto">
            <a:xfrm>
              <a:off x="154" y="477"/>
              <a:ext cx="1280" cy="648"/>
            </a:xfrm>
            <a:prstGeom prst="homePlate">
              <a:avLst>
                <a:gd name="adj" fmla="val 49383"/>
              </a:avLst>
            </a:prstGeom>
            <a:solidFill>
              <a:schemeClr val="accent2">
                <a:lumMod val="75000"/>
              </a:schemeClr>
            </a:solidFill>
            <a:ln w="9525" algn="ctr">
              <a:noFill/>
              <a:miter lim="800000"/>
              <a:headEnd/>
              <a:tailEnd/>
            </a:ln>
          </p:spPr>
          <p:txBody>
            <a:bodyPr wrap="none" anchor="ctr"/>
            <a:lstStyle/>
            <a:p>
              <a:pPr algn="ctr">
                <a:defRPr/>
              </a:pPr>
              <a:endParaRPr lang="en-US" dirty="0">
                <a:ea typeface="MS PGothic"/>
              </a:endParaRPr>
            </a:p>
          </p:txBody>
        </p:sp>
        <p:sp>
          <p:nvSpPr>
            <p:cNvPr id="8206" name="Text Box 50"/>
            <p:cNvSpPr txBox="1">
              <a:spLocks noChangeArrowheads="1"/>
            </p:cNvSpPr>
            <p:nvPr/>
          </p:nvSpPr>
          <p:spPr bwMode="auto">
            <a:xfrm>
              <a:off x="187" y="543"/>
              <a:ext cx="889" cy="588"/>
            </a:xfrm>
            <a:prstGeom prst="rect">
              <a:avLst/>
            </a:prstGeom>
            <a:noFill/>
            <a:ln w="9525" algn="ctr">
              <a:noFill/>
              <a:miter lim="800000"/>
              <a:headEnd/>
              <a:tailEnd/>
            </a:ln>
          </p:spPr>
          <p:txBody>
            <a:bodyPr>
              <a:spAutoFit/>
            </a:bodyPr>
            <a:lstStyle/>
            <a:p>
              <a:pPr algn="ctr">
                <a:tabLst>
                  <a:tab pos="895350" algn="l"/>
                </a:tabLst>
              </a:pPr>
              <a:r>
                <a:rPr lang="fr-FR" sz="2400" b="1" dirty="0">
                  <a:solidFill>
                    <a:schemeClr val="bg1"/>
                  </a:solidFill>
                </a:rPr>
                <a:t>802.15.4a</a:t>
              </a:r>
            </a:p>
            <a:p>
              <a:pPr algn="ctr">
                <a:lnSpc>
                  <a:spcPct val="60000"/>
                </a:lnSpc>
                <a:tabLst>
                  <a:tab pos="895350" algn="l"/>
                </a:tabLst>
              </a:pPr>
              <a:endParaRPr lang="fr-FR" sz="2400" b="1" dirty="0">
                <a:solidFill>
                  <a:schemeClr val="bg1"/>
                </a:solidFill>
              </a:endParaRPr>
            </a:p>
            <a:p>
              <a:pPr>
                <a:tabLst>
                  <a:tab pos="895350" algn="l"/>
                </a:tabLst>
              </a:pPr>
              <a:r>
                <a:rPr lang="fr-FR" sz="1100" i="1" dirty="0">
                  <a:solidFill>
                    <a:schemeClr val="bg1"/>
                  </a:solidFill>
                </a:rPr>
                <a:t>Baseline: 	</a:t>
              </a:r>
              <a:r>
                <a:rPr lang="fr-FR" sz="1100" i="1" dirty="0" smtClean="0">
                  <a:solidFill>
                    <a:schemeClr val="bg1"/>
                  </a:solidFill>
                </a:rPr>
                <a:t>           Q1 </a:t>
              </a:r>
              <a:r>
                <a:rPr lang="fr-FR" sz="1100" i="1" dirty="0">
                  <a:solidFill>
                    <a:schemeClr val="bg1"/>
                  </a:solidFill>
                </a:rPr>
                <a:t>’05</a:t>
              </a:r>
            </a:p>
            <a:p>
              <a:pPr>
                <a:tabLst>
                  <a:tab pos="895350" algn="l"/>
                </a:tabLst>
              </a:pPr>
              <a:r>
                <a:rPr lang="fr-FR" sz="1100" i="1" dirty="0">
                  <a:solidFill>
                    <a:schemeClr val="bg1"/>
                  </a:solidFill>
                </a:rPr>
                <a:t>Completed: 	</a:t>
              </a:r>
              <a:r>
                <a:rPr lang="fr-FR" sz="1100" i="1" dirty="0" smtClean="0">
                  <a:solidFill>
                    <a:schemeClr val="bg1"/>
                  </a:solidFill>
                </a:rPr>
                <a:t>           Q4 </a:t>
              </a:r>
              <a:r>
                <a:rPr lang="fr-FR" sz="1100" i="1" dirty="0">
                  <a:solidFill>
                    <a:schemeClr val="bg1"/>
                  </a:solidFill>
                </a:rPr>
                <a:t>’06</a:t>
              </a:r>
            </a:p>
            <a:p>
              <a:pPr>
                <a:tabLst>
                  <a:tab pos="895350" algn="l"/>
                </a:tabLst>
              </a:pPr>
              <a:r>
                <a:rPr lang="fr-FR" sz="1100" i="1" dirty="0">
                  <a:solidFill>
                    <a:schemeClr val="bg1"/>
                  </a:solidFill>
                </a:rPr>
                <a:t>Ratified:	</a:t>
              </a:r>
              <a:r>
                <a:rPr lang="fr-FR" sz="1100" i="1" dirty="0" smtClean="0">
                  <a:solidFill>
                    <a:schemeClr val="bg1"/>
                  </a:solidFill>
                </a:rPr>
                <a:t>           Q1 ’07</a:t>
              </a:r>
            </a:p>
            <a:p>
              <a:pPr>
                <a:tabLst>
                  <a:tab pos="895350" algn="l"/>
                </a:tabLst>
              </a:pPr>
              <a:r>
                <a:rPr lang="fr-FR" sz="1100" i="1" dirty="0" err="1" smtClean="0">
                  <a:solidFill>
                    <a:schemeClr val="bg1"/>
                  </a:solidFill>
                </a:rPr>
                <a:t>Rolled</a:t>
              </a:r>
              <a:r>
                <a:rPr lang="fr-FR" sz="1100" i="1" dirty="0" smtClean="0">
                  <a:solidFill>
                    <a:schemeClr val="bg1"/>
                  </a:solidFill>
                </a:rPr>
                <a:t> </a:t>
              </a:r>
              <a:r>
                <a:rPr lang="fr-FR" sz="1100" i="1" dirty="0" err="1" smtClean="0">
                  <a:solidFill>
                    <a:schemeClr val="bg1"/>
                  </a:solidFill>
                </a:rPr>
                <a:t>into</a:t>
              </a:r>
              <a:r>
                <a:rPr lang="fr-FR" sz="1100" i="1" dirty="0" smtClean="0">
                  <a:solidFill>
                    <a:schemeClr val="bg1"/>
                  </a:solidFill>
                </a:rPr>
                <a:t> 802.15.4    Q3 ‘11</a:t>
              </a:r>
              <a:endParaRPr lang="fr-FR" sz="1100" i="1" dirty="0">
                <a:solidFill>
                  <a:schemeClr val="bg1"/>
                </a:solidFill>
              </a:endParaRPr>
            </a:p>
          </p:txBody>
        </p:sp>
      </p:gr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a:cxnSpLocks noChangeShapeType="1"/>
          </p:cNvCxnSpPr>
          <p:nvPr>
            <p:custDataLst>
              <p:tags r:id="rId2"/>
            </p:custDataLst>
          </p:nvPr>
        </p:nvCxnSpPr>
        <p:spPr bwMode="auto">
          <a:xfrm>
            <a:off x="3087688" y="4413232"/>
            <a:ext cx="287337" cy="0"/>
          </a:xfrm>
          <a:prstGeom prst="line">
            <a:avLst/>
          </a:prstGeom>
          <a:noFill/>
          <a:ln w="38100" cap="rnd">
            <a:solidFill>
              <a:srgbClr val="FF33CC"/>
            </a:solidFill>
            <a:round/>
            <a:headEnd/>
            <a:tailEnd/>
          </a:ln>
          <a:effectLst>
            <a:outerShdw dist="35921" dir="2700000" algn="ctr" rotWithShape="0">
              <a:schemeClr val="bg2"/>
            </a:outerShdw>
          </a:effectLst>
        </p:spPr>
      </p:cxnSp>
      <p:cxnSp>
        <p:nvCxnSpPr>
          <p:cNvPr id="31" name="Straight Connector 30"/>
          <p:cNvCxnSpPr>
            <a:cxnSpLocks noChangeShapeType="1"/>
          </p:cNvCxnSpPr>
          <p:nvPr>
            <p:custDataLst>
              <p:tags r:id="rId3"/>
            </p:custDataLst>
          </p:nvPr>
        </p:nvCxnSpPr>
        <p:spPr bwMode="auto">
          <a:xfrm>
            <a:off x="3392488" y="4190982"/>
            <a:ext cx="287337" cy="0"/>
          </a:xfrm>
          <a:prstGeom prst="line">
            <a:avLst/>
          </a:prstGeom>
          <a:noFill/>
          <a:ln w="38100" cap="rnd">
            <a:solidFill>
              <a:srgbClr val="FF33CC"/>
            </a:solidFill>
            <a:round/>
            <a:headEnd/>
            <a:tailEnd/>
          </a:ln>
          <a:effectLst>
            <a:outerShdw dist="35921" dir="2700000" algn="ctr" rotWithShape="0">
              <a:schemeClr val="bg2"/>
            </a:outerShdw>
          </a:effectLst>
        </p:spPr>
      </p:cxnSp>
      <p:cxnSp>
        <p:nvCxnSpPr>
          <p:cNvPr id="46" name="Straight Connector 45"/>
          <p:cNvCxnSpPr>
            <a:cxnSpLocks noChangeShapeType="1"/>
          </p:cNvCxnSpPr>
          <p:nvPr>
            <p:custDataLst>
              <p:tags r:id="rId4"/>
            </p:custDataLst>
          </p:nvPr>
        </p:nvCxnSpPr>
        <p:spPr bwMode="auto">
          <a:xfrm>
            <a:off x="1354138" y="4626000"/>
            <a:ext cx="287337" cy="0"/>
          </a:xfrm>
          <a:prstGeom prst="line">
            <a:avLst/>
          </a:prstGeom>
          <a:noFill/>
          <a:ln w="38100" cap="rnd">
            <a:solidFill>
              <a:srgbClr val="FF33CC"/>
            </a:solidFill>
            <a:round/>
            <a:headEnd/>
            <a:tailEnd/>
          </a:ln>
          <a:effectLst>
            <a:outerShdw dist="35921" dir="2700000" algn="ctr" rotWithShape="0">
              <a:schemeClr val="bg2"/>
            </a:outerShdw>
          </a:effectLst>
        </p:spPr>
      </p:cxnSp>
      <p:grpSp>
        <p:nvGrpSpPr>
          <p:cNvPr id="2" name="Group 131"/>
          <p:cNvGrpSpPr>
            <a:grpSpLocks noChangeAspect="1"/>
          </p:cNvGrpSpPr>
          <p:nvPr>
            <p:custDataLst>
              <p:tags r:id="rId5"/>
            </p:custDataLst>
          </p:nvPr>
        </p:nvGrpSpPr>
        <p:grpSpPr bwMode="auto">
          <a:xfrm>
            <a:off x="654050" y="836712"/>
            <a:ext cx="6851650" cy="4226474"/>
            <a:chOff x="1408" y="1090"/>
            <a:chExt cx="2835" cy="2270"/>
          </a:xfrm>
        </p:grpSpPr>
        <p:sp>
          <p:nvSpPr>
            <p:cNvPr id="31807" name="Rectangle 133"/>
            <p:cNvSpPr>
              <a:spLocks noChangeArrowheads="1"/>
            </p:cNvSpPr>
            <p:nvPr/>
          </p:nvSpPr>
          <p:spPr bwMode="auto">
            <a:xfrm>
              <a:off x="1638" y="1092"/>
              <a:ext cx="2604" cy="2052"/>
            </a:xfrm>
            <a:prstGeom prst="rect">
              <a:avLst/>
            </a:prstGeom>
            <a:noFill/>
            <a:ln w="0">
              <a:solidFill>
                <a:srgbClr val="FFFFFF"/>
              </a:solidFill>
              <a:miter lim="800000"/>
              <a:headEnd/>
              <a:tailEnd/>
            </a:ln>
          </p:spPr>
          <p:txBody>
            <a:bodyPr/>
            <a:lstStyle/>
            <a:p>
              <a:endParaRPr lang="en-IE"/>
            </a:p>
          </p:txBody>
        </p:sp>
        <p:sp>
          <p:nvSpPr>
            <p:cNvPr id="31808" name="Freeform 134"/>
            <p:cNvSpPr>
              <a:spLocks/>
            </p:cNvSpPr>
            <p:nvPr/>
          </p:nvSpPr>
          <p:spPr bwMode="auto">
            <a:xfrm>
              <a:off x="1638" y="1092"/>
              <a:ext cx="1" cy="2052"/>
            </a:xfrm>
            <a:custGeom>
              <a:avLst/>
              <a:gdLst>
                <a:gd name="T0" fmla="*/ 0 w 1"/>
                <a:gd name="T1" fmla="*/ 2147483647 h 342"/>
                <a:gd name="T2" fmla="*/ 0 w 1"/>
                <a:gd name="T3" fmla="*/ 0 h 342"/>
                <a:gd name="T4" fmla="*/ 0 w 1"/>
                <a:gd name="T5" fmla="*/ 0 h 342"/>
                <a:gd name="T6" fmla="*/ 0 60000 65536"/>
                <a:gd name="T7" fmla="*/ 0 60000 65536"/>
                <a:gd name="T8" fmla="*/ 0 60000 65536"/>
                <a:gd name="T9" fmla="*/ 0 w 1"/>
                <a:gd name="T10" fmla="*/ 0 h 342"/>
                <a:gd name="T11" fmla="*/ 1 w 1"/>
                <a:gd name="T12" fmla="*/ 342 h 342"/>
              </a:gdLst>
              <a:ahLst/>
              <a:cxnLst>
                <a:cxn ang="T6">
                  <a:pos x="T0" y="T1"/>
                </a:cxn>
                <a:cxn ang="T7">
                  <a:pos x="T2" y="T3"/>
                </a:cxn>
                <a:cxn ang="T8">
                  <a:pos x="T4" y="T5"/>
                </a:cxn>
              </a:cxnLst>
              <a:rect l="T9" t="T10" r="T11" b="T12"/>
              <a:pathLst>
                <a:path w="1" h="342">
                  <a:moveTo>
                    <a:pt x="0" y="342"/>
                  </a:moveTo>
                  <a:lnTo>
                    <a:pt x="0" y="0"/>
                  </a:lnTo>
                </a:path>
              </a:pathLst>
            </a:custGeom>
            <a:noFill/>
            <a:ln w="0">
              <a:solidFill>
                <a:srgbClr val="000000"/>
              </a:solidFill>
              <a:prstDash val="sysDot"/>
              <a:round/>
              <a:headEnd/>
              <a:tailEnd/>
            </a:ln>
          </p:spPr>
          <p:txBody>
            <a:bodyPr/>
            <a:lstStyle/>
            <a:p>
              <a:endParaRPr lang="en-US"/>
            </a:p>
          </p:txBody>
        </p:sp>
        <p:sp>
          <p:nvSpPr>
            <p:cNvPr id="51" name="Freeform 135"/>
            <p:cNvSpPr>
              <a:spLocks/>
            </p:cNvSpPr>
            <p:nvPr/>
          </p:nvSpPr>
          <p:spPr bwMode="auto">
            <a:xfrm>
              <a:off x="1878" y="1092"/>
              <a:ext cx="1" cy="2052"/>
            </a:xfrm>
            <a:custGeom>
              <a:avLst/>
              <a:gdLst/>
              <a:ahLst/>
              <a:cxnLst>
                <a:cxn ang="0">
                  <a:pos x="0" y="342"/>
                </a:cxn>
                <a:cxn ang="0">
                  <a:pos x="0" y="0"/>
                </a:cxn>
                <a:cxn ang="0">
                  <a:pos x="0" y="0"/>
                </a:cxn>
              </a:cxnLst>
              <a:rect l="0" t="0" r="r" b="b"/>
              <a:pathLst>
                <a:path h="342">
                  <a:moveTo>
                    <a:pt x="0" y="342"/>
                  </a:moveTo>
                  <a:lnTo>
                    <a:pt x="0" y="0"/>
                  </a:lnTo>
                  <a:lnTo>
                    <a:pt x="0" y="0"/>
                  </a:lnTo>
                </a:path>
              </a:pathLst>
            </a:custGeom>
            <a:noFill/>
            <a:ln w="0">
              <a:solidFill>
                <a:schemeClr val="bg1">
                  <a:lumMod val="65000"/>
                </a:schemeClr>
              </a:solidFill>
              <a:prstDash val="dash"/>
              <a:round/>
              <a:headEnd/>
              <a:tailEnd/>
            </a:ln>
          </p:spPr>
          <p:txBody>
            <a:bodyPr/>
            <a:lstStyle/>
            <a:p>
              <a:pPr>
                <a:defRPr/>
              </a:pPr>
              <a:endParaRPr lang="en-IE"/>
            </a:p>
          </p:txBody>
        </p:sp>
        <p:sp>
          <p:nvSpPr>
            <p:cNvPr id="52" name="Freeform 136"/>
            <p:cNvSpPr>
              <a:spLocks/>
            </p:cNvSpPr>
            <p:nvPr/>
          </p:nvSpPr>
          <p:spPr bwMode="auto">
            <a:xfrm>
              <a:off x="2118" y="1092"/>
              <a:ext cx="1" cy="2052"/>
            </a:xfrm>
            <a:custGeom>
              <a:avLst/>
              <a:gdLst/>
              <a:ahLst/>
              <a:cxnLst>
                <a:cxn ang="0">
                  <a:pos x="0" y="342"/>
                </a:cxn>
                <a:cxn ang="0">
                  <a:pos x="0" y="0"/>
                </a:cxn>
                <a:cxn ang="0">
                  <a:pos x="0" y="0"/>
                </a:cxn>
              </a:cxnLst>
              <a:rect l="0" t="0" r="r" b="b"/>
              <a:pathLst>
                <a:path h="342">
                  <a:moveTo>
                    <a:pt x="0" y="342"/>
                  </a:moveTo>
                  <a:lnTo>
                    <a:pt x="0" y="0"/>
                  </a:lnTo>
                  <a:lnTo>
                    <a:pt x="0" y="0"/>
                  </a:lnTo>
                </a:path>
              </a:pathLst>
            </a:custGeom>
            <a:noFill/>
            <a:ln w="0">
              <a:solidFill>
                <a:schemeClr val="bg1">
                  <a:lumMod val="65000"/>
                </a:schemeClr>
              </a:solidFill>
              <a:prstDash val="dash"/>
              <a:round/>
              <a:headEnd/>
              <a:tailEnd/>
            </a:ln>
          </p:spPr>
          <p:txBody>
            <a:bodyPr/>
            <a:lstStyle/>
            <a:p>
              <a:pPr>
                <a:defRPr/>
              </a:pPr>
              <a:endParaRPr lang="en-IE"/>
            </a:p>
          </p:txBody>
        </p:sp>
        <p:sp>
          <p:nvSpPr>
            <p:cNvPr id="53" name="Freeform 137"/>
            <p:cNvSpPr>
              <a:spLocks/>
            </p:cNvSpPr>
            <p:nvPr/>
          </p:nvSpPr>
          <p:spPr bwMode="auto">
            <a:xfrm>
              <a:off x="2358" y="1092"/>
              <a:ext cx="1" cy="2052"/>
            </a:xfrm>
            <a:custGeom>
              <a:avLst/>
              <a:gdLst/>
              <a:ahLst/>
              <a:cxnLst>
                <a:cxn ang="0">
                  <a:pos x="0" y="342"/>
                </a:cxn>
                <a:cxn ang="0">
                  <a:pos x="0" y="0"/>
                </a:cxn>
                <a:cxn ang="0">
                  <a:pos x="0" y="0"/>
                </a:cxn>
              </a:cxnLst>
              <a:rect l="0" t="0" r="r" b="b"/>
              <a:pathLst>
                <a:path h="342">
                  <a:moveTo>
                    <a:pt x="0" y="342"/>
                  </a:moveTo>
                  <a:lnTo>
                    <a:pt x="0" y="0"/>
                  </a:lnTo>
                  <a:lnTo>
                    <a:pt x="0" y="0"/>
                  </a:lnTo>
                </a:path>
              </a:pathLst>
            </a:custGeom>
            <a:noFill/>
            <a:ln w="0">
              <a:solidFill>
                <a:schemeClr val="bg1">
                  <a:lumMod val="65000"/>
                </a:schemeClr>
              </a:solidFill>
              <a:prstDash val="dash"/>
              <a:round/>
              <a:headEnd/>
              <a:tailEnd/>
            </a:ln>
          </p:spPr>
          <p:txBody>
            <a:bodyPr/>
            <a:lstStyle/>
            <a:p>
              <a:pPr>
                <a:defRPr/>
              </a:pPr>
              <a:endParaRPr lang="en-IE"/>
            </a:p>
          </p:txBody>
        </p:sp>
        <p:sp>
          <p:nvSpPr>
            <p:cNvPr id="54" name="Freeform 138"/>
            <p:cNvSpPr>
              <a:spLocks/>
            </p:cNvSpPr>
            <p:nvPr/>
          </p:nvSpPr>
          <p:spPr bwMode="auto">
            <a:xfrm>
              <a:off x="2598" y="1092"/>
              <a:ext cx="1" cy="2052"/>
            </a:xfrm>
            <a:custGeom>
              <a:avLst/>
              <a:gdLst/>
              <a:ahLst/>
              <a:cxnLst>
                <a:cxn ang="0">
                  <a:pos x="0" y="342"/>
                </a:cxn>
                <a:cxn ang="0">
                  <a:pos x="0" y="0"/>
                </a:cxn>
                <a:cxn ang="0">
                  <a:pos x="0" y="0"/>
                </a:cxn>
              </a:cxnLst>
              <a:rect l="0" t="0" r="r" b="b"/>
              <a:pathLst>
                <a:path h="342">
                  <a:moveTo>
                    <a:pt x="0" y="342"/>
                  </a:moveTo>
                  <a:lnTo>
                    <a:pt x="0" y="0"/>
                  </a:lnTo>
                  <a:lnTo>
                    <a:pt x="0" y="0"/>
                  </a:lnTo>
                </a:path>
              </a:pathLst>
            </a:custGeom>
            <a:noFill/>
            <a:ln w="0">
              <a:solidFill>
                <a:schemeClr val="bg1">
                  <a:lumMod val="65000"/>
                </a:schemeClr>
              </a:solidFill>
              <a:prstDash val="dash"/>
              <a:round/>
              <a:headEnd/>
              <a:tailEnd/>
            </a:ln>
          </p:spPr>
          <p:txBody>
            <a:bodyPr/>
            <a:lstStyle/>
            <a:p>
              <a:pPr>
                <a:defRPr/>
              </a:pPr>
              <a:endParaRPr lang="en-IE"/>
            </a:p>
          </p:txBody>
        </p:sp>
        <p:sp>
          <p:nvSpPr>
            <p:cNvPr id="55" name="Freeform 139"/>
            <p:cNvSpPr>
              <a:spLocks/>
            </p:cNvSpPr>
            <p:nvPr/>
          </p:nvSpPr>
          <p:spPr bwMode="auto">
            <a:xfrm>
              <a:off x="2838" y="1092"/>
              <a:ext cx="1" cy="2052"/>
            </a:xfrm>
            <a:custGeom>
              <a:avLst/>
              <a:gdLst/>
              <a:ahLst/>
              <a:cxnLst>
                <a:cxn ang="0">
                  <a:pos x="0" y="342"/>
                </a:cxn>
                <a:cxn ang="0">
                  <a:pos x="0" y="0"/>
                </a:cxn>
                <a:cxn ang="0">
                  <a:pos x="0" y="0"/>
                </a:cxn>
              </a:cxnLst>
              <a:rect l="0" t="0" r="r" b="b"/>
              <a:pathLst>
                <a:path h="342">
                  <a:moveTo>
                    <a:pt x="0" y="342"/>
                  </a:moveTo>
                  <a:lnTo>
                    <a:pt x="0" y="0"/>
                  </a:lnTo>
                  <a:lnTo>
                    <a:pt x="0" y="0"/>
                  </a:lnTo>
                </a:path>
              </a:pathLst>
            </a:custGeom>
            <a:noFill/>
            <a:ln w="0">
              <a:solidFill>
                <a:schemeClr val="bg1">
                  <a:lumMod val="65000"/>
                </a:schemeClr>
              </a:solidFill>
              <a:prstDash val="dash"/>
              <a:round/>
              <a:headEnd/>
              <a:tailEnd/>
            </a:ln>
          </p:spPr>
          <p:txBody>
            <a:bodyPr/>
            <a:lstStyle/>
            <a:p>
              <a:pPr>
                <a:defRPr/>
              </a:pPr>
              <a:endParaRPr lang="en-IE"/>
            </a:p>
          </p:txBody>
        </p:sp>
        <p:sp>
          <p:nvSpPr>
            <p:cNvPr id="56" name="Freeform 140"/>
            <p:cNvSpPr>
              <a:spLocks/>
            </p:cNvSpPr>
            <p:nvPr/>
          </p:nvSpPr>
          <p:spPr bwMode="auto">
            <a:xfrm>
              <a:off x="3084" y="1092"/>
              <a:ext cx="1" cy="2052"/>
            </a:xfrm>
            <a:custGeom>
              <a:avLst/>
              <a:gdLst/>
              <a:ahLst/>
              <a:cxnLst>
                <a:cxn ang="0">
                  <a:pos x="0" y="342"/>
                </a:cxn>
                <a:cxn ang="0">
                  <a:pos x="0" y="0"/>
                </a:cxn>
                <a:cxn ang="0">
                  <a:pos x="0" y="0"/>
                </a:cxn>
              </a:cxnLst>
              <a:rect l="0" t="0" r="r" b="b"/>
              <a:pathLst>
                <a:path h="342">
                  <a:moveTo>
                    <a:pt x="0" y="342"/>
                  </a:moveTo>
                  <a:lnTo>
                    <a:pt x="0" y="0"/>
                  </a:lnTo>
                  <a:lnTo>
                    <a:pt x="0" y="0"/>
                  </a:lnTo>
                </a:path>
              </a:pathLst>
            </a:custGeom>
            <a:noFill/>
            <a:ln w="0">
              <a:solidFill>
                <a:schemeClr val="bg1">
                  <a:lumMod val="65000"/>
                </a:schemeClr>
              </a:solidFill>
              <a:prstDash val="dash"/>
              <a:round/>
              <a:headEnd/>
              <a:tailEnd/>
            </a:ln>
          </p:spPr>
          <p:txBody>
            <a:bodyPr/>
            <a:lstStyle/>
            <a:p>
              <a:pPr>
                <a:defRPr/>
              </a:pPr>
              <a:endParaRPr lang="en-IE"/>
            </a:p>
          </p:txBody>
        </p:sp>
        <p:sp>
          <p:nvSpPr>
            <p:cNvPr id="57" name="Freeform 141"/>
            <p:cNvSpPr>
              <a:spLocks/>
            </p:cNvSpPr>
            <p:nvPr/>
          </p:nvSpPr>
          <p:spPr bwMode="auto">
            <a:xfrm>
              <a:off x="3324" y="1092"/>
              <a:ext cx="1" cy="2052"/>
            </a:xfrm>
            <a:custGeom>
              <a:avLst/>
              <a:gdLst/>
              <a:ahLst/>
              <a:cxnLst>
                <a:cxn ang="0">
                  <a:pos x="0" y="342"/>
                </a:cxn>
                <a:cxn ang="0">
                  <a:pos x="0" y="0"/>
                </a:cxn>
                <a:cxn ang="0">
                  <a:pos x="0" y="0"/>
                </a:cxn>
              </a:cxnLst>
              <a:rect l="0" t="0" r="r" b="b"/>
              <a:pathLst>
                <a:path h="342">
                  <a:moveTo>
                    <a:pt x="0" y="342"/>
                  </a:moveTo>
                  <a:lnTo>
                    <a:pt x="0" y="0"/>
                  </a:lnTo>
                  <a:lnTo>
                    <a:pt x="0" y="0"/>
                  </a:lnTo>
                </a:path>
              </a:pathLst>
            </a:custGeom>
            <a:noFill/>
            <a:ln w="0">
              <a:solidFill>
                <a:schemeClr val="bg1">
                  <a:lumMod val="65000"/>
                </a:schemeClr>
              </a:solidFill>
              <a:prstDash val="dash"/>
              <a:round/>
              <a:headEnd/>
              <a:tailEnd/>
            </a:ln>
          </p:spPr>
          <p:txBody>
            <a:bodyPr/>
            <a:lstStyle/>
            <a:p>
              <a:pPr>
                <a:defRPr/>
              </a:pPr>
              <a:endParaRPr lang="en-IE"/>
            </a:p>
          </p:txBody>
        </p:sp>
        <p:sp>
          <p:nvSpPr>
            <p:cNvPr id="58" name="Freeform 142"/>
            <p:cNvSpPr>
              <a:spLocks/>
            </p:cNvSpPr>
            <p:nvPr/>
          </p:nvSpPr>
          <p:spPr bwMode="auto">
            <a:xfrm>
              <a:off x="3564" y="1092"/>
              <a:ext cx="1" cy="2052"/>
            </a:xfrm>
            <a:custGeom>
              <a:avLst/>
              <a:gdLst/>
              <a:ahLst/>
              <a:cxnLst>
                <a:cxn ang="0">
                  <a:pos x="0" y="342"/>
                </a:cxn>
                <a:cxn ang="0">
                  <a:pos x="0" y="0"/>
                </a:cxn>
                <a:cxn ang="0">
                  <a:pos x="0" y="0"/>
                </a:cxn>
              </a:cxnLst>
              <a:rect l="0" t="0" r="r" b="b"/>
              <a:pathLst>
                <a:path h="342">
                  <a:moveTo>
                    <a:pt x="0" y="342"/>
                  </a:moveTo>
                  <a:lnTo>
                    <a:pt x="0" y="0"/>
                  </a:lnTo>
                  <a:lnTo>
                    <a:pt x="0" y="0"/>
                  </a:lnTo>
                </a:path>
              </a:pathLst>
            </a:custGeom>
            <a:noFill/>
            <a:ln w="0">
              <a:solidFill>
                <a:schemeClr val="bg1">
                  <a:lumMod val="65000"/>
                </a:schemeClr>
              </a:solidFill>
              <a:prstDash val="dash"/>
              <a:round/>
              <a:headEnd/>
              <a:tailEnd/>
            </a:ln>
          </p:spPr>
          <p:txBody>
            <a:bodyPr/>
            <a:lstStyle/>
            <a:p>
              <a:pPr>
                <a:defRPr/>
              </a:pPr>
              <a:endParaRPr lang="en-IE"/>
            </a:p>
          </p:txBody>
        </p:sp>
        <p:sp>
          <p:nvSpPr>
            <p:cNvPr id="59" name="Freeform 143"/>
            <p:cNvSpPr>
              <a:spLocks/>
            </p:cNvSpPr>
            <p:nvPr/>
          </p:nvSpPr>
          <p:spPr bwMode="auto">
            <a:xfrm>
              <a:off x="3804" y="1092"/>
              <a:ext cx="1" cy="2052"/>
            </a:xfrm>
            <a:custGeom>
              <a:avLst/>
              <a:gdLst/>
              <a:ahLst/>
              <a:cxnLst>
                <a:cxn ang="0">
                  <a:pos x="0" y="342"/>
                </a:cxn>
                <a:cxn ang="0">
                  <a:pos x="0" y="0"/>
                </a:cxn>
                <a:cxn ang="0">
                  <a:pos x="0" y="0"/>
                </a:cxn>
              </a:cxnLst>
              <a:rect l="0" t="0" r="r" b="b"/>
              <a:pathLst>
                <a:path h="342">
                  <a:moveTo>
                    <a:pt x="0" y="342"/>
                  </a:moveTo>
                  <a:lnTo>
                    <a:pt x="0" y="0"/>
                  </a:lnTo>
                  <a:lnTo>
                    <a:pt x="0" y="0"/>
                  </a:lnTo>
                </a:path>
              </a:pathLst>
            </a:custGeom>
            <a:noFill/>
            <a:ln w="0">
              <a:solidFill>
                <a:schemeClr val="bg1">
                  <a:lumMod val="65000"/>
                </a:schemeClr>
              </a:solidFill>
              <a:prstDash val="dash"/>
              <a:round/>
              <a:headEnd/>
              <a:tailEnd/>
            </a:ln>
          </p:spPr>
          <p:txBody>
            <a:bodyPr/>
            <a:lstStyle/>
            <a:p>
              <a:pPr>
                <a:defRPr/>
              </a:pPr>
              <a:endParaRPr lang="en-IE"/>
            </a:p>
          </p:txBody>
        </p:sp>
        <p:sp>
          <p:nvSpPr>
            <p:cNvPr id="60" name="Freeform 144"/>
            <p:cNvSpPr>
              <a:spLocks/>
            </p:cNvSpPr>
            <p:nvPr/>
          </p:nvSpPr>
          <p:spPr bwMode="auto">
            <a:xfrm>
              <a:off x="4044" y="1092"/>
              <a:ext cx="1" cy="2052"/>
            </a:xfrm>
            <a:custGeom>
              <a:avLst/>
              <a:gdLst/>
              <a:ahLst/>
              <a:cxnLst>
                <a:cxn ang="0">
                  <a:pos x="0" y="342"/>
                </a:cxn>
                <a:cxn ang="0">
                  <a:pos x="0" y="0"/>
                </a:cxn>
                <a:cxn ang="0">
                  <a:pos x="0" y="0"/>
                </a:cxn>
              </a:cxnLst>
              <a:rect l="0" t="0" r="r" b="b"/>
              <a:pathLst>
                <a:path h="342">
                  <a:moveTo>
                    <a:pt x="0" y="342"/>
                  </a:moveTo>
                  <a:lnTo>
                    <a:pt x="0" y="0"/>
                  </a:lnTo>
                  <a:lnTo>
                    <a:pt x="0" y="0"/>
                  </a:lnTo>
                </a:path>
              </a:pathLst>
            </a:custGeom>
            <a:noFill/>
            <a:ln w="0">
              <a:solidFill>
                <a:schemeClr val="bg1">
                  <a:lumMod val="65000"/>
                </a:schemeClr>
              </a:solidFill>
              <a:prstDash val="dash"/>
              <a:round/>
              <a:headEnd/>
              <a:tailEnd/>
            </a:ln>
          </p:spPr>
          <p:txBody>
            <a:bodyPr/>
            <a:lstStyle/>
            <a:p>
              <a:pPr>
                <a:defRPr/>
              </a:pPr>
              <a:endParaRPr lang="en-IE"/>
            </a:p>
          </p:txBody>
        </p:sp>
        <p:sp>
          <p:nvSpPr>
            <p:cNvPr id="31819" name="Freeform 145"/>
            <p:cNvSpPr>
              <a:spLocks/>
            </p:cNvSpPr>
            <p:nvPr/>
          </p:nvSpPr>
          <p:spPr bwMode="auto">
            <a:xfrm>
              <a:off x="1638" y="3144"/>
              <a:ext cx="2604" cy="1"/>
            </a:xfrm>
            <a:custGeom>
              <a:avLst/>
              <a:gdLst>
                <a:gd name="T0" fmla="*/ 0 w 434"/>
                <a:gd name="T1" fmla="*/ 0 h 1"/>
                <a:gd name="T2" fmla="*/ 2147483647 w 434"/>
                <a:gd name="T3" fmla="*/ 0 h 1"/>
                <a:gd name="T4" fmla="*/ 2147483647 w 434"/>
                <a:gd name="T5" fmla="*/ 0 h 1"/>
                <a:gd name="T6" fmla="*/ 0 60000 65536"/>
                <a:gd name="T7" fmla="*/ 0 60000 65536"/>
                <a:gd name="T8" fmla="*/ 0 60000 65536"/>
                <a:gd name="T9" fmla="*/ 0 w 434"/>
                <a:gd name="T10" fmla="*/ 0 h 1"/>
                <a:gd name="T11" fmla="*/ 434 w 434"/>
                <a:gd name="T12" fmla="*/ 1 h 1"/>
              </a:gdLst>
              <a:ahLst/>
              <a:cxnLst>
                <a:cxn ang="T6">
                  <a:pos x="T0" y="T1"/>
                </a:cxn>
                <a:cxn ang="T7">
                  <a:pos x="T2" y="T3"/>
                </a:cxn>
                <a:cxn ang="T8">
                  <a:pos x="T4" y="T5"/>
                </a:cxn>
              </a:cxnLst>
              <a:rect l="T9" t="T10" r="T11" b="T12"/>
              <a:pathLst>
                <a:path w="434" h="1">
                  <a:moveTo>
                    <a:pt x="0" y="0"/>
                  </a:moveTo>
                  <a:lnTo>
                    <a:pt x="434" y="0"/>
                  </a:lnTo>
                </a:path>
              </a:pathLst>
            </a:custGeom>
            <a:noFill/>
            <a:ln w="0">
              <a:solidFill>
                <a:srgbClr val="000000"/>
              </a:solidFill>
              <a:prstDash val="sysDot"/>
              <a:round/>
              <a:headEnd/>
              <a:tailEnd/>
            </a:ln>
          </p:spPr>
          <p:txBody>
            <a:bodyPr/>
            <a:lstStyle/>
            <a:p>
              <a:endParaRPr lang="en-US"/>
            </a:p>
          </p:txBody>
        </p:sp>
        <p:sp>
          <p:nvSpPr>
            <p:cNvPr id="62" name="Freeform 146"/>
            <p:cNvSpPr>
              <a:spLocks/>
            </p:cNvSpPr>
            <p:nvPr/>
          </p:nvSpPr>
          <p:spPr bwMode="auto">
            <a:xfrm>
              <a:off x="1638" y="3012"/>
              <a:ext cx="2603"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chemeClr val="bg1">
                  <a:lumMod val="65000"/>
                </a:schemeClr>
              </a:solidFill>
              <a:prstDash val="dash"/>
              <a:round/>
              <a:headEnd/>
              <a:tailEnd/>
            </a:ln>
          </p:spPr>
          <p:txBody>
            <a:bodyPr/>
            <a:lstStyle/>
            <a:p>
              <a:pPr>
                <a:defRPr/>
              </a:pPr>
              <a:endParaRPr lang="en-IE"/>
            </a:p>
          </p:txBody>
        </p:sp>
        <p:sp>
          <p:nvSpPr>
            <p:cNvPr id="63" name="Freeform 147"/>
            <p:cNvSpPr>
              <a:spLocks/>
            </p:cNvSpPr>
            <p:nvPr/>
          </p:nvSpPr>
          <p:spPr bwMode="auto">
            <a:xfrm>
              <a:off x="1638" y="2886"/>
              <a:ext cx="2603"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chemeClr val="bg1">
                  <a:lumMod val="65000"/>
                </a:schemeClr>
              </a:solidFill>
              <a:prstDash val="dash"/>
              <a:round/>
              <a:headEnd/>
              <a:tailEnd/>
            </a:ln>
          </p:spPr>
          <p:txBody>
            <a:bodyPr/>
            <a:lstStyle/>
            <a:p>
              <a:pPr>
                <a:defRPr/>
              </a:pPr>
              <a:endParaRPr lang="en-IE"/>
            </a:p>
          </p:txBody>
        </p:sp>
        <p:sp>
          <p:nvSpPr>
            <p:cNvPr id="64" name="Freeform 148"/>
            <p:cNvSpPr>
              <a:spLocks/>
            </p:cNvSpPr>
            <p:nvPr/>
          </p:nvSpPr>
          <p:spPr bwMode="auto">
            <a:xfrm>
              <a:off x="1638" y="2754"/>
              <a:ext cx="2603"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chemeClr val="bg1">
                  <a:lumMod val="65000"/>
                </a:schemeClr>
              </a:solidFill>
              <a:prstDash val="dash"/>
              <a:round/>
              <a:headEnd/>
              <a:tailEnd/>
            </a:ln>
          </p:spPr>
          <p:txBody>
            <a:bodyPr/>
            <a:lstStyle/>
            <a:p>
              <a:pPr>
                <a:defRPr/>
              </a:pPr>
              <a:endParaRPr lang="en-IE"/>
            </a:p>
          </p:txBody>
        </p:sp>
        <p:sp>
          <p:nvSpPr>
            <p:cNvPr id="65" name="Freeform 149"/>
            <p:cNvSpPr>
              <a:spLocks/>
            </p:cNvSpPr>
            <p:nvPr/>
          </p:nvSpPr>
          <p:spPr bwMode="auto">
            <a:xfrm>
              <a:off x="1638" y="2628"/>
              <a:ext cx="2603" cy="3"/>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chemeClr val="bg1">
                  <a:lumMod val="65000"/>
                </a:schemeClr>
              </a:solidFill>
              <a:prstDash val="dash"/>
              <a:round/>
              <a:headEnd/>
              <a:tailEnd/>
            </a:ln>
          </p:spPr>
          <p:txBody>
            <a:bodyPr/>
            <a:lstStyle/>
            <a:p>
              <a:pPr>
                <a:defRPr/>
              </a:pPr>
              <a:endParaRPr lang="en-IE"/>
            </a:p>
          </p:txBody>
        </p:sp>
        <p:sp>
          <p:nvSpPr>
            <p:cNvPr id="66" name="Freeform 150"/>
            <p:cNvSpPr>
              <a:spLocks/>
            </p:cNvSpPr>
            <p:nvPr/>
          </p:nvSpPr>
          <p:spPr bwMode="auto">
            <a:xfrm>
              <a:off x="1638" y="2502"/>
              <a:ext cx="2603"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chemeClr val="bg1">
                  <a:lumMod val="65000"/>
                </a:schemeClr>
              </a:solidFill>
              <a:prstDash val="dash"/>
              <a:round/>
              <a:headEnd/>
              <a:tailEnd/>
            </a:ln>
          </p:spPr>
          <p:txBody>
            <a:bodyPr/>
            <a:lstStyle/>
            <a:p>
              <a:pPr>
                <a:defRPr/>
              </a:pPr>
              <a:endParaRPr lang="en-IE"/>
            </a:p>
          </p:txBody>
        </p:sp>
        <p:sp>
          <p:nvSpPr>
            <p:cNvPr id="67" name="Freeform 151"/>
            <p:cNvSpPr>
              <a:spLocks/>
            </p:cNvSpPr>
            <p:nvPr/>
          </p:nvSpPr>
          <p:spPr bwMode="auto">
            <a:xfrm>
              <a:off x="1638" y="2370"/>
              <a:ext cx="2603"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chemeClr val="bg1">
                  <a:lumMod val="65000"/>
                </a:schemeClr>
              </a:solidFill>
              <a:prstDash val="dash"/>
              <a:round/>
              <a:headEnd/>
              <a:tailEnd/>
            </a:ln>
          </p:spPr>
          <p:txBody>
            <a:bodyPr/>
            <a:lstStyle/>
            <a:p>
              <a:pPr>
                <a:defRPr/>
              </a:pPr>
              <a:endParaRPr lang="en-IE"/>
            </a:p>
          </p:txBody>
        </p:sp>
        <p:sp>
          <p:nvSpPr>
            <p:cNvPr id="68" name="Freeform 152"/>
            <p:cNvSpPr>
              <a:spLocks/>
            </p:cNvSpPr>
            <p:nvPr/>
          </p:nvSpPr>
          <p:spPr bwMode="auto">
            <a:xfrm>
              <a:off x="1638" y="2244"/>
              <a:ext cx="2603"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chemeClr val="bg1">
                  <a:lumMod val="65000"/>
                </a:schemeClr>
              </a:solidFill>
              <a:prstDash val="dash"/>
              <a:round/>
              <a:headEnd/>
              <a:tailEnd/>
            </a:ln>
          </p:spPr>
          <p:txBody>
            <a:bodyPr/>
            <a:lstStyle/>
            <a:p>
              <a:pPr>
                <a:defRPr/>
              </a:pPr>
              <a:endParaRPr lang="en-IE"/>
            </a:p>
          </p:txBody>
        </p:sp>
        <p:sp>
          <p:nvSpPr>
            <p:cNvPr id="69" name="Freeform 153"/>
            <p:cNvSpPr>
              <a:spLocks/>
            </p:cNvSpPr>
            <p:nvPr/>
          </p:nvSpPr>
          <p:spPr bwMode="auto">
            <a:xfrm>
              <a:off x="1638" y="2118"/>
              <a:ext cx="2603" cy="3"/>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chemeClr val="bg1">
                  <a:lumMod val="65000"/>
                </a:schemeClr>
              </a:solidFill>
              <a:prstDash val="dash"/>
              <a:round/>
              <a:headEnd/>
              <a:tailEnd/>
            </a:ln>
          </p:spPr>
          <p:txBody>
            <a:bodyPr/>
            <a:lstStyle/>
            <a:p>
              <a:pPr>
                <a:defRPr/>
              </a:pPr>
              <a:endParaRPr lang="en-IE"/>
            </a:p>
          </p:txBody>
        </p:sp>
        <p:sp>
          <p:nvSpPr>
            <p:cNvPr id="70" name="Freeform 154"/>
            <p:cNvSpPr>
              <a:spLocks/>
            </p:cNvSpPr>
            <p:nvPr/>
          </p:nvSpPr>
          <p:spPr bwMode="auto">
            <a:xfrm>
              <a:off x="1638" y="1986"/>
              <a:ext cx="2603"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chemeClr val="bg1">
                  <a:lumMod val="65000"/>
                </a:schemeClr>
              </a:solidFill>
              <a:prstDash val="dash"/>
              <a:round/>
              <a:headEnd/>
              <a:tailEnd/>
            </a:ln>
          </p:spPr>
          <p:txBody>
            <a:bodyPr/>
            <a:lstStyle/>
            <a:p>
              <a:pPr>
                <a:defRPr/>
              </a:pPr>
              <a:endParaRPr lang="en-IE"/>
            </a:p>
          </p:txBody>
        </p:sp>
        <p:sp>
          <p:nvSpPr>
            <p:cNvPr id="71" name="Freeform 155"/>
            <p:cNvSpPr>
              <a:spLocks/>
            </p:cNvSpPr>
            <p:nvPr/>
          </p:nvSpPr>
          <p:spPr bwMode="auto">
            <a:xfrm>
              <a:off x="1638" y="1860"/>
              <a:ext cx="2603"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chemeClr val="bg1">
                  <a:lumMod val="65000"/>
                </a:schemeClr>
              </a:solidFill>
              <a:prstDash val="dash"/>
              <a:round/>
              <a:headEnd/>
              <a:tailEnd/>
            </a:ln>
          </p:spPr>
          <p:txBody>
            <a:bodyPr/>
            <a:lstStyle/>
            <a:p>
              <a:pPr>
                <a:defRPr/>
              </a:pPr>
              <a:endParaRPr lang="en-IE"/>
            </a:p>
          </p:txBody>
        </p:sp>
        <p:sp>
          <p:nvSpPr>
            <p:cNvPr id="72" name="Freeform 156"/>
            <p:cNvSpPr>
              <a:spLocks/>
            </p:cNvSpPr>
            <p:nvPr/>
          </p:nvSpPr>
          <p:spPr bwMode="auto">
            <a:xfrm>
              <a:off x="1638" y="1728"/>
              <a:ext cx="2603"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chemeClr val="bg1">
                  <a:lumMod val="65000"/>
                </a:schemeClr>
              </a:solidFill>
              <a:prstDash val="dash"/>
              <a:round/>
              <a:headEnd/>
              <a:tailEnd/>
            </a:ln>
          </p:spPr>
          <p:txBody>
            <a:bodyPr/>
            <a:lstStyle/>
            <a:p>
              <a:pPr>
                <a:defRPr/>
              </a:pPr>
              <a:endParaRPr lang="en-IE"/>
            </a:p>
          </p:txBody>
        </p:sp>
        <p:sp>
          <p:nvSpPr>
            <p:cNvPr id="73" name="Freeform 157"/>
            <p:cNvSpPr>
              <a:spLocks/>
            </p:cNvSpPr>
            <p:nvPr/>
          </p:nvSpPr>
          <p:spPr bwMode="auto">
            <a:xfrm>
              <a:off x="1638" y="1602"/>
              <a:ext cx="2603"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chemeClr val="bg1">
                  <a:lumMod val="65000"/>
                </a:schemeClr>
              </a:solidFill>
              <a:prstDash val="dash"/>
              <a:round/>
              <a:headEnd/>
              <a:tailEnd/>
            </a:ln>
          </p:spPr>
          <p:txBody>
            <a:bodyPr/>
            <a:lstStyle/>
            <a:p>
              <a:pPr>
                <a:defRPr/>
              </a:pPr>
              <a:endParaRPr lang="en-IE"/>
            </a:p>
          </p:txBody>
        </p:sp>
        <p:sp>
          <p:nvSpPr>
            <p:cNvPr id="74" name="Freeform 158"/>
            <p:cNvSpPr>
              <a:spLocks/>
            </p:cNvSpPr>
            <p:nvPr/>
          </p:nvSpPr>
          <p:spPr bwMode="auto">
            <a:xfrm>
              <a:off x="1638" y="1476"/>
              <a:ext cx="2603" cy="3"/>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chemeClr val="bg1">
                  <a:lumMod val="65000"/>
                </a:schemeClr>
              </a:solidFill>
              <a:prstDash val="dash"/>
              <a:round/>
              <a:headEnd/>
              <a:tailEnd/>
            </a:ln>
          </p:spPr>
          <p:txBody>
            <a:bodyPr/>
            <a:lstStyle/>
            <a:p>
              <a:pPr>
                <a:defRPr/>
              </a:pPr>
              <a:endParaRPr lang="en-IE"/>
            </a:p>
          </p:txBody>
        </p:sp>
        <p:sp>
          <p:nvSpPr>
            <p:cNvPr id="75" name="Freeform 159"/>
            <p:cNvSpPr>
              <a:spLocks/>
            </p:cNvSpPr>
            <p:nvPr/>
          </p:nvSpPr>
          <p:spPr bwMode="auto">
            <a:xfrm>
              <a:off x="1638" y="1344"/>
              <a:ext cx="2603"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chemeClr val="bg1">
                  <a:lumMod val="65000"/>
                </a:schemeClr>
              </a:solidFill>
              <a:prstDash val="dash"/>
              <a:round/>
              <a:headEnd/>
              <a:tailEnd/>
            </a:ln>
          </p:spPr>
          <p:txBody>
            <a:bodyPr/>
            <a:lstStyle/>
            <a:p>
              <a:pPr>
                <a:defRPr/>
              </a:pPr>
              <a:endParaRPr lang="en-IE"/>
            </a:p>
          </p:txBody>
        </p:sp>
        <p:sp>
          <p:nvSpPr>
            <p:cNvPr id="76" name="Freeform 160"/>
            <p:cNvSpPr>
              <a:spLocks/>
            </p:cNvSpPr>
            <p:nvPr/>
          </p:nvSpPr>
          <p:spPr bwMode="auto">
            <a:xfrm>
              <a:off x="1638" y="1218"/>
              <a:ext cx="2603" cy="1"/>
            </a:xfrm>
            <a:custGeom>
              <a:avLst/>
              <a:gdLst/>
              <a:ahLst/>
              <a:cxnLst>
                <a:cxn ang="0">
                  <a:pos x="0" y="0"/>
                </a:cxn>
                <a:cxn ang="0">
                  <a:pos x="434" y="0"/>
                </a:cxn>
                <a:cxn ang="0">
                  <a:pos x="434" y="0"/>
                </a:cxn>
              </a:cxnLst>
              <a:rect l="0" t="0" r="r" b="b"/>
              <a:pathLst>
                <a:path w="434">
                  <a:moveTo>
                    <a:pt x="0" y="0"/>
                  </a:moveTo>
                  <a:lnTo>
                    <a:pt x="434" y="0"/>
                  </a:lnTo>
                  <a:lnTo>
                    <a:pt x="434" y="0"/>
                  </a:lnTo>
                </a:path>
              </a:pathLst>
            </a:custGeom>
            <a:noFill/>
            <a:ln w="0">
              <a:solidFill>
                <a:schemeClr val="bg1">
                  <a:lumMod val="65000"/>
                </a:schemeClr>
              </a:solidFill>
              <a:prstDash val="dash"/>
              <a:round/>
              <a:headEnd/>
              <a:tailEnd/>
            </a:ln>
          </p:spPr>
          <p:txBody>
            <a:bodyPr/>
            <a:lstStyle/>
            <a:p>
              <a:pPr>
                <a:defRPr/>
              </a:pPr>
              <a:endParaRPr lang="en-IE"/>
            </a:p>
          </p:txBody>
        </p:sp>
        <p:sp>
          <p:nvSpPr>
            <p:cNvPr id="31835" name="Line 161"/>
            <p:cNvSpPr>
              <a:spLocks noChangeShapeType="1"/>
            </p:cNvSpPr>
            <p:nvPr/>
          </p:nvSpPr>
          <p:spPr bwMode="auto">
            <a:xfrm>
              <a:off x="1638" y="1092"/>
              <a:ext cx="2604" cy="1"/>
            </a:xfrm>
            <a:prstGeom prst="line">
              <a:avLst/>
            </a:prstGeom>
            <a:noFill/>
            <a:ln w="0">
              <a:solidFill>
                <a:srgbClr val="000000"/>
              </a:solidFill>
              <a:round/>
              <a:headEnd/>
              <a:tailEnd/>
            </a:ln>
          </p:spPr>
          <p:txBody>
            <a:bodyPr/>
            <a:lstStyle/>
            <a:p>
              <a:endParaRPr lang="en-IE"/>
            </a:p>
          </p:txBody>
        </p:sp>
        <p:sp>
          <p:nvSpPr>
            <p:cNvPr id="31836" name="Line 162"/>
            <p:cNvSpPr>
              <a:spLocks noChangeShapeType="1"/>
            </p:cNvSpPr>
            <p:nvPr/>
          </p:nvSpPr>
          <p:spPr bwMode="auto">
            <a:xfrm>
              <a:off x="1638" y="3144"/>
              <a:ext cx="2604" cy="1"/>
            </a:xfrm>
            <a:prstGeom prst="line">
              <a:avLst/>
            </a:prstGeom>
            <a:noFill/>
            <a:ln w="0">
              <a:solidFill>
                <a:srgbClr val="000000"/>
              </a:solidFill>
              <a:round/>
              <a:headEnd/>
              <a:tailEnd/>
            </a:ln>
          </p:spPr>
          <p:txBody>
            <a:bodyPr/>
            <a:lstStyle/>
            <a:p>
              <a:endParaRPr lang="en-IE"/>
            </a:p>
          </p:txBody>
        </p:sp>
        <p:sp>
          <p:nvSpPr>
            <p:cNvPr id="31837" name="Line 163"/>
            <p:cNvSpPr>
              <a:spLocks noChangeShapeType="1"/>
            </p:cNvSpPr>
            <p:nvPr/>
          </p:nvSpPr>
          <p:spPr bwMode="auto">
            <a:xfrm flipV="1">
              <a:off x="4242" y="1092"/>
              <a:ext cx="1" cy="2052"/>
            </a:xfrm>
            <a:prstGeom prst="line">
              <a:avLst/>
            </a:prstGeom>
            <a:noFill/>
            <a:ln w="0">
              <a:solidFill>
                <a:srgbClr val="000000"/>
              </a:solidFill>
              <a:round/>
              <a:headEnd/>
              <a:tailEnd/>
            </a:ln>
          </p:spPr>
          <p:txBody>
            <a:bodyPr/>
            <a:lstStyle/>
            <a:p>
              <a:endParaRPr lang="en-IE"/>
            </a:p>
          </p:txBody>
        </p:sp>
        <p:sp>
          <p:nvSpPr>
            <p:cNvPr id="31838" name="Line 164"/>
            <p:cNvSpPr>
              <a:spLocks noChangeShapeType="1"/>
            </p:cNvSpPr>
            <p:nvPr/>
          </p:nvSpPr>
          <p:spPr bwMode="auto">
            <a:xfrm flipV="1">
              <a:off x="1638" y="1092"/>
              <a:ext cx="1" cy="2052"/>
            </a:xfrm>
            <a:prstGeom prst="line">
              <a:avLst/>
            </a:prstGeom>
            <a:noFill/>
            <a:ln w="0">
              <a:solidFill>
                <a:srgbClr val="000000"/>
              </a:solidFill>
              <a:round/>
              <a:headEnd/>
              <a:tailEnd/>
            </a:ln>
          </p:spPr>
          <p:txBody>
            <a:bodyPr/>
            <a:lstStyle/>
            <a:p>
              <a:endParaRPr lang="en-IE"/>
            </a:p>
          </p:txBody>
        </p:sp>
        <p:sp>
          <p:nvSpPr>
            <p:cNvPr id="31839" name="Line 165"/>
            <p:cNvSpPr>
              <a:spLocks noChangeShapeType="1"/>
            </p:cNvSpPr>
            <p:nvPr/>
          </p:nvSpPr>
          <p:spPr bwMode="auto">
            <a:xfrm>
              <a:off x="1638" y="3144"/>
              <a:ext cx="2604" cy="1"/>
            </a:xfrm>
            <a:prstGeom prst="line">
              <a:avLst/>
            </a:prstGeom>
            <a:noFill/>
            <a:ln w="0">
              <a:solidFill>
                <a:srgbClr val="000000"/>
              </a:solidFill>
              <a:round/>
              <a:headEnd/>
              <a:tailEnd/>
            </a:ln>
          </p:spPr>
          <p:txBody>
            <a:bodyPr/>
            <a:lstStyle/>
            <a:p>
              <a:endParaRPr lang="en-IE"/>
            </a:p>
          </p:txBody>
        </p:sp>
        <p:sp>
          <p:nvSpPr>
            <p:cNvPr id="31840" name="Line 166"/>
            <p:cNvSpPr>
              <a:spLocks noChangeShapeType="1"/>
            </p:cNvSpPr>
            <p:nvPr/>
          </p:nvSpPr>
          <p:spPr bwMode="auto">
            <a:xfrm flipV="1">
              <a:off x="1638" y="1092"/>
              <a:ext cx="1" cy="2052"/>
            </a:xfrm>
            <a:prstGeom prst="line">
              <a:avLst/>
            </a:prstGeom>
            <a:noFill/>
            <a:ln w="0">
              <a:solidFill>
                <a:srgbClr val="000000"/>
              </a:solidFill>
              <a:round/>
              <a:headEnd/>
              <a:tailEnd/>
            </a:ln>
          </p:spPr>
          <p:txBody>
            <a:bodyPr/>
            <a:lstStyle/>
            <a:p>
              <a:endParaRPr lang="en-IE"/>
            </a:p>
          </p:txBody>
        </p:sp>
        <p:sp>
          <p:nvSpPr>
            <p:cNvPr id="31841" name="Line 167"/>
            <p:cNvSpPr>
              <a:spLocks noChangeShapeType="1"/>
            </p:cNvSpPr>
            <p:nvPr/>
          </p:nvSpPr>
          <p:spPr bwMode="auto">
            <a:xfrm flipV="1">
              <a:off x="1638" y="3114"/>
              <a:ext cx="1" cy="30"/>
            </a:xfrm>
            <a:prstGeom prst="line">
              <a:avLst/>
            </a:prstGeom>
            <a:noFill/>
            <a:ln w="0">
              <a:solidFill>
                <a:srgbClr val="000000"/>
              </a:solidFill>
              <a:round/>
              <a:headEnd/>
              <a:tailEnd/>
            </a:ln>
          </p:spPr>
          <p:txBody>
            <a:bodyPr/>
            <a:lstStyle/>
            <a:p>
              <a:endParaRPr lang="en-IE"/>
            </a:p>
          </p:txBody>
        </p:sp>
        <p:sp>
          <p:nvSpPr>
            <p:cNvPr id="31842" name="Line 168"/>
            <p:cNvSpPr>
              <a:spLocks noChangeShapeType="1"/>
            </p:cNvSpPr>
            <p:nvPr/>
          </p:nvSpPr>
          <p:spPr bwMode="auto">
            <a:xfrm>
              <a:off x="1638" y="1092"/>
              <a:ext cx="1" cy="24"/>
            </a:xfrm>
            <a:prstGeom prst="line">
              <a:avLst/>
            </a:prstGeom>
            <a:noFill/>
            <a:ln w="0">
              <a:solidFill>
                <a:srgbClr val="000000"/>
              </a:solidFill>
              <a:round/>
              <a:headEnd/>
              <a:tailEnd/>
            </a:ln>
          </p:spPr>
          <p:txBody>
            <a:bodyPr/>
            <a:lstStyle/>
            <a:p>
              <a:endParaRPr lang="en-IE"/>
            </a:p>
          </p:txBody>
        </p:sp>
        <p:sp>
          <p:nvSpPr>
            <p:cNvPr id="31843" name="Rectangle 169"/>
            <p:cNvSpPr>
              <a:spLocks noChangeArrowheads="1"/>
            </p:cNvSpPr>
            <p:nvPr/>
          </p:nvSpPr>
          <p:spPr bwMode="auto">
            <a:xfrm>
              <a:off x="1620" y="3162"/>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0</a:t>
              </a:r>
              <a:endParaRPr lang="en-US"/>
            </a:p>
          </p:txBody>
        </p:sp>
        <p:sp>
          <p:nvSpPr>
            <p:cNvPr id="31844" name="Line 170"/>
            <p:cNvSpPr>
              <a:spLocks noChangeShapeType="1"/>
            </p:cNvSpPr>
            <p:nvPr/>
          </p:nvSpPr>
          <p:spPr bwMode="auto">
            <a:xfrm flipV="1">
              <a:off x="1878" y="3114"/>
              <a:ext cx="1" cy="30"/>
            </a:xfrm>
            <a:prstGeom prst="line">
              <a:avLst/>
            </a:prstGeom>
            <a:noFill/>
            <a:ln w="0">
              <a:solidFill>
                <a:srgbClr val="000000"/>
              </a:solidFill>
              <a:round/>
              <a:headEnd/>
              <a:tailEnd/>
            </a:ln>
          </p:spPr>
          <p:txBody>
            <a:bodyPr/>
            <a:lstStyle/>
            <a:p>
              <a:endParaRPr lang="en-IE"/>
            </a:p>
          </p:txBody>
        </p:sp>
        <p:sp>
          <p:nvSpPr>
            <p:cNvPr id="31845" name="Line 171"/>
            <p:cNvSpPr>
              <a:spLocks noChangeShapeType="1"/>
            </p:cNvSpPr>
            <p:nvPr/>
          </p:nvSpPr>
          <p:spPr bwMode="auto">
            <a:xfrm>
              <a:off x="1878" y="1092"/>
              <a:ext cx="1" cy="24"/>
            </a:xfrm>
            <a:prstGeom prst="line">
              <a:avLst/>
            </a:prstGeom>
            <a:noFill/>
            <a:ln w="0">
              <a:solidFill>
                <a:srgbClr val="000000"/>
              </a:solidFill>
              <a:round/>
              <a:headEnd/>
              <a:tailEnd/>
            </a:ln>
          </p:spPr>
          <p:txBody>
            <a:bodyPr/>
            <a:lstStyle/>
            <a:p>
              <a:endParaRPr lang="en-IE"/>
            </a:p>
          </p:txBody>
        </p:sp>
        <p:sp>
          <p:nvSpPr>
            <p:cNvPr id="31846" name="Rectangle 172"/>
            <p:cNvSpPr>
              <a:spLocks noChangeArrowheads="1"/>
            </p:cNvSpPr>
            <p:nvPr/>
          </p:nvSpPr>
          <p:spPr bwMode="auto">
            <a:xfrm>
              <a:off x="1794" y="3162"/>
              <a:ext cx="21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1000</a:t>
              </a:r>
              <a:endParaRPr lang="en-US"/>
            </a:p>
          </p:txBody>
        </p:sp>
        <p:sp>
          <p:nvSpPr>
            <p:cNvPr id="31847" name="Line 173"/>
            <p:cNvSpPr>
              <a:spLocks noChangeShapeType="1"/>
            </p:cNvSpPr>
            <p:nvPr/>
          </p:nvSpPr>
          <p:spPr bwMode="auto">
            <a:xfrm flipV="1">
              <a:off x="2118" y="3114"/>
              <a:ext cx="1" cy="30"/>
            </a:xfrm>
            <a:prstGeom prst="line">
              <a:avLst/>
            </a:prstGeom>
            <a:noFill/>
            <a:ln w="0">
              <a:solidFill>
                <a:srgbClr val="000000"/>
              </a:solidFill>
              <a:round/>
              <a:headEnd/>
              <a:tailEnd/>
            </a:ln>
          </p:spPr>
          <p:txBody>
            <a:bodyPr/>
            <a:lstStyle/>
            <a:p>
              <a:endParaRPr lang="en-IE"/>
            </a:p>
          </p:txBody>
        </p:sp>
        <p:sp>
          <p:nvSpPr>
            <p:cNvPr id="31848" name="Line 174"/>
            <p:cNvSpPr>
              <a:spLocks noChangeShapeType="1"/>
            </p:cNvSpPr>
            <p:nvPr/>
          </p:nvSpPr>
          <p:spPr bwMode="auto">
            <a:xfrm>
              <a:off x="2118" y="1092"/>
              <a:ext cx="1" cy="24"/>
            </a:xfrm>
            <a:prstGeom prst="line">
              <a:avLst/>
            </a:prstGeom>
            <a:noFill/>
            <a:ln w="0">
              <a:solidFill>
                <a:srgbClr val="000000"/>
              </a:solidFill>
              <a:round/>
              <a:headEnd/>
              <a:tailEnd/>
            </a:ln>
          </p:spPr>
          <p:txBody>
            <a:bodyPr/>
            <a:lstStyle/>
            <a:p>
              <a:endParaRPr lang="en-IE"/>
            </a:p>
          </p:txBody>
        </p:sp>
        <p:sp>
          <p:nvSpPr>
            <p:cNvPr id="31849" name="Rectangle 175"/>
            <p:cNvSpPr>
              <a:spLocks noChangeArrowheads="1"/>
            </p:cNvSpPr>
            <p:nvPr/>
          </p:nvSpPr>
          <p:spPr bwMode="auto">
            <a:xfrm>
              <a:off x="2034" y="3162"/>
              <a:ext cx="21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2000</a:t>
              </a:r>
              <a:endParaRPr lang="en-US"/>
            </a:p>
          </p:txBody>
        </p:sp>
        <p:sp>
          <p:nvSpPr>
            <p:cNvPr id="31850" name="Line 176"/>
            <p:cNvSpPr>
              <a:spLocks noChangeShapeType="1"/>
            </p:cNvSpPr>
            <p:nvPr/>
          </p:nvSpPr>
          <p:spPr bwMode="auto">
            <a:xfrm flipV="1">
              <a:off x="2358" y="3114"/>
              <a:ext cx="1" cy="30"/>
            </a:xfrm>
            <a:prstGeom prst="line">
              <a:avLst/>
            </a:prstGeom>
            <a:noFill/>
            <a:ln w="0">
              <a:solidFill>
                <a:srgbClr val="000000"/>
              </a:solidFill>
              <a:round/>
              <a:headEnd/>
              <a:tailEnd/>
            </a:ln>
          </p:spPr>
          <p:txBody>
            <a:bodyPr/>
            <a:lstStyle/>
            <a:p>
              <a:endParaRPr lang="en-IE"/>
            </a:p>
          </p:txBody>
        </p:sp>
        <p:sp>
          <p:nvSpPr>
            <p:cNvPr id="31851" name="Line 177"/>
            <p:cNvSpPr>
              <a:spLocks noChangeShapeType="1"/>
            </p:cNvSpPr>
            <p:nvPr/>
          </p:nvSpPr>
          <p:spPr bwMode="auto">
            <a:xfrm>
              <a:off x="2358" y="1092"/>
              <a:ext cx="1" cy="24"/>
            </a:xfrm>
            <a:prstGeom prst="line">
              <a:avLst/>
            </a:prstGeom>
            <a:noFill/>
            <a:ln w="0">
              <a:solidFill>
                <a:srgbClr val="000000"/>
              </a:solidFill>
              <a:round/>
              <a:headEnd/>
              <a:tailEnd/>
            </a:ln>
          </p:spPr>
          <p:txBody>
            <a:bodyPr/>
            <a:lstStyle/>
            <a:p>
              <a:endParaRPr lang="en-IE"/>
            </a:p>
          </p:txBody>
        </p:sp>
        <p:sp>
          <p:nvSpPr>
            <p:cNvPr id="31852" name="Rectangle 178"/>
            <p:cNvSpPr>
              <a:spLocks noChangeArrowheads="1"/>
            </p:cNvSpPr>
            <p:nvPr/>
          </p:nvSpPr>
          <p:spPr bwMode="auto">
            <a:xfrm>
              <a:off x="2274" y="3162"/>
              <a:ext cx="21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3000</a:t>
              </a:r>
              <a:endParaRPr lang="en-US"/>
            </a:p>
          </p:txBody>
        </p:sp>
        <p:sp>
          <p:nvSpPr>
            <p:cNvPr id="31853" name="Line 179"/>
            <p:cNvSpPr>
              <a:spLocks noChangeShapeType="1"/>
            </p:cNvSpPr>
            <p:nvPr/>
          </p:nvSpPr>
          <p:spPr bwMode="auto">
            <a:xfrm flipV="1">
              <a:off x="2598" y="3114"/>
              <a:ext cx="1" cy="30"/>
            </a:xfrm>
            <a:prstGeom prst="line">
              <a:avLst/>
            </a:prstGeom>
            <a:noFill/>
            <a:ln w="0">
              <a:solidFill>
                <a:srgbClr val="000000"/>
              </a:solidFill>
              <a:round/>
              <a:headEnd/>
              <a:tailEnd/>
            </a:ln>
          </p:spPr>
          <p:txBody>
            <a:bodyPr/>
            <a:lstStyle/>
            <a:p>
              <a:endParaRPr lang="en-IE"/>
            </a:p>
          </p:txBody>
        </p:sp>
        <p:sp>
          <p:nvSpPr>
            <p:cNvPr id="31854" name="Line 180"/>
            <p:cNvSpPr>
              <a:spLocks noChangeShapeType="1"/>
            </p:cNvSpPr>
            <p:nvPr/>
          </p:nvSpPr>
          <p:spPr bwMode="auto">
            <a:xfrm>
              <a:off x="2598" y="1092"/>
              <a:ext cx="1" cy="24"/>
            </a:xfrm>
            <a:prstGeom prst="line">
              <a:avLst/>
            </a:prstGeom>
            <a:noFill/>
            <a:ln w="0">
              <a:solidFill>
                <a:srgbClr val="000000"/>
              </a:solidFill>
              <a:round/>
              <a:headEnd/>
              <a:tailEnd/>
            </a:ln>
          </p:spPr>
          <p:txBody>
            <a:bodyPr/>
            <a:lstStyle/>
            <a:p>
              <a:endParaRPr lang="en-IE"/>
            </a:p>
          </p:txBody>
        </p:sp>
        <p:sp>
          <p:nvSpPr>
            <p:cNvPr id="31855" name="Rectangle 181"/>
            <p:cNvSpPr>
              <a:spLocks noChangeArrowheads="1"/>
            </p:cNvSpPr>
            <p:nvPr/>
          </p:nvSpPr>
          <p:spPr bwMode="auto">
            <a:xfrm>
              <a:off x="2514" y="3162"/>
              <a:ext cx="21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4000</a:t>
              </a:r>
              <a:endParaRPr lang="en-US"/>
            </a:p>
          </p:txBody>
        </p:sp>
        <p:sp>
          <p:nvSpPr>
            <p:cNvPr id="31856" name="Line 182"/>
            <p:cNvSpPr>
              <a:spLocks noChangeShapeType="1"/>
            </p:cNvSpPr>
            <p:nvPr/>
          </p:nvSpPr>
          <p:spPr bwMode="auto">
            <a:xfrm flipV="1">
              <a:off x="2838" y="3114"/>
              <a:ext cx="1" cy="30"/>
            </a:xfrm>
            <a:prstGeom prst="line">
              <a:avLst/>
            </a:prstGeom>
            <a:noFill/>
            <a:ln w="0">
              <a:solidFill>
                <a:srgbClr val="000000"/>
              </a:solidFill>
              <a:round/>
              <a:headEnd/>
              <a:tailEnd/>
            </a:ln>
          </p:spPr>
          <p:txBody>
            <a:bodyPr/>
            <a:lstStyle/>
            <a:p>
              <a:endParaRPr lang="en-IE"/>
            </a:p>
          </p:txBody>
        </p:sp>
        <p:sp>
          <p:nvSpPr>
            <p:cNvPr id="31857" name="Line 183"/>
            <p:cNvSpPr>
              <a:spLocks noChangeShapeType="1"/>
            </p:cNvSpPr>
            <p:nvPr/>
          </p:nvSpPr>
          <p:spPr bwMode="auto">
            <a:xfrm>
              <a:off x="2838" y="1092"/>
              <a:ext cx="1" cy="24"/>
            </a:xfrm>
            <a:prstGeom prst="line">
              <a:avLst/>
            </a:prstGeom>
            <a:noFill/>
            <a:ln w="0">
              <a:solidFill>
                <a:srgbClr val="000000"/>
              </a:solidFill>
              <a:round/>
              <a:headEnd/>
              <a:tailEnd/>
            </a:ln>
          </p:spPr>
          <p:txBody>
            <a:bodyPr/>
            <a:lstStyle/>
            <a:p>
              <a:endParaRPr lang="en-IE"/>
            </a:p>
          </p:txBody>
        </p:sp>
        <p:sp>
          <p:nvSpPr>
            <p:cNvPr id="31858" name="Rectangle 184"/>
            <p:cNvSpPr>
              <a:spLocks noChangeArrowheads="1"/>
            </p:cNvSpPr>
            <p:nvPr/>
          </p:nvSpPr>
          <p:spPr bwMode="auto">
            <a:xfrm>
              <a:off x="2754" y="3162"/>
              <a:ext cx="21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5000</a:t>
              </a:r>
              <a:endParaRPr lang="en-US"/>
            </a:p>
          </p:txBody>
        </p:sp>
        <p:sp>
          <p:nvSpPr>
            <p:cNvPr id="31859" name="Line 185"/>
            <p:cNvSpPr>
              <a:spLocks noChangeShapeType="1"/>
            </p:cNvSpPr>
            <p:nvPr/>
          </p:nvSpPr>
          <p:spPr bwMode="auto">
            <a:xfrm flipV="1">
              <a:off x="3084" y="3114"/>
              <a:ext cx="1" cy="30"/>
            </a:xfrm>
            <a:prstGeom prst="line">
              <a:avLst/>
            </a:prstGeom>
            <a:noFill/>
            <a:ln w="0">
              <a:solidFill>
                <a:srgbClr val="000000"/>
              </a:solidFill>
              <a:round/>
              <a:headEnd/>
              <a:tailEnd/>
            </a:ln>
          </p:spPr>
          <p:txBody>
            <a:bodyPr/>
            <a:lstStyle/>
            <a:p>
              <a:endParaRPr lang="en-IE"/>
            </a:p>
          </p:txBody>
        </p:sp>
        <p:sp>
          <p:nvSpPr>
            <p:cNvPr id="31860" name="Line 186"/>
            <p:cNvSpPr>
              <a:spLocks noChangeShapeType="1"/>
            </p:cNvSpPr>
            <p:nvPr/>
          </p:nvSpPr>
          <p:spPr bwMode="auto">
            <a:xfrm>
              <a:off x="3084" y="1092"/>
              <a:ext cx="1" cy="24"/>
            </a:xfrm>
            <a:prstGeom prst="line">
              <a:avLst/>
            </a:prstGeom>
            <a:noFill/>
            <a:ln w="0">
              <a:solidFill>
                <a:srgbClr val="000000"/>
              </a:solidFill>
              <a:round/>
              <a:headEnd/>
              <a:tailEnd/>
            </a:ln>
          </p:spPr>
          <p:txBody>
            <a:bodyPr/>
            <a:lstStyle/>
            <a:p>
              <a:endParaRPr lang="en-IE"/>
            </a:p>
          </p:txBody>
        </p:sp>
        <p:sp>
          <p:nvSpPr>
            <p:cNvPr id="31861" name="Rectangle 187"/>
            <p:cNvSpPr>
              <a:spLocks noChangeArrowheads="1"/>
            </p:cNvSpPr>
            <p:nvPr/>
          </p:nvSpPr>
          <p:spPr bwMode="auto">
            <a:xfrm>
              <a:off x="3000" y="3162"/>
              <a:ext cx="21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6000</a:t>
              </a:r>
              <a:endParaRPr lang="en-US"/>
            </a:p>
          </p:txBody>
        </p:sp>
        <p:sp>
          <p:nvSpPr>
            <p:cNvPr id="31862" name="Line 188"/>
            <p:cNvSpPr>
              <a:spLocks noChangeShapeType="1"/>
            </p:cNvSpPr>
            <p:nvPr/>
          </p:nvSpPr>
          <p:spPr bwMode="auto">
            <a:xfrm flipV="1">
              <a:off x="3324" y="3114"/>
              <a:ext cx="1" cy="30"/>
            </a:xfrm>
            <a:prstGeom prst="line">
              <a:avLst/>
            </a:prstGeom>
            <a:noFill/>
            <a:ln w="0">
              <a:solidFill>
                <a:srgbClr val="000000"/>
              </a:solidFill>
              <a:round/>
              <a:headEnd/>
              <a:tailEnd/>
            </a:ln>
          </p:spPr>
          <p:txBody>
            <a:bodyPr/>
            <a:lstStyle/>
            <a:p>
              <a:endParaRPr lang="en-IE"/>
            </a:p>
          </p:txBody>
        </p:sp>
        <p:sp>
          <p:nvSpPr>
            <p:cNvPr id="31863" name="Line 189"/>
            <p:cNvSpPr>
              <a:spLocks noChangeShapeType="1"/>
            </p:cNvSpPr>
            <p:nvPr/>
          </p:nvSpPr>
          <p:spPr bwMode="auto">
            <a:xfrm>
              <a:off x="3324" y="1092"/>
              <a:ext cx="1" cy="24"/>
            </a:xfrm>
            <a:prstGeom prst="line">
              <a:avLst/>
            </a:prstGeom>
            <a:noFill/>
            <a:ln w="0">
              <a:solidFill>
                <a:srgbClr val="000000"/>
              </a:solidFill>
              <a:round/>
              <a:headEnd/>
              <a:tailEnd/>
            </a:ln>
          </p:spPr>
          <p:txBody>
            <a:bodyPr/>
            <a:lstStyle/>
            <a:p>
              <a:endParaRPr lang="en-IE"/>
            </a:p>
          </p:txBody>
        </p:sp>
        <p:sp>
          <p:nvSpPr>
            <p:cNvPr id="31864" name="Rectangle 190"/>
            <p:cNvSpPr>
              <a:spLocks noChangeArrowheads="1"/>
            </p:cNvSpPr>
            <p:nvPr/>
          </p:nvSpPr>
          <p:spPr bwMode="auto">
            <a:xfrm>
              <a:off x="3240" y="3162"/>
              <a:ext cx="21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7000</a:t>
              </a:r>
              <a:endParaRPr lang="en-US"/>
            </a:p>
          </p:txBody>
        </p:sp>
        <p:sp>
          <p:nvSpPr>
            <p:cNvPr id="31865" name="Line 191"/>
            <p:cNvSpPr>
              <a:spLocks noChangeShapeType="1"/>
            </p:cNvSpPr>
            <p:nvPr/>
          </p:nvSpPr>
          <p:spPr bwMode="auto">
            <a:xfrm flipV="1">
              <a:off x="3564" y="3114"/>
              <a:ext cx="1" cy="30"/>
            </a:xfrm>
            <a:prstGeom prst="line">
              <a:avLst/>
            </a:prstGeom>
            <a:noFill/>
            <a:ln w="0">
              <a:solidFill>
                <a:srgbClr val="000000"/>
              </a:solidFill>
              <a:round/>
              <a:headEnd/>
              <a:tailEnd/>
            </a:ln>
          </p:spPr>
          <p:txBody>
            <a:bodyPr/>
            <a:lstStyle/>
            <a:p>
              <a:endParaRPr lang="en-IE"/>
            </a:p>
          </p:txBody>
        </p:sp>
        <p:sp>
          <p:nvSpPr>
            <p:cNvPr id="31866" name="Line 192"/>
            <p:cNvSpPr>
              <a:spLocks noChangeShapeType="1"/>
            </p:cNvSpPr>
            <p:nvPr/>
          </p:nvSpPr>
          <p:spPr bwMode="auto">
            <a:xfrm>
              <a:off x="3564" y="1092"/>
              <a:ext cx="1" cy="24"/>
            </a:xfrm>
            <a:prstGeom prst="line">
              <a:avLst/>
            </a:prstGeom>
            <a:noFill/>
            <a:ln w="0">
              <a:solidFill>
                <a:srgbClr val="000000"/>
              </a:solidFill>
              <a:round/>
              <a:headEnd/>
              <a:tailEnd/>
            </a:ln>
          </p:spPr>
          <p:txBody>
            <a:bodyPr/>
            <a:lstStyle/>
            <a:p>
              <a:endParaRPr lang="en-IE"/>
            </a:p>
          </p:txBody>
        </p:sp>
        <p:sp>
          <p:nvSpPr>
            <p:cNvPr id="31867" name="Rectangle 193"/>
            <p:cNvSpPr>
              <a:spLocks noChangeArrowheads="1"/>
            </p:cNvSpPr>
            <p:nvPr/>
          </p:nvSpPr>
          <p:spPr bwMode="auto">
            <a:xfrm>
              <a:off x="3480" y="3162"/>
              <a:ext cx="21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8000</a:t>
              </a:r>
              <a:endParaRPr lang="en-US"/>
            </a:p>
          </p:txBody>
        </p:sp>
        <p:sp>
          <p:nvSpPr>
            <p:cNvPr id="31868" name="Line 194"/>
            <p:cNvSpPr>
              <a:spLocks noChangeShapeType="1"/>
            </p:cNvSpPr>
            <p:nvPr/>
          </p:nvSpPr>
          <p:spPr bwMode="auto">
            <a:xfrm flipV="1">
              <a:off x="3804" y="3114"/>
              <a:ext cx="1" cy="30"/>
            </a:xfrm>
            <a:prstGeom prst="line">
              <a:avLst/>
            </a:prstGeom>
            <a:noFill/>
            <a:ln w="0">
              <a:solidFill>
                <a:srgbClr val="000000"/>
              </a:solidFill>
              <a:round/>
              <a:headEnd/>
              <a:tailEnd/>
            </a:ln>
          </p:spPr>
          <p:txBody>
            <a:bodyPr/>
            <a:lstStyle/>
            <a:p>
              <a:endParaRPr lang="en-IE"/>
            </a:p>
          </p:txBody>
        </p:sp>
        <p:sp>
          <p:nvSpPr>
            <p:cNvPr id="31869" name="Line 195"/>
            <p:cNvSpPr>
              <a:spLocks noChangeShapeType="1"/>
            </p:cNvSpPr>
            <p:nvPr/>
          </p:nvSpPr>
          <p:spPr bwMode="auto">
            <a:xfrm>
              <a:off x="3804" y="1092"/>
              <a:ext cx="1" cy="24"/>
            </a:xfrm>
            <a:prstGeom prst="line">
              <a:avLst/>
            </a:prstGeom>
            <a:noFill/>
            <a:ln w="0">
              <a:solidFill>
                <a:srgbClr val="000000"/>
              </a:solidFill>
              <a:round/>
              <a:headEnd/>
              <a:tailEnd/>
            </a:ln>
          </p:spPr>
          <p:txBody>
            <a:bodyPr/>
            <a:lstStyle/>
            <a:p>
              <a:endParaRPr lang="en-IE"/>
            </a:p>
          </p:txBody>
        </p:sp>
        <p:sp>
          <p:nvSpPr>
            <p:cNvPr id="31870" name="Rectangle 196"/>
            <p:cNvSpPr>
              <a:spLocks noChangeArrowheads="1"/>
            </p:cNvSpPr>
            <p:nvPr/>
          </p:nvSpPr>
          <p:spPr bwMode="auto">
            <a:xfrm>
              <a:off x="3720" y="3162"/>
              <a:ext cx="21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9000</a:t>
              </a:r>
              <a:endParaRPr lang="en-US"/>
            </a:p>
          </p:txBody>
        </p:sp>
        <p:sp>
          <p:nvSpPr>
            <p:cNvPr id="31871" name="Line 197"/>
            <p:cNvSpPr>
              <a:spLocks noChangeShapeType="1"/>
            </p:cNvSpPr>
            <p:nvPr/>
          </p:nvSpPr>
          <p:spPr bwMode="auto">
            <a:xfrm flipV="1">
              <a:off x="4044" y="3114"/>
              <a:ext cx="1" cy="30"/>
            </a:xfrm>
            <a:prstGeom prst="line">
              <a:avLst/>
            </a:prstGeom>
            <a:noFill/>
            <a:ln w="0">
              <a:solidFill>
                <a:srgbClr val="000000"/>
              </a:solidFill>
              <a:round/>
              <a:headEnd/>
              <a:tailEnd/>
            </a:ln>
          </p:spPr>
          <p:txBody>
            <a:bodyPr/>
            <a:lstStyle/>
            <a:p>
              <a:endParaRPr lang="en-IE"/>
            </a:p>
          </p:txBody>
        </p:sp>
        <p:sp>
          <p:nvSpPr>
            <p:cNvPr id="31872" name="Line 198"/>
            <p:cNvSpPr>
              <a:spLocks noChangeShapeType="1"/>
            </p:cNvSpPr>
            <p:nvPr/>
          </p:nvSpPr>
          <p:spPr bwMode="auto">
            <a:xfrm>
              <a:off x="4044" y="1092"/>
              <a:ext cx="1" cy="24"/>
            </a:xfrm>
            <a:prstGeom prst="line">
              <a:avLst/>
            </a:prstGeom>
            <a:noFill/>
            <a:ln w="0">
              <a:solidFill>
                <a:srgbClr val="000000"/>
              </a:solidFill>
              <a:round/>
              <a:headEnd/>
              <a:tailEnd/>
            </a:ln>
          </p:spPr>
          <p:txBody>
            <a:bodyPr/>
            <a:lstStyle/>
            <a:p>
              <a:endParaRPr lang="en-IE"/>
            </a:p>
          </p:txBody>
        </p:sp>
        <p:sp>
          <p:nvSpPr>
            <p:cNvPr id="31873" name="Rectangle 199"/>
            <p:cNvSpPr>
              <a:spLocks noChangeArrowheads="1"/>
            </p:cNvSpPr>
            <p:nvPr/>
          </p:nvSpPr>
          <p:spPr bwMode="auto">
            <a:xfrm>
              <a:off x="3942" y="3162"/>
              <a:ext cx="252"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10000</a:t>
              </a:r>
              <a:endParaRPr lang="en-US"/>
            </a:p>
          </p:txBody>
        </p:sp>
        <p:sp>
          <p:nvSpPr>
            <p:cNvPr id="31874" name="Line 200"/>
            <p:cNvSpPr>
              <a:spLocks noChangeShapeType="1"/>
            </p:cNvSpPr>
            <p:nvPr/>
          </p:nvSpPr>
          <p:spPr bwMode="auto">
            <a:xfrm>
              <a:off x="1638" y="3144"/>
              <a:ext cx="24" cy="1"/>
            </a:xfrm>
            <a:prstGeom prst="line">
              <a:avLst/>
            </a:prstGeom>
            <a:noFill/>
            <a:ln w="0">
              <a:solidFill>
                <a:srgbClr val="000000"/>
              </a:solidFill>
              <a:round/>
              <a:headEnd/>
              <a:tailEnd/>
            </a:ln>
          </p:spPr>
          <p:txBody>
            <a:bodyPr/>
            <a:lstStyle/>
            <a:p>
              <a:endParaRPr lang="en-IE"/>
            </a:p>
          </p:txBody>
        </p:sp>
        <p:sp>
          <p:nvSpPr>
            <p:cNvPr id="31875" name="Line 201"/>
            <p:cNvSpPr>
              <a:spLocks noChangeShapeType="1"/>
            </p:cNvSpPr>
            <p:nvPr/>
          </p:nvSpPr>
          <p:spPr bwMode="auto">
            <a:xfrm flipH="1">
              <a:off x="4212" y="3144"/>
              <a:ext cx="30" cy="1"/>
            </a:xfrm>
            <a:prstGeom prst="line">
              <a:avLst/>
            </a:prstGeom>
            <a:noFill/>
            <a:ln w="0">
              <a:solidFill>
                <a:srgbClr val="000000"/>
              </a:solidFill>
              <a:round/>
              <a:headEnd/>
              <a:tailEnd/>
            </a:ln>
          </p:spPr>
          <p:txBody>
            <a:bodyPr/>
            <a:lstStyle/>
            <a:p>
              <a:endParaRPr lang="en-IE"/>
            </a:p>
          </p:txBody>
        </p:sp>
        <p:sp>
          <p:nvSpPr>
            <p:cNvPr id="31876" name="Rectangle 202"/>
            <p:cNvSpPr>
              <a:spLocks noChangeArrowheads="1"/>
            </p:cNvSpPr>
            <p:nvPr/>
          </p:nvSpPr>
          <p:spPr bwMode="auto">
            <a:xfrm>
              <a:off x="1572" y="3096"/>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0</a:t>
              </a:r>
              <a:endParaRPr lang="en-US"/>
            </a:p>
          </p:txBody>
        </p:sp>
        <p:sp>
          <p:nvSpPr>
            <p:cNvPr id="31877" name="Line 203"/>
            <p:cNvSpPr>
              <a:spLocks noChangeShapeType="1"/>
            </p:cNvSpPr>
            <p:nvPr/>
          </p:nvSpPr>
          <p:spPr bwMode="auto">
            <a:xfrm>
              <a:off x="1638" y="3012"/>
              <a:ext cx="24" cy="1"/>
            </a:xfrm>
            <a:prstGeom prst="line">
              <a:avLst/>
            </a:prstGeom>
            <a:noFill/>
            <a:ln w="0">
              <a:solidFill>
                <a:srgbClr val="000000"/>
              </a:solidFill>
              <a:round/>
              <a:headEnd/>
              <a:tailEnd/>
            </a:ln>
          </p:spPr>
          <p:txBody>
            <a:bodyPr/>
            <a:lstStyle/>
            <a:p>
              <a:endParaRPr lang="en-IE"/>
            </a:p>
          </p:txBody>
        </p:sp>
        <p:sp>
          <p:nvSpPr>
            <p:cNvPr id="31878" name="Line 204"/>
            <p:cNvSpPr>
              <a:spLocks noChangeShapeType="1"/>
            </p:cNvSpPr>
            <p:nvPr/>
          </p:nvSpPr>
          <p:spPr bwMode="auto">
            <a:xfrm flipH="1">
              <a:off x="4212" y="3012"/>
              <a:ext cx="30" cy="1"/>
            </a:xfrm>
            <a:prstGeom prst="line">
              <a:avLst/>
            </a:prstGeom>
            <a:noFill/>
            <a:ln w="0">
              <a:solidFill>
                <a:srgbClr val="000000"/>
              </a:solidFill>
              <a:round/>
              <a:headEnd/>
              <a:tailEnd/>
            </a:ln>
          </p:spPr>
          <p:txBody>
            <a:bodyPr/>
            <a:lstStyle/>
            <a:p>
              <a:endParaRPr lang="en-IE"/>
            </a:p>
          </p:txBody>
        </p:sp>
        <p:sp>
          <p:nvSpPr>
            <p:cNvPr id="31879" name="Rectangle 205"/>
            <p:cNvSpPr>
              <a:spLocks noChangeArrowheads="1"/>
            </p:cNvSpPr>
            <p:nvPr/>
          </p:nvSpPr>
          <p:spPr bwMode="auto">
            <a:xfrm>
              <a:off x="1572" y="2964"/>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1</a:t>
              </a:r>
              <a:endParaRPr lang="en-US"/>
            </a:p>
          </p:txBody>
        </p:sp>
        <p:sp>
          <p:nvSpPr>
            <p:cNvPr id="31880" name="Line 206"/>
            <p:cNvSpPr>
              <a:spLocks noChangeShapeType="1"/>
            </p:cNvSpPr>
            <p:nvPr/>
          </p:nvSpPr>
          <p:spPr bwMode="auto">
            <a:xfrm>
              <a:off x="1638" y="2886"/>
              <a:ext cx="24" cy="1"/>
            </a:xfrm>
            <a:prstGeom prst="line">
              <a:avLst/>
            </a:prstGeom>
            <a:noFill/>
            <a:ln w="0">
              <a:solidFill>
                <a:srgbClr val="000000"/>
              </a:solidFill>
              <a:round/>
              <a:headEnd/>
              <a:tailEnd/>
            </a:ln>
          </p:spPr>
          <p:txBody>
            <a:bodyPr/>
            <a:lstStyle/>
            <a:p>
              <a:endParaRPr lang="en-IE"/>
            </a:p>
          </p:txBody>
        </p:sp>
        <p:sp>
          <p:nvSpPr>
            <p:cNvPr id="31881" name="Line 207"/>
            <p:cNvSpPr>
              <a:spLocks noChangeShapeType="1"/>
            </p:cNvSpPr>
            <p:nvPr/>
          </p:nvSpPr>
          <p:spPr bwMode="auto">
            <a:xfrm flipH="1">
              <a:off x="4212" y="2886"/>
              <a:ext cx="30" cy="1"/>
            </a:xfrm>
            <a:prstGeom prst="line">
              <a:avLst/>
            </a:prstGeom>
            <a:noFill/>
            <a:ln w="0">
              <a:solidFill>
                <a:srgbClr val="000000"/>
              </a:solidFill>
              <a:round/>
              <a:headEnd/>
              <a:tailEnd/>
            </a:ln>
          </p:spPr>
          <p:txBody>
            <a:bodyPr/>
            <a:lstStyle/>
            <a:p>
              <a:endParaRPr lang="en-IE"/>
            </a:p>
          </p:txBody>
        </p:sp>
        <p:sp>
          <p:nvSpPr>
            <p:cNvPr id="31882" name="Rectangle 208"/>
            <p:cNvSpPr>
              <a:spLocks noChangeArrowheads="1"/>
            </p:cNvSpPr>
            <p:nvPr/>
          </p:nvSpPr>
          <p:spPr bwMode="auto">
            <a:xfrm>
              <a:off x="1572" y="2838"/>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2</a:t>
              </a:r>
              <a:endParaRPr lang="en-US"/>
            </a:p>
          </p:txBody>
        </p:sp>
        <p:sp>
          <p:nvSpPr>
            <p:cNvPr id="31883" name="Line 209"/>
            <p:cNvSpPr>
              <a:spLocks noChangeShapeType="1"/>
            </p:cNvSpPr>
            <p:nvPr/>
          </p:nvSpPr>
          <p:spPr bwMode="auto">
            <a:xfrm>
              <a:off x="1638" y="2754"/>
              <a:ext cx="24" cy="1"/>
            </a:xfrm>
            <a:prstGeom prst="line">
              <a:avLst/>
            </a:prstGeom>
            <a:noFill/>
            <a:ln w="0">
              <a:solidFill>
                <a:srgbClr val="000000"/>
              </a:solidFill>
              <a:round/>
              <a:headEnd/>
              <a:tailEnd/>
            </a:ln>
          </p:spPr>
          <p:txBody>
            <a:bodyPr/>
            <a:lstStyle/>
            <a:p>
              <a:endParaRPr lang="en-IE"/>
            </a:p>
          </p:txBody>
        </p:sp>
        <p:sp>
          <p:nvSpPr>
            <p:cNvPr id="31884" name="Line 210"/>
            <p:cNvSpPr>
              <a:spLocks noChangeShapeType="1"/>
            </p:cNvSpPr>
            <p:nvPr/>
          </p:nvSpPr>
          <p:spPr bwMode="auto">
            <a:xfrm flipH="1">
              <a:off x="4212" y="2754"/>
              <a:ext cx="30" cy="1"/>
            </a:xfrm>
            <a:prstGeom prst="line">
              <a:avLst/>
            </a:prstGeom>
            <a:noFill/>
            <a:ln w="0">
              <a:solidFill>
                <a:srgbClr val="000000"/>
              </a:solidFill>
              <a:round/>
              <a:headEnd/>
              <a:tailEnd/>
            </a:ln>
          </p:spPr>
          <p:txBody>
            <a:bodyPr/>
            <a:lstStyle/>
            <a:p>
              <a:endParaRPr lang="en-IE"/>
            </a:p>
          </p:txBody>
        </p:sp>
        <p:sp>
          <p:nvSpPr>
            <p:cNvPr id="31885" name="Rectangle 211"/>
            <p:cNvSpPr>
              <a:spLocks noChangeArrowheads="1"/>
            </p:cNvSpPr>
            <p:nvPr/>
          </p:nvSpPr>
          <p:spPr bwMode="auto">
            <a:xfrm>
              <a:off x="1572" y="2706"/>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3</a:t>
              </a:r>
              <a:endParaRPr lang="en-US"/>
            </a:p>
          </p:txBody>
        </p:sp>
        <p:sp>
          <p:nvSpPr>
            <p:cNvPr id="31886" name="Line 212"/>
            <p:cNvSpPr>
              <a:spLocks noChangeShapeType="1"/>
            </p:cNvSpPr>
            <p:nvPr/>
          </p:nvSpPr>
          <p:spPr bwMode="auto">
            <a:xfrm>
              <a:off x="1638" y="2628"/>
              <a:ext cx="24" cy="1"/>
            </a:xfrm>
            <a:prstGeom prst="line">
              <a:avLst/>
            </a:prstGeom>
            <a:noFill/>
            <a:ln w="0">
              <a:solidFill>
                <a:srgbClr val="000000"/>
              </a:solidFill>
              <a:round/>
              <a:headEnd/>
              <a:tailEnd/>
            </a:ln>
          </p:spPr>
          <p:txBody>
            <a:bodyPr/>
            <a:lstStyle/>
            <a:p>
              <a:endParaRPr lang="en-IE"/>
            </a:p>
          </p:txBody>
        </p:sp>
        <p:sp>
          <p:nvSpPr>
            <p:cNvPr id="31887" name="Line 213"/>
            <p:cNvSpPr>
              <a:spLocks noChangeShapeType="1"/>
            </p:cNvSpPr>
            <p:nvPr/>
          </p:nvSpPr>
          <p:spPr bwMode="auto">
            <a:xfrm flipH="1">
              <a:off x="4212" y="2628"/>
              <a:ext cx="30" cy="1"/>
            </a:xfrm>
            <a:prstGeom prst="line">
              <a:avLst/>
            </a:prstGeom>
            <a:noFill/>
            <a:ln w="0">
              <a:solidFill>
                <a:srgbClr val="000000"/>
              </a:solidFill>
              <a:round/>
              <a:headEnd/>
              <a:tailEnd/>
            </a:ln>
          </p:spPr>
          <p:txBody>
            <a:bodyPr/>
            <a:lstStyle/>
            <a:p>
              <a:endParaRPr lang="en-IE"/>
            </a:p>
          </p:txBody>
        </p:sp>
        <p:sp>
          <p:nvSpPr>
            <p:cNvPr id="31888" name="Rectangle 214"/>
            <p:cNvSpPr>
              <a:spLocks noChangeArrowheads="1"/>
            </p:cNvSpPr>
            <p:nvPr/>
          </p:nvSpPr>
          <p:spPr bwMode="auto">
            <a:xfrm>
              <a:off x="1572" y="2580"/>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4</a:t>
              </a:r>
              <a:endParaRPr lang="en-US"/>
            </a:p>
          </p:txBody>
        </p:sp>
        <p:sp>
          <p:nvSpPr>
            <p:cNvPr id="31889" name="Line 215"/>
            <p:cNvSpPr>
              <a:spLocks noChangeShapeType="1"/>
            </p:cNvSpPr>
            <p:nvPr/>
          </p:nvSpPr>
          <p:spPr bwMode="auto">
            <a:xfrm>
              <a:off x="1638" y="2502"/>
              <a:ext cx="24" cy="1"/>
            </a:xfrm>
            <a:prstGeom prst="line">
              <a:avLst/>
            </a:prstGeom>
            <a:noFill/>
            <a:ln w="0">
              <a:solidFill>
                <a:srgbClr val="000000"/>
              </a:solidFill>
              <a:round/>
              <a:headEnd/>
              <a:tailEnd/>
            </a:ln>
          </p:spPr>
          <p:txBody>
            <a:bodyPr/>
            <a:lstStyle/>
            <a:p>
              <a:endParaRPr lang="en-IE"/>
            </a:p>
          </p:txBody>
        </p:sp>
        <p:sp>
          <p:nvSpPr>
            <p:cNvPr id="31890" name="Line 216"/>
            <p:cNvSpPr>
              <a:spLocks noChangeShapeType="1"/>
            </p:cNvSpPr>
            <p:nvPr/>
          </p:nvSpPr>
          <p:spPr bwMode="auto">
            <a:xfrm flipH="1">
              <a:off x="4212" y="2502"/>
              <a:ext cx="30" cy="1"/>
            </a:xfrm>
            <a:prstGeom prst="line">
              <a:avLst/>
            </a:prstGeom>
            <a:noFill/>
            <a:ln w="0">
              <a:solidFill>
                <a:srgbClr val="000000"/>
              </a:solidFill>
              <a:round/>
              <a:headEnd/>
              <a:tailEnd/>
            </a:ln>
          </p:spPr>
          <p:txBody>
            <a:bodyPr/>
            <a:lstStyle/>
            <a:p>
              <a:endParaRPr lang="en-IE"/>
            </a:p>
          </p:txBody>
        </p:sp>
        <p:sp>
          <p:nvSpPr>
            <p:cNvPr id="31891" name="Rectangle 217"/>
            <p:cNvSpPr>
              <a:spLocks noChangeArrowheads="1"/>
            </p:cNvSpPr>
            <p:nvPr/>
          </p:nvSpPr>
          <p:spPr bwMode="auto">
            <a:xfrm>
              <a:off x="1572" y="2454"/>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5</a:t>
              </a:r>
              <a:endParaRPr lang="en-US"/>
            </a:p>
          </p:txBody>
        </p:sp>
        <p:sp>
          <p:nvSpPr>
            <p:cNvPr id="31892" name="Line 218"/>
            <p:cNvSpPr>
              <a:spLocks noChangeShapeType="1"/>
            </p:cNvSpPr>
            <p:nvPr/>
          </p:nvSpPr>
          <p:spPr bwMode="auto">
            <a:xfrm>
              <a:off x="1638" y="2370"/>
              <a:ext cx="24" cy="1"/>
            </a:xfrm>
            <a:prstGeom prst="line">
              <a:avLst/>
            </a:prstGeom>
            <a:noFill/>
            <a:ln w="0">
              <a:solidFill>
                <a:srgbClr val="000000"/>
              </a:solidFill>
              <a:round/>
              <a:headEnd/>
              <a:tailEnd/>
            </a:ln>
          </p:spPr>
          <p:txBody>
            <a:bodyPr/>
            <a:lstStyle/>
            <a:p>
              <a:endParaRPr lang="en-IE"/>
            </a:p>
          </p:txBody>
        </p:sp>
        <p:sp>
          <p:nvSpPr>
            <p:cNvPr id="31893" name="Line 219"/>
            <p:cNvSpPr>
              <a:spLocks noChangeShapeType="1"/>
            </p:cNvSpPr>
            <p:nvPr/>
          </p:nvSpPr>
          <p:spPr bwMode="auto">
            <a:xfrm flipH="1">
              <a:off x="4212" y="2370"/>
              <a:ext cx="30" cy="1"/>
            </a:xfrm>
            <a:prstGeom prst="line">
              <a:avLst/>
            </a:prstGeom>
            <a:noFill/>
            <a:ln w="0">
              <a:solidFill>
                <a:srgbClr val="000000"/>
              </a:solidFill>
              <a:round/>
              <a:headEnd/>
              <a:tailEnd/>
            </a:ln>
          </p:spPr>
          <p:txBody>
            <a:bodyPr/>
            <a:lstStyle/>
            <a:p>
              <a:endParaRPr lang="en-IE"/>
            </a:p>
          </p:txBody>
        </p:sp>
        <p:sp>
          <p:nvSpPr>
            <p:cNvPr id="31894" name="Rectangle 220"/>
            <p:cNvSpPr>
              <a:spLocks noChangeArrowheads="1"/>
            </p:cNvSpPr>
            <p:nvPr/>
          </p:nvSpPr>
          <p:spPr bwMode="auto">
            <a:xfrm>
              <a:off x="1572" y="2322"/>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6</a:t>
              </a:r>
              <a:endParaRPr lang="en-US"/>
            </a:p>
          </p:txBody>
        </p:sp>
        <p:sp>
          <p:nvSpPr>
            <p:cNvPr id="31895" name="Line 221"/>
            <p:cNvSpPr>
              <a:spLocks noChangeShapeType="1"/>
            </p:cNvSpPr>
            <p:nvPr/>
          </p:nvSpPr>
          <p:spPr bwMode="auto">
            <a:xfrm>
              <a:off x="1638" y="2244"/>
              <a:ext cx="24" cy="1"/>
            </a:xfrm>
            <a:prstGeom prst="line">
              <a:avLst/>
            </a:prstGeom>
            <a:noFill/>
            <a:ln w="0">
              <a:solidFill>
                <a:srgbClr val="000000"/>
              </a:solidFill>
              <a:round/>
              <a:headEnd/>
              <a:tailEnd/>
            </a:ln>
          </p:spPr>
          <p:txBody>
            <a:bodyPr/>
            <a:lstStyle/>
            <a:p>
              <a:endParaRPr lang="en-IE"/>
            </a:p>
          </p:txBody>
        </p:sp>
        <p:sp>
          <p:nvSpPr>
            <p:cNvPr id="31896" name="Line 222"/>
            <p:cNvSpPr>
              <a:spLocks noChangeShapeType="1"/>
            </p:cNvSpPr>
            <p:nvPr/>
          </p:nvSpPr>
          <p:spPr bwMode="auto">
            <a:xfrm flipH="1">
              <a:off x="4212" y="2244"/>
              <a:ext cx="30" cy="1"/>
            </a:xfrm>
            <a:prstGeom prst="line">
              <a:avLst/>
            </a:prstGeom>
            <a:noFill/>
            <a:ln w="0">
              <a:solidFill>
                <a:srgbClr val="000000"/>
              </a:solidFill>
              <a:round/>
              <a:headEnd/>
              <a:tailEnd/>
            </a:ln>
          </p:spPr>
          <p:txBody>
            <a:bodyPr/>
            <a:lstStyle/>
            <a:p>
              <a:endParaRPr lang="en-IE"/>
            </a:p>
          </p:txBody>
        </p:sp>
        <p:sp>
          <p:nvSpPr>
            <p:cNvPr id="31897" name="Rectangle 223"/>
            <p:cNvSpPr>
              <a:spLocks noChangeArrowheads="1"/>
            </p:cNvSpPr>
            <p:nvPr/>
          </p:nvSpPr>
          <p:spPr bwMode="auto">
            <a:xfrm>
              <a:off x="1572" y="2196"/>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7</a:t>
              </a:r>
              <a:endParaRPr lang="en-US"/>
            </a:p>
          </p:txBody>
        </p:sp>
        <p:sp>
          <p:nvSpPr>
            <p:cNvPr id="31898" name="Line 224"/>
            <p:cNvSpPr>
              <a:spLocks noChangeShapeType="1"/>
            </p:cNvSpPr>
            <p:nvPr/>
          </p:nvSpPr>
          <p:spPr bwMode="auto">
            <a:xfrm>
              <a:off x="1638" y="2118"/>
              <a:ext cx="24" cy="1"/>
            </a:xfrm>
            <a:prstGeom prst="line">
              <a:avLst/>
            </a:prstGeom>
            <a:noFill/>
            <a:ln w="0">
              <a:solidFill>
                <a:srgbClr val="000000"/>
              </a:solidFill>
              <a:round/>
              <a:headEnd/>
              <a:tailEnd/>
            </a:ln>
          </p:spPr>
          <p:txBody>
            <a:bodyPr/>
            <a:lstStyle/>
            <a:p>
              <a:endParaRPr lang="en-IE"/>
            </a:p>
          </p:txBody>
        </p:sp>
        <p:sp>
          <p:nvSpPr>
            <p:cNvPr id="31899" name="Line 225"/>
            <p:cNvSpPr>
              <a:spLocks noChangeShapeType="1"/>
            </p:cNvSpPr>
            <p:nvPr/>
          </p:nvSpPr>
          <p:spPr bwMode="auto">
            <a:xfrm flipH="1">
              <a:off x="4212" y="2118"/>
              <a:ext cx="30" cy="1"/>
            </a:xfrm>
            <a:prstGeom prst="line">
              <a:avLst/>
            </a:prstGeom>
            <a:noFill/>
            <a:ln w="0">
              <a:solidFill>
                <a:srgbClr val="000000"/>
              </a:solidFill>
              <a:round/>
              <a:headEnd/>
              <a:tailEnd/>
            </a:ln>
          </p:spPr>
          <p:txBody>
            <a:bodyPr/>
            <a:lstStyle/>
            <a:p>
              <a:endParaRPr lang="en-IE"/>
            </a:p>
          </p:txBody>
        </p:sp>
        <p:sp>
          <p:nvSpPr>
            <p:cNvPr id="31900" name="Rectangle 226"/>
            <p:cNvSpPr>
              <a:spLocks noChangeArrowheads="1"/>
            </p:cNvSpPr>
            <p:nvPr/>
          </p:nvSpPr>
          <p:spPr bwMode="auto">
            <a:xfrm>
              <a:off x="1572" y="2070"/>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8</a:t>
              </a:r>
              <a:endParaRPr lang="en-US"/>
            </a:p>
          </p:txBody>
        </p:sp>
        <p:sp>
          <p:nvSpPr>
            <p:cNvPr id="31901" name="Line 227"/>
            <p:cNvSpPr>
              <a:spLocks noChangeShapeType="1"/>
            </p:cNvSpPr>
            <p:nvPr/>
          </p:nvSpPr>
          <p:spPr bwMode="auto">
            <a:xfrm>
              <a:off x="1638" y="1986"/>
              <a:ext cx="24" cy="1"/>
            </a:xfrm>
            <a:prstGeom prst="line">
              <a:avLst/>
            </a:prstGeom>
            <a:noFill/>
            <a:ln w="0">
              <a:solidFill>
                <a:srgbClr val="000000"/>
              </a:solidFill>
              <a:round/>
              <a:headEnd/>
              <a:tailEnd/>
            </a:ln>
          </p:spPr>
          <p:txBody>
            <a:bodyPr/>
            <a:lstStyle/>
            <a:p>
              <a:endParaRPr lang="en-IE"/>
            </a:p>
          </p:txBody>
        </p:sp>
        <p:sp>
          <p:nvSpPr>
            <p:cNvPr id="31902" name="Line 228"/>
            <p:cNvSpPr>
              <a:spLocks noChangeShapeType="1"/>
            </p:cNvSpPr>
            <p:nvPr/>
          </p:nvSpPr>
          <p:spPr bwMode="auto">
            <a:xfrm flipH="1">
              <a:off x="4212" y="1986"/>
              <a:ext cx="30" cy="1"/>
            </a:xfrm>
            <a:prstGeom prst="line">
              <a:avLst/>
            </a:prstGeom>
            <a:noFill/>
            <a:ln w="0">
              <a:solidFill>
                <a:srgbClr val="000000"/>
              </a:solidFill>
              <a:round/>
              <a:headEnd/>
              <a:tailEnd/>
            </a:ln>
          </p:spPr>
          <p:txBody>
            <a:bodyPr/>
            <a:lstStyle/>
            <a:p>
              <a:endParaRPr lang="en-IE"/>
            </a:p>
          </p:txBody>
        </p:sp>
        <p:sp>
          <p:nvSpPr>
            <p:cNvPr id="31903" name="Rectangle 229"/>
            <p:cNvSpPr>
              <a:spLocks noChangeArrowheads="1"/>
            </p:cNvSpPr>
            <p:nvPr/>
          </p:nvSpPr>
          <p:spPr bwMode="auto">
            <a:xfrm>
              <a:off x="1572" y="1938"/>
              <a:ext cx="78"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9</a:t>
              </a:r>
              <a:endParaRPr lang="en-US"/>
            </a:p>
          </p:txBody>
        </p:sp>
        <p:sp>
          <p:nvSpPr>
            <p:cNvPr id="31904" name="Line 230"/>
            <p:cNvSpPr>
              <a:spLocks noChangeShapeType="1"/>
            </p:cNvSpPr>
            <p:nvPr/>
          </p:nvSpPr>
          <p:spPr bwMode="auto">
            <a:xfrm>
              <a:off x="1638" y="1860"/>
              <a:ext cx="24" cy="1"/>
            </a:xfrm>
            <a:prstGeom prst="line">
              <a:avLst/>
            </a:prstGeom>
            <a:noFill/>
            <a:ln w="0">
              <a:solidFill>
                <a:srgbClr val="000000"/>
              </a:solidFill>
              <a:round/>
              <a:headEnd/>
              <a:tailEnd/>
            </a:ln>
          </p:spPr>
          <p:txBody>
            <a:bodyPr/>
            <a:lstStyle/>
            <a:p>
              <a:endParaRPr lang="en-IE"/>
            </a:p>
          </p:txBody>
        </p:sp>
        <p:sp>
          <p:nvSpPr>
            <p:cNvPr id="31905" name="Line 231"/>
            <p:cNvSpPr>
              <a:spLocks noChangeShapeType="1"/>
            </p:cNvSpPr>
            <p:nvPr/>
          </p:nvSpPr>
          <p:spPr bwMode="auto">
            <a:xfrm flipH="1">
              <a:off x="4212" y="1860"/>
              <a:ext cx="30" cy="1"/>
            </a:xfrm>
            <a:prstGeom prst="line">
              <a:avLst/>
            </a:prstGeom>
            <a:noFill/>
            <a:ln w="0">
              <a:solidFill>
                <a:srgbClr val="000000"/>
              </a:solidFill>
              <a:round/>
              <a:headEnd/>
              <a:tailEnd/>
            </a:ln>
          </p:spPr>
          <p:txBody>
            <a:bodyPr/>
            <a:lstStyle/>
            <a:p>
              <a:endParaRPr lang="en-IE"/>
            </a:p>
          </p:txBody>
        </p:sp>
        <p:sp>
          <p:nvSpPr>
            <p:cNvPr id="31906" name="Rectangle 232"/>
            <p:cNvSpPr>
              <a:spLocks noChangeArrowheads="1"/>
            </p:cNvSpPr>
            <p:nvPr/>
          </p:nvSpPr>
          <p:spPr bwMode="auto">
            <a:xfrm>
              <a:off x="1530" y="1812"/>
              <a:ext cx="12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10</a:t>
              </a:r>
              <a:endParaRPr lang="en-US"/>
            </a:p>
          </p:txBody>
        </p:sp>
        <p:sp>
          <p:nvSpPr>
            <p:cNvPr id="31907" name="Line 233"/>
            <p:cNvSpPr>
              <a:spLocks noChangeShapeType="1"/>
            </p:cNvSpPr>
            <p:nvPr/>
          </p:nvSpPr>
          <p:spPr bwMode="auto">
            <a:xfrm>
              <a:off x="1638" y="1728"/>
              <a:ext cx="24" cy="1"/>
            </a:xfrm>
            <a:prstGeom prst="line">
              <a:avLst/>
            </a:prstGeom>
            <a:noFill/>
            <a:ln w="0">
              <a:solidFill>
                <a:srgbClr val="000000"/>
              </a:solidFill>
              <a:round/>
              <a:headEnd/>
              <a:tailEnd/>
            </a:ln>
          </p:spPr>
          <p:txBody>
            <a:bodyPr/>
            <a:lstStyle/>
            <a:p>
              <a:endParaRPr lang="en-IE"/>
            </a:p>
          </p:txBody>
        </p:sp>
        <p:sp>
          <p:nvSpPr>
            <p:cNvPr id="31908" name="Line 234"/>
            <p:cNvSpPr>
              <a:spLocks noChangeShapeType="1"/>
            </p:cNvSpPr>
            <p:nvPr/>
          </p:nvSpPr>
          <p:spPr bwMode="auto">
            <a:xfrm flipH="1">
              <a:off x="4212" y="1728"/>
              <a:ext cx="30" cy="1"/>
            </a:xfrm>
            <a:prstGeom prst="line">
              <a:avLst/>
            </a:prstGeom>
            <a:noFill/>
            <a:ln w="0">
              <a:solidFill>
                <a:srgbClr val="000000"/>
              </a:solidFill>
              <a:round/>
              <a:headEnd/>
              <a:tailEnd/>
            </a:ln>
          </p:spPr>
          <p:txBody>
            <a:bodyPr/>
            <a:lstStyle/>
            <a:p>
              <a:endParaRPr lang="en-IE"/>
            </a:p>
          </p:txBody>
        </p:sp>
        <p:sp>
          <p:nvSpPr>
            <p:cNvPr id="31909" name="Rectangle 235"/>
            <p:cNvSpPr>
              <a:spLocks noChangeArrowheads="1"/>
            </p:cNvSpPr>
            <p:nvPr/>
          </p:nvSpPr>
          <p:spPr bwMode="auto">
            <a:xfrm>
              <a:off x="1530" y="1680"/>
              <a:ext cx="12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11</a:t>
              </a:r>
              <a:endParaRPr lang="en-US"/>
            </a:p>
          </p:txBody>
        </p:sp>
        <p:sp>
          <p:nvSpPr>
            <p:cNvPr id="31910" name="Line 236"/>
            <p:cNvSpPr>
              <a:spLocks noChangeShapeType="1"/>
            </p:cNvSpPr>
            <p:nvPr/>
          </p:nvSpPr>
          <p:spPr bwMode="auto">
            <a:xfrm>
              <a:off x="1638" y="1602"/>
              <a:ext cx="24" cy="1"/>
            </a:xfrm>
            <a:prstGeom prst="line">
              <a:avLst/>
            </a:prstGeom>
            <a:noFill/>
            <a:ln w="0">
              <a:solidFill>
                <a:srgbClr val="000000"/>
              </a:solidFill>
              <a:round/>
              <a:headEnd/>
              <a:tailEnd/>
            </a:ln>
          </p:spPr>
          <p:txBody>
            <a:bodyPr/>
            <a:lstStyle/>
            <a:p>
              <a:endParaRPr lang="en-IE"/>
            </a:p>
          </p:txBody>
        </p:sp>
        <p:sp>
          <p:nvSpPr>
            <p:cNvPr id="31911" name="Line 237"/>
            <p:cNvSpPr>
              <a:spLocks noChangeShapeType="1"/>
            </p:cNvSpPr>
            <p:nvPr/>
          </p:nvSpPr>
          <p:spPr bwMode="auto">
            <a:xfrm flipH="1">
              <a:off x="4212" y="1602"/>
              <a:ext cx="30" cy="1"/>
            </a:xfrm>
            <a:prstGeom prst="line">
              <a:avLst/>
            </a:prstGeom>
            <a:noFill/>
            <a:ln w="0">
              <a:solidFill>
                <a:srgbClr val="000000"/>
              </a:solidFill>
              <a:round/>
              <a:headEnd/>
              <a:tailEnd/>
            </a:ln>
          </p:spPr>
          <p:txBody>
            <a:bodyPr/>
            <a:lstStyle/>
            <a:p>
              <a:endParaRPr lang="en-IE"/>
            </a:p>
          </p:txBody>
        </p:sp>
        <p:sp>
          <p:nvSpPr>
            <p:cNvPr id="31912" name="Rectangle 238"/>
            <p:cNvSpPr>
              <a:spLocks noChangeArrowheads="1"/>
            </p:cNvSpPr>
            <p:nvPr/>
          </p:nvSpPr>
          <p:spPr bwMode="auto">
            <a:xfrm>
              <a:off x="1530" y="1554"/>
              <a:ext cx="12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12</a:t>
              </a:r>
              <a:endParaRPr lang="en-US"/>
            </a:p>
          </p:txBody>
        </p:sp>
        <p:sp>
          <p:nvSpPr>
            <p:cNvPr id="31913" name="Line 239"/>
            <p:cNvSpPr>
              <a:spLocks noChangeShapeType="1"/>
            </p:cNvSpPr>
            <p:nvPr/>
          </p:nvSpPr>
          <p:spPr bwMode="auto">
            <a:xfrm>
              <a:off x="1638" y="1476"/>
              <a:ext cx="24" cy="1"/>
            </a:xfrm>
            <a:prstGeom prst="line">
              <a:avLst/>
            </a:prstGeom>
            <a:noFill/>
            <a:ln w="0">
              <a:solidFill>
                <a:srgbClr val="000000"/>
              </a:solidFill>
              <a:round/>
              <a:headEnd/>
              <a:tailEnd/>
            </a:ln>
          </p:spPr>
          <p:txBody>
            <a:bodyPr/>
            <a:lstStyle/>
            <a:p>
              <a:endParaRPr lang="en-IE"/>
            </a:p>
          </p:txBody>
        </p:sp>
        <p:sp>
          <p:nvSpPr>
            <p:cNvPr id="31914" name="Line 240"/>
            <p:cNvSpPr>
              <a:spLocks noChangeShapeType="1"/>
            </p:cNvSpPr>
            <p:nvPr/>
          </p:nvSpPr>
          <p:spPr bwMode="auto">
            <a:xfrm flipH="1">
              <a:off x="4212" y="1476"/>
              <a:ext cx="30" cy="1"/>
            </a:xfrm>
            <a:prstGeom prst="line">
              <a:avLst/>
            </a:prstGeom>
            <a:noFill/>
            <a:ln w="0">
              <a:solidFill>
                <a:srgbClr val="000000"/>
              </a:solidFill>
              <a:round/>
              <a:headEnd/>
              <a:tailEnd/>
            </a:ln>
          </p:spPr>
          <p:txBody>
            <a:bodyPr/>
            <a:lstStyle/>
            <a:p>
              <a:endParaRPr lang="en-IE"/>
            </a:p>
          </p:txBody>
        </p:sp>
        <p:sp>
          <p:nvSpPr>
            <p:cNvPr id="31915" name="Rectangle 241"/>
            <p:cNvSpPr>
              <a:spLocks noChangeArrowheads="1"/>
            </p:cNvSpPr>
            <p:nvPr/>
          </p:nvSpPr>
          <p:spPr bwMode="auto">
            <a:xfrm>
              <a:off x="1530" y="1428"/>
              <a:ext cx="12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13</a:t>
              </a:r>
              <a:endParaRPr lang="en-US"/>
            </a:p>
          </p:txBody>
        </p:sp>
        <p:sp>
          <p:nvSpPr>
            <p:cNvPr id="31916" name="Line 242"/>
            <p:cNvSpPr>
              <a:spLocks noChangeShapeType="1"/>
            </p:cNvSpPr>
            <p:nvPr/>
          </p:nvSpPr>
          <p:spPr bwMode="auto">
            <a:xfrm>
              <a:off x="1638" y="1344"/>
              <a:ext cx="24" cy="1"/>
            </a:xfrm>
            <a:prstGeom prst="line">
              <a:avLst/>
            </a:prstGeom>
            <a:noFill/>
            <a:ln w="0">
              <a:solidFill>
                <a:srgbClr val="000000"/>
              </a:solidFill>
              <a:round/>
              <a:headEnd/>
              <a:tailEnd/>
            </a:ln>
          </p:spPr>
          <p:txBody>
            <a:bodyPr/>
            <a:lstStyle/>
            <a:p>
              <a:endParaRPr lang="en-IE"/>
            </a:p>
          </p:txBody>
        </p:sp>
        <p:sp>
          <p:nvSpPr>
            <p:cNvPr id="31917" name="Line 243"/>
            <p:cNvSpPr>
              <a:spLocks noChangeShapeType="1"/>
            </p:cNvSpPr>
            <p:nvPr/>
          </p:nvSpPr>
          <p:spPr bwMode="auto">
            <a:xfrm flipH="1">
              <a:off x="4212" y="1344"/>
              <a:ext cx="30" cy="1"/>
            </a:xfrm>
            <a:prstGeom prst="line">
              <a:avLst/>
            </a:prstGeom>
            <a:noFill/>
            <a:ln w="0">
              <a:solidFill>
                <a:srgbClr val="000000"/>
              </a:solidFill>
              <a:round/>
              <a:headEnd/>
              <a:tailEnd/>
            </a:ln>
          </p:spPr>
          <p:txBody>
            <a:bodyPr/>
            <a:lstStyle/>
            <a:p>
              <a:endParaRPr lang="en-IE"/>
            </a:p>
          </p:txBody>
        </p:sp>
        <p:sp>
          <p:nvSpPr>
            <p:cNvPr id="31918" name="Rectangle 244"/>
            <p:cNvSpPr>
              <a:spLocks noChangeArrowheads="1"/>
            </p:cNvSpPr>
            <p:nvPr/>
          </p:nvSpPr>
          <p:spPr bwMode="auto">
            <a:xfrm>
              <a:off x="1530" y="1296"/>
              <a:ext cx="12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14</a:t>
              </a:r>
              <a:endParaRPr lang="en-US"/>
            </a:p>
          </p:txBody>
        </p:sp>
        <p:sp>
          <p:nvSpPr>
            <p:cNvPr id="31919" name="Line 245"/>
            <p:cNvSpPr>
              <a:spLocks noChangeShapeType="1"/>
            </p:cNvSpPr>
            <p:nvPr/>
          </p:nvSpPr>
          <p:spPr bwMode="auto">
            <a:xfrm>
              <a:off x="1638" y="1218"/>
              <a:ext cx="24" cy="1"/>
            </a:xfrm>
            <a:prstGeom prst="line">
              <a:avLst/>
            </a:prstGeom>
            <a:noFill/>
            <a:ln w="0">
              <a:solidFill>
                <a:srgbClr val="000000"/>
              </a:solidFill>
              <a:round/>
              <a:headEnd/>
              <a:tailEnd/>
            </a:ln>
          </p:spPr>
          <p:txBody>
            <a:bodyPr/>
            <a:lstStyle/>
            <a:p>
              <a:endParaRPr lang="en-IE"/>
            </a:p>
          </p:txBody>
        </p:sp>
        <p:sp>
          <p:nvSpPr>
            <p:cNvPr id="31920" name="Line 246"/>
            <p:cNvSpPr>
              <a:spLocks noChangeShapeType="1"/>
            </p:cNvSpPr>
            <p:nvPr/>
          </p:nvSpPr>
          <p:spPr bwMode="auto">
            <a:xfrm flipH="1">
              <a:off x="4212" y="1218"/>
              <a:ext cx="30" cy="1"/>
            </a:xfrm>
            <a:prstGeom prst="line">
              <a:avLst/>
            </a:prstGeom>
            <a:noFill/>
            <a:ln w="0">
              <a:solidFill>
                <a:srgbClr val="000000"/>
              </a:solidFill>
              <a:round/>
              <a:headEnd/>
              <a:tailEnd/>
            </a:ln>
          </p:spPr>
          <p:txBody>
            <a:bodyPr/>
            <a:lstStyle/>
            <a:p>
              <a:endParaRPr lang="en-IE"/>
            </a:p>
          </p:txBody>
        </p:sp>
        <p:sp>
          <p:nvSpPr>
            <p:cNvPr id="31921" name="Rectangle 247"/>
            <p:cNvSpPr>
              <a:spLocks noChangeArrowheads="1"/>
            </p:cNvSpPr>
            <p:nvPr/>
          </p:nvSpPr>
          <p:spPr bwMode="auto">
            <a:xfrm>
              <a:off x="1530" y="1170"/>
              <a:ext cx="120" cy="96"/>
            </a:xfrm>
            <a:prstGeom prst="rect">
              <a:avLst/>
            </a:prstGeom>
            <a:noFill/>
            <a:ln w="9525">
              <a:noFill/>
              <a:miter lim="800000"/>
              <a:headEnd/>
              <a:tailEnd/>
            </a:ln>
          </p:spPr>
          <p:txBody>
            <a:bodyPr wrap="none" lIns="0" tIns="0" rIns="0" bIns="0">
              <a:spAutoFit/>
            </a:bodyPr>
            <a:lstStyle/>
            <a:p>
              <a:r>
                <a:rPr lang="en-US" sz="1000">
                  <a:solidFill>
                    <a:srgbClr val="000000"/>
                  </a:solidFill>
                  <a:latin typeface="Helvetica" charset="0"/>
                </a:rPr>
                <a:t>15</a:t>
              </a:r>
              <a:endParaRPr lang="en-US"/>
            </a:p>
          </p:txBody>
        </p:sp>
        <p:sp>
          <p:nvSpPr>
            <p:cNvPr id="31922" name="Line 248"/>
            <p:cNvSpPr>
              <a:spLocks noChangeShapeType="1"/>
            </p:cNvSpPr>
            <p:nvPr/>
          </p:nvSpPr>
          <p:spPr bwMode="auto">
            <a:xfrm>
              <a:off x="1638" y="1092"/>
              <a:ext cx="2604" cy="1"/>
            </a:xfrm>
            <a:prstGeom prst="line">
              <a:avLst/>
            </a:prstGeom>
            <a:noFill/>
            <a:ln w="0">
              <a:solidFill>
                <a:srgbClr val="000000"/>
              </a:solidFill>
              <a:round/>
              <a:headEnd/>
              <a:tailEnd/>
            </a:ln>
          </p:spPr>
          <p:txBody>
            <a:bodyPr/>
            <a:lstStyle/>
            <a:p>
              <a:endParaRPr lang="en-IE"/>
            </a:p>
          </p:txBody>
        </p:sp>
        <p:sp>
          <p:nvSpPr>
            <p:cNvPr id="31923" name="Line 249"/>
            <p:cNvSpPr>
              <a:spLocks noChangeShapeType="1"/>
            </p:cNvSpPr>
            <p:nvPr/>
          </p:nvSpPr>
          <p:spPr bwMode="auto">
            <a:xfrm>
              <a:off x="1638" y="3144"/>
              <a:ext cx="2604" cy="1"/>
            </a:xfrm>
            <a:prstGeom prst="line">
              <a:avLst/>
            </a:prstGeom>
            <a:noFill/>
            <a:ln w="0">
              <a:solidFill>
                <a:srgbClr val="000000"/>
              </a:solidFill>
              <a:round/>
              <a:headEnd/>
              <a:tailEnd/>
            </a:ln>
          </p:spPr>
          <p:txBody>
            <a:bodyPr/>
            <a:lstStyle/>
            <a:p>
              <a:endParaRPr lang="en-IE"/>
            </a:p>
          </p:txBody>
        </p:sp>
        <p:sp>
          <p:nvSpPr>
            <p:cNvPr id="31924" name="Line 250"/>
            <p:cNvSpPr>
              <a:spLocks noChangeShapeType="1"/>
            </p:cNvSpPr>
            <p:nvPr/>
          </p:nvSpPr>
          <p:spPr bwMode="auto">
            <a:xfrm flipV="1">
              <a:off x="4242" y="1092"/>
              <a:ext cx="1" cy="2052"/>
            </a:xfrm>
            <a:prstGeom prst="line">
              <a:avLst/>
            </a:prstGeom>
            <a:noFill/>
            <a:ln w="0">
              <a:solidFill>
                <a:srgbClr val="000000"/>
              </a:solidFill>
              <a:round/>
              <a:headEnd/>
              <a:tailEnd/>
            </a:ln>
          </p:spPr>
          <p:txBody>
            <a:bodyPr/>
            <a:lstStyle/>
            <a:p>
              <a:endParaRPr lang="en-IE"/>
            </a:p>
          </p:txBody>
        </p:sp>
        <p:sp>
          <p:nvSpPr>
            <p:cNvPr id="31925" name="Line 251"/>
            <p:cNvSpPr>
              <a:spLocks noChangeShapeType="1"/>
            </p:cNvSpPr>
            <p:nvPr/>
          </p:nvSpPr>
          <p:spPr bwMode="auto">
            <a:xfrm flipV="1">
              <a:off x="1638" y="1090"/>
              <a:ext cx="1" cy="2052"/>
            </a:xfrm>
            <a:prstGeom prst="line">
              <a:avLst/>
            </a:prstGeom>
            <a:noFill/>
            <a:ln w="0">
              <a:solidFill>
                <a:srgbClr val="000000"/>
              </a:solidFill>
              <a:round/>
              <a:headEnd/>
              <a:tailEnd/>
            </a:ln>
          </p:spPr>
          <p:txBody>
            <a:bodyPr/>
            <a:lstStyle/>
            <a:p>
              <a:endParaRPr lang="en-IE"/>
            </a:p>
          </p:txBody>
        </p:sp>
        <p:sp>
          <p:nvSpPr>
            <p:cNvPr id="31926" name="Rectangle 252"/>
            <p:cNvSpPr>
              <a:spLocks noChangeArrowheads="1"/>
            </p:cNvSpPr>
            <p:nvPr/>
          </p:nvSpPr>
          <p:spPr bwMode="auto">
            <a:xfrm>
              <a:off x="2646" y="3264"/>
              <a:ext cx="606" cy="96"/>
            </a:xfrm>
            <a:prstGeom prst="rect">
              <a:avLst/>
            </a:prstGeom>
            <a:noFill/>
            <a:ln w="9525">
              <a:noFill/>
              <a:miter lim="800000"/>
              <a:headEnd/>
              <a:tailEnd/>
            </a:ln>
          </p:spPr>
          <p:txBody>
            <a:bodyPr wrap="none" lIns="0" tIns="0" rIns="0" bIns="0">
              <a:spAutoFit/>
            </a:bodyPr>
            <a:lstStyle/>
            <a:p>
              <a:r>
                <a:rPr lang="en-US" sz="1000">
                  <a:solidFill>
                    <a:srgbClr val="000000"/>
                  </a:solidFill>
                </a:rPr>
                <a:t>Frequency, MHz</a:t>
              </a:r>
              <a:endParaRPr lang="en-US"/>
            </a:p>
          </p:txBody>
        </p:sp>
        <p:sp>
          <p:nvSpPr>
            <p:cNvPr id="31927" name="Rectangle 253"/>
            <p:cNvSpPr>
              <a:spLocks noChangeArrowheads="1"/>
            </p:cNvSpPr>
            <p:nvPr/>
          </p:nvSpPr>
          <p:spPr bwMode="auto">
            <a:xfrm rot="-5400000">
              <a:off x="912" y="2071"/>
              <a:ext cx="1056" cy="64"/>
            </a:xfrm>
            <a:prstGeom prst="rect">
              <a:avLst/>
            </a:prstGeom>
            <a:noFill/>
            <a:ln w="9525">
              <a:noFill/>
              <a:miter lim="800000"/>
              <a:headEnd/>
              <a:tailEnd/>
            </a:ln>
          </p:spPr>
          <p:txBody>
            <a:bodyPr wrap="none" lIns="0" tIns="0" rIns="0" bIns="0">
              <a:spAutoFit/>
            </a:bodyPr>
            <a:lstStyle/>
            <a:p>
              <a:r>
                <a:rPr lang="en-US" sz="1000" b="1">
                  <a:solidFill>
                    <a:srgbClr val="000000"/>
                  </a:solidFill>
                </a:rPr>
                <a:t>802.15.4a UWB Channel Number</a:t>
              </a:r>
              <a:endParaRPr lang="en-US" b="1"/>
            </a:p>
          </p:txBody>
        </p:sp>
      </p:grpSp>
      <p:sp>
        <p:nvSpPr>
          <p:cNvPr id="31750" name="Line 4"/>
          <p:cNvSpPr>
            <a:spLocks noChangeShapeType="1"/>
          </p:cNvSpPr>
          <p:nvPr>
            <p:custDataLst>
              <p:tags r:id="rId6"/>
            </p:custDataLst>
          </p:nvPr>
        </p:nvSpPr>
        <p:spPr bwMode="auto">
          <a:xfrm>
            <a:off x="5400675" y="2892407"/>
            <a:ext cx="1800225" cy="0"/>
          </a:xfrm>
          <a:prstGeom prst="line">
            <a:avLst/>
          </a:prstGeom>
          <a:noFill/>
          <a:ln w="44450">
            <a:solidFill>
              <a:srgbClr val="339966"/>
            </a:solidFill>
            <a:round/>
            <a:headEnd type="triangle" w="med" len="med"/>
            <a:tailEnd type="triangle" w="med" len="med"/>
          </a:ln>
        </p:spPr>
        <p:txBody>
          <a:bodyPr/>
          <a:lstStyle/>
          <a:p>
            <a:endParaRPr lang="en-IE"/>
          </a:p>
        </p:txBody>
      </p:sp>
      <p:sp>
        <p:nvSpPr>
          <p:cNvPr id="31751" name="Line 5"/>
          <p:cNvSpPr>
            <a:spLocks noChangeShapeType="1"/>
          </p:cNvSpPr>
          <p:nvPr>
            <p:custDataLst>
              <p:tags r:id="rId7"/>
            </p:custDataLst>
          </p:nvPr>
        </p:nvSpPr>
        <p:spPr bwMode="auto">
          <a:xfrm>
            <a:off x="3168650" y="2893994"/>
            <a:ext cx="863600" cy="0"/>
          </a:xfrm>
          <a:prstGeom prst="line">
            <a:avLst/>
          </a:prstGeom>
          <a:noFill/>
          <a:ln w="44450">
            <a:solidFill>
              <a:srgbClr val="339966"/>
            </a:solidFill>
            <a:prstDash val="sysDot"/>
            <a:round/>
            <a:headEnd type="triangle" w="med" len="med"/>
            <a:tailEnd type="triangle" w="med" len="med"/>
          </a:ln>
        </p:spPr>
        <p:txBody>
          <a:bodyPr/>
          <a:lstStyle/>
          <a:p>
            <a:endParaRPr lang="en-IE"/>
          </a:p>
        </p:txBody>
      </p:sp>
      <p:sp>
        <p:nvSpPr>
          <p:cNvPr id="31752" name="Line 6"/>
          <p:cNvSpPr>
            <a:spLocks noChangeShapeType="1"/>
          </p:cNvSpPr>
          <p:nvPr>
            <p:custDataLst>
              <p:tags r:id="rId8"/>
            </p:custDataLst>
          </p:nvPr>
        </p:nvSpPr>
        <p:spPr bwMode="auto">
          <a:xfrm>
            <a:off x="4702175" y="2412982"/>
            <a:ext cx="1742546" cy="0"/>
          </a:xfrm>
          <a:prstGeom prst="line">
            <a:avLst/>
          </a:prstGeom>
          <a:noFill/>
          <a:ln w="44450">
            <a:solidFill>
              <a:srgbClr val="0000FF"/>
            </a:solidFill>
            <a:round/>
            <a:headEnd type="triangle" w="med" len="med"/>
            <a:tailEnd type="triangle" w="med" len="med"/>
          </a:ln>
        </p:spPr>
        <p:txBody>
          <a:bodyPr/>
          <a:lstStyle/>
          <a:p>
            <a:endParaRPr lang="en-IE"/>
          </a:p>
        </p:txBody>
      </p:sp>
      <p:sp>
        <p:nvSpPr>
          <p:cNvPr id="31753" name="Line 7"/>
          <p:cNvSpPr>
            <a:spLocks noChangeShapeType="1"/>
          </p:cNvSpPr>
          <p:nvPr>
            <p:custDataLst>
              <p:tags r:id="rId9"/>
            </p:custDataLst>
          </p:nvPr>
        </p:nvSpPr>
        <p:spPr bwMode="auto">
          <a:xfrm>
            <a:off x="3168650" y="2414569"/>
            <a:ext cx="863600" cy="0"/>
          </a:xfrm>
          <a:prstGeom prst="line">
            <a:avLst/>
          </a:prstGeom>
          <a:noFill/>
          <a:ln w="44450">
            <a:solidFill>
              <a:srgbClr val="0000FF"/>
            </a:solidFill>
            <a:prstDash val="sysDot"/>
            <a:round/>
            <a:headEnd type="triangle" w="med" len="med"/>
            <a:tailEnd type="triangle" w="med" len="med"/>
          </a:ln>
        </p:spPr>
        <p:txBody>
          <a:bodyPr/>
          <a:lstStyle/>
          <a:p>
            <a:endParaRPr lang="en-IE"/>
          </a:p>
        </p:txBody>
      </p:sp>
      <p:sp>
        <p:nvSpPr>
          <p:cNvPr id="31754" name="Line 8"/>
          <p:cNvSpPr>
            <a:spLocks noChangeShapeType="1"/>
          </p:cNvSpPr>
          <p:nvPr>
            <p:custDataLst>
              <p:tags r:id="rId10"/>
            </p:custDataLst>
          </p:nvPr>
        </p:nvSpPr>
        <p:spPr bwMode="auto">
          <a:xfrm>
            <a:off x="2987675" y="957244"/>
            <a:ext cx="4319588" cy="0"/>
          </a:xfrm>
          <a:prstGeom prst="line">
            <a:avLst/>
          </a:prstGeom>
          <a:noFill/>
          <a:ln w="44450">
            <a:solidFill>
              <a:srgbClr val="C00000"/>
            </a:solidFill>
            <a:round/>
            <a:headEnd type="triangle" w="med" len="med"/>
            <a:tailEnd type="triangle" w="med" len="med"/>
          </a:ln>
        </p:spPr>
        <p:txBody>
          <a:bodyPr/>
          <a:lstStyle/>
          <a:p>
            <a:endParaRPr lang="en-IE"/>
          </a:p>
        </p:txBody>
      </p:sp>
      <p:sp>
        <p:nvSpPr>
          <p:cNvPr id="31755" name="Line 9"/>
          <p:cNvSpPr>
            <a:spLocks noChangeShapeType="1"/>
          </p:cNvSpPr>
          <p:nvPr>
            <p:custDataLst>
              <p:tags r:id="rId11"/>
            </p:custDataLst>
          </p:nvPr>
        </p:nvSpPr>
        <p:spPr bwMode="auto">
          <a:xfrm>
            <a:off x="5872163" y="5268894"/>
            <a:ext cx="719137" cy="0"/>
          </a:xfrm>
          <a:prstGeom prst="line">
            <a:avLst/>
          </a:prstGeom>
          <a:noFill/>
          <a:ln w="44450">
            <a:solidFill>
              <a:srgbClr val="339966"/>
            </a:solidFill>
            <a:round/>
            <a:headEnd type="triangle" w="med" len="med"/>
            <a:tailEnd type="triangle" w="med" len="med"/>
          </a:ln>
        </p:spPr>
        <p:txBody>
          <a:bodyPr/>
          <a:lstStyle/>
          <a:p>
            <a:endParaRPr lang="en-IE"/>
          </a:p>
        </p:txBody>
      </p:sp>
      <p:sp>
        <p:nvSpPr>
          <p:cNvPr id="31756" name="Line 10"/>
          <p:cNvSpPr>
            <a:spLocks noChangeShapeType="1"/>
          </p:cNvSpPr>
          <p:nvPr>
            <p:custDataLst>
              <p:tags r:id="rId12"/>
            </p:custDataLst>
          </p:nvPr>
        </p:nvSpPr>
        <p:spPr bwMode="auto">
          <a:xfrm>
            <a:off x="5872163" y="5484794"/>
            <a:ext cx="719137" cy="0"/>
          </a:xfrm>
          <a:prstGeom prst="line">
            <a:avLst/>
          </a:prstGeom>
          <a:noFill/>
          <a:ln w="44450">
            <a:solidFill>
              <a:srgbClr val="339966"/>
            </a:solidFill>
            <a:prstDash val="sysDot"/>
            <a:round/>
            <a:headEnd type="triangle" w="med" len="med"/>
            <a:tailEnd type="triangle" w="med" len="med"/>
          </a:ln>
        </p:spPr>
        <p:txBody>
          <a:bodyPr/>
          <a:lstStyle/>
          <a:p>
            <a:endParaRPr lang="en-IE"/>
          </a:p>
        </p:txBody>
      </p:sp>
      <p:sp>
        <p:nvSpPr>
          <p:cNvPr id="31757" name="Line 11"/>
          <p:cNvSpPr>
            <a:spLocks noChangeShapeType="1"/>
          </p:cNvSpPr>
          <p:nvPr>
            <p:custDataLst>
              <p:tags r:id="rId13"/>
            </p:custDataLst>
          </p:nvPr>
        </p:nvSpPr>
        <p:spPr bwMode="auto">
          <a:xfrm>
            <a:off x="2644775" y="5738794"/>
            <a:ext cx="719138" cy="0"/>
          </a:xfrm>
          <a:prstGeom prst="line">
            <a:avLst/>
          </a:prstGeom>
          <a:noFill/>
          <a:ln w="44450">
            <a:solidFill>
              <a:srgbClr val="0000FF"/>
            </a:solidFill>
            <a:round/>
            <a:headEnd type="triangle" w="med" len="med"/>
            <a:tailEnd type="triangle" w="med" len="med"/>
          </a:ln>
        </p:spPr>
        <p:txBody>
          <a:bodyPr/>
          <a:lstStyle/>
          <a:p>
            <a:endParaRPr lang="en-IE"/>
          </a:p>
        </p:txBody>
      </p:sp>
      <p:sp>
        <p:nvSpPr>
          <p:cNvPr id="31758" name="Line 12"/>
          <p:cNvSpPr>
            <a:spLocks noChangeShapeType="1"/>
          </p:cNvSpPr>
          <p:nvPr>
            <p:custDataLst>
              <p:tags r:id="rId14"/>
            </p:custDataLst>
          </p:nvPr>
        </p:nvSpPr>
        <p:spPr bwMode="auto">
          <a:xfrm>
            <a:off x="2644775" y="5953107"/>
            <a:ext cx="719138" cy="0"/>
          </a:xfrm>
          <a:prstGeom prst="line">
            <a:avLst/>
          </a:prstGeom>
          <a:noFill/>
          <a:ln w="44450">
            <a:solidFill>
              <a:srgbClr val="0000FF"/>
            </a:solidFill>
            <a:prstDash val="sysDot"/>
            <a:round/>
            <a:headEnd type="triangle" w="med" len="med"/>
            <a:tailEnd type="triangle" w="med" len="med"/>
          </a:ln>
        </p:spPr>
        <p:txBody>
          <a:bodyPr/>
          <a:lstStyle/>
          <a:p>
            <a:endParaRPr lang="en-IE"/>
          </a:p>
        </p:txBody>
      </p:sp>
      <p:sp>
        <p:nvSpPr>
          <p:cNvPr id="31759" name="Line 13"/>
          <p:cNvSpPr>
            <a:spLocks noChangeShapeType="1"/>
          </p:cNvSpPr>
          <p:nvPr>
            <p:custDataLst>
              <p:tags r:id="rId15"/>
            </p:custDataLst>
          </p:nvPr>
        </p:nvSpPr>
        <p:spPr bwMode="auto">
          <a:xfrm>
            <a:off x="2659063" y="5292707"/>
            <a:ext cx="719137" cy="0"/>
          </a:xfrm>
          <a:prstGeom prst="line">
            <a:avLst/>
          </a:prstGeom>
          <a:noFill/>
          <a:ln w="44450">
            <a:solidFill>
              <a:srgbClr val="C00000"/>
            </a:solidFill>
            <a:round/>
            <a:headEnd type="triangle" w="med" len="med"/>
            <a:tailEnd type="triangle" w="med" len="med"/>
          </a:ln>
        </p:spPr>
        <p:txBody>
          <a:bodyPr/>
          <a:lstStyle/>
          <a:p>
            <a:endParaRPr lang="en-IE"/>
          </a:p>
        </p:txBody>
      </p:sp>
      <p:sp>
        <p:nvSpPr>
          <p:cNvPr id="31760" name="Rectangle 14"/>
          <p:cNvSpPr>
            <a:spLocks noChangeArrowheads="1"/>
          </p:cNvSpPr>
          <p:nvPr>
            <p:custDataLst>
              <p:tags r:id="rId16"/>
            </p:custDataLst>
          </p:nvPr>
        </p:nvSpPr>
        <p:spPr bwMode="auto">
          <a:xfrm>
            <a:off x="6551613" y="5138695"/>
            <a:ext cx="1478290" cy="1154162"/>
          </a:xfrm>
          <a:prstGeom prst="rect">
            <a:avLst/>
          </a:prstGeom>
          <a:noFill/>
          <a:ln w="9525">
            <a:noFill/>
            <a:miter lim="800000"/>
            <a:headEnd/>
            <a:tailEnd/>
          </a:ln>
        </p:spPr>
        <p:txBody>
          <a:bodyPr wrap="none" anchor="ctr">
            <a:spAutoFit/>
          </a:bodyPr>
          <a:lstStyle/>
          <a:p>
            <a:pPr>
              <a:lnSpc>
                <a:spcPct val="115000"/>
              </a:lnSpc>
            </a:pPr>
            <a:r>
              <a:rPr lang="en-IE" sz="1200" dirty="0"/>
              <a:t>Japan @ &gt;50Mbps</a:t>
            </a:r>
          </a:p>
          <a:p>
            <a:pPr>
              <a:lnSpc>
                <a:spcPct val="115000"/>
              </a:lnSpc>
            </a:pPr>
            <a:r>
              <a:rPr lang="en-IE" sz="1200" dirty="0"/>
              <a:t>Japan </a:t>
            </a:r>
            <a:r>
              <a:rPr lang="en-IE" sz="1200" dirty="0" smtClean="0"/>
              <a:t>with DAA</a:t>
            </a:r>
            <a:endParaRPr lang="en-IE" sz="1200" dirty="0"/>
          </a:p>
          <a:p>
            <a:pPr>
              <a:lnSpc>
                <a:spcPct val="115000"/>
              </a:lnSpc>
            </a:pPr>
            <a:r>
              <a:rPr lang="en-IE" sz="1200" dirty="0"/>
              <a:t>Korea</a:t>
            </a:r>
          </a:p>
          <a:p>
            <a:pPr>
              <a:lnSpc>
                <a:spcPct val="115000"/>
              </a:lnSpc>
            </a:pPr>
            <a:r>
              <a:rPr lang="en-IE" sz="1200" dirty="0"/>
              <a:t>Korea with LDC</a:t>
            </a:r>
          </a:p>
          <a:p>
            <a:pPr>
              <a:lnSpc>
                <a:spcPct val="115000"/>
              </a:lnSpc>
            </a:pPr>
            <a:endParaRPr lang="en-US" sz="1200" dirty="0"/>
          </a:p>
        </p:txBody>
      </p:sp>
      <p:sp>
        <p:nvSpPr>
          <p:cNvPr id="31764" name="Line 22"/>
          <p:cNvSpPr>
            <a:spLocks noChangeShapeType="1"/>
          </p:cNvSpPr>
          <p:nvPr>
            <p:custDataLst>
              <p:tags r:id="rId17"/>
            </p:custDataLst>
          </p:nvPr>
        </p:nvSpPr>
        <p:spPr bwMode="auto">
          <a:xfrm flipV="1">
            <a:off x="4616450" y="1208069"/>
            <a:ext cx="900113" cy="0"/>
          </a:xfrm>
          <a:prstGeom prst="line">
            <a:avLst/>
          </a:prstGeom>
          <a:noFill/>
          <a:ln w="44450">
            <a:solidFill>
              <a:srgbClr val="C00000"/>
            </a:solidFill>
            <a:prstDash val="sysDot"/>
            <a:round/>
            <a:headEnd type="triangle" w="med" len="med"/>
            <a:tailEnd type="triangle" w="med" len="med"/>
          </a:ln>
        </p:spPr>
        <p:txBody>
          <a:bodyPr/>
          <a:lstStyle/>
          <a:p>
            <a:endParaRPr lang="en-IE"/>
          </a:p>
        </p:txBody>
      </p:sp>
      <p:sp>
        <p:nvSpPr>
          <p:cNvPr id="31765" name="Line 23"/>
          <p:cNvSpPr>
            <a:spLocks noChangeShapeType="1"/>
          </p:cNvSpPr>
          <p:nvPr>
            <p:custDataLst>
              <p:tags r:id="rId18"/>
            </p:custDataLst>
          </p:nvPr>
        </p:nvSpPr>
        <p:spPr bwMode="auto">
          <a:xfrm flipV="1">
            <a:off x="2659063" y="5524482"/>
            <a:ext cx="720725" cy="0"/>
          </a:xfrm>
          <a:prstGeom prst="line">
            <a:avLst/>
          </a:prstGeom>
          <a:noFill/>
          <a:ln w="44450">
            <a:solidFill>
              <a:srgbClr val="C00000"/>
            </a:solidFill>
            <a:prstDash val="sysDot"/>
            <a:round/>
            <a:headEnd type="triangle" w="med" len="med"/>
            <a:tailEnd type="triangle" w="med" len="med"/>
          </a:ln>
        </p:spPr>
        <p:txBody>
          <a:bodyPr/>
          <a:lstStyle/>
          <a:p>
            <a:endParaRPr lang="en-IE"/>
          </a:p>
        </p:txBody>
      </p:sp>
      <p:cxnSp>
        <p:nvCxnSpPr>
          <p:cNvPr id="32" name="Straight Connector 31"/>
          <p:cNvCxnSpPr>
            <a:cxnSpLocks noChangeShapeType="1"/>
          </p:cNvCxnSpPr>
          <p:nvPr>
            <p:custDataLst>
              <p:tags r:id="rId19"/>
            </p:custDataLst>
          </p:nvPr>
        </p:nvCxnSpPr>
        <p:spPr bwMode="auto">
          <a:xfrm>
            <a:off x="3679825" y="3968732"/>
            <a:ext cx="288925" cy="0"/>
          </a:xfrm>
          <a:prstGeom prst="line">
            <a:avLst/>
          </a:prstGeom>
          <a:noFill/>
          <a:ln w="38100" cap="rnd">
            <a:solidFill>
              <a:srgbClr val="FF33CC"/>
            </a:solidFill>
            <a:round/>
            <a:headEnd/>
            <a:tailEnd/>
          </a:ln>
          <a:effectLst>
            <a:outerShdw dist="35921" dir="2700000" algn="ctr" rotWithShape="0">
              <a:schemeClr val="bg2"/>
            </a:outerShdw>
          </a:effectLst>
        </p:spPr>
      </p:cxnSp>
      <p:cxnSp>
        <p:nvCxnSpPr>
          <p:cNvPr id="33" name="Straight Connector 32"/>
          <p:cNvCxnSpPr>
            <a:cxnSpLocks noChangeShapeType="1"/>
          </p:cNvCxnSpPr>
          <p:nvPr>
            <p:custDataLst>
              <p:tags r:id="rId20"/>
            </p:custDataLst>
          </p:nvPr>
        </p:nvCxnSpPr>
        <p:spPr bwMode="auto">
          <a:xfrm>
            <a:off x="4841875" y="3465494"/>
            <a:ext cx="288925" cy="0"/>
          </a:xfrm>
          <a:prstGeom prst="line">
            <a:avLst/>
          </a:prstGeom>
          <a:noFill/>
          <a:ln w="38100" cap="rnd">
            <a:solidFill>
              <a:srgbClr val="FF33CC"/>
            </a:solidFill>
            <a:round/>
            <a:headEnd/>
            <a:tailEnd/>
          </a:ln>
          <a:effectLst>
            <a:outerShdw dist="35921" dir="2700000" algn="ctr" rotWithShape="0">
              <a:schemeClr val="bg2"/>
            </a:outerShdw>
          </a:effectLst>
        </p:spPr>
      </p:cxnSp>
      <p:cxnSp>
        <p:nvCxnSpPr>
          <p:cNvPr id="34" name="Straight Connector 33"/>
          <p:cNvCxnSpPr>
            <a:cxnSpLocks noChangeShapeType="1"/>
          </p:cNvCxnSpPr>
          <p:nvPr>
            <p:custDataLst>
              <p:tags r:id="rId21"/>
            </p:custDataLst>
          </p:nvPr>
        </p:nvCxnSpPr>
        <p:spPr bwMode="auto">
          <a:xfrm>
            <a:off x="5149850" y="3243244"/>
            <a:ext cx="287338" cy="0"/>
          </a:xfrm>
          <a:prstGeom prst="line">
            <a:avLst/>
          </a:prstGeom>
          <a:noFill/>
          <a:ln w="38100" cap="rnd">
            <a:solidFill>
              <a:srgbClr val="FF33CC"/>
            </a:solidFill>
            <a:round/>
            <a:headEnd/>
            <a:tailEnd/>
          </a:ln>
          <a:effectLst>
            <a:outerShdw dist="35921" dir="2700000" algn="ctr" rotWithShape="0">
              <a:schemeClr val="bg2"/>
            </a:outerShdw>
          </a:effectLst>
        </p:spPr>
      </p:cxnSp>
      <p:cxnSp>
        <p:nvCxnSpPr>
          <p:cNvPr id="35" name="Straight Connector 34"/>
          <p:cNvCxnSpPr>
            <a:cxnSpLocks noChangeShapeType="1"/>
          </p:cNvCxnSpPr>
          <p:nvPr>
            <p:custDataLst>
              <p:tags r:id="rId22"/>
            </p:custDataLst>
          </p:nvPr>
        </p:nvCxnSpPr>
        <p:spPr bwMode="auto">
          <a:xfrm>
            <a:off x="5419725" y="2768582"/>
            <a:ext cx="288925" cy="0"/>
          </a:xfrm>
          <a:prstGeom prst="line">
            <a:avLst/>
          </a:prstGeom>
          <a:noFill/>
          <a:ln w="38100" cap="rnd">
            <a:solidFill>
              <a:srgbClr val="FF33CC"/>
            </a:solidFill>
            <a:round/>
            <a:headEnd/>
            <a:tailEnd/>
          </a:ln>
          <a:effectLst>
            <a:outerShdw dist="35921" dir="2700000" algn="ctr" rotWithShape="0">
              <a:schemeClr val="bg2"/>
            </a:outerShdw>
          </a:effectLst>
        </p:spPr>
      </p:cxnSp>
      <p:cxnSp>
        <p:nvCxnSpPr>
          <p:cNvPr id="36" name="Straight Connector 35"/>
          <p:cNvCxnSpPr>
            <a:cxnSpLocks noChangeShapeType="1"/>
          </p:cNvCxnSpPr>
          <p:nvPr>
            <p:custDataLst>
              <p:tags r:id="rId23"/>
            </p:custDataLst>
          </p:nvPr>
        </p:nvCxnSpPr>
        <p:spPr bwMode="auto">
          <a:xfrm>
            <a:off x="5708650" y="2501882"/>
            <a:ext cx="287338" cy="0"/>
          </a:xfrm>
          <a:prstGeom prst="line">
            <a:avLst/>
          </a:prstGeom>
          <a:noFill/>
          <a:ln w="38100" cap="rnd">
            <a:solidFill>
              <a:srgbClr val="FF33CC"/>
            </a:solidFill>
            <a:round/>
            <a:headEnd/>
            <a:tailEnd/>
          </a:ln>
          <a:effectLst>
            <a:outerShdw dist="35921" dir="2700000" algn="ctr" rotWithShape="0">
              <a:schemeClr val="bg2"/>
            </a:outerShdw>
          </a:effectLst>
        </p:spPr>
      </p:cxnSp>
      <p:cxnSp>
        <p:nvCxnSpPr>
          <p:cNvPr id="37" name="Straight Connector 36"/>
          <p:cNvCxnSpPr>
            <a:cxnSpLocks noChangeShapeType="1"/>
          </p:cNvCxnSpPr>
          <p:nvPr>
            <p:custDataLst>
              <p:tags r:id="rId24"/>
            </p:custDataLst>
          </p:nvPr>
        </p:nvCxnSpPr>
        <p:spPr bwMode="auto">
          <a:xfrm>
            <a:off x="5995988" y="2279632"/>
            <a:ext cx="288925" cy="0"/>
          </a:xfrm>
          <a:prstGeom prst="line">
            <a:avLst/>
          </a:prstGeom>
          <a:noFill/>
          <a:ln w="38100" cap="rnd">
            <a:solidFill>
              <a:srgbClr val="FF33CC"/>
            </a:solidFill>
            <a:round/>
            <a:headEnd/>
            <a:tailEnd/>
          </a:ln>
          <a:effectLst>
            <a:outerShdw dist="35921" dir="2700000" algn="ctr" rotWithShape="0">
              <a:schemeClr val="bg2"/>
            </a:outerShdw>
          </a:effectLst>
        </p:spPr>
      </p:cxnSp>
      <p:cxnSp>
        <p:nvCxnSpPr>
          <p:cNvPr id="38" name="Straight Connector 37"/>
          <p:cNvCxnSpPr>
            <a:cxnSpLocks noChangeShapeType="1"/>
          </p:cNvCxnSpPr>
          <p:nvPr>
            <p:custDataLst>
              <p:tags r:id="rId25"/>
            </p:custDataLst>
          </p:nvPr>
        </p:nvCxnSpPr>
        <p:spPr bwMode="auto">
          <a:xfrm>
            <a:off x="6284913" y="1790682"/>
            <a:ext cx="287337" cy="0"/>
          </a:xfrm>
          <a:prstGeom prst="line">
            <a:avLst/>
          </a:prstGeom>
          <a:noFill/>
          <a:ln w="38100" cap="rnd">
            <a:solidFill>
              <a:srgbClr val="FF33CC"/>
            </a:solidFill>
            <a:round/>
            <a:headEnd/>
            <a:tailEnd/>
          </a:ln>
          <a:effectLst>
            <a:outerShdw dist="35921" dir="2700000" algn="ctr" rotWithShape="0">
              <a:schemeClr val="bg2"/>
            </a:outerShdw>
          </a:effectLst>
        </p:spPr>
      </p:cxnSp>
      <p:cxnSp>
        <p:nvCxnSpPr>
          <p:cNvPr id="39" name="Straight Connector 38"/>
          <p:cNvCxnSpPr>
            <a:cxnSpLocks noChangeShapeType="1"/>
          </p:cNvCxnSpPr>
          <p:nvPr>
            <p:custDataLst>
              <p:tags r:id="rId26"/>
            </p:custDataLst>
          </p:nvPr>
        </p:nvCxnSpPr>
        <p:spPr bwMode="auto">
          <a:xfrm>
            <a:off x="6572250" y="1568432"/>
            <a:ext cx="288925" cy="0"/>
          </a:xfrm>
          <a:prstGeom prst="line">
            <a:avLst/>
          </a:prstGeom>
          <a:noFill/>
          <a:ln w="38100" cap="rnd">
            <a:solidFill>
              <a:srgbClr val="FF33CC"/>
            </a:solidFill>
            <a:round/>
            <a:headEnd/>
            <a:tailEnd/>
          </a:ln>
          <a:effectLst>
            <a:outerShdw dist="35921" dir="2700000" algn="ctr" rotWithShape="0">
              <a:schemeClr val="bg2"/>
            </a:outerShdw>
          </a:effectLst>
        </p:spPr>
      </p:cxnSp>
      <p:cxnSp>
        <p:nvCxnSpPr>
          <p:cNvPr id="40" name="Straight Connector 39"/>
          <p:cNvCxnSpPr>
            <a:cxnSpLocks noChangeShapeType="1"/>
          </p:cNvCxnSpPr>
          <p:nvPr>
            <p:custDataLst>
              <p:tags r:id="rId27"/>
            </p:custDataLst>
          </p:nvPr>
        </p:nvCxnSpPr>
        <p:spPr bwMode="auto">
          <a:xfrm>
            <a:off x="6865938" y="1301732"/>
            <a:ext cx="287337" cy="0"/>
          </a:xfrm>
          <a:prstGeom prst="line">
            <a:avLst/>
          </a:prstGeom>
          <a:noFill/>
          <a:ln w="38100" cap="rnd">
            <a:solidFill>
              <a:srgbClr val="FF33CC"/>
            </a:solidFill>
            <a:round/>
            <a:headEnd/>
            <a:tailEnd/>
          </a:ln>
          <a:effectLst>
            <a:outerShdw dist="35921" dir="2700000" algn="ctr" rotWithShape="0">
              <a:schemeClr val="bg2"/>
            </a:outerShdw>
          </a:effectLst>
        </p:spPr>
      </p:cxnSp>
      <p:cxnSp>
        <p:nvCxnSpPr>
          <p:cNvPr id="41" name="Straight Connector 40"/>
          <p:cNvCxnSpPr>
            <a:cxnSpLocks noChangeShapeType="1"/>
          </p:cNvCxnSpPr>
          <p:nvPr>
            <p:custDataLst>
              <p:tags r:id="rId28"/>
            </p:custDataLst>
          </p:nvPr>
        </p:nvCxnSpPr>
        <p:spPr bwMode="auto">
          <a:xfrm>
            <a:off x="3181350" y="3702032"/>
            <a:ext cx="682625" cy="0"/>
          </a:xfrm>
          <a:prstGeom prst="line">
            <a:avLst/>
          </a:prstGeom>
          <a:noFill/>
          <a:ln w="38100" cap="rnd">
            <a:solidFill>
              <a:srgbClr val="7030A0"/>
            </a:solidFill>
            <a:round/>
            <a:headEnd/>
            <a:tailEnd/>
          </a:ln>
          <a:effectLst>
            <a:outerShdw dist="35921" dir="2700000" algn="ctr" rotWithShape="0">
              <a:schemeClr val="bg2"/>
            </a:outerShdw>
          </a:effectLst>
        </p:spPr>
      </p:cxnSp>
      <p:cxnSp>
        <p:nvCxnSpPr>
          <p:cNvPr id="43" name="Straight Connector 42"/>
          <p:cNvCxnSpPr>
            <a:cxnSpLocks noChangeShapeType="1"/>
          </p:cNvCxnSpPr>
          <p:nvPr>
            <p:custDataLst>
              <p:tags r:id="rId29"/>
            </p:custDataLst>
          </p:nvPr>
        </p:nvCxnSpPr>
        <p:spPr bwMode="auto">
          <a:xfrm>
            <a:off x="5537200" y="2012932"/>
            <a:ext cx="682625" cy="0"/>
          </a:xfrm>
          <a:prstGeom prst="line">
            <a:avLst/>
          </a:prstGeom>
          <a:noFill/>
          <a:ln w="38100" cap="rnd">
            <a:solidFill>
              <a:srgbClr val="7030A0"/>
            </a:solidFill>
            <a:round/>
            <a:headEnd/>
            <a:tailEnd/>
          </a:ln>
          <a:effectLst>
            <a:outerShdw dist="35921" dir="2700000" algn="ctr" rotWithShape="0">
              <a:schemeClr val="bg2"/>
            </a:outerShdw>
          </a:effectLst>
        </p:spPr>
      </p:cxnSp>
      <p:cxnSp>
        <p:nvCxnSpPr>
          <p:cNvPr id="44" name="Straight Connector 43"/>
          <p:cNvCxnSpPr>
            <a:cxnSpLocks noChangeShapeType="1"/>
          </p:cNvCxnSpPr>
          <p:nvPr>
            <p:custDataLst>
              <p:tags r:id="rId30"/>
            </p:custDataLst>
          </p:nvPr>
        </p:nvCxnSpPr>
        <p:spPr bwMode="auto">
          <a:xfrm>
            <a:off x="6381750" y="1079482"/>
            <a:ext cx="682625" cy="0"/>
          </a:xfrm>
          <a:prstGeom prst="line">
            <a:avLst/>
          </a:prstGeom>
          <a:noFill/>
          <a:ln w="38100" cap="rnd">
            <a:solidFill>
              <a:srgbClr val="7030A0"/>
            </a:solidFill>
            <a:round/>
            <a:headEnd/>
            <a:tailEnd/>
          </a:ln>
          <a:effectLst>
            <a:outerShdw dist="35921" dir="2700000" algn="ctr" rotWithShape="0">
              <a:schemeClr val="bg2"/>
            </a:outerShdw>
          </a:effectLst>
        </p:spPr>
      </p:cxnSp>
      <p:cxnSp>
        <p:nvCxnSpPr>
          <p:cNvPr id="45" name="Straight Connector 44"/>
          <p:cNvCxnSpPr>
            <a:cxnSpLocks noChangeShapeType="1"/>
          </p:cNvCxnSpPr>
          <p:nvPr>
            <p:custDataLst>
              <p:tags r:id="rId31"/>
            </p:custDataLst>
          </p:nvPr>
        </p:nvCxnSpPr>
        <p:spPr bwMode="auto">
          <a:xfrm>
            <a:off x="4695825" y="2990832"/>
            <a:ext cx="593725" cy="0"/>
          </a:xfrm>
          <a:prstGeom prst="line">
            <a:avLst/>
          </a:prstGeom>
          <a:noFill/>
          <a:ln w="38100" cap="rnd">
            <a:solidFill>
              <a:srgbClr val="7030A0"/>
            </a:solidFill>
            <a:round/>
            <a:headEnd/>
            <a:tailEnd/>
          </a:ln>
          <a:effectLst>
            <a:outerShdw dist="35921" dir="2700000" algn="ctr" rotWithShape="0">
              <a:schemeClr val="bg2"/>
            </a:outerShdw>
          </a:effectLst>
        </p:spPr>
      </p:cxnSp>
      <p:sp>
        <p:nvSpPr>
          <p:cNvPr id="31779" name="Line 4"/>
          <p:cNvSpPr>
            <a:spLocks noChangeShapeType="1"/>
          </p:cNvSpPr>
          <p:nvPr>
            <p:custDataLst>
              <p:tags r:id="rId32"/>
            </p:custDataLst>
          </p:nvPr>
        </p:nvSpPr>
        <p:spPr bwMode="auto">
          <a:xfrm>
            <a:off x="5368925" y="3365482"/>
            <a:ext cx="1798638" cy="0"/>
          </a:xfrm>
          <a:prstGeom prst="line">
            <a:avLst/>
          </a:prstGeom>
          <a:noFill/>
          <a:ln w="44450">
            <a:solidFill>
              <a:srgbClr val="996600"/>
            </a:solidFill>
            <a:round/>
            <a:headEnd type="triangle" w="med" len="med"/>
            <a:tailEnd type="triangle" w="med" len="med"/>
          </a:ln>
        </p:spPr>
        <p:txBody>
          <a:bodyPr/>
          <a:lstStyle/>
          <a:p>
            <a:endParaRPr lang="en-IE"/>
          </a:p>
        </p:txBody>
      </p:sp>
      <p:sp>
        <p:nvSpPr>
          <p:cNvPr id="31780" name="Line 5"/>
          <p:cNvSpPr>
            <a:spLocks noChangeShapeType="1"/>
          </p:cNvSpPr>
          <p:nvPr>
            <p:custDataLst>
              <p:tags r:id="rId33"/>
            </p:custDataLst>
          </p:nvPr>
        </p:nvSpPr>
        <p:spPr bwMode="auto">
          <a:xfrm>
            <a:off x="3006725" y="3367069"/>
            <a:ext cx="1019175" cy="3175"/>
          </a:xfrm>
          <a:prstGeom prst="line">
            <a:avLst/>
          </a:prstGeom>
          <a:noFill/>
          <a:ln w="44450">
            <a:solidFill>
              <a:srgbClr val="996600"/>
            </a:solidFill>
            <a:prstDash val="sysDot"/>
            <a:round/>
            <a:headEnd type="triangle" w="med" len="med"/>
            <a:tailEnd type="triangle" w="med" len="med"/>
          </a:ln>
        </p:spPr>
        <p:txBody>
          <a:bodyPr/>
          <a:lstStyle/>
          <a:p>
            <a:endParaRPr lang="en-IE"/>
          </a:p>
        </p:txBody>
      </p:sp>
      <p:sp>
        <p:nvSpPr>
          <p:cNvPr id="31781" name="Rectangle 14"/>
          <p:cNvSpPr>
            <a:spLocks noChangeArrowheads="1"/>
          </p:cNvSpPr>
          <p:nvPr>
            <p:custDataLst>
              <p:tags r:id="rId34"/>
            </p:custDataLst>
          </p:nvPr>
        </p:nvSpPr>
        <p:spPr bwMode="auto">
          <a:xfrm>
            <a:off x="3357562" y="5150236"/>
            <a:ext cx="1934517" cy="980268"/>
          </a:xfrm>
          <a:prstGeom prst="rect">
            <a:avLst/>
          </a:prstGeom>
          <a:noFill/>
          <a:ln w="9525">
            <a:noFill/>
            <a:miter lim="800000"/>
            <a:headEnd/>
            <a:tailEnd/>
          </a:ln>
        </p:spPr>
        <p:txBody>
          <a:bodyPr wrap="square" anchor="ctr">
            <a:spAutoFit/>
          </a:bodyPr>
          <a:lstStyle/>
          <a:p>
            <a:pPr>
              <a:lnSpc>
                <a:spcPct val="115000"/>
              </a:lnSpc>
              <a:spcAft>
                <a:spcPts val="100"/>
              </a:spcAft>
            </a:pPr>
            <a:r>
              <a:rPr lang="en-IE" sz="1200" dirty="0" smtClean="0"/>
              <a:t>US Indoors &amp; handheld</a:t>
            </a:r>
          </a:p>
          <a:p>
            <a:pPr>
              <a:lnSpc>
                <a:spcPct val="115000"/>
              </a:lnSpc>
              <a:spcAft>
                <a:spcPts val="100"/>
              </a:spcAft>
            </a:pPr>
            <a:r>
              <a:rPr lang="en-IE" sz="1200" dirty="0" smtClean="0"/>
              <a:t>US </a:t>
            </a:r>
            <a:r>
              <a:rPr lang="en-IE" sz="1200" dirty="0"/>
              <a:t>I</a:t>
            </a:r>
            <a:r>
              <a:rPr lang="en-IE" sz="1200" dirty="0" smtClean="0"/>
              <a:t>ndoors &amp; mobile out</a:t>
            </a:r>
            <a:endParaRPr lang="en-IE" sz="1200" dirty="0"/>
          </a:p>
          <a:p>
            <a:pPr>
              <a:lnSpc>
                <a:spcPct val="115000"/>
              </a:lnSpc>
              <a:spcAft>
                <a:spcPts val="100"/>
              </a:spcAft>
            </a:pPr>
            <a:r>
              <a:rPr lang="en-IE" sz="1200" dirty="0" smtClean="0"/>
              <a:t>Europe, China, others</a:t>
            </a:r>
            <a:endParaRPr lang="en-IE" sz="1200" dirty="0"/>
          </a:p>
          <a:p>
            <a:pPr>
              <a:lnSpc>
                <a:spcPct val="115000"/>
              </a:lnSpc>
              <a:spcAft>
                <a:spcPts val="100"/>
              </a:spcAft>
            </a:pPr>
            <a:r>
              <a:rPr lang="en-IE" sz="1200" dirty="0"/>
              <a:t>Europe with LDC</a:t>
            </a:r>
          </a:p>
        </p:txBody>
      </p:sp>
      <p:sp>
        <p:nvSpPr>
          <p:cNvPr id="31782" name="Line 9"/>
          <p:cNvSpPr>
            <a:spLocks noChangeShapeType="1"/>
          </p:cNvSpPr>
          <p:nvPr>
            <p:custDataLst>
              <p:tags r:id="rId35"/>
            </p:custDataLst>
          </p:nvPr>
        </p:nvSpPr>
        <p:spPr bwMode="auto">
          <a:xfrm>
            <a:off x="5875338" y="5687994"/>
            <a:ext cx="719137" cy="0"/>
          </a:xfrm>
          <a:prstGeom prst="line">
            <a:avLst/>
          </a:prstGeom>
          <a:noFill/>
          <a:ln w="44450">
            <a:solidFill>
              <a:srgbClr val="996600"/>
            </a:solidFill>
            <a:round/>
            <a:headEnd type="triangle" w="med" len="med"/>
            <a:tailEnd type="triangle" w="med" len="med"/>
          </a:ln>
        </p:spPr>
        <p:txBody>
          <a:bodyPr/>
          <a:lstStyle/>
          <a:p>
            <a:endParaRPr lang="en-IE"/>
          </a:p>
        </p:txBody>
      </p:sp>
      <p:sp>
        <p:nvSpPr>
          <p:cNvPr id="31783" name="Line 10"/>
          <p:cNvSpPr>
            <a:spLocks noChangeShapeType="1"/>
          </p:cNvSpPr>
          <p:nvPr>
            <p:custDataLst>
              <p:tags r:id="rId36"/>
            </p:custDataLst>
          </p:nvPr>
        </p:nvSpPr>
        <p:spPr bwMode="auto">
          <a:xfrm>
            <a:off x="5875338" y="5889607"/>
            <a:ext cx="719137" cy="0"/>
          </a:xfrm>
          <a:prstGeom prst="line">
            <a:avLst/>
          </a:prstGeom>
          <a:noFill/>
          <a:ln w="44450">
            <a:solidFill>
              <a:srgbClr val="996600"/>
            </a:solidFill>
            <a:prstDash val="sysDot"/>
            <a:round/>
            <a:headEnd type="triangle" w="med" len="med"/>
            <a:tailEnd type="triangle" w="med" len="med"/>
          </a:ln>
        </p:spPr>
        <p:txBody>
          <a:bodyPr/>
          <a:lstStyle/>
          <a:p>
            <a:endParaRPr lang="en-IE"/>
          </a:p>
        </p:txBody>
      </p:sp>
      <p:cxnSp>
        <p:nvCxnSpPr>
          <p:cNvPr id="175" name="Straight Connector 174"/>
          <p:cNvCxnSpPr>
            <a:cxnSpLocks noChangeShapeType="1"/>
          </p:cNvCxnSpPr>
          <p:nvPr>
            <p:custDataLst>
              <p:tags r:id="rId37"/>
            </p:custDataLst>
          </p:nvPr>
        </p:nvCxnSpPr>
        <p:spPr bwMode="auto">
          <a:xfrm>
            <a:off x="509712" y="5560218"/>
            <a:ext cx="287338" cy="0"/>
          </a:xfrm>
          <a:prstGeom prst="line">
            <a:avLst/>
          </a:prstGeom>
          <a:noFill/>
          <a:ln w="38100" cap="rnd">
            <a:solidFill>
              <a:srgbClr val="FF33CC"/>
            </a:solidFill>
            <a:round/>
            <a:headEnd/>
            <a:tailEnd/>
          </a:ln>
          <a:effectLst>
            <a:outerShdw dist="35921" dir="2700000" algn="ctr" rotWithShape="0">
              <a:schemeClr val="bg2"/>
            </a:outerShdw>
          </a:effectLst>
        </p:spPr>
      </p:cxnSp>
      <p:cxnSp>
        <p:nvCxnSpPr>
          <p:cNvPr id="176" name="Straight Connector 175"/>
          <p:cNvCxnSpPr>
            <a:cxnSpLocks noChangeShapeType="1"/>
          </p:cNvCxnSpPr>
          <p:nvPr>
            <p:custDataLst>
              <p:tags r:id="rId38"/>
            </p:custDataLst>
          </p:nvPr>
        </p:nvCxnSpPr>
        <p:spPr bwMode="auto">
          <a:xfrm>
            <a:off x="179512" y="5733256"/>
            <a:ext cx="684213" cy="0"/>
          </a:xfrm>
          <a:prstGeom prst="line">
            <a:avLst/>
          </a:prstGeom>
          <a:noFill/>
          <a:ln w="38100" cap="rnd">
            <a:solidFill>
              <a:srgbClr val="7030A0"/>
            </a:solidFill>
            <a:round/>
            <a:headEnd/>
            <a:tailEnd/>
          </a:ln>
          <a:effectLst>
            <a:outerShdw dist="35921" dir="2700000" algn="ctr" rotWithShape="0">
              <a:schemeClr val="bg2"/>
            </a:outerShdw>
          </a:effectLst>
        </p:spPr>
      </p:cxnSp>
      <p:sp>
        <p:nvSpPr>
          <p:cNvPr id="31786" name="Rectangle 14"/>
          <p:cNvSpPr>
            <a:spLocks noChangeArrowheads="1"/>
          </p:cNvSpPr>
          <p:nvPr>
            <p:custDataLst>
              <p:tags r:id="rId39"/>
            </p:custDataLst>
          </p:nvPr>
        </p:nvSpPr>
        <p:spPr bwMode="auto">
          <a:xfrm>
            <a:off x="823881" y="5388980"/>
            <a:ext cx="1011815" cy="517065"/>
          </a:xfrm>
          <a:prstGeom prst="rect">
            <a:avLst/>
          </a:prstGeom>
          <a:noFill/>
          <a:ln w="9525">
            <a:noFill/>
            <a:miter lim="800000"/>
            <a:headEnd/>
            <a:tailEnd/>
          </a:ln>
        </p:spPr>
        <p:txBody>
          <a:bodyPr wrap="none" anchor="ctr">
            <a:spAutoFit/>
          </a:bodyPr>
          <a:lstStyle/>
          <a:p>
            <a:pPr>
              <a:lnSpc>
                <a:spcPct val="115000"/>
              </a:lnSpc>
            </a:pPr>
            <a:r>
              <a:rPr lang="en-IE" sz="1200" dirty="0"/>
              <a:t>.4a 500MHz</a:t>
            </a:r>
          </a:p>
          <a:p>
            <a:pPr>
              <a:lnSpc>
                <a:spcPct val="115000"/>
              </a:lnSpc>
            </a:pPr>
            <a:r>
              <a:rPr lang="en-IE" sz="1200" dirty="0"/>
              <a:t>.4a &gt;</a:t>
            </a:r>
            <a:r>
              <a:rPr lang="en-IE" sz="1200" dirty="0" smtClean="0"/>
              <a:t>1GHz</a:t>
            </a:r>
            <a:endParaRPr lang="en-IE" sz="1200" dirty="0"/>
          </a:p>
        </p:txBody>
      </p:sp>
      <p:sp>
        <p:nvSpPr>
          <p:cNvPr id="46126" name="Rectangle 2"/>
          <p:cNvSpPr>
            <a:spLocks noChangeArrowheads="1"/>
          </p:cNvSpPr>
          <p:nvPr>
            <p:custDataLst>
              <p:tags r:id="rId40"/>
            </p:custDataLst>
          </p:nvPr>
        </p:nvSpPr>
        <p:spPr bwMode="auto">
          <a:xfrm>
            <a:off x="0" y="71414"/>
            <a:ext cx="9001156" cy="704850"/>
          </a:xfrm>
          <a:prstGeom prst="rect">
            <a:avLst/>
          </a:prstGeom>
          <a:noFill/>
          <a:ln w="9525">
            <a:noFill/>
            <a:miter lim="800000"/>
            <a:headEnd/>
            <a:tailEnd/>
          </a:ln>
        </p:spPr>
        <p:txBody>
          <a:bodyPr anchor="ctr"/>
          <a:lstStyle/>
          <a:p>
            <a:pPr eaLnBrk="0" hangingPunct="0">
              <a:defRPr/>
            </a:pPr>
            <a:r>
              <a:rPr lang="en-US" sz="2400" b="1" i="1" dirty="0" err="1">
                <a:solidFill>
                  <a:schemeClr val="bg1"/>
                </a:solidFill>
                <a:ea typeface="+mj-ea"/>
                <a:cs typeface="+mj-cs"/>
              </a:rPr>
              <a:t>Bandplan</a:t>
            </a:r>
            <a:r>
              <a:rPr lang="en-US" sz="2400" b="1" i="1" dirty="0">
                <a:solidFill>
                  <a:schemeClr val="bg1"/>
                </a:solidFill>
                <a:ea typeface="+mj-ea"/>
                <a:cs typeface="+mj-cs"/>
              </a:rPr>
              <a:t> </a:t>
            </a:r>
            <a:r>
              <a:rPr lang="en-US" sz="2400" b="1" i="1" dirty="0" smtClean="0">
                <a:solidFill>
                  <a:schemeClr val="bg1"/>
                </a:solidFill>
                <a:ea typeface="+mj-ea"/>
                <a:cs typeface="+mj-cs"/>
              </a:rPr>
              <a:t>facilitating </a:t>
            </a:r>
            <a:r>
              <a:rPr lang="en-US" sz="2400" b="1" i="1" dirty="0">
                <a:solidFill>
                  <a:schemeClr val="bg1"/>
                </a:solidFill>
                <a:ea typeface="+mj-ea"/>
                <a:cs typeface="+mj-cs"/>
              </a:rPr>
              <a:t>Worldwide Deployment</a:t>
            </a:r>
          </a:p>
        </p:txBody>
      </p:sp>
      <p:sp>
        <p:nvSpPr>
          <p:cNvPr id="168" name="Oval 167"/>
          <p:cNvSpPr>
            <a:spLocks noChangeArrowheads="1"/>
          </p:cNvSpPr>
          <p:nvPr>
            <p:custDataLst>
              <p:tags r:id="rId41"/>
            </p:custDataLst>
          </p:nvPr>
        </p:nvSpPr>
        <p:spPr bwMode="auto">
          <a:xfrm>
            <a:off x="7153275" y="1208069"/>
            <a:ext cx="1730375" cy="1081088"/>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en-GB" sz="1100" dirty="0"/>
              <a:t>Pink and purple </a:t>
            </a:r>
          </a:p>
          <a:p>
            <a:pPr algn="ctr">
              <a:defRPr/>
            </a:pPr>
            <a:r>
              <a:rPr lang="en-GB" sz="1100" dirty="0"/>
              <a:t>lines show the .4a defined</a:t>
            </a:r>
          </a:p>
          <a:p>
            <a:pPr algn="ctr">
              <a:defRPr/>
            </a:pPr>
            <a:r>
              <a:rPr lang="en-GB" sz="1100" dirty="0"/>
              <a:t>frequency channels</a:t>
            </a:r>
          </a:p>
          <a:p>
            <a:pPr algn="ctr">
              <a:defRPr/>
            </a:pPr>
            <a:r>
              <a:rPr lang="en-GB" sz="1100" dirty="0"/>
              <a:t> and bandwidths</a:t>
            </a:r>
          </a:p>
        </p:txBody>
      </p:sp>
      <p:sp>
        <p:nvSpPr>
          <p:cNvPr id="171" name="Oval 170"/>
          <p:cNvSpPr>
            <a:spLocks noChangeArrowheads="1"/>
          </p:cNvSpPr>
          <p:nvPr>
            <p:custDataLst>
              <p:tags r:id="rId42"/>
            </p:custDataLst>
          </p:nvPr>
        </p:nvSpPr>
        <p:spPr bwMode="auto">
          <a:xfrm>
            <a:off x="1296988" y="1063607"/>
            <a:ext cx="2417762" cy="12287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p>
            <a:pPr algn="ctr">
              <a:defRPr/>
            </a:pPr>
            <a:r>
              <a:rPr lang="en-GB" sz="1100" dirty="0"/>
              <a:t>Double-ended arrows</a:t>
            </a:r>
          </a:p>
          <a:p>
            <a:pPr algn="ctr">
              <a:defRPr/>
            </a:pPr>
            <a:r>
              <a:rPr lang="en-GB" sz="1100" dirty="0"/>
              <a:t>show allowed UWB frequency</a:t>
            </a:r>
          </a:p>
          <a:p>
            <a:pPr algn="ctr">
              <a:defRPr/>
            </a:pPr>
            <a:r>
              <a:rPr lang="en-GB" sz="1100" dirty="0"/>
              <a:t>bands in various regions.</a:t>
            </a:r>
          </a:p>
          <a:p>
            <a:pPr algn="ctr">
              <a:defRPr/>
            </a:pPr>
            <a:r>
              <a:rPr lang="en-GB" sz="1100" dirty="0"/>
              <a:t>LDC = low duty cycle </a:t>
            </a:r>
          </a:p>
          <a:p>
            <a:pPr algn="ctr">
              <a:defRPr/>
            </a:pPr>
            <a:r>
              <a:rPr lang="en-GB" sz="1100" dirty="0"/>
              <a:t>i.e. infrequent TX</a:t>
            </a:r>
          </a:p>
        </p:txBody>
      </p:sp>
      <p:sp>
        <p:nvSpPr>
          <p:cNvPr id="31793" name="AutoShape 172" descr="http://www.artie.com/veterans_day/arg_us_flag.html"/>
          <p:cNvSpPr>
            <a:spLocks noChangeAspect="1" noChangeArrowheads="1"/>
          </p:cNvSpPr>
          <p:nvPr>
            <p:custDataLst>
              <p:tags r:id="rId43"/>
            </p:custDataLst>
          </p:nvPr>
        </p:nvSpPr>
        <p:spPr bwMode="auto">
          <a:xfrm>
            <a:off x="141288" y="69850"/>
            <a:ext cx="304800" cy="304800"/>
          </a:xfrm>
          <a:prstGeom prst="rect">
            <a:avLst/>
          </a:prstGeom>
          <a:noFill/>
          <a:ln w="9525">
            <a:noFill/>
            <a:miter lim="800000"/>
            <a:headEnd/>
            <a:tailEnd/>
          </a:ln>
        </p:spPr>
        <p:txBody>
          <a:bodyPr/>
          <a:lstStyle/>
          <a:p>
            <a:endParaRPr lang="en-IE"/>
          </a:p>
        </p:txBody>
      </p:sp>
      <p:sp>
        <p:nvSpPr>
          <p:cNvPr id="31794" name="AutoShape 174" descr="http://www.artie.com/veterans_day/arg_us_flag.html"/>
          <p:cNvSpPr>
            <a:spLocks noChangeAspect="1" noChangeArrowheads="1"/>
          </p:cNvSpPr>
          <p:nvPr>
            <p:custDataLst>
              <p:tags r:id="rId44"/>
            </p:custDataLst>
          </p:nvPr>
        </p:nvSpPr>
        <p:spPr bwMode="auto">
          <a:xfrm>
            <a:off x="141288" y="69850"/>
            <a:ext cx="304800" cy="304800"/>
          </a:xfrm>
          <a:prstGeom prst="rect">
            <a:avLst/>
          </a:prstGeom>
          <a:noFill/>
          <a:ln w="9525">
            <a:noFill/>
            <a:miter lim="800000"/>
            <a:headEnd/>
            <a:tailEnd/>
          </a:ln>
        </p:spPr>
        <p:txBody>
          <a:bodyPr/>
          <a:lstStyle/>
          <a:p>
            <a:endParaRPr lang="en-IE"/>
          </a:p>
        </p:txBody>
      </p:sp>
      <p:sp>
        <p:nvSpPr>
          <p:cNvPr id="31795" name="AutoShape 176" descr="http://www.artie.com/veterans_day/arg_us_flag.html"/>
          <p:cNvSpPr>
            <a:spLocks noChangeAspect="1" noChangeArrowheads="1"/>
          </p:cNvSpPr>
          <p:nvPr>
            <p:custDataLst>
              <p:tags r:id="rId45"/>
            </p:custDataLst>
          </p:nvPr>
        </p:nvSpPr>
        <p:spPr bwMode="auto">
          <a:xfrm>
            <a:off x="141288" y="69850"/>
            <a:ext cx="304800" cy="304800"/>
          </a:xfrm>
          <a:prstGeom prst="rect">
            <a:avLst/>
          </a:prstGeom>
          <a:noFill/>
          <a:ln w="9525">
            <a:noFill/>
            <a:miter lim="800000"/>
            <a:headEnd/>
            <a:tailEnd/>
          </a:ln>
        </p:spPr>
        <p:txBody>
          <a:bodyPr/>
          <a:lstStyle/>
          <a:p>
            <a:endParaRPr lang="en-IE"/>
          </a:p>
        </p:txBody>
      </p:sp>
      <p:pic>
        <p:nvPicPr>
          <p:cNvPr id="31796" name="Picture 178" descr="US flag graphic"/>
          <p:cNvPicPr>
            <a:picLocks noChangeAspect="1" noChangeArrowheads="1"/>
          </p:cNvPicPr>
          <p:nvPr>
            <p:custDataLst>
              <p:tags r:id="rId46"/>
            </p:custDataLst>
          </p:nvPr>
        </p:nvPicPr>
        <p:blipFill>
          <a:blip r:embed="rId56" cstate="print"/>
          <a:srcRect/>
          <a:stretch>
            <a:fillRect/>
          </a:stretch>
        </p:blipFill>
        <p:spPr bwMode="auto">
          <a:xfrm>
            <a:off x="2000250" y="5197457"/>
            <a:ext cx="663575" cy="396875"/>
          </a:xfrm>
          <a:prstGeom prst="rect">
            <a:avLst/>
          </a:prstGeom>
          <a:noFill/>
          <a:ln w="9525">
            <a:noFill/>
            <a:miter lim="800000"/>
            <a:headEnd/>
            <a:tailEnd/>
          </a:ln>
        </p:spPr>
      </p:pic>
      <p:sp>
        <p:nvSpPr>
          <p:cNvPr id="31798" name="AutoShape 182" descr="South Korean Flag"/>
          <p:cNvSpPr>
            <a:spLocks noChangeAspect="1" noChangeArrowheads="1"/>
          </p:cNvSpPr>
          <p:nvPr>
            <p:custDataLst>
              <p:tags r:id="rId47"/>
            </p:custDataLst>
          </p:nvPr>
        </p:nvSpPr>
        <p:spPr bwMode="auto">
          <a:xfrm>
            <a:off x="141288" y="69850"/>
            <a:ext cx="304800" cy="304800"/>
          </a:xfrm>
          <a:prstGeom prst="rect">
            <a:avLst/>
          </a:prstGeom>
          <a:noFill/>
          <a:ln w="9525">
            <a:noFill/>
            <a:miter lim="800000"/>
            <a:headEnd/>
            <a:tailEnd/>
          </a:ln>
        </p:spPr>
        <p:txBody>
          <a:bodyPr/>
          <a:lstStyle/>
          <a:p>
            <a:endParaRPr lang="en-IE"/>
          </a:p>
        </p:txBody>
      </p:sp>
      <p:pic>
        <p:nvPicPr>
          <p:cNvPr id="31799" name="Picture 186" descr="See full size image"/>
          <p:cNvPicPr>
            <a:picLocks noChangeAspect="1" noChangeArrowheads="1"/>
          </p:cNvPicPr>
          <p:nvPr>
            <p:custDataLst>
              <p:tags r:id="rId48"/>
            </p:custDataLst>
          </p:nvPr>
        </p:nvPicPr>
        <p:blipFill>
          <a:blip r:embed="rId57" cstate="print"/>
          <a:srcRect/>
          <a:stretch>
            <a:fillRect/>
          </a:stretch>
        </p:blipFill>
        <p:spPr bwMode="auto">
          <a:xfrm>
            <a:off x="5199063" y="5618144"/>
            <a:ext cx="587375" cy="395288"/>
          </a:xfrm>
          <a:prstGeom prst="rect">
            <a:avLst/>
          </a:prstGeom>
          <a:noFill/>
          <a:ln w="9525">
            <a:solidFill>
              <a:schemeClr val="tx1"/>
            </a:solidFill>
            <a:miter lim="800000"/>
            <a:headEnd/>
            <a:tailEnd/>
          </a:ln>
        </p:spPr>
      </p:pic>
      <p:pic>
        <p:nvPicPr>
          <p:cNvPr id="31800" name="Picture 188" descr="http://www.scottsuk.com/images/New%20Folder/japan%20flag.jpg"/>
          <p:cNvPicPr>
            <a:picLocks noChangeAspect="1" noChangeArrowheads="1"/>
          </p:cNvPicPr>
          <p:nvPr>
            <p:custDataLst>
              <p:tags r:id="rId49"/>
            </p:custDataLst>
          </p:nvPr>
        </p:nvPicPr>
        <p:blipFill>
          <a:blip r:embed="rId58" cstate="print"/>
          <a:srcRect/>
          <a:stretch>
            <a:fillRect/>
          </a:stretch>
        </p:blipFill>
        <p:spPr bwMode="auto">
          <a:xfrm>
            <a:off x="5199063" y="5173644"/>
            <a:ext cx="592137" cy="395288"/>
          </a:xfrm>
          <a:prstGeom prst="rect">
            <a:avLst/>
          </a:prstGeom>
          <a:noFill/>
          <a:ln w="9525">
            <a:solidFill>
              <a:schemeClr val="tx1"/>
            </a:solidFill>
            <a:miter lim="800000"/>
            <a:headEnd/>
            <a:tailEnd/>
          </a:ln>
        </p:spPr>
      </p:pic>
      <p:sp>
        <p:nvSpPr>
          <p:cNvPr id="31802" name="AutoShape 2" descr="http://www.national-symbol.com/C/china/china-flag.gif"/>
          <p:cNvSpPr>
            <a:spLocks noChangeAspect="1" noChangeArrowheads="1"/>
          </p:cNvSpPr>
          <p:nvPr>
            <p:custDataLst>
              <p:tags r:id="rId50"/>
            </p:custDataLst>
          </p:nvPr>
        </p:nvSpPr>
        <p:spPr bwMode="auto">
          <a:xfrm>
            <a:off x="155575" y="-144463"/>
            <a:ext cx="304800" cy="304801"/>
          </a:xfrm>
          <a:prstGeom prst="rect">
            <a:avLst/>
          </a:prstGeom>
          <a:noFill/>
          <a:ln w="9525">
            <a:noFill/>
            <a:miter lim="800000"/>
            <a:headEnd/>
            <a:tailEnd/>
          </a:ln>
        </p:spPr>
        <p:txBody>
          <a:bodyPr/>
          <a:lstStyle/>
          <a:p>
            <a:endParaRPr lang="en-IE"/>
          </a:p>
        </p:txBody>
      </p:sp>
      <p:sp>
        <p:nvSpPr>
          <p:cNvPr id="31803" name="AutoShape 4" descr="http://www.national-symbol.com/C/china/china-flag.gif"/>
          <p:cNvSpPr>
            <a:spLocks noChangeAspect="1" noChangeArrowheads="1"/>
          </p:cNvSpPr>
          <p:nvPr>
            <p:custDataLst>
              <p:tags r:id="rId51"/>
            </p:custDataLst>
          </p:nvPr>
        </p:nvSpPr>
        <p:spPr bwMode="auto">
          <a:xfrm>
            <a:off x="155575" y="-144463"/>
            <a:ext cx="304800" cy="304801"/>
          </a:xfrm>
          <a:prstGeom prst="rect">
            <a:avLst/>
          </a:prstGeom>
          <a:noFill/>
          <a:ln w="9525">
            <a:noFill/>
            <a:miter lim="800000"/>
            <a:headEnd/>
            <a:tailEnd/>
          </a:ln>
        </p:spPr>
        <p:txBody>
          <a:bodyPr/>
          <a:lstStyle/>
          <a:p>
            <a:endParaRPr lang="en-IE"/>
          </a:p>
        </p:txBody>
      </p:sp>
      <p:pic>
        <p:nvPicPr>
          <p:cNvPr id="31804" name="Picture 180"/>
          <p:cNvPicPr>
            <a:picLocks noChangeArrowheads="1"/>
          </p:cNvPicPr>
          <p:nvPr>
            <p:custDataLst>
              <p:tags r:id="rId52"/>
            </p:custDataLst>
          </p:nvPr>
        </p:nvPicPr>
        <p:blipFill>
          <a:blip r:embed="rId59" cstate="print"/>
          <a:srcRect/>
          <a:stretch>
            <a:fillRect/>
          </a:stretch>
        </p:blipFill>
        <p:spPr bwMode="auto">
          <a:xfrm>
            <a:off x="1875666" y="5738794"/>
            <a:ext cx="582612" cy="395288"/>
          </a:xfrm>
          <a:prstGeom prst="rect">
            <a:avLst/>
          </a:prstGeom>
          <a:noFill/>
          <a:ln w="1">
            <a:noFill/>
            <a:miter lim="800000"/>
            <a:headEnd/>
            <a:tailEnd/>
          </a:ln>
        </p:spPr>
      </p:pic>
      <p:pic>
        <p:nvPicPr>
          <p:cNvPr id="31797" name="Picture 180" descr="EU Flag"/>
          <p:cNvPicPr>
            <a:picLocks noChangeAspect="1" noChangeArrowheads="1"/>
          </p:cNvPicPr>
          <p:nvPr>
            <p:custDataLst>
              <p:tags r:id="rId53"/>
            </p:custDataLst>
          </p:nvPr>
        </p:nvPicPr>
        <p:blipFill>
          <a:blip r:embed="rId60" cstate="print"/>
          <a:srcRect/>
          <a:stretch>
            <a:fillRect/>
          </a:stretch>
        </p:blipFill>
        <p:spPr bwMode="auto">
          <a:xfrm>
            <a:off x="2044700" y="5657832"/>
            <a:ext cx="582613" cy="3968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hHseLDYRdNVaKLE9GHRG2d"/>
</p:tagLst>
</file>

<file path=ppt/tags/tag10.xml><?xml version="1.0" encoding="utf-8"?>
<p:tagLst xmlns:a="http://schemas.openxmlformats.org/drawingml/2006/main" xmlns:r="http://schemas.openxmlformats.org/officeDocument/2006/relationships" xmlns:p="http://schemas.openxmlformats.org/presentationml/2006/main">
  <p:tag name="DVSHAPEID" val="CuE4MDEX8GgjRs6sc3VWqv"/>
</p:tagLst>
</file>

<file path=ppt/tags/tag11.xml><?xml version="1.0" encoding="utf-8"?>
<p:tagLst xmlns:a="http://schemas.openxmlformats.org/drawingml/2006/main" xmlns:r="http://schemas.openxmlformats.org/officeDocument/2006/relationships" xmlns:p="http://schemas.openxmlformats.org/presentationml/2006/main">
  <p:tag name="DVSHAPEID" val="uBlohncOY4aAArcWRI8af8"/>
</p:tagLst>
</file>

<file path=ppt/tags/tag12.xml><?xml version="1.0" encoding="utf-8"?>
<p:tagLst xmlns:a="http://schemas.openxmlformats.org/drawingml/2006/main" xmlns:r="http://schemas.openxmlformats.org/officeDocument/2006/relationships" xmlns:p="http://schemas.openxmlformats.org/presentationml/2006/main">
  <p:tag name="DVSHAPEID" val="wqZhSYyJXF4602InlgLjIb"/>
</p:tagLst>
</file>

<file path=ppt/tags/tag13.xml><?xml version="1.0" encoding="utf-8"?>
<p:tagLst xmlns:a="http://schemas.openxmlformats.org/drawingml/2006/main" xmlns:r="http://schemas.openxmlformats.org/officeDocument/2006/relationships" xmlns:p="http://schemas.openxmlformats.org/presentationml/2006/main">
  <p:tag name="DVSHAPEID" val="8hSEfgbcOggl4Vp0udge7v"/>
</p:tagLst>
</file>

<file path=ppt/tags/tag14.xml><?xml version="1.0" encoding="utf-8"?>
<p:tagLst xmlns:a="http://schemas.openxmlformats.org/drawingml/2006/main" xmlns:r="http://schemas.openxmlformats.org/officeDocument/2006/relationships" xmlns:p="http://schemas.openxmlformats.org/presentationml/2006/main">
  <p:tag name="DVSHAPEID" val="wtr9dtmRpVqkiIpdJhyKQO"/>
</p:tagLst>
</file>

<file path=ppt/tags/tag15.xml><?xml version="1.0" encoding="utf-8"?>
<p:tagLst xmlns:a="http://schemas.openxmlformats.org/drawingml/2006/main" xmlns:r="http://schemas.openxmlformats.org/officeDocument/2006/relationships" xmlns:p="http://schemas.openxmlformats.org/presentationml/2006/main">
  <p:tag name="DVSHAPEID" val="QEXNYlLx3t4CLod52HPXQk"/>
</p:tagLst>
</file>

<file path=ppt/tags/tag16.xml><?xml version="1.0" encoding="utf-8"?>
<p:tagLst xmlns:a="http://schemas.openxmlformats.org/drawingml/2006/main" xmlns:r="http://schemas.openxmlformats.org/officeDocument/2006/relationships" xmlns:p="http://schemas.openxmlformats.org/presentationml/2006/main">
  <p:tag name="DVSHAPEID" val="VJCGBhuYGmFHDNbpv15RRX"/>
</p:tagLst>
</file>

<file path=ppt/tags/tag17.xml><?xml version="1.0" encoding="utf-8"?>
<p:tagLst xmlns:a="http://schemas.openxmlformats.org/drawingml/2006/main" xmlns:r="http://schemas.openxmlformats.org/officeDocument/2006/relationships" xmlns:p="http://schemas.openxmlformats.org/presentationml/2006/main">
  <p:tag name="DVSHAPEID" val="2KKdxaeclVf9jElVnYxhbG"/>
</p:tagLst>
</file>

<file path=ppt/tags/tag18.xml><?xml version="1.0" encoding="utf-8"?>
<p:tagLst xmlns:a="http://schemas.openxmlformats.org/drawingml/2006/main" xmlns:r="http://schemas.openxmlformats.org/officeDocument/2006/relationships" xmlns:p="http://schemas.openxmlformats.org/presentationml/2006/main">
  <p:tag name="DVSHAPEID" val="NTeQlF77ckML5jd2G6lBqf"/>
</p:tagLst>
</file>

<file path=ppt/tags/tag19.xml><?xml version="1.0" encoding="utf-8"?>
<p:tagLst xmlns:a="http://schemas.openxmlformats.org/drawingml/2006/main" xmlns:r="http://schemas.openxmlformats.org/officeDocument/2006/relationships" xmlns:p="http://schemas.openxmlformats.org/presentationml/2006/main">
  <p:tag name="DVSHAPEID" val="jyAAfNeFzJNmXRYGOz5eJU"/>
</p:tagLst>
</file>

<file path=ppt/tags/tag2.xml><?xml version="1.0" encoding="utf-8"?>
<p:tagLst xmlns:a="http://schemas.openxmlformats.org/drawingml/2006/main" xmlns:r="http://schemas.openxmlformats.org/officeDocument/2006/relationships" xmlns:p="http://schemas.openxmlformats.org/presentationml/2006/main">
  <p:tag name="DVSHAPEID" val="litkMt62YxlI1e84lyiaQY"/>
</p:tagLst>
</file>

<file path=ppt/tags/tag20.xml><?xml version="1.0" encoding="utf-8"?>
<p:tagLst xmlns:a="http://schemas.openxmlformats.org/drawingml/2006/main" xmlns:r="http://schemas.openxmlformats.org/officeDocument/2006/relationships" xmlns:p="http://schemas.openxmlformats.org/presentationml/2006/main">
  <p:tag name="DVSHAPEID" val="nxy1IlirVzfxzFgLpjSxL3"/>
</p:tagLst>
</file>

<file path=ppt/tags/tag21.xml><?xml version="1.0" encoding="utf-8"?>
<p:tagLst xmlns:a="http://schemas.openxmlformats.org/drawingml/2006/main" xmlns:r="http://schemas.openxmlformats.org/officeDocument/2006/relationships" xmlns:p="http://schemas.openxmlformats.org/presentationml/2006/main">
  <p:tag name="DVSHAPEID" val="YIml3ZiMvcwob21d5Tm7Nd"/>
</p:tagLst>
</file>

<file path=ppt/tags/tag22.xml><?xml version="1.0" encoding="utf-8"?>
<p:tagLst xmlns:a="http://schemas.openxmlformats.org/drawingml/2006/main" xmlns:r="http://schemas.openxmlformats.org/officeDocument/2006/relationships" xmlns:p="http://schemas.openxmlformats.org/presentationml/2006/main">
  <p:tag name="DVSHAPEID" val="6phiq2aMmb9jyQFnhj8942"/>
</p:tagLst>
</file>

<file path=ppt/tags/tag23.xml><?xml version="1.0" encoding="utf-8"?>
<p:tagLst xmlns:a="http://schemas.openxmlformats.org/drawingml/2006/main" xmlns:r="http://schemas.openxmlformats.org/officeDocument/2006/relationships" xmlns:p="http://schemas.openxmlformats.org/presentationml/2006/main">
  <p:tag name="DVSHAPEID" val="1atdJbeYaEfKBW3KzfBIQk"/>
</p:tagLst>
</file>

<file path=ppt/tags/tag24.xml><?xml version="1.0" encoding="utf-8"?>
<p:tagLst xmlns:a="http://schemas.openxmlformats.org/drawingml/2006/main" xmlns:r="http://schemas.openxmlformats.org/officeDocument/2006/relationships" xmlns:p="http://schemas.openxmlformats.org/presentationml/2006/main">
  <p:tag name="DVSHAPEID" val="fStbyHB2ZE84o7PciYyn0v"/>
</p:tagLst>
</file>

<file path=ppt/tags/tag25.xml><?xml version="1.0" encoding="utf-8"?>
<p:tagLst xmlns:a="http://schemas.openxmlformats.org/drawingml/2006/main" xmlns:r="http://schemas.openxmlformats.org/officeDocument/2006/relationships" xmlns:p="http://schemas.openxmlformats.org/presentationml/2006/main">
  <p:tag name="DVSHAPEID" val="3OeJjxKSxmcHUBJyDwn8FB"/>
</p:tagLst>
</file>

<file path=ppt/tags/tag26.xml><?xml version="1.0" encoding="utf-8"?>
<p:tagLst xmlns:a="http://schemas.openxmlformats.org/drawingml/2006/main" xmlns:r="http://schemas.openxmlformats.org/officeDocument/2006/relationships" xmlns:p="http://schemas.openxmlformats.org/presentationml/2006/main">
  <p:tag name="DVSHAPEID" val="BxyWVmWD9sjKOFXOo4i67M"/>
</p:tagLst>
</file>

<file path=ppt/tags/tag27.xml><?xml version="1.0" encoding="utf-8"?>
<p:tagLst xmlns:a="http://schemas.openxmlformats.org/drawingml/2006/main" xmlns:r="http://schemas.openxmlformats.org/officeDocument/2006/relationships" xmlns:p="http://schemas.openxmlformats.org/presentationml/2006/main">
  <p:tag name="DVSHAPEID" val="RHcdsKl20SQscGbnBnWUcJ"/>
</p:tagLst>
</file>

<file path=ppt/tags/tag28.xml><?xml version="1.0" encoding="utf-8"?>
<p:tagLst xmlns:a="http://schemas.openxmlformats.org/drawingml/2006/main" xmlns:r="http://schemas.openxmlformats.org/officeDocument/2006/relationships" xmlns:p="http://schemas.openxmlformats.org/presentationml/2006/main">
  <p:tag name="DVSHAPEID" val="naN4AO8iPyuOGQKIUbh7sq"/>
</p:tagLst>
</file>

<file path=ppt/tags/tag29.xml><?xml version="1.0" encoding="utf-8"?>
<p:tagLst xmlns:a="http://schemas.openxmlformats.org/drawingml/2006/main" xmlns:r="http://schemas.openxmlformats.org/officeDocument/2006/relationships" xmlns:p="http://schemas.openxmlformats.org/presentationml/2006/main">
  <p:tag name="DVSHAPEID" val="UltgD1sUacA7j1pnawUH3h"/>
</p:tagLst>
</file>

<file path=ppt/tags/tag3.xml><?xml version="1.0" encoding="utf-8"?>
<p:tagLst xmlns:a="http://schemas.openxmlformats.org/drawingml/2006/main" xmlns:r="http://schemas.openxmlformats.org/officeDocument/2006/relationships" xmlns:p="http://schemas.openxmlformats.org/presentationml/2006/main">
  <p:tag name="DVSHAPEID" val="dAxYxIatGZgBM1YebjV7CZ"/>
</p:tagLst>
</file>

<file path=ppt/tags/tag30.xml><?xml version="1.0" encoding="utf-8"?>
<p:tagLst xmlns:a="http://schemas.openxmlformats.org/drawingml/2006/main" xmlns:r="http://schemas.openxmlformats.org/officeDocument/2006/relationships" xmlns:p="http://schemas.openxmlformats.org/presentationml/2006/main">
  <p:tag name="DVSHAPEID" val="Yn0kCTtKC4gWfrBja6QUoh"/>
</p:tagLst>
</file>

<file path=ppt/tags/tag31.xml><?xml version="1.0" encoding="utf-8"?>
<p:tagLst xmlns:a="http://schemas.openxmlformats.org/drawingml/2006/main" xmlns:r="http://schemas.openxmlformats.org/officeDocument/2006/relationships" xmlns:p="http://schemas.openxmlformats.org/presentationml/2006/main">
  <p:tag name="DVSHAPEID" val="eywIiw1LdLnDn5gjozrqAw"/>
</p:tagLst>
</file>

<file path=ppt/tags/tag32.xml><?xml version="1.0" encoding="utf-8"?>
<p:tagLst xmlns:a="http://schemas.openxmlformats.org/drawingml/2006/main" xmlns:r="http://schemas.openxmlformats.org/officeDocument/2006/relationships" xmlns:p="http://schemas.openxmlformats.org/presentationml/2006/main">
  <p:tag name="DVSHAPEID" val="RnMXMQlNR8SG9sNTAWIQQv"/>
</p:tagLst>
</file>

<file path=ppt/tags/tag33.xml><?xml version="1.0" encoding="utf-8"?>
<p:tagLst xmlns:a="http://schemas.openxmlformats.org/drawingml/2006/main" xmlns:r="http://schemas.openxmlformats.org/officeDocument/2006/relationships" xmlns:p="http://schemas.openxmlformats.org/presentationml/2006/main">
  <p:tag name="DVSHAPEID" val="zC4v3RIgsYGHH9WlJapqUe"/>
</p:tagLst>
</file>

<file path=ppt/tags/tag34.xml><?xml version="1.0" encoding="utf-8"?>
<p:tagLst xmlns:a="http://schemas.openxmlformats.org/drawingml/2006/main" xmlns:r="http://schemas.openxmlformats.org/officeDocument/2006/relationships" xmlns:p="http://schemas.openxmlformats.org/presentationml/2006/main">
  <p:tag name="DVSHAPEID" val="KHVOvuYvHKFlN9ThNt4AFT"/>
</p:tagLst>
</file>

<file path=ppt/tags/tag35.xml><?xml version="1.0" encoding="utf-8"?>
<p:tagLst xmlns:a="http://schemas.openxmlformats.org/drawingml/2006/main" xmlns:r="http://schemas.openxmlformats.org/officeDocument/2006/relationships" xmlns:p="http://schemas.openxmlformats.org/presentationml/2006/main">
  <p:tag name="DVSHAPEID" val="0rKDXfcxrqAkRnzemdiXhW"/>
</p:tagLst>
</file>

<file path=ppt/tags/tag36.xml><?xml version="1.0" encoding="utf-8"?>
<p:tagLst xmlns:a="http://schemas.openxmlformats.org/drawingml/2006/main" xmlns:r="http://schemas.openxmlformats.org/officeDocument/2006/relationships" xmlns:p="http://schemas.openxmlformats.org/presentationml/2006/main">
  <p:tag name="DVSHAPEID" val="2llMrsnVlkzRHt3RxJiaie"/>
</p:tagLst>
</file>

<file path=ppt/tags/tag37.xml><?xml version="1.0" encoding="utf-8"?>
<p:tagLst xmlns:a="http://schemas.openxmlformats.org/drawingml/2006/main" xmlns:r="http://schemas.openxmlformats.org/officeDocument/2006/relationships" xmlns:p="http://schemas.openxmlformats.org/presentationml/2006/main">
  <p:tag name="DVSHAPEID" val="LtiwHz7QhIC3pphaNJav5g"/>
</p:tagLst>
</file>

<file path=ppt/tags/tag38.xml><?xml version="1.0" encoding="utf-8"?>
<p:tagLst xmlns:a="http://schemas.openxmlformats.org/drawingml/2006/main" xmlns:r="http://schemas.openxmlformats.org/officeDocument/2006/relationships" xmlns:p="http://schemas.openxmlformats.org/presentationml/2006/main">
  <p:tag name="DVSHAPEID" val="K0G5auGzE7DNASuVLNOu2R"/>
</p:tagLst>
</file>

<file path=ppt/tags/tag39.xml><?xml version="1.0" encoding="utf-8"?>
<p:tagLst xmlns:a="http://schemas.openxmlformats.org/drawingml/2006/main" xmlns:r="http://schemas.openxmlformats.org/officeDocument/2006/relationships" xmlns:p="http://schemas.openxmlformats.org/presentationml/2006/main">
  <p:tag name="DVSHAPEID" val="eD4DznVzZN9uJhQBoCaI3v"/>
</p:tagLst>
</file>

<file path=ppt/tags/tag4.xml><?xml version="1.0" encoding="utf-8"?>
<p:tagLst xmlns:a="http://schemas.openxmlformats.org/drawingml/2006/main" xmlns:r="http://schemas.openxmlformats.org/officeDocument/2006/relationships" xmlns:p="http://schemas.openxmlformats.org/presentationml/2006/main">
  <p:tag name="DVSHAPEID" val="uaaliM9aHiZn4TMOWoSuRl"/>
</p:tagLst>
</file>

<file path=ppt/tags/tag40.xml><?xml version="1.0" encoding="utf-8"?>
<p:tagLst xmlns:a="http://schemas.openxmlformats.org/drawingml/2006/main" xmlns:r="http://schemas.openxmlformats.org/officeDocument/2006/relationships" xmlns:p="http://schemas.openxmlformats.org/presentationml/2006/main">
  <p:tag name="DVSHAPEID" val="63PzILBAuuK4OjGiAyusfO"/>
</p:tagLst>
</file>

<file path=ppt/tags/tag41.xml><?xml version="1.0" encoding="utf-8"?>
<p:tagLst xmlns:a="http://schemas.openxmlformats.org/drawingml/2006/main" xmlns:r="http://schemas.openxmlformats.org/officeDocument/2006/relationships" xmlns:p="http://schemas.openxmlformats.org/presentationml/2006/main">
  <p:tag name="DVSHAPEID" val="kDt4SehMGAjmItXZ8WfuuU"/>
</p:tagLst>
</file>

<file path=ppt/tags/tag42.xml><?xml version="1.0" encoding="utf-8"?>
<p:tagLst xmlns:a="http://schemas.openxmlformats.org/drawingml/2006/main" xmlns:r="http://schemas.openxmlformats.org/officeDocument/2006/relationships" xmlns:p="http://schemas.openxmlformats.org/presentationml/2006/main">
  <p:tag name="DVSHAPEID" val="PUVXMteo1NEhIc6ESniINa"/>
</p:tagLst>
</file>

<file path=ppt/tags/tag43.xml><?xml version="1.0" encoding="utf-8"?>
<p:tagLst xmlns:a="http://schemas.openxmlformats.org/drawingml/2006/main" xmlns:r="http://schemas.openxmlformats.org/officeDocument/2006/relationships" xmlns:p="http://schemas.openxmlformats.org/presentationml/2006/main">
  <p:tag name="DVSHAPEID" val="LrAdkAqydKkqOz9VsOyiyv"/>
</p:tagLst>
</file>

<file path=ppt/tags/tag44.xml><?xml version="1.0" encoding="utf-8"?>
<p:tagLst xmlns:a="http://schemas.openxmlformats.org/drawingml/2006/main" xmlns:r="http://schemas.openxmlformats.org/officeDocument/2006/relationships" xmlns:p="http://schemas.openxmlformats.org/presentationml/2006/main">
  <p:tag name="DVSHAPEID" val="HrKLTu3ScM6E8tmy8EXtAU"/>
</p:tagLst>
</file>

<file path=ppt/tags/tag45.xml><?xml version="1.0" encoding="utf-8"?>
<p:tagLst xmlns:a="http://schemas.openxmlformats.org/drawingml/2006/main" xmlns:r="http://schemas.openxmlformats.org/officeDocument/2006/relationships" xmlns:p="http://schemas.openxmlformats.org/presentationml/2006/main">
  <p:tag name="DVSHAPEID" val="XhnxuXUuauBfJ9syGVulxy"/>
</p:tagLst>
</file>

<file path=ppt/tags/tag46.xml><?xml version="1.0" encoding="utf-8"?>
<p:tagLst xmlns:a="http://schemas.openxmlformats.org/drawingml/2006/main" xmlns:r="http://schemas.openxmlformats.org/officeDocument/2006/relationships" xmlns:p="http://schemas.openxmlformats.org/presentationml/2006/main">
  <p:tag name="DVSHAPEID" val="j9qFzTFTk5VNtsnmZ6XICB"/>
</p:tagLst>
</file>

<file path=ppt/tags/tag47.xml><?xml version="1.0" encoding="utf-8"?>
<p:tagLst xmlns:a="http://schemas.openxmlformats.org/drawingml/2006/main" xmlns:r="http://schemas.openxmlformats.org/officeDocument/2006/relationships" xmlns:p="http://schemas.openxmlformats.org/presentationml/2006/main">
  <p:tag name="DVSHAPEID" val="3SKc5AX2YfmoXe6Pn1Pgaw"/>
</p:tagLst>
</file>

<file path=ppt/tags/tag48.xml><?xml version="1.0" encoding="utf-8"?>
<p:tagLst xmlns:a="http://schemas.openxmlformats.org/drawingml/2006/main" xmlns:r="http://schemas.openxmlformats.org/officeDocument/2006/relationships" xmlns:p="http://schemas.openxmlformats.org/presentationml/2006/main">
  <p:tag name="DVSHAPEID" val="kWF0akVonPWI5xVmN4Wi6G"/>
</p:tagLst>
</file>

<file path=ppt/tags/tag49.xml><?xml version="1.0" encoding="utf-8"?>
<p:tagLst xmlns:a="http://schemas.openxmlformats.org/drawingml/2006/main" xmlns:r="http://schemas.openxmlformats.org/officeDocument/2006/relationships" xmlns:p="http://schemas.openxmlformats.org/presentationml/2006/main">
  <p:tag name="DVSHAPEID" val="q5u8g9IWTmrwyNw5pD6ARx"/>
</p:tagLst>
</file>

<file path=ppt/tags/tag5.xml><?xml version="1.0" encoding="utf-8"?>
<p:tagLst xmlns:a="http://schemas.openxmlformats.org/drawingml/2006/main" xmlns:r="http://schemas.openxmlformats.org/officeDocument/2006/relationships" xmlns:p="http://schemas.openxmlformats.org/presentationml/2006/main">
  <p:tag name="DVSHAPEID" val="sqs767nYeIme5nNcpnkwhX"/>
</p:tagLst>
</file>

<file path=ppt/tags/tag50.xml><?xml version="1.0" encoding="utf-8"?>
<p:tagLst xmlns:a="http://schemas.openxmlformats.org/drawingml/2006/main" xmlns:r="http://schemas.openxmlformats.org/officeDocument/2006/relationships" xmlns:p="http://schemas.openxmlformats.org/presentationml/2006/main">
  <p:tag name="DVSHAPEID" val="sf8yU1dKjSpDvAv14MFrWA"/>
</p:tagLst>
</file>

<file path=ppt/tags/tag51.xml><?xml version="1.0" encoding="utf-8"?>
<p:tagLst xmlns:a="http://schemas.openxmlformats.org/drawingml/2006/main" xmlns:r="http://schemas.openxmlformats.org/officeDocument/2006/relationships" xmlns:p="http://schemas.openxmlformats.org/presentationml/2006/main">
  <p:tag name="DVSHAPEID" val="hzY7PHFjbwPTCf0HfGI92z"/>
</p:tagLst>
</file>

<file path=ppt/tags/tag52.xml><?xml version="1.0" encoding="utf-8"?>
<p:tagLst xmlns:a="http://schemas.openxmlformats.org/drawingml/2006/main" xmlns:r="http://schemas.openxmlformats.org/officeDocument/2006/relationships" xmlns:p="http://schemas.openxmlformats.org/presentationml/2006/main">
  <p:tag name="DVSHAPEID" val="7UhWAnykUpASYzzNcv40GT"/>
</p:tagLst>
</file>

<file path=ppt/tags/tag53.xml><?xml version="1.0" encoding="utf-8"?>
<p:tagLst xmlns:a="http://schemas.openxmlformats.org/drawingml/2006/main" xmlns:r="http://schemas.openxmlformats.org/officeDocument/2006/relationships" xmlns:p="http://schemas.openxmlformats.org/presentationml/2006/main">
  <p:tag name="DVSHAPEID" val="OCYg1mwYJNxIr3PT7iKRBp"/>
</p:tagLst>
</file>

<file path=ppt/tags/tag6.xml><?xml version="1.0" encoding="utf-8"?>
<p:tagLst xmlns:a="http://schemas.openxmlformats.org/drawingml/2006/main" xmlns:r="http://schemas.openxmlformats.org/officeDocument/2006/relationships" xmlns:p="http://schemas.openxmlformats.org/presentationml/2006/main">
  <p:tag name="DVSHAPEID" val="BpW4rnnxf888IKTbG2MJ4h"/>
</p:tagLst>
</file>

<file path=ppt/tags/tag7.xml><?xml version="1.0" encoding="utf-8"?>
<p:tagLst xmlns:a="http://schemas.openxmlformats.org/drawingml/2006/main" xmlns:r="http://schemas.openxmlformats.org/officeDocument/2006/relationships" xmlns:p="http://schemas.openxmlformats.org/presentationml/2006/main">
  <p:tag name="DVSHAPEID" val="0QOp0JYual3vO2a2F0BHsd"/>
</p:tagLst>
</file>

<file path=ppt/tags/tag8.xml><?xml version="1.0" encoding="utf-8"?>
<p:tagLst xmlns:a="http://schemas.openxmlformats.org/drawingml/2006/main" xmlns:r="http://schemas.openxmlformats.org/officeDocument/2006/relationships" xmlns:p="http://schemas.openxmlformats.org/presentationml/2006/main">
  <p:tag name="DVSHAPEID" val="6WF2idHhJySjo5f1mDzLXM"/>
</p:tagLst>
</file>

<file path=ppt/tags/tag9.xml><?xml version="1.0" encoding="utf-8"?>
<p:tagLst xmlns:a="http://schemas.openxmlformats.org/drawingml/2006/main" xmlns:r="http://schemas.openxmlformats.org/officeDocument/2006/relationships" xmlns:p="http://schemas.openxmlformats.org/presentationml/2006/main">
  <p:tag name="DVSHAPEID" val="5cWQ1EmM8nPNKRKYrKMSBu"/>
</p:tagLst>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txDef>
      <a:spPr>
        <a:noFill/>
      </a:spPr>
      <a:bodyPr wrap="none" rtlCol="0">
        <a:spAutoFit/>
      </a:bodyPr>
      <a:lstStyle>
        <a:defPPr>
          <a:defRPr dirty="0" smtClean="0">
            <a:latin typeface="+mn-lt"/>
          </a:defRPr>
        </a:defPPr>
      </a:lstStyle>
    </a:tx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9348</TotalTime>
  <Words>1677</Words>
  <Application>Microsoft Office PowerPoint</Application>
  <PresentationFormat>On-screen Show (4:3)</PresentationFormat>
  <Paragraphs>291</Paragraphs>
  <Slides>37</Slides>
  <Notes>24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Slide 1</vt:lpstr>
      <vt:lpstr>UWB PHY Recommendation for 802.15.8</vt:lpstr>
      <vt:lpstr>Reasons TG8 should adopt the 4a UWB PHY(1)</vt:lpstr>
      <vt:lpstr>Reasons TG8 should adopt the 4a UWB PHY (2)</vt:lpstr>
      <vt:lpstr>Narrowband versus Ultra-Wideband</vt:lpstr>
      <vt:lpstr>In the Presence of Noise</vt:lpstr>
      <vt:lpstr>In the Presence of Multipath</vt:lpstr>
      <vt:lpstr>Slide 8</vt:lpstr>
      <vt:lpstr>Slide 9</vt:lpstr>
      <vt:lpstr>IEEE 802.15.4a Preamble</vt:lpstr>
      <vt:lpstr>Convolutional Coding of Data Bits</vt:lpstr>
      <vt:lpstr>IEEE 802.15.4a Payload</vt:lpstr>
      <vt:lpstr>Find the unicorn (non-coherent version)</vt:lpstr>
      <vt:lpstr>Find the unicorn (coherent version)</vt:lpstr>
      <vt:lpstr>Slide 15</vt:lpstr>
      <vt:lpstr>Slide 16</vt:lpstr>
      <vt:lpstr>4a Transmit Preamble – Zoomed In</vt:lpstr>
      <vt:lpstr>4a Transmit Preamble – Zoomed In</vt:lpstr>
      <vt:lpstr>4a Transmit – One pulse</vt:lpstr>
      <vt:lpstr>The 4a Receive Frame – No Noise</vt:lpstr>
      <vt:lpstr>The 4a Receive Frame – No Noise</vt:lpstr>
      <vt:lpstr>The 4a Receive Signal – Zoomed In</vt:lpstr>
      <vt:lpstr>The 4a Receive Signal – Zoomed In</vt:lpstr>
      <vt:lpstr>One 4a Receive Burst– No Noise</vt:lpstr>
      <vt:lpstr>The 4a Receive Frame – No Noise</vt:lpstr>
      <vt:lpstr>4a Receive Signal 6.8Mbps + Thermal Noise</vt:lpstr>
      <vt:lpstr>4a Receive Signal 850kbps +Thermal Noise</vt:lpstr>
      <vt:lpstr>4a Receive Signal 110kbps +Thermal Noise</vt:lpstr>
      <vt:lpstr>AWGN Channel Test Results 16MHz PRF</vt:lpstr>
      <vt:lpstr>AWGN Channel Test Results 64MHz PRF</vt:lpstr>
      <vt:lpstr>IEEE 802.15.4a Channel Model Simulation Results</vt:lpstr>
      <vt:lpstr>Example CIR read from DW1000 802.15.4a IC</vt:lpstr>
      <vt:lpstr>Example CIR read from DW1000 802.15.4a IC</vt:lpstr>
      <vt:lpstr>Example CIR read from DW1000 802.15.4a IC</vt:lpstr>
      <vt:lpstr>LOS Ranging Test Results</vt:lpstr>
      <vt:lpstr>LOS Ranging accuracy</vt:lpstr>
      <vt:lpstr>Conclusion</vt:lpstr>
    </vt:vector>
  </TitlesOfParts>
  <Company>GTE Laboratories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IEEE 802.15 &lt;subject&gt;</dc:subject>
  <dc:creator>Rober F. Heile</dc:creator>
  <dc:description>&lt;doc#&gt;</dc:description>
  <cp:lastModifiedBy>Michael McLaughlin</cp:lastModifiedBy>
  <cp:revision>550</cp:revision>
  <cp:lastPrinted>1998-02-10T13:28:06Z</cp:lastPrinted>
  <dcterms:created xsi:type="dcterms:W3CDTF">1999-11-08T18:59:45Z</dcterms:created>
  <dcterms:modified xsi:type="dcterms:W3CDTF">2013-07-11T16:30:06Z</dcterms:modified>
</cp:coreProperties>
</file>