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61" r:id="rId3"/>
    <p:sldId id="262" r:id="rId4"/>
    <p:sldId id="263" r:id="rId5"/>
    <p:sldId id="265" r:id="rId6"/>
    <p:sldId id="266" r:id="rId7"/>
    <p:sldId id="269" r:id="rId8"/>
    <p:sldId id="267" r:id="rId9"/>
    <p:sldId id="268" r:id="rId10"/>
    <p:sldId id="264" r:id="rId11"/>
  </p:sldIdLst>
  <p:sldSz cx="9144000" cy="6858000" type="screen4x3"/>
  <p:notesSz cx="9280525" cy="693420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7287" autoAdjust="0"/>
  </p:normalViewPr>
  <p:slideViewPr>
    <p:cSldViewPr showGuides="1">
      <p:cViewPr>
        <p:scale>
          <a:sx n="110" d="100"/>
          <a:sy n="110" d="100"/>
        </p:scale>
        <p:origin x="-141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4" d="100"/>
          <a:sy n="114" d="100"/>
        </p:scale>
        <p:origin x="-474" y="-96"/>
      </p:cViewPr>
      <p:guideLst>
        <p:guide orient="horz" pos="2184"/>
        <p:guide pos="29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745038" y="76200"/>
            <a:ext cx="36052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30275" y="76200"/>
            <a:ext cx="309245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568950" y="6711950"/>
            <a:ext cx="28876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609975" y="6711950"/>
            <a:ext cx="18542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81F9925E-FCF0-4C1F-9410-42CA06AA7660}" type="slidenum">
              <a:rPr lang="en-US"/>
              <a:pPr>
                <a:defRPr/>
              </a:pPr>
              <a:t>‹#›</a:t>
            </a:fld>
            <a:endParaRPr lang="en-US"/>
          </a:p>
        </p:txBody>
      </p:sp>
      <p:sp>
        <p:nvSpPr>
          <p:cNvPr id="20486" name="Line 6"/>
          <p:cNvSpPr>
            <a:spLocks noChangeShapeType="1"/>
          </p:cNvSpPr>
          <p:nvPr/>
        </p:nvSpPr>
        <p:spPr bwMode="auto">
          <a:xfrm>
            <a:off x="928688" y="288925"/>
            <a:ext cx="742315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20487" name="Rectangle 7"/>
          <p:cNvSpPr>
            <a:spLocks noChangeArrowheads="1"/>
          </p:cNvSpPr>
          <p:nvPr/>
        </p:nvSpPr>
        <p:spPr bwMode="auto">
          <a:xfrm>
            <a:off x="928688" y="6711950"/>
            <a:ext cx="950912" cy="184150"/>
          </a:xfrm>
          <a:prstGeom prst="rect">
            <a:avLst/>
          </a:prstGeom>
          <a:noFill/>
          <a:ln w="9525">
            <a:noFill/>
            <a:miter lim="800000"/>
            <a:headEnd/>
            <a:tailEnd/>
          </a:ln>
        </p:spPr>
        <p:txBody>
          <a:bodyPr lIns="0" tIns="0" rIns="0" bIns="0">
            <a:spAutoFit/>
          </a:bodyPr>
          <a:lstStyle/>
          <a:p>
            <a:pPr defTabSz="933450"/>
            <a:r>
              <a:rPr lang="en-US"/>
              <a:t>Submission</a:t>
            </a:r>
          </a:p>
        </p:txBody>
      </p:sp>
      <p:sp>
        <p:nvSpPr>
          <p:cNvPr id="20488" name="Line 8"/>
          <p:cNvSpPr>
            <a:spLocks noChangeShapeType="1"/>
          </p:cNvSpPr>
          <p:nvPr/>
        </p:nvSpPr>
        <p:spPr bwMode="auto">
          <a:xfrm>
            <a:off x="928688" y="6702425"/>
            <a:ext cx="7629525" cy="0"/>
          </a:xfrm>
          <a:prstGeom prst="line">
            <a:avLst/>
          </a:prstGeom>
          <a:noFill/>
          <a:ln w="12700">
            <a:solidFill>
              <a:schemeClr val="tx1"/>
            </a:solidFill>
            <a:round/>
            <a:headEnd type="none" w="sm" len="sm"/>
            <a:tailEnd type="none" w="sm" len="sm"/>
          </a:ln>
        </p:spPr>
        <p:txBody>
          <a:bodyPr wrap="none" anchor="ctr"/>
          <a:lstStyle/>
          <a:p>
            <a:endParaRPr lang="en-IE"/>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640263" y="17463"/>
            <a:ext cx="37671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874713" y="17463"/>
            <a:ext cx="3663950"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18436" name="Rectangle 4"/>
          <p:cNvSpPr>
            <a:spLocks noGrp="1" noRot="1" noChangeAspect="1" noChangeArrowheads="1" noTextEdit="1"/>
          </p:cNvSpPr>
          <p:nvPr>
            <p:ph type="sldImg" idx="2"/>
          </p:nvPr>
        </p:nvSpPr>
        <p:spPr bwMode="auto">
          <a:xfrm>
            <a:off x="2911475" y="523875"/>
            <a:ext cx="3457575" cy="25923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236663" y="3294063"/>
            <a:ext cx="6807200" cy="312102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048250" y="6713538"/>
            <a:ext cx="3359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3925888" y="6713538"/>
            <a:ext cx="1073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C9580A1F-29E4-48BC-9142-1EF48DDAA062}" type="slidenum">
              <a:rPr lang="en-US"/>
              <a:pPr>
                <a:defRPr/>
              </a:pPr>
              <a:t>‹#›</a:t>
            </a:fld>
            <a:endParaRPr lang="en-US"/>
          </a:p>
        </p:txBody>
      </p:sp>
      <p:sp>
        <p:nvSpPr>
          <p:cNvPr id="18440" name="Rectangle 8"/>
          <p:cNvSpPr>
            <a:spLocks noChangeArrowheads="1"/>
          </p:cNvSpPr>
          <p:nvPr/>
        </p:nvSpPr>
        <p:spPr bwMode="auto">
          <a:xfrm>
            <a:off x="968375" y="6713538"/>
            <a:ext cx="952500" cy="184150"/>
          </a:xfrm>
          <a:prstGeom prst="rect">
            <a:avLst/>
          </a:prstGeom>
          <a:noFill/>
          <a:ln w="9525">
            <a:noFill/>
            <a:miter lim="800000"/>
            <a:headEnd/>
            <a:tailEnd/>
          </a:ln>
        </p:spPr>
        <p:txBody>
          <a:bodyPr lIns="0" tIns="0" rIns="0" bIns="0">
            <a:spAutoFit/>
          </a:bodyPr>
          <a:lstStyle/>
          <a:p>
            <a:r>
              <a:rPr lang="en-US"/>
              <a:t>Submission</a:t>
            </a:r>
          </a:p>
        </p:txBody>
      </p:sp>
      <p:sp>
        <p:nvSpPr>
          <p:cNvPr id="18441" name="Line 9"/>
          <p:cNvSpPr>
            <a:spLocks noChangeShapeType="1"/>
          </p:cNvSpPr>
          <p:nvPr/>
        </p:nvSpPr>
        <p:spPr bwMode="auto">
          <a:xfrm>
            <a:off x="968375" y="6711950"/>
            <a:ext cx="7343775"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8442" name="Line 10"/>
          <p:cNvSpPr>
            <a:spLocks noChangeShapeType="1"/>
          </p:cNvSpPr>
          <p:nvPr/>
        </p:nvSpPr>
        <p:spPr bwMode="auto">
          <a:xfrm>
            <a:off x="866775" y="222250"/>
            <a:ext cx="7546975" cy="0"/>
          </a:xfrm>
          <a:prstGeom prst="line">
            <a:avLst/>
          </a:prstGeom>
          <a:noFill/>
          <a:ln w="12700">
            <a:solidFill>
              <a:schemeClr val="tx1"/>
            </a:solidFill>
            <a:round/>
            <a:headEnd type="none" w="sm" len="sm"/>
            <a:tailEnd type="none" w="sm" len="sm"/>
          </a:ln>
        </p:spPr>
        <p:txBody>
          <a:bodyPr wrap="none" anchor="ctr"/>
          <a:lstStyle/>
          <a:p>
            <a:endParaRPr lang="en-IE"/>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Date Placeholder 4"/>
          <p:cNvSpPr>
            <a:spLocks noGrp="1"/>
          </p:cNvSpPr>
          <p:nvPr>
            <p:ph type="dt" sz="quarter" idx="1"/>
          </p:nvPr>
        </p:nvSpPr>
        <p:spPr>
          <a:noFill/>
        </p:spPr>
        <p:txBody>
          <a:bodyPr/>
          <a:lstStyle/>
          <a:p>
            <a:r>
              <a:rPr lang="en-US" smtClean="0"/>
              <a:t>&lt;month year&gt;</a:t>
            </a:r>
          </a:p>
        </p:txBody>
      </p:sp>
      <p:sp>
        <p:nvSpPr>
          <p:cNvPr id="19461" name="Footer Placeholder 5"/>
          <p:cNvSpPr>
            <a:spLocks noGrp="1"/>
          </p:cNvSpPr>
          <p:nvPr>
            <p:ph type="ftr" sz="quarter" idx="4"/>
          </p:nvPr>
        </p:nvSpPr>
        <p:spPr>
          <a:noFill/>
        </p:spPr>
        <p:txBody>
          <a:bodyPr/>
          <a:lstStyle/>
          <a:p>
            <a:pPr lvl="4"/>
            <a:r>
              <a:rPr lang="en-US" smtClean="0"/>
              <a:t>&lt;author&gt;, &lt;company&gt;</a:t>
            </a:r>
          </a:p>
        </p:txBody>
      </p:sp>
      <p:sp>
        <p:nvSpPr>
          <p:cNvPr id="19462" name="Slide Number Placeholder 6"/>
          <p:cNvSpPr>
            <a:spLocks noGrp="1"/>
          </p:cNvSpPr>
          <p:nvPr>
            <p:ph type="sldNum" sz="quarter" idx="5"/>
          </p:nvPr>
        </p:nvSpPr>
        <p:spPr>
          <a:noFill/>
        </p:spPr>
        <p:txBody>
          <a:bodyPr/>
          <a:lstStyle/>
          <a:p>
            <a:r>
              <a:rPr lang="en-US" smtClean="0"/>
              <a:t>Page </a:t>
            </a:r>
            <a:fld id="{2E3BD0FA-2EEC-4728-8D16-45E0BD95219C}" type="slidenum">
              <a:rPr lang="en-US" smtClean="0"/>
              <a:pPr/>
              <a:t>1</a:t>
            </a:fld>
            <a:endParaRPr lang="en-US" smtClean="0"/>
          </a:p>
        </p:txBody>
      </p:sp>
      <p:sp>
        <p:nvSpPr>
          <p:cNvPr id="19463"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Verso, Mc Laughlin (DecaWave)</a:t>
            </a:r>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8B33B098-2A47-4227-B6D4-F0462E60E0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85800"/>
          </a:xfrm>
        </p:spPr>
        <p:txBody>
          <a:bodyPr/>
          <a:lstStyle>
            <a:lvl1pPr algn="l">
              <a:defRPr sz="32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196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5357813" y="6475413"/>
            <a:ext cx="3533775" cy="184150"/>
          </a:xfrm>
        </p:spPr>
        <p:txBody>
          <a:bodyPr/>
          <a:lstStyle>
            <a:lvl1pPr>
              <a:defRPr>
                <a:latin typeface="Calibri" pitchFamily="34" charset="0"/>
              </a:defRPr>
            </a:lvl1pPr>
          </a:lstStyle>
          <a:p>
            <a:pPr>
              <a:defRPr/>
            </a:pPr>
            <a:r>
              <a:rPr lang="en-US"/>
              <a:t>Verso, Mc Laughlin (DecaWave)</a:t>
            </a:r>
          </a:p>
        </p:txBody>
      </p:sp>
      <p:sp>
        <p:nvSpPr>
          <p:cNvPr id="5" name="Rectangle 6"/>
          <p:cNvSpPr>
            <a:spLocks noGrp="1" noChangeArrowheads="1"/>
          </p:cNvSpPr>
          <p:nvPr>
            <p:ph type="sldNum" sz="quarter" idx="11"/>
          </p:nvPr>
        </p:nvSpPr>
        <p:spPr>
          <a:xfrm>
            <a:off x="4351338" y="6475413"/>
            <a:ext cx="517525" cy="184150"/>
          </a:xfrm>
        </p:spPr>
        <p:txBody>
          <a:bodyPr/>
          <a:lstStyle>
            <a:lvl1pPr>
              <a:defRPr>
                <a:latin typeface="Calibri" pitchFamily="34" charset="0"/>
              </a:defRPr>
            </a:lvl1pPr>
          </a:lstStyle>
          <a:p>
            <a:pPr>
              <a:defRPr/>
            </a:pPr>
            <a:r>
              <a:rPr lang="en-US"/>
              <a:t>Slide </a:t>
            </a:r>
            <a:fld id="{1839C26E-1C68-40CF-9F30-FC42783EAF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Verso, Mc Laughlin (DecaWave)</a:t>
            </a:r>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7A300C28-AC4C-41A9-9C0C-95F56AEC01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t>Verso, Mc Laughlin (DecaWave)</a:t>
            </a:r>
          </a:p>
        </p:txBody>
      </p:sp>
      <p:sp>
        <p:nvSpPr>
          <p:cNvPr id="6" name="Rectangle 5"/>
          <p:cNvSpPr>
            <a:spLocks noGrp="1" noChangeArrowheads="1"/>
          </p:cNvSpPr>
          <p:nvPr>
            <p:ph type="sldNum" sz="quarter" idx="11"/>
          </p:nvPr>
        </p:nvSpPr>
        <p:spPr/>
        <p:txBody>
          <a:bodyPr/>
          <a:lstStyle>
            <a:lvl1pPr>
              <a:defRPr/>
            </a:lvl1pPr>
          </a:lstStyle>
          <a:p>
            <a:pPr>
              <a:defRPr/>
            </a:pPr>
            <a:r>
              <a:rPr lang="en-US"/>
              <a:t>Slide </a:t>
            </a:r>
            <a:fld id="{0BAFCEF1-7206-408F-BC18-81B71E3975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Verso, Mc Laughlin (DecaWave)</a:t>
            </a:r>
          </a:p>
        </p:txBody>
      </p:sp>
      <p:sp>
        <p:nvSpPr>
          <p:cNvPr id="8" name="Rectangle 6"/>
          <p:cNvSpPr>
            <a:spLocks noGrp="1" noChangeArrowheads="1"/>
          </p:cNvSpPr>
          <p:nvPr>
            <p:ph type="sldNum" sz="quarter" idx="11"/>
          </p:nvPr>
        </p:nvSpPr>
        <p:spPr/>
        <p:txBody>
          <a:bodyPr/>
          <a:lstStyle>
            <a:lvl1pPr>
              <a:defRPr/>
            </a:lvl1pPr>
          </a:lstStyle>
          <a:p>
            <a:pPr>
              <a:defRPr/>
            </a:pPr>
            <a:r>
              <a:rPr lang="en-US"/>
              <a:t>Slide </a:t>
            </a:r>
            <a:fld id="{D631B577-10DC-4D97-9044-89BC42B416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Verso, Mc Laughlin (DecaWave)</a:t>
            </a:r>
          </a:p>
        </p:txBody>
      </p:sp>
      <p:sp>
        <p:nvSpPr>
          <p:cNvPr id="3" name="Rectangle 6"/>
          <p:cNvSpPr>
            <a:spLocks noGrp="1" noChangeArrowheads="1"/>
          </p:cNvSpPr>
          <p:nvPr>
            <p:ph type="sldNum" sz="quarter" idx="11"/>
          </p:nvPr>
        </p:nvSpPr>
        <p:spPr/>
        <p:txBody>
          <a:bodyPr/>
          <a:lstStyle>
            <a:lvl1pPr>
              <a:defRPr/>
            </a:lvl1pPr>
          </a:lstStyle>
          <a:p>
            <a:pPr>
              <a:defRPr/>
            </a:pPr>
            <a:r>
              <a:rPr lang="en-US"/>
              <a:t>Slide </a:t>
            </a:r>
            <a:fld id="{2137231E-EE7B-4AD2-8AB0-B7306DE255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486400" y="6475413"/>
            <a:ext cx="32766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Verso, Mc Laughlin (</a:t>
            </a:r>
            <a:r>
              <a:rPr lang="en-US" err="1"/>
              <a:t>DecaWave</a:t>
            </a:r>
            <a:r>
              <a:rPr lang="en-US"/>
              <a: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A8F84941-EDAF-457E-ACF1-12D0991D2666}" type="slidenum">
              <a:rPr lang="en-US"/>
              <a:pPr>
                <a:defRPr/>
              </a:pPr>
              <a:t>‹#›</a:t>
            </a:fld>
            <a:endParaRPr lang="en-US"/>
          </a:p>
        </p:txBody>
      </p:sp>
      <p:sp>
        <p:nvSpPr>
          <p:cNvPr id="2" name="Rectangle 7"/>
          <p:cNvSpPr>
            <a:spLocks noChangeArrowheads="1"/>
          </p:cNvSpPr>
          <p:nvPr/>
        </p:nvSpPr>
        <p:spPr bwMode="auto">
          <a:xfrm>
            <a:off x="3657600" y="393700"/>
            <a:ext cx="5105400" cy="215900"/>
          </a:xfrm>
          <a:prstGeom prst="rect">
            <a:avLst/>
          </a:prstGeom>
          <a:noFill/>
          <a:ln w="9525">
            <a:noFill/>
            <a:miter lim="800000"/>
            <a:headEnd/>
            <a:tailEnd/>
          </a:ln>
        </p:spPr>
        <p:txBody>
          <a:bodyPr lIns="0" tIns="0" rIns="0" bIns="0" anchor="b">
            <a:spAutoFit/>
          </a:bodyPr>
          <a:lstStyle/>
          <a:p>
            <a:pPr lvl="4" algn="r"/>
            <a:r>
              <a:rPr lang="en-US" sz="1400" b="1" dirty="0"/>
              <a:t>Doc: IEEE </a:t>
            </a:r>
            <a:r>
              <a:rPr lang="en-US" sz="1400" b="1" dirty="0" smtClean="0"/>
              <a:t>802.15-13-0278-01-0008</a:t>
            </a:r>
            <a:endParaRPr lang="en-US" sz="1400" b="1" dirty="0"/>
          </a:p>
        </p:txBody>
      </p:sp>
      <p:sp>
        <p:nvSpPr>
          <p:cNvPr id="1031" name="Line 8"/>
          <p:cNvSpPr>
            <a:spLocks noChangeShapeType="1"/>
          </p:cNvSpPr>
          <p:nvPr/>
        </p:nvSpPr>
        <p:spPr bwMode="auto">
          <a:xfrm>
            <a:off x="381000" y="609600"/>
            <a:ext cx="838200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032" name="Rectangle 9"/>
          <p:cNvSpPr>
            <a:spLocks noChangeArrowheads="1"/>
          </p:cNvSpPr>
          <p:nvPr/>
        </p:nvSpPr>
        <p:spPr bwMode="auto">
          <a:xfrm>
            <a:off x="381000" y="6477000"/>
            <a:ext cx="711200" cy="184150"/>
          </a:xfrm>
          <a:prstGeom prst="rect">
            <a:avLst/>
          </a:prstGeom>
          <a:noFill/>
          <a:ln w="9525">
            <a:noFill/>
            <a:miter lim="800000"/>
            <a:headEnd/>
            <a:tailEnd/>
          </a:ln>
        </p:spPr>
        <p:txBody>
          <a:bodyPr lIns="0" tIns="0" rIns="0" bIns="0">
            <a:spAutoFit/>
          </a:bodyPr>
          <a:lstStyle/>
          <a:p>
            <a:r>
              <a:rPr lang="en-US"/>
              <a:t>Submission</a:t>
            </a:r>
          </a:p>
        </p:txBody>
      </p:sp>
      <p:sp>
        <p:nvSpPr>
          <p:cNvPr id="1033" name="Line 10"/>
          <p:cNvSpPr>
            <a:spLocks noChangeShapeType="1"/>
          </p:cNvSpPr>
          <p:nvPr/>
        </p:nvSpPr>
        <p:spPr bwMode="auto">
          <a:xfrm>
            <a:off x="381000" y="6477000"/>
            <a:ext cx="838200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034" name="Rectangle 7"/>
          <p:cNvSpPr>
            <a:spLocks noChangeArrowheads="1"/>
          </p:cNvSpPr>
          <p:nvPr userDrawn="1"/>
        </p:nvSpPr>
        <p:spPr bwMode="auto">
          <a:xfrm>
            <a:off x="381000" y="393700"/>
            <a:ext cx="3200400" cy="215900"/>
          </a:xfrm>
          <a:prstGeom prst="rect">
            <a:avLst/>
          </a:prstGeom>
          <a:noFill/>
          <a:ln w="9525">
            <a:noFill/>
            <a:miter lim="800000"/>
            <a:headEnd/>
            <a:tailEnd/>
          </a:ln>
        </p:spPr>
        <p:txBody>
          <a:bodyPr lIns="0" tIns="0" rIns="0" bIns="0" anchor="b">
            <a:spAutoFit/>
          </a:bodyPr>
          <a:lstStyle/>
          <a:p>
            <a:pPr marL="0" lvl="4"/>
            <a:r>
              <a:rPr lang="en-US" sz="1400" b="1" dirty="0" smtClean="0"/>
              <a:t>July </a:t>
            </a:r>
            <a:r>
              <a:rPr lang="en-US" sz="1400" b="1" dirty="0"/>
              <a:t>2013</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7" r:id="rId6"/>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p>
            <a:r>
              <a:rPr lang="en-US" smtClean="0"/>
              <a:t>Verso, Mc Laughlin (DecaWave)</a:t>
            </a:r>
          </a:p>
        </p:txBody>
      </p:sp>
      <p:sp>
        <p:nvSpPr>
          <p:cNvPr id="13315" name="Slide Number Placeholder 3"/>
          <p:cNvSpPr>
            <a:spLocks noGrp="1"/>
          </p:cNvSpPr>
          <p:nvPr>
            <p:ph type="sldNum" sz="quarter" idx="11"/>
          </p:nvPr>
        </p:nvSpPr>
        <p:spPr>
          <a:xfrm>
            <a:off x="4394200" y="6475413"/>
            <a:ext cx="431800" cy="184150"/>
          </a:xfrm>
          <a:noFill/>
        </p:spPr>
        <p:txBody>
          <a:bodyPr/>
          <a:lstStyle/>
          <a:p>
            <a:r>
              <a:rPr lang="en-US" smtClean="0"/>
              <a:t>Slide </a:t>
            </a:r>
            <a:fld id="{F473491C-1D61-499E-A3A8-D4E2D5EC8647}" type="slidenum">
              <a:rPr lang="en-US" smtClean="0"/>
              <a:pPr/>
              <a:t>1</a:t>
            </a:fld>
            <a:endParaRPr lang="en-US" smtClean="0"/>
          </a:p>
        </p:txBody>
      </p:sp>
      <p:sp>
        <p:nvSpPr>
          <p:cNvPr id="27651" name="Rectangle 3"/>
          <p:cNvSpPr>
            <a:spLocks noChangeArrowheads="1"/>
          </p:cNvSpPr>
          <p:nvPr/>
        </p:nvSpPr>
        <p:spPr bwMode="auto">
          <a:xfrm>
            <a:off x="152400" y="762000"/>
            <a:ext cx="8839200" cy="36988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p:txBody>
      </p:sp>
      <p:sp>
        <p:nvSpPr>
          <p:cNvPr id="13317" name="Rectangle 3"/>
          <p:cNvSpPr>
            <a:spLocks noChangeArrowheads="1"/>
          </p:cNvSpPr>
          <p:nvPr/>
        </p:nvSpPr>
        <p:spPr bwMode="auto">
          <a:xfrm>
            <a:off x="381000" y="1219200"/>
            <a:ext cx="8382000" cy="4739759"/>
          </a:xfrm>
          <a:prstGeom prst="rect">
            <a:avLst/>
          </a:prstGeom>
          <a:noFill/>
          <a:ln w="12700">
            <a:noFill/>
            <a:miter lim="800000"/>
            <a:headEnd type="none" w="sm" len="sm"/>
            <a:tailEnd type="none" w="sm" len="sm"/>
          </a:ln>
        </p:spPr>
        <p:txBody>
          <a:bodyPr>
            <a:spAutoFit/>
          </a:bodyPr>
          <a:lstStyle/>
          <a:p>
            <a:r>
              <a:rPr lang="en-US" sz="1600" b="1" dirty="0">
                <a:solidFill>
                  <a:schemeClr val="tx2"/>
                </a:solidFill>
              </a:rPr>
              <a:t>Submission Title:</a:t>
            </a:r>
            <a:r>
              <a:rPr lang="en-US" sz="1600" dirty="0">
                <a:solidFill>
                  <a:schemeClr val="tx2"/>
                </a:solidFill>
              </a:rPr>
              <a:t> [UWB PHY Proposal to TG8]  	</a:t>
            </a:r>
          </a:p>
          <a:p>
            <a:r>
              <a:rPr lang="en-US" sz="1600" b="1" dirty="0">
                <a:solidFill>
                  <a:schemeClr val="tx2"/>
                </a:solidFill>
              </a:rPr>
              <a:t>Date Submitted: </a:t>
            </a:r>
            <a:r>
              <a:rPr lang="en-US" sz="1600" dirty="0" smtClean="0">
                <a:solidFill>
                  <a:schemeClr val="tx2"/>
                </a:solidFill>
              </a:rPr>
              <a:t>[10</a:t>
            </a:r>
            <a:r>
              <a:rPr lang="en-US" sz="1600" baseline="30000" dirty="0" smtClean="0">
                <a:solidFill>
                  <a:schemeClr val="tx2"/>
                </a:solidFill>
              </a:rPr>
              <a:t>th</a:t>
            </a:r>
            <a:r>
              <a:rPr lang="en-US" sz="1600" dirty="0" smtClean="0">
                <a:solidFill>
                  <a:schemeClr val="tx2"/>
                </a:solidFill>
              </a:rPr>
              <a:t> July 2013 </a:t>
            </a:r>
            <a:r>
              <a:rPr lang="en-US" sz="1600" dirty="0">
                <a:solidFill>
                  <a:schemeClr val="tx2"/>
                </a:solidFill>
              </a:rPr>
              <a:t>]</a:t>
            </a:r>
          </a:p>
          <a:p>
            <a:r>
              <a:rPr lang="en-US" sz="1600" b="1" dirty="0">
                <a:solidFill>
                  <a:schemeClr val="tx2"/>
                </a:solidFill>
              </a:rPr>
              <a:t>Source:</a:t>
            </a:r>
            <a:r>
              <a:rPr lang="en-US" sz="1600" dirty="0">
                <a:solidFill>
                  <a:schemeClr val="tx2"/>
                </a:solidFill>
              </a:rPr>
              <a:t> [Billy Verso, Michael </a:t>
            </a:r>
            <a:r>
              <a:rPr lang="en-US" sz="1600" dirty="0" smtClean="0">
                <a:solidFill>
                  <a:schemeClr val="tx2"/>
                </a:solidFill>
              </a:rPr>
              <a:t>McLaughlin</a:t>
            </a:r>
            <a:r>
              <a:rPr lang="en-US" sz="1600" dirty="0"/>
              <a:t>] </a:t>
            </a:r>
          </a:p>
          <a:p>
            <a:r>
              <a:rPr lang="en-US" sz="1600" b="1" dirty="0">
                <a:solidFill>
                  <a:schemeClr val="tx2"/>
                </a:solidFill>
              </a:rPr>
              <a:t>Company:</a:t>
            </a:r>
            <a:r>
              <a:rPr lang="en-US" sz="1600" dirty="0">
                <a:solidFill>
                  <a:schemeClr val="tx2"/>
                </a:solidFill>
              </a:rPr>
              <a:t> [DecaWave</a:t>
            </a:r>
            <a:r>
              <a:rPr lang="en-US" sz="1600" dirty="0"/>
              <a:t>]</a:t>
            </a:r>
          </a:p>
          <a:p>
            <a:r>
              <a:rPr lang="en-US" sz="1600" b="1" dirty="0">
                <a:solidFill>
                  <a:schemeClr val="tx2"/>
                </a:solidFill>
              </a:rPr>
              <a:t>Address: </a:t>
            </a:r>
            <a:r>
              <a:rPr lang="en-US" sz="1600" dirty="0">
                <a:solidFill>
                  <a:schemeClr val="tx2"/>
                </a:solidFill>
              </a:rPr>
              <a:t>[Adelaide Chambers, Peter Street, Dublin 8, Ireland]</a:t>
            </a:r>
          </a:p>
          <a:p>
            <a:r>
              <a:rPr lang="en-US" sz="1600" b="1" dirty="0">
                <a:solidFill>
                  <a:schemeClr val="tx2"/>
                </a:solidFill>
              </a:rPr>
              <a:t>Voice</a:t>
            </a:r>
            <a:r>
              <a:rPr lang="en-US" sz="1600" b="1" dirty="0"/>
              <a:t>:</a:t>
            </a:r>
            <a:r>
              <a:rPr lang="en-US" sz="1600" dirty="0"/>
              <a:t>[+353 1 6975030</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a:t>
            </a:r>
            <a:r>
              <a:rPr lang="en-US" sz="1600" dirty="0">
                <a:solidFill>
                  <a:schemeClr val="tx2"/>
                </a:solidFill>
              </a:rPr>
              <a:t>] </a:t>
            </a:r>
            <a:r>
              <a:rPr lang="en-US" sz="1600" b="1" dirty="0">
                <a:solidFill>
                  <a:schemeClr val="tx2"/>
                </a:solidFill>
              </a:rPr>
              <a:t>E-Mail:</a:t>
            </a:r>
            <a:r>
              <a:rPr lang="en-US" sz="1600" dirty="0">
                <a:solidFill>
                  <a:schemeClr val="tx2"/>
                </a:solidFill>
              </a:rPr>
              <a:t>[</a:t>
            </a:r>
            <a:r>
              <a:rPr lang="en-US" sz="1600" dirty="0" err="1">
                <a:solidFill>
                  <a:schemeClr val="tx2"/>
                </a:solidFill>
              </a:rPr>
              <a:t>billy.verso</a:t>
            </a:r>
            <a:r>
              <a:rPr lang="en-US" sz="1600" dirty="0">
                <a:solidFill>
                  <a:schemeClr val="tx2"/>
                </a:solidFill>
              </a:rPr>
              <a:t> “at” </a:t>
            </a:r>
            <a:r>
              <a:rPr lang="en-US" sz="1600" dirty="0" smtClean="0">
                <a:solidFill>
                  <a:schemeClr val="tx2"/>
                </a:solidFill>
              </a:rPr>
              <a:t>decawave.com, </a:t>
            </a:r>
            <a:r>
              <a:rPr lang="en-US" sz="1600" dirty="0" err="1" smtClean="0">
                <a:solidFill>
                  <a:schemeClr val="tx2"/>
                </a:solidFill>
              </a:rPr>
              <a:t>michael.mclaughlin</a:t>
            </a:r>
            <a:r>
              <a:rPr lang="en-US" sz="1600" dirty="0" smtClean="0">
                <a:solidFill>
                  <a:schemeClr val="tx2"/>
                </a:solidFill>
              </a:rPr>
              <a:t> “at” decawave.com ]</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 </a:t>
            </a:r>
            <a:r>
              <a:rPr lang="en-US" sz="1600" dirty="0" smtClean="0">
                <a:solidFill>
                  <a:schemeClr val="tx2"/>
                </a:solidFill>
              </a:rPr>
              <a:t>Proposes that TG8 adopts 802.15.4a UWB as PHY for TG8]</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[PHY proposal </a:t>
            </a:r>
            <a:r>
              <a:rPr lang="en-US" sz="1600" dirty="0"/>
              <a:t>for 802.15.8]</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sz="1600" dirty="0">
              <a:solidFill>
                <a:schemeClr val="tx2"/>
              </a:solidFill>
            </a:endParaRP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p:txBody>
          <a:bodyPr/>
          <a:lstStyle/>
          <a:p>
            <a:pPr>
              <a:defRPr/>
            </a:pPr>
            <a:r>
              <a:rPr lang="en-US">
                <a:latin typeface="+mn-lt"/>
              </a:rPr>
              <a:t>Verso, Mc Laughlin (DecaWave)</a:t>
            </a: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a:latin typeface="+mn-lt"/>
              </a:rPr>
              <a:t>Slide </a:t>
            </a:r>
            <a:fld id="{AA3C00B4-B8B7-4094-A39A-0A27EADB761C}" type="slidenum">
              <a:rPr lang="en-US">
                <a:latin typeface="+mn-lt"/>
              </a:rPr>
              <a:pPr>
                <a:defRPr/>
              </a:pPr>
              <a:t>10</a:t>
            </a:fld>
            <a:endParaRPr lang="en-US">
              <a:latin typeface="+mn-lt"/>
            </a:endParaRPr>
          </a:p>
        </p:txBody>
      </p:sp>
      <p:sp>
        <p:nvSpPr>
          <p:cNvPr id="17412" name="Title 5"/>
          <p:cNvSpPr>
            <a:spLocks noGrp="1"/>
          </p:cNvSpPr>
          <p:nvPr>
            <p:ph type="title"/>
          </p:nvPr>
        </p:nvSpPr>
        <p:spPr/>
        <p:txBody>
          <a:bodyPr/>
          <a:lstStyle/>
          <a:p>
            <a:pPr algn="ctr"/>
            <a:r>
              <a:rPr lang="en-US" smtClean="0"/>
              <a:t>Conclusion</a:t>
            </a:r>
            <a:endParaRPr lang="en-IE" smtClean="0"/>
          </a:p>
        </p:txBody>
      </p:sp>
      <p:sp>
        <p:nvSpPr>
          <p:cNvPr id="17413" name="Content Placeholder 7"/>
          <p:cNvSpPr>
            <a:spLocks noGrp="1"/>
          </p:cNvSpPr>
          <p:nvPr>
            <p:ph idx="1"/>
          </p:nvPr>
        </p:nvSpPr>
        <p:spPr>
          <a:xfrm>
            <a:off x="381000" y="1524000"/>
            <a:ext cx="8382000" cy="4724400"/>
          </a:xfrm>
        </p:spPr>
        <p:txBody>
          <a:bodyPr/>
          <a:lstStyle/>
          <a:p>
            <a:r>
              <a:rPr lang="en-US" sz="2400" smtClean="0"/>
              <a:t>The proposal is to reuse the 4a UWB PHY for TG8</a:t>
            </a:r>
          </a:p>
          <a:p>
            <a:r>
              <a:rPr lang="en-US" sz="2400" smtClean="0"/>
              <a:t>It gives good performance with operational choices for range </a:t>
            </a:r>
            <a:r>
              <a:rPr lang="en-US" sz="2000" smtClean="0"/>
              <a:t>vs.</a:t>
            </a:r>
            <a:r>
              <a:rPr lang="en-US" sz="2400" smtClean="0"/>
              <a:t> data rate, and a choices for implementation complexity </a:t>
            </a:r>
          </a:p>
          <a:p>
            <a:r>
              <a:rPr lang="en-US" sz="2400" smtClean="0"/>
              <a:t>It has properties allowing accurate message time-stamping giving the ability for precision peer relative positioning</a:t>
            </a:r>
          </a:p>
          <a:p>
            <a:endParaRPr lang="en-US" sz="2000" smtClean="0"/>
          </a:p>
          <a:p>
            <a:endParaRPr lang="en-US" sz="2400" smtClean="0"/>
          </a:p>
          <a:p>
            <a:pPr lvl="2">
              <a:buFontTx/>
              <a:buNone/>
            </a:pPr>
            <a:endParaRPr lang="en-US" smtClean="0"/>
          </a:p>
          <a:p>
            <a:pPr lvl="2">
              <a:buFontTx/>
              <a:buNone/>
            </a:pPr>
            <a:endParaRPr lang="en-US" sz="1600" smtClean="0"/>
          </a:p>
          <a:p>
            <a:pPr lvl="2">
              <a:buFontTx/>
              <a:buNone/>
            </a:pPr>
            <a:r>
              <a:rPr lang="en-US" sz="1600" b="1" smtClean="0">
                <a:solidFill>
                  <a:srgbClr val="FF0000"/>
                </a:solidFill>
              </a:rPr>
              <a:t>&lt;end&gt;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mtClean="0"/>
              <a:t>UWB PHY Recommendation for 802.15.8</a:t>
            </a:r>
          </a:p>
        </p:txBody>
      </p:sp>
      <p:sp>
        <p:nvSpPr>
          <p:cNvPr id="14339" name="Footer Placeholder 4"/>
          <p:cNvSpPr>
            <a:spLocks noGrp="1"/>
          </p:cNvSpPr>
          <p:nvPr>
            <p:ph type="ftr" sz="quarter" idx="10"/>
          </p:nvPr>
        </p:nvSpPr>
        <p:spPr>
          <a:noFill/>
        </p:spPr>
        <p:txBody>
          <a:bodyPr/>
          <a:lstStyle/>
          <a:p>
            <a:r>
              <a:rPr lang="en-US" smtClean="0"/>
              <a:t>Verso, Mc Laughlin (DecaWave)</a:t>
            </a:r>
          </a:p>
        </p:txBody>
      </p:sp>
      <p:sp>
        <p:nvSpPr>
          <p:cNvPr id="14340" name="Slide Number Placeholder 5"/>
          <p:cNvSpPr>
            <a:spLocks noGrp="1"/>
          </p:cNvSpPr>
          <p:nvPr>
            <p:ph type="sldNum" sz="quarter" idx="11"/>
          </p:nvPr>
        </p:nvSpPr>
        <p:spPr>
          <a:xfrm>
            <a:off x="4403725" y="6475413"/>
            <a:ext cx="412750" cy="184150"/>
          </a:xfrm>
          <a:noFill/>
        </p:spPr>
        <p:txBody>
          <a:bodyPr/>
          <a:lstStyle/>
          <a:p>
            <a:r>
              <a:rPr lang="en-US" smtClean="0"/>
              <a:t>Slide </a:t>
            </a:r>
            <a:fld id="{32F400FC-C9D9-4156-B3B1-549D8D0FB2CF}" type="slidenum">
              <a:rPr lang="en-US" smtClean="0"/>
              <a:pPr/>
              <a:t>2</a:t>
            </a:fld>
            <a:endParaRPr lang="en-US" smtClean="0"/>
          </a:p>
        </p:txBody>
      </p:sp>
      <p:sp>
        <p:nvSpPr>
          <p:cNvPr id="14341" name="Content Placeholder 8"/>
          <p:cNvSpPr>
            <a:spLocks noGrp="1"/>
          </p:cNvSpPr>
          <p:nvPr>
            <p:ph idx="1"/>
          </p:nvPr>
        </p:nvSpPr>
        <p:spPr>
          <a:xfrm>
            <a:off x="381000" y="1524000"/>
            <a:ext cx="8382000" cy="4572000"/>
          </a:xfrm>
        </p:spPr>
        <p:txBody>
          <a:bodyPr/>
          <a:lstStyle/>
          <a:p>
            <a:r>
              <a:rPr lang="en-US" sz="2400" smtClean="0"/>
              <a:t>This PHY is proposed to cover the following requirements:</a:t>
            </a:r>
          </a:p>
          <a:p>
            <a:pPr lvl="1"/>
            <a:r>
              <a:rPr lang="en-US" sz="2000" smtClean="0"/>
              <a:t>To operate in unlicensed UWB bands and support relative positioning</a:t>
            </a:r>
          </a:p>
          <a:p>
            <a:pPr lvl="1"/>
            <a:r>
              <a:rPr lang="en-US" sz="2000" smtClean="0"/>
              <a:t>To provide various data rates in support of different applications</a:t>
            </a:r>
          </a:p>
          <a:p>
            <a:pPr lvl="1"/>
            <a:r>
              <a:rPr lang="en-US" sz="2000" smtClean="0"/>
              <a:t>To support mobility and to have a low complexity solution</a:t>
            </a:r>
          </a:p>
          <a:p>
            <a:r>
              <a:rPr lang="en-US" sz="2400" smtClean="0"/>
              <a:t>The 802.15.4a UWB PHY has all the necessary characteristics for peer-aware-communications. Our proposal is that 802.15.8 should adopt the 4a UWB PHY with little or no modification</a:t>
            </a:r>
          </a:p>
          <a:p>
            <a:pPr lvl="1"/>
            <a:r>
              <a:rPr lang="en-US" sz="2000" smtClean="0"/>
              <a:t>There may be some scope for optional extensions to give more flexibility but in general 4a UWB addresses the PAC requirements well</a:t>
            </a:r>
          </a:p>
          <a:p>
            <a:pPr lvl="1"/>
            <a:r>
              <a:rPr lang="en-US" sz="2000" smtClean="0"/>
              <a:t>The 802.15.8 MAC can use the PHY to provide the PAC functionality of peer discovery, peer relative positioning, and various communications topologies.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p:txBody>
          <a:bodyPr/>
          <a:lstStyle/>
          <a:p>
            <a:pPr>
              <a:defRPr/>
            </a:pPr>
            <a:r>
              <a:rPr lang="en-US">
                <a:latin typeface="+mn-lt"/>
              </a:rPr>
              <a:t>Verso, Mc Laughlin (DecaWave)</a:t>
            </a: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a:latin typeface="+mn-lt"/>
              </a:rPr>
              <a:t>Slide </a:t>
            </a:r>
            <a:fld id="{0E0645E7-F7D2-4E7A-A86D-09EF5375C3D9}" type="slidenum">
              <a:rPr lang="en-US">
                <a:latin typeface="+mn-lt"/>
              </a:rPr>
              <a:pPr>
                <a:defRPr/>
              </a:pPr>
              <a:t>3</a:t>
            </a:fld>
            <a:endParaRPr lang="en-US">
              <a:latin typeface="+mn-lt"/>
            </a:endParaRPr>
          </a:p>
        </p:txBody>
      </p:sp>
      <p:sp>
        <p:nvSpPr>
          <p:cNvPr id="15364" name="Title 5"/>
          <p:cNvSpPr>
            <a:spLocks noGrp="1"/>
          </p:cNvSpPr>
          <p:nvPr>
            <p:ph type="title"/>
          </p:nvPr>
        </p:nvSpPr>
        <p:spPr/>
        <p:txBody>
          <a:bodyPr/>
          <a:lstStyle/>
          <a:p>
            <a:pPr algn="ctr"/>
            <a:r>
              <a:rPr lang="en-US" smtClean="0"/>
              <a:t>Reasons TG8 should adopt the 4a UWB PHY</a:t>
            </a:r>
            <a:r>
              <a:rPr lang="en-US" sz="2000" smtClean="0">
                <a:solidFill>
                  <a:srgbClr val="000000"/>
                </a:solidFill>
              </a:rPr>
              <a:t>(1)</a:t>
            </a:r>
            <a:endParaRPr lang="en-IE" smtClean="0"/>
          </a:p>
        </p:txBody>
      </p:sp>
      <p:sp>
        <p:nvSpPr>
          <p:cNvPr id="15365" name="Content Placeholder 7"/>
          <p:cNvSpPr>
            <a:spLocks noGrp="1"/>
          </p:cNvSpPr>
          <p:nvPr>
            <p:ph idx="1"/>
          </p:nvPr>
        </p:nvSpPr>
        <p:spPr>
          <a:xfrm>
            <a:off x="381000" y="1524000"/>
            <a:ext cx="8382000" cy="4572000"/>
          </a:xfrm>
        </p:spPr>
        <p:txBody>
          <a:bodyPr/>
          <a:lstStyle/>
          <a:p>
            <a:r>
              <a:rPr lang="en-US" altLang="ko-KR" sz="2400" smtClean="0">
                <a:ea typeface="굴림" charset="-127"/>
              </a:rPr>
              <a:t>Precision Ranging support allows </a:t>
            </a:r>
            <a:r>
              <a:rPr lang="en-US" sz="2400" smtClean="0"/>
              <a:t>peer relative positioning</a:t>
            </a:r>
            <a:endParaRPr lang="en-US" altLang="ko-KR" sz="2400" smtClean="0">
              <a:ea typeface="굴림" charset="-127"/>
            </a:endParaRPr>
          </a:p>
          <a:p>
            <a:r>
              <a:rPr lang="en-US" altLang="ko-KR" sz="2400" smtClean="0">
                <a:ea typeface="굴림" charset="-127"/>
              </a:rPr>
              <a:t>Immunity to multipath effects</a:t>
            </a:r>
          </a:p>
          <a:p>
            <a:r>
              <a:rPr lang="en-US" altLang="ko-KR" sz="2400" smtClean="0">
                <a:ea typeface="굴림" charset="-127"/>
              </a:rPr>
              <a:t>15 channels cover </a:t>
            </a:r>
            <a:r>
              <a:rPr lang="en-US" sz="2400" smtClean="0"/>
              <a:t>unlicensed UWB bands from 3 to 10 GHz</a:t>
            </a:r>
          </a:p>
          <a:p>
            <a:r>
              <a:rPr lang="en-US" sz="2400" smtClean="0"/>
              <a:t>Data rates give trade-off between range and high speed data</a:t>
            </a:r>
          </a:p>
          <a:p>
            <a:pPr lvl="1"/>
            <a:r>
              <a:rPr lang="en-US" sz="2000" smtClean="0"/>
              <a:t>110 kbps, 850 kbps, 6.81 Mbps and 27 Mbps</a:t>
            </a:r>
          </a:p>
          <a:p>
            <a:r>
              <a:rPr lang="en-US" sz="2400" smtClean="0"/>
              <a:t>Efficient spectral usage</a:t>
            </a:r>
          </a:p>
          <a:p>
            <a:pPr lvl="1"/>
            <a:r>
              <a:rPr lang="en-US" sz="2000" smtClean="0"/>
              <a:t>pseudo random burst hopping fills out the spectrum, allowing more power to be transmitted within the regulatory limits</a:t>
            </a:r>
          </a:p>
          <a:p>
            <a:r>
              <a:rPr lang="en-US" sz="2400" smtClean="0"/>
              <a:t>Modulation and coding combination close to ideal</a:t>
            </a:r>
          </a:p>
          <a:p>
            <a:pPr lvl="1"/>
            <a:r>
              <a:rPr lang="en-US" sz="2000" smtClean="0"/>
              <a:t>The concatenated codes are low complexity,  (e.g. the Viterbi decoder can be implemented in &lt;3k gates), but despite this the performance is less than 2dB shy of the Shannon limit</a:t>
            </a:r>
          </a:p>
          <a:p>
            <a:endParaRPr 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p:txBody>
          <a:bodyPr/>
          <a:lstStyle/>
          <a:p>
            <a:pPr>
              <a:defRPr/>
            </a:pPr>
            <a:r>
              <a:rPr lang="en-US">
                <a:latin typeface="+mn-lt"/>
              </a:rPr>
              <a:t>Verso, Mc Laughlin (DecaWave)</a:t>
            </a: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a:latin typeface="+mn-lt"/>
              </a:rPr>
              <a:t>Slide </a:t>
            </a:r>
            <a:fld id="{62F48D74-0B2E-4D60-86F6-B64CD86F2987}" type="slidenum">
              <a:rPr lang="en-US">
                <a:latin typeface="+mn-lt"/>
              </a:rPr>
              <a:pPr>
                <a:defRPr/>
              </a:pPr>
              <a:t>4</a:t>
            </a:fld>
            <a:endParaRPr lang="en-US">
              <a:latin typeface="+mn-lt"/>
            </a:endParaRPr>
          </a:p>
        </p:txBody>
      </p:sp>
      <p:sp>
        <p:nvSpPr>
          <p:cNvPr id="16388" name="Title 5"/>
          <p:cNvSpPr>
            <a:spLocks noGrp="1"/>
          </p:cNvSpPr>
          <p:nvPr>
            <p:ph type="title"/>
          </p:nvPr>
        </p:nvSpPr>
        <p:spPr/>
        <p:txBody>
          <a:bodyPr/>
          <a:lstStyle/>
          <a:p>
            <a:pPr algn="ctr"/>
            <a:r>
              <a:rPr lang="en-US" smtClean="0"/>
              <a:t>Reasons TG8 should adopt the 4a UWB PHY</a:t>
            </a:r>
            <a:r>
              <a:rPr lang="en-US" sz="2000" smtClean="0"/>
              <a:t> (2)</a:t>
            </a:r>
            <a:endParaRPr lang="en-IE" smtClean="0"/>
          </a:p>
        </p:txBody>
      </p:sp>
      <p:sp>
        <p:nvSpPr>
          <p:cNvPr id="16389" name="Content Placeholder 7"/>
          <p:cNvSpPr>
            <a:spLocks noGrp="1"/>
          </p:cNvSpPr>
          <p:nvPr>
            <p:ph idx="1"/>
          </p:nvPr>
        </p:nvSpPr>
        <p:spPr>
          <a:xfrm>
            <a:off x="228600" y="1524000"/>
            <a:ext cx="8686800" cy="4724400"/>
          </a:xfrm>
        </p:spPr>
        <p:txBody>
          <a:bodyPr/>
          <a:lstStyle/>
          <a:p>
            <a:r>
              <a:rPr lang="en-US" sz="2400" smtClean="0"/>
              <a:t>Perfect channel sounding</a:t>
            </a:r>
          </a:p>
          <a:p>
            <a:pPr lvl="1"/>
            <a:r>
              <a:rPr lang="en-US" sz="2000" smtClean="0"/>
              <a:t>The preamble uses an Ipatov sequence which has with Perfect Periodic Autocorrelation.  The ideal channel autocorrelation is an impulse or Kronecker delta function.   The preamble allows the channel impulse response and the direct path to be extracted allowing the RX time to be determined accurately – this is key to precision range measurements enabling accurate relative positioning of peer devices</a:t>
            </a:r>
          </a:p>
          <a:p>
            <a:r>
              <a:rPr lang="en-US" sz="2400" smtClean="0"/>
              <a:t>Choice of higher/lower complexity implementations</a:t>
            </a:r>
          </a:p>
          <a:p>
            <a:pPr lvl="1"/>
            <a:r>
              <a:rPr lang="en-US" sz="2000" smtClean="0"/>
              <a:t>A coherent transceiver can be implemented in small area of silicon</a:t>
            </a:r>
          </a:p>
          <a:p>
            <a:pPr lvl="1"/>
            <a:r>
              <a:rPr lang="en-US" sz="2000" smtClean="0"/>
              <a:t>A non-coherent receiver is possible with a simple energy detector</a:t>
            </a:r>
          </a:p>
          <a:p>
            <a:pPr lvl="1"/>
            <a:r>
              <a:rPr lang="en-US" sz="2000" smtClean="0"/>
              <a:t>FEC is systematic – so receiver designer can choose to decode or ignore</a:t>
            </a:r>
          </a:p>
          <a:p>
            <a:pPr lvl="2"/>
            <a:r>
              <a:rPr lang="en-US" sz="1600" smtClean="0"/>
              <a:t>Systematic Convolutional Code, and, Reed Solomon code</a:t>
            </a:r>
          </a:p>
          <a:p>
            <a:r>
              <a:rPr lang="en-US" sz="2400" smtClean="0"/>
              <a:t>Low time to market as commercial implementations are available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AWGN Channel Test Results 16MHz PRF</a:t>
            </a:r>
            <a:endParaRPr lang="en-IE" dirty="0"/>
          </a:p>
        </p:txBody>
      </p:sp>
      <p:sp>
        <p:nvSpPr>
          <p:cNvPr id="4" name="Footer Placeholder 3"/>
          <p:cNvSpPr>
            <a:spLocks noGrp="1"/>
          </p:cNvSpPr>
          <p:nvPr>
            <p:ph type="ftr" sz="quarter" idx="10"/>
          </p:nvPr>
        </p:nvSpPr>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5</a:t>
            </a:fld>
            <a:endParaRPr lang="en-US"/>
          </a:p>
        </p:txBody>
      </p:sp>
      <p:pic>
        <p:nvPicPr>
          <p:cNvPr id="8" name="Content Placeholder 7"/>
          <p:cNvPicPr>
            <a:picLocks noGrp="1"/>
          </p:cNvPicPr>
          <p:nvPr>
            <p:ph idx="1"/>
          </p:nvPr>
        </p:nvPicPr>
        <p:blipFill>
          <a:blip r:embed="rId2" cstate="print"/>
          <a:srcRect/>
          <a:stretch>
            <a:fillRect/>
          </a:stretch>
        </p:blipFill>
        <p:spPr bwMode="auto">
          <a:xfrm>
            <a:off x="1373500" y="1295400"/>
            <a:ext cx="6396999" cy="480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AWGN Channel Test Results 64MHz PRF</a:t>
            </a:r>
            <a:endParaRPr lang="en-IE" dirty="0"/>
          </a:p>
        </p:txBody>
      </p:sp>
      <p:sp>
        <p:nvSpPr>
          <p:cNvPr id="4" name="Footer Placeholder 3"/>
          <p:cNvSpPr>
            <a:spLocks noGrp="1"/>
          </p:cNvSpPr>
          <p:nvPr>
            <p:ph type="ftr" sz="quarter" idx="10"/>
          </p:nvPr>
        </p:nvSpPr>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6</a:t>
            </a:fld>
            <a:endParaRPr lang="en-US"/>
          </a:p>
        </p:txBody>
      </p:sp>
      <p:pic>
        <p:nvPicPr>
          <p:cNvPr id="6" name="Content Placeholder 5"/>
          <p:cNvPicPr>
            <a:picLocks noGrp="1"/>
          </p:cNvPicPr>
          <p:nvPr>
            <p:ph idx="1"/>
          </p:nvPr>
        </p:nvPicPr>
        <p:blipFill>
          <a:blip r:embed="rId2" cstate="print"/>
          <a:srcRect/>
          <a:stretch>
            <a:fillRect/>
          </a:stretch>
        </p:blipFill>
        <p:spPr bwMode="auto">
          <a:xfrm>
            <a:off x="1424270" y="1371600"/>
            <a:ext cx="6295459" cy="472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IEEE 802.15.4a Channel Model Simulation Results</a:t>
            </a:r>
            <a:endParaRPr lang="en-IE" sz="2800" dirty="0"/>
          </a:p>
        </p:txBody>
      </p:sp>
      <p:sp>
        <p:nvSpPr>
          <p:cNvPr id="4" name="Footer Placeholder 3"/>
          <p:cNvSpPr>
            <a:spLocks noGrp="1"/>
          </p:cNvSpPr>
          <p:nvPr>
            <p:ph type="ftr" sz="quarter" idx="10"/>
          </p:nvPr>
        </p:nvSpPr>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7</a:t>
            </a:fld>
            <a:endParaRPr lang="en-US"/>
          </a:p>
        </p:txBody>
      </p:sp>
      <p:sp>
        <p:nvSpPr>
          <p:cNvPr id="9" name="Content Placeholder 8"/>
          <p:cNvSpPr>
            <a:spLocks noGrp="1"/>
          </p:cNvSpPr>
          <p:nvPr>
            <p:ph idx="1"/>
          </p:nvPr>
        </p:nvSpPr>
        <p:spPr>
          <a:xfrm>
            <a:off x="381000" y="1600200"/>
            <a:ext cx="8382000" cy="1447800"/>
          </a:xfrm>
        </p:spPr>
        <p:txBody>
          <a:bodyPr/>
          <a:lstStyle/>
          <a:p>
            <a:r>
              <a:rPr lang="en-IE" sz="2400" dirty="0" smtClean="0"/>
              <a:t>Outdoor NLOS. Longest multipath channel.</a:t>
            </a:r>
          </a:p>
          <a:p>
            <a:r>
              <a:rPr lang="en-IE" sz="2400" dirty="0" smtClean="0"/>
              <a:t>Total Channel Power is normalised to 1</a:t>
            </a:r>
          </a:p>
          <a:p>
            <a:pPr lvl="1"/>
            <a:r>
              <a:rPr lang="en-IE" sz="2000" dirty="0" smtClean="0"/>
              <a:t>This will not happen in practice. Multipath will add energy.</a:t>
            </a:r>
          </a:p>
          <a:p>
            <a:endParaRPr lang="en-IE" sz="2400" dirty="0"/>
          </a:p>
        </p:txBody>
      </p:sp>
      <p:pic>
        <p:nvPicPr>
          <p:cNvPr id="34820" name="Picture 4"/>
          <p:cNvPicPr>
            <a:picLocks noChangeAspect="1" noChangeArrowheads="1"/>
          </p:cNvPicPr>
          <p:nvPr/>
        </p:nvPicPr>
        <p:blipFill>
          <a:blip r:embed="rId2" cstate="print"/>
          <a:srcRect/>
          <a:stretch>
            <a:fillRect/>
          </a:stretch>
        </p:blipFill>
        <p:spPr bwMode="auto">
          <a:xfrm>
            <a:off x="2819400" y="3429000"/>
            <a:ext cx="2571750" cy="1790700"/>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LOS Ranging Test Results</a:t>
            </a:r>
            <a:endParaRPr lang="en-IE" dirty="0"/>
          </a:p>
        </p:txBody>
      </p:sp>
      <p:sp>
        <p:nvSpPr>
          <p:cNvPr id="4" name="Footer Placeholder 3"/>
          <p:cNvSpPr>
            <a:spLocks noGrp="1"/>
          </p:cNvSpPr>
          <p:nvPr>
            <p:ph type="ftr" sz="quarter" idx="10"/>
          </p:nvPr>
        </p:nvSpPr>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8</a:t>
            </a:fld>
            <a:endParaRPr lang="en-US"/>
          </a:p>
        </p:txBody>
      </p:sp>
      <p:pic>
        <p:nvPicPr>
          <p:cNvPr id="32770" name="Picture 2"/>
          <p:cNvPicPr>
            <a:picLocks noGrp="1" noChangeAspect="1" noChangeArrowheads="1"/>
          </p:cNvPicPr>
          <p:nvPr>
            <p:ph idx="1"/>
          </p:nvPr>
        </p:nvPicPr>
        <p:blipFill>
          <a:blip r:embed="rId2" cstate="print"/>
          <a:srcRect/>
          <a:stretch>
            <a:fillRect/>
          </a:stretch>
        </p:blipFill>
        <p:spPr bwMode="auto">
          <a:xfrm>
            <a:off x="381000" y="1688579"/>
            <a:ext cx="8382000" cy="4395242"/>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LOS Ranging accuracy</a:t>
            </a:r>
            <a:endParaRPr lang="en-IE" dirty="0"/>
          </a:p>
        </p:txBody>
      </p:sp>
      <p:sp>
        <p:nvSpPr>
          <p:cNvPr id="4" name="Footer Placeholder 3"/>
          <p:cNvSpPr>
            <a:spLocks noGrp="1"/>
          </p:cNvSpPr>
          <p:nvPr>
            <p:ph type="ftr" sz="quarter" idx="10"/>
          </p:nvPr>
        </p:nvSpPr>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9</a:t>
            </a:fld>
            <a:endParaRPr 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2310559" y="1966665"/>
            <a:ext cx="4522881" cy="3534269"/>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7927</TotalTime>
  <Words>602</Words>
  <Application>Microsoft Office PowerPoint</Application>
  <PresentationFormat>On-screen Show (4:3)</PresentationFormat>
  <Paragraphs>81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Slide 1</vt:lpstr>
      <vt:lpstr>UWB PHY Recommendation for 802.15.8</vt:lpstr>
      <vt:lpstr>Reasons TG8 should adopt the 4a UWB PHY(1)</vt:lpstr>
      <vt:lpstr>Reasons TG8 should adopt the 4a UWB PHY (2)</vt:lpstr>
      <vt:lpstr>AWGN Channel Test Results 16MHz PRF</vt:lpstr>
      <vt:lpstr>AWGN Channel Test Results 64MHz PRF</vt:lpstr>
      <vt:lpstr>IEEE 802.15.4a Channel Model Simulation Results</vt:lpstr>
      <vt:lpstr>LOS Ranging Test Results</vt:lpstr>
      <vt:lpstr>LOS Ranging accuracy</vt:lpstr>
      <vt:lpstr>Conclusion</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IEEE 802.15 &lt;subject&gt;</dc:subject>
  <dc:creator>Rober F. Heile</dc:creator>
  <dc:description>&lt;doc#&gt;</dc:description>
  <cp:lastModifiedBy>Michael McLaughlin</cp:lastModifiedBy>
  <cp:revision>409</cp:revision>
  <cp:lastPrinted>1998-02-10T13:28:06Z</cp:lastPrinted>
  <dcterms:created xsi:type="dcterms:W3CDTF">1999-11-08T18:59:45Z</dcterms:created>
  <dcterms:modified xsi:type="dcterms:W3CDTF">2013-07-10T16:47:37Z</dcterms:modified>
</cp:coreProperties>
</file>