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8"/>
  </p:notesMasterIdLst>
  <p:handoutMasterIdLst>
    <p:handoutMasterId r:id="rId119"/>
  </p:handoutMasterIdLst>
  <p:sldIdLst>
    <p:sldId id="908" r:id="rId2"/>
    <p:sldId id="478" r:id="rId3"/>
    <p:sldId id="722" r:id="rId4"/>
    <p:sldId id="909" r:id="rId5"/>
    <p:sldId id="774" r:id="rId6"/>
    <p:sldId id="723" r:id="rId7"/>
    <p:sldId id="775" r:id="rId8"/>
    <p:sldId id="724" r:id="rId9"/>
    <p:sldId id="725" r:id="rId10"/>
    <p:sldId id="726" r:id="rId11"/>
    <p:sldId id="727" r:id="rId12"/>
    <p:sldId id="728" r:id="rId13"/>
    <p:sldId id="729" r:id="rId14"/>
    <p:sldId id="730" r:id="rId15"/>
    <p:sldId id="731" r:id="rId16"/>
    <p:sldId id="732" r:id="rId17"/>
    <p:sldId id="733" r:id="rId18"/>
    <p:sldId id="834" r:id="rId19"/>
    <p:sldId id="835" r:id="rId20"/>
    <p:sldId id="836" r:id="rId21"/>
    <p:sldId id="837" r:id="rId22"/>
    <p:sldId id="838" r:id="rId23"/>
    <p:sldId id="734" r:id="rId24"/>
    <p:sldId id="735" r:id="rId25"/>
    <p:sldId id="777" r:id="rId26"/>
    <p:sldId id="783" r:id="rId27"/>
    <p:sldId id="780" r:id="rId28"/>
    <p:sldId id="778" r:id="rId29"/>
    <p:sldId id="803" r:id="rId30"/>
    <p:sldId id="804" r:id="rId31"/>
    <p:sldId id="806" r:id="rId32"/>
    <p:sldId id="808" r:id="rId33"/>
    <p:sldId id="824" r:id="rId34"/>
    <p:sldId id="826" r:id="rId35"/>
    <p:sldId id="814" r:id="rId36"/>
    <p:sldId id="567" r:id="rId37"/>
    <p:sldId id="698" r:id="rId38"/>
    <p:sldId id="699" r:id="rId39"/>
    <p:sldId id="700" r:id="rId40"/>
    <p:sldId id="701" r:id="rId41"/>
    <p:sldId id="702" r:id="rId42"/>
    <p:sldId id="703" r:id="rId43"/>
    <p:sldId id="704" r:id="rId44"/>
    <p:sldId id="790" r:id="rId45"/>
    <p:sldId id="791" r:id="rId46"/>
    <p:sldId id="795" r:id="rId47"/>
    <p:sldId id="792" r:id="rId48"/>
    <p:sldId id="796" r:id="rId49"/>
    <p:sldId id="784" r:id="rId50"/>
    <p:sldId id="715" r:id="rId51"/>
    <p:sldId id="854" r:id="rId52"/>
    <p:sldId id="797" r:id="rId53"/>
    <p:sldId id="855" r:id="rId54"/>
    <p:sldId id="856" r:id="rId55"/>
    <p:sldId id="857" r:id="rId56"/>
    <p:sldId id="858" r:id="rId57"/>
    <p:sldId id="859" r:id="rId58"/>
    <p:sldId id="860" r:id="rId59"/>
    <p:sldId id="861" r:id="rId60"/>
    <p:sldId id="862" r:id="rId61"/>
    <p:sldId id="863" r:id="rId62"/>
    <p:sldId id="864" r:id="rId63"/>
    <p:sldId id="865" r:id="rId64"/>
    <p:sldId id="831" r:id="rId65"/>
    <p:sldId id="832" r:id="rId66"/>
    <p:sldId id="833" r:id="rId67"/>
    <p:sldId id="839" r:id="rId68"/>
    <p:sldId id="840" r:id="rId69"/>
    <p:sldId id="841" r:id="rId70"/>
    <p:sldId id="866" r:id="rId71"/>
    <p:sldId id="842" r:id="rId72"/>
    <p:sldId id="843" r:id="rId73"/>
    <p:sldId id="844" r:id="rId74"/>
    <p:sldId id="845" r:id="rId75"/>
    <p:sldId id="846" r:id="rId76"/>
    <p:sldId id="847" r:id="rId77"/>
    <p:sldId id="848" r:id="rId78"/>
    <p:sldId id="849" r:id="rId79"/>
    <p:sldId id="850" r:id="rId80"/>
    <p:sldId id="851" r:id="rId81"/>
    <p:sldId id="852" r:id="rId82"/>
    <p:sldId id="651" r:id="rId83"/>
    <p:sldId id="875" r:id="rId84"/>
    <p:sldId id="652" r:id="rId85"/>
    <p:sldId id="653" r:id="rId86"/>
    <p:sldId id="876" r:id="rId87"/>
    <p:sldId id="877" r:id="rId88"/>
    <p:sldId id="878" r:id="rId89"/>
    <p:sldId id="879" r:id="rId90"/>
    <p:sldId id="870" r:id="rId91"/>
    <p:sldId id="871" r:id="rId92"/>
    <p:sldId id="872" r:id="rId93"/>
    <p:sldId id="873" r:id="rId94"/>
    <p:sldId id="868" r:id="rId95"/>
    <p:sldId id="880" r:id="rId96"/>
    <p:sldId id="869" r:id="rId97"/>
    <p:sldId id="910" r:id="rId98"/>
    <p:sldId id="911" r:id="rId99"/>
    <p:sldId id="912" r:id="rId100"/>
    <p:sldId id="913" r:id="rId101"/>
    <p:sldId id="914" r:id="rId102"/>
    <p:sldId id="915" r:id="rId103"/>
    <p:sldId id="916" r:id="rId104"/>
    <p:sldId id="917" r:id="rId105"/>
    <p:sldId id="918" r:id="rId106"/>
    <p:sldId id="919" r:id="rId107"/>
    <p:sldId id="920" r:id="rId108"/>
    <p:sldId id="921" r:id="rId109"/>
    <p:sldId id="922" r:id="rId110"/>
    <p:sldId id="923" r:id="rId111"/>
    <p:sldId id="924" r:id="rId112"/>
    <p:sldId id="925" r:id="rId113"/>
    <p:sldId id="926" r:id="rId114"/>
    <p:sldId id="927" r:id="rId115"/>
    <p:sldId id="928" r:id="rId116"/>
    <p:sldId id="867" r:id="rId117"/>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66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03" autoAdjust="0"/>
    <p:restoredTop sz="91777" autoAdjust="0"/>
  </p:normalViewPr>
  <p:slideViewPr>
    <p:cSldViewPr>
      <p:cViewPr varScale="1">
        <p:scale>
          <a:sx n="70" d="100"/>
          <a:sy n="70" d="100"/>
        </p:scale>
        <p:origin x="-13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notesViewPr>
    <p:cSldViewPr>
      <p:cViewPr varScale="1">
        <p:scale>
          <a:sx n="49" d="100"/>
          <a:sy n="49" d="100"/>
        </p:scale>
        <p:origin x="-1920" y="-10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025" y="195263"/>
            <a:ext cx="27590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3075" name="Rectangle 3"/>
          <p:cNvSpPr>
            <a:spLocks noGrp="1" noChangeArrowheads="1"/>
          </p:cNvSpPr>
          <p:nvPr>
            <p:ph type="dt" sz="quarter" idx="1"/>
          </p:nvPr>
        </p:nvSpPr>
        <p:spPr bwMode="auto">
          <a:xfrm>
            <a:off x="711200" y="195263"/>
            <a:ext cx="23653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076" name="Rectangle 4"/>
          <p:cNvSpPr>
            <a:spLocks noGrp="1" noChangeArrowheads="1"/>
          </p:cNvSpPr>
          <p:nvPr>
            <p:ph type="ftr" sz="quarter" idx="2"/>
          </p:nvPr>
        </p:nvSpPr>
        <p:spPr bwMode="auto">
          <a:xfrm>
            <a:off x="4259263" y="9906000"/>
            <a:ext cx="22082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100">
                <a:latin typeface="Times New Roman" pitchFamily="18" charset="0"/>
              </a:defRPr>
            </a:lvl1pPr>
          </a:lstStyle>
          <a:p>
            <a:pPr>
              <a:defRPr/>
            </a:pPr>
            <a:r>
              <a:rPr lang="ko-KR" altLang="en-US"/>
              <a:t>&lt;author&gt;, &lt;company&gt;</a:t>
            </a:r>
            <a:endParaRPr lang="en-US" altLang="ko-KR"/>
          </a:p>
        </p:txBody>
      </p:sp>
      <p:sp>
        <p:nvSpPr>
          <p:cNvPr id="3077" name="Rectangle 5"/>
          <p:cNvSpPr>
            <a:spLocks noGrp="1" noChangeArrowheads="1"/>
          </p:cNvSpPr>
          <p:nvPr>
            <p:ph type="sldNum" sz="quarter" idx="3"/>
          </p:nvPr>
        </p:nvSpPr>
        <p:spPr bwMode="auto">
          <a:xfrm>
            <a:off x="2760663" y="9906000"/>
            <a:ext cx="14208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1000125">
              <a:defRPr sz="1100">
                <a:latin typeface="Times New Roman" pitchFamily="18" charset="0"/>
              </a:defRPr>
            </a:lvl1pPr>
          </a:lstStyle>
          <a:p>
            <a:pPr>
              <a:defRPr/>
            </a:pPr>
            <a:r>
              <a:rPr lang="en-US" altLang="ko-KR"/>
              <a:t>Page </a:t>
            </a:r>
            <a:fld id="{9CF2A2D6-BBB5-45EA-8A45-5708FA14C475}" type="slidenum">
              <a:rPr lang="en-US" altLang="ko-KR"/>
              <a:pPr>
                <a:defRPr/>
              </a:pPr>
              <a:t>‹#›</a:t>
            </a:fld>
            <a:endParaRPr lang="en-US" altLang="ko-KR"/>
          </a:p>
        </p:txBody>
      </p:sp>
      <p:sp>
        <p:nvSpPr>
          <p:cNvPr id="53254" name="Line 6"/>
          <p:cNvSpPr>
            <a:spLocks noChangeShapeType="1"/>
          </p:cNvSpPr>
          <p:nvPr/>
        </p:nvSpPr>
        <p:spPr bwMode="auto">
          <a:xfrm>
            <a:off x="709613" y="427038"/>
            <a:ext cx="5680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lIns="98115" tIns="49058" rIns="98115" bIns="49058" anchor="ctr"/>
          <a:lstStyle/>
          <a:p>
            <a:endParaRPr lang="ko-KR" altLang="en-US"/>
          </a:p>
        </p:txBody>
      </p:sp>
      <p:sp>
        <p:nvSpPr>
          <p:cNvPr id="53255" name="Rectangle 7"/>
          <p:cNvSpPr>
            <a:spLocks noChangeArrowheads="1"/>
          </p:cNvSpPr>
          <p:nvPr/>
        </p:nvSpPr>
        <p:spPr bwMode="auto">
          <a:xfrm>
            <a:off x="709613" y="9906000"/>
            <a:ext cx="728662"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00125"/>
            <a:r>
              <a:rPr lang="en-US" altLang="ko-KR" sz="1200">
                <a:latin typeface="Times New Roman" pitchFamily="18" charset="0"/>
              </a:rPr>
              <a:t>Submission</a:t>
            </a:r>
          </a:p>
        </p:txBody>
      </p:sp>
      <p:sp>
        <p:nvSpPr>
          <p:cNvPr id="53256" name="Line 8"/>
          <p:cNvSpPr>
            <a:spLocks noChangeShapeType="1"/>
          </p:cNvSpPr>
          <p:nvPr/>
        </p:nvSpPr>
        <p:spPr bwMode="auto">
          <a:xfrm>
            <a:off x="709613" y="9893300"/>
            <a:ext cx="5837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xmlns="" val="748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7950"/>
            <a:ext cx="2882900"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2051" name="Rectangle 3"/>
          <p:cNvSpPr>
            <a:spLocks noGrp="1" noChangeArrowheads="1"/>
          </p:cNvSpPr>
          <p:nvPr>
            <p:ph type="dt" idx="1"/>
          </p:nvPr>
        </p:nvSpPr>
        <p:spPr bwMode="auto">
          <a:xfrm>
            <a:off x="668338" y="107950"/>
            <a:ext cx="280352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2772" name="Rectangle 4"/>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100499" tIns="49399" rIns="100499" bIns="4939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2388" y="9909175"/>
            <a:ext cx="2570162"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90538" lvl="4" algn="r" defTabSz="1000125">
              <a:defRPr sz="1200">
                <a:latin typeface="Times New Roman" pitchFamily="18" charset="0"/>
              </a:defRPr>
            </a:lvl5pPr>
          </a:lstStyle>
          <a:p>
            <a:pPr lvl="4">
              <a:defRPr/>
            </a:pPr>
            <a:r>
              <a:rPr lang="ko-KR" altLang="en-US"/>
              <a:t>&lt;author&gt;, &lt;company&gt;</a:t>
            </a:r>
            <a:endParaRPr lang="en-US" altLang="ko-KR"/>
          </a:p>
        </p:txBody>
      </p:sp>
      <p:sp>
        <p:nvSpPr>
          <p:cNvPr id="2055" name="Rectangle 7"/>
          <p:cNvSpPr>
            <a:spLocks noGrp="1" noChangeArrowheads="1"/>
          </p:cNvSpPr>
          <p:nvPr>
            <p:ph type="sldNum" sz="quarter" idx="5"/>
          </p:nvPr>
        </p:nvSpPr>
        <p:spPr bwMode="auto">
          <a:xfrm>
            <a:off x="3003550" y="9909175"/>
            <a:ext cx="8207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200">
                <a:latin typeface="Times New Roman" pitchFamily="18" charset="0"/>
              </a:defRPr>
            </a:lvl1pPr>
          </a:lstStyle>
          <a:p>
            <a:pPr>
              <a:defRPr/>
            </a:pPr>
            <a:r>
              <a:rPr lang="en-US" altLang="ko-KR"/>
              <a:t>Page </a:t>
            </a:r>
            <a:fld id="{F3700138-432E-4946-9C5C-25BC964A1331}" type="slidenum">
              <a:rPr lang="en-US" altLang="ko-KR"/>
              <a:pPr>
                <a:defRPr/>
              </a:pPr>
              <a:t>‹#›</a:t>
            </a:fld>
            <a:endParaRPr lang="en-US" altLang="ko-KR"/>
          </a:p>
        </p:txBody>
      </p:sp>
      <p:sp>
        <p:nvSpPr>
          <p:cNvPr id="32776" name="Rectangle 8"/>
          <p:cNvSpPr>
            <a:spLocks noChangeArrowheads="1"/>
          </p:cNvSpPr>
          <p:nvPr/>
        </p:nvSpPr>
        <p:spPr bwMode="auto">
          <a:xfrm>
            <a:off x="741363" y="9909175"/>
            <a:ext cx="727075"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32777" name="Line 9"/>
          <p:cNvSpPr>
            <a:spLocks noChangeShapeType="1"/>
          </p:cNvSpPr>
          <p:nvPr/>
        </p:nvSpPr>
        <p:spPr bwMode="auto">
          <a:xfrm>
            <a:off x="741363" y="9907588"/>
            <a:ext cx="5616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lIns="98115" tIns="49058" rIns="98115" bIns="49058" anchor="ctr"/>
          <a:lstStyle/>
          <a:p>
            <a:endParaRPr lang="ko-KR" altLang="en-US"/>
          </a:p>
        </p:txBody>
      </p:sp>
      <p:sp>
        <p:nvSpPr>
          <p:cNvPr id="32778" name="Line 10"/>
          <p:cNvSpPr>
            <a:spLocks noChangeShapeType="1"/>
          </p:cNvSpPr>
          <p:nvPr/>
        </p:nvSpPr>
        <p:spPr bwMode="auto">
          <a:xfrm>
            <a:off x="663575" y="327025"/>
            <a:ext cx="5772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xmlns="" val="5341076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a:t>
            </a:fld>
            <a:endParaRPr lang="en-US" altLang="ko-KR"/>
          </a:p>
        </p:txBody>
      </p:sp>
    </p:spTree>
    <p:extLst>
      <p:ext uri="{BB962C8B-B14F-4D97-AF65-F5344CB8AC3E}">
        <p14:creationId xmlns:p14="http://schemas.microsoft.com/office/powerpoint/2010/main" xmlns="" val="19984426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102</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104</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107</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109</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116</a:t>
            </a:fld>
            <a:endParaRPr lang="en-US" altLang="ko-KR"/>
          </a:p>
        </p:txBody>
      </p:sp>
    </p:spTree>
    <p:extLst>
      <p:ext uri="{BB962C8B-B14F-4D97-AF65-F5344CB8AC3E}">
        <p14:creationId xmlns:p14="http://schemas.microsoft.com/office/powerpoint/2010/main" xmlns="" val="234723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a:t>
            </a:fld>
            <a:endParaRPr lang="en-US" altLang="ko-KR"/>
          </a:p>
        </p:txBody>
      </p:sp>
    </p:spTree>
    <p:extLst>
      <p:ext uri="{BB962C8B-B14F-4D97-AF65-F5344CB8AC3E}">
        <p14:creationId xmlns:p14="http://schemas.microsoft.com/office/powerpoint/2010/main" xmlns="" val="376889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13</a:t>
            </a:fld>
            <a:endParaRPr lang="en-US" altLang="ko-KR"/>
          </a:p>
        </p:txBody>
      </p:sp>
    </p:spTree>
    <p:extLst>
      <p:ext uri="{BB962C8B-B14F-4D97-AF65-F5344CB8AC3E}">
        <p14:creationId xmlns:p14="http://schemas.microsoft.com/office/powerpoint/2010/main" xmlns="" val="201364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14</a:t>
            </a:fld>
            <a:endParaRPr lang="en-US" altLang="ko-KR"/>
          </a:p>
        </p:txBody>
      </p:sp>
    </p:spTree>
    <p:extLst>
      <p:ext uri="{BB962C8B-B14F-4D97-AF65-F5344CB8AC3E}">
        <p14:creationId xmlns:p14="http://schemas.microsoft.com/office/powerpoint/2010/main" xmlns="" val="3318476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15</a:t>
            </a:fld>
            <a:endParaRPr lang="en-US" altLang="ko-KR"/>
          </a:p>
        </p:txBody>
      </p:sp>
    </p:spTree>
    <p:extLst>
      <p:ext uri="{BB962C8B-B14F-4D97-AF65-F5344CB8AC3E}">
        <p14:creationId xmlns:p14="http://schemas.microsoft.com/office/powerpoint/2010/main" xmlns="" val="11438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a:t>
            </a:fld>
            <a:endParaRPr lang="en-US" altLang="ko-KR"/>
          </a:p>
        </p:txBody>
      </p:sp>
    </p:spTree>
    <p:extLst>
      <p:ext uri="{BB962C8B-B14F-4D97-AF65-F5344CB8AC3E}">
        <p14:creationId xmlns:p14="http://schemas.microsoft.com/office/powerpoint/2010/main" xmlns="" val="107710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17</a:t>
            </a:fld>
            <a:endParaRPr lang="en-US" altLang="ko-KR"/>
          </a:p>
        </p:txBody>
      </p:sp>
    </p:spTree>
    <p:extLst>
      <p:ext uri="{BB962C8B-B14F-4D97-AF65-F5344CB8AC3E}">
        <p14:creationId xmlns:p14="http://schemas.microsoft.com/office/powerpoint/2010/main" xmlns="" val="425336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18</a:t>
            </a:fld>
            <a:endParaRPr lang="en-US" altLang="ko-KR"/>
          </a:p>
        </p:txBody>
      </p:sp>
    </p:spTree>
    <p:extLst>
      <p:ext uri="{BB962C8B-B14F-4D97-AF65-F5344CB8AC3E}">
        <p14:creationId xmlns:p14="http://schemas.microsoft.com/office/powerpoint/2010/main" xmlns="" val="329657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19</a:t>
            </a:fld>
            <a:endParaRPr lang="en-US" altLang="ko-KR"/>
          </a:p>
        </p:txBody>
      </p:sp>
    </p:spTree>
    <p:extLst>
      <p:ext uri="{BB962C8B-B14F-4D97-AF65-F5344CB8AC3E}">
        <p14:creationId xmlns:p14="http://schemas.microsoft.com/office/powerpoint/2010/main" xmlns="" val="1568169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20</a:t>
            </a:fld>
            <a:endParaRPr lang="en-US" altLang="ko-KR"/>
          </a:p>
        </p:txBody>
      </p:sp>
    </p:spTree>
    <p:extLst>
      <p:ext uri="{BB962C8B-B14F-4D97-AF65-F5344CB8AC3E}">
        <p14:creationId xmlns:p14="http://schemas.microsoft.com/office/powerpoint/2010/main" xmlns="" val="280992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doc.: IEEE 802.15-&lt;doc#&gt;</a:t>
            </a:r>
            <a:endParaRPr lang="en-US" altLang="ko-KR" smtClean="0">
              <a:latin typeface="Times New Roman" pitchFamily="18" charset="0"/>
            </a:endParaRP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&lt;month year&gt;</a:t>
            </a:r>
            <a:endParaRPr lang="en-US" altLang="ko-KR" smtClean="0">
              <a:latin typeface="Times New Roman" pitchFamily="18" charset="0"/>
            </a:endParaRPr>
          </a:p>
        </p:txBody>
      </p:sp>
      <p:sp>
        <p:nvSpPr>
          <p:cNvPr id="33796" name="Rectangle 6"/>
          <p:cNvSpPr>
            <a:spLocks noGrp="1" noChangeArrowheads="1"/>
          </p:cNvSpPr>
          <p:nvPr>
            <p:ph type="ftr" sz="quarter" idx="4"/>
          </p:nvPr>
        </p:nvSpPr>
        <p:spPr>
          <a:xfrm>
            <a:off x="3862388" y="9909175"/>
            <a:ext cx="2570162" cy="200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490538" defTabSz="1000125">
              <a:defRPr>
                <a:solidFill>
                  <a:schemeClr val="tx1"/>
                </a:solidFill>
                <a:latin typeface="Arial" charset="0"/>
                <a:ea typeface="굴림" charset="-127"/>
              </a:defRPr>
            </a:lvl5pPr>
            <a:lvl6pPr marL="947738" defTabSz="1000125" eaLnBrk="0" fontAlgn="base" hangingPunct="0">
              <a:spcBef>
                <a:spcPct val="0"/>
              </a:spcBef>
              <a:spcAft>
                <a:spcPct val="0"/>
              </a:spcAft>
              <a:defRPr>
                <a:solidFill>
                  <a:schemeClr val="tx1"/>
                </a:solidFill>
                <a:latin typeface="Arial" charset="0"/>
                <a:ea typeface="굴림" charset="-127"/>
              </a:defRPr>
            </a:lvl6pPr>
            <a:lvl7pPr marL="1404938" defTabSz="1000125" eaLnBrk="0" fontAlgn="base" hangingPunct="0">
              <a:spcBef>
                <a:spcPct val="0"/>
              </a:spcBef>
              <a:spcAft>
                <a:spcPct val="0"/>
              </a:spcAft>
              <a:defRPr>
                <a:solidFill>
                  <a:schemeClr val="tx1"/>
                </a:solidFill>
                <a:latin typeface="Arial" charset="0"/>
                <a:ea typeface="굴림" charset="-127"/>
              </a:defRPr>
            </a:lvl7pPr>
            <a:lvl8pPr marL="1862138" defTabSz="1000125" eaLnBrk="0" fontAlgn="base" hangingPunct="0">
              <a:spcBef>
                <a:spcPct val="0"/>
              </a:spcBef>
              <a:spcAft>
                <a:spcPct val="0"/>
              </a:spcAft>
              <a:defRPr>
                <a:solidFill>
                  <a:schemeClr val="tx1"/>
                </a:solidFill>
                <a:latin typeface="Arial" charset="0"/>
                <a:ea typeface="굴림" charset="-127"/>
              </a:defRPr>
            </a:lvl8pPr>
            <a:lvl9pPr marL="2319338" defTabSz="1000125" eaLnBrk="0" fontAlgn="base" hangingPunct="0">
              <a:spcBef>
                <a:spcPct val="0"/>
              </a:spcBef>
              <a:spcAft>
                <a:spcPct val="0"/>
              </a:spcAft>
              <a:defRPr>
                <a:solidFill>
                  <a:schemeClr val="tx1"/>
                </a:solidFill>
                <a:latin typeface="Arial" charset="0"/>
                <a:ea typeface="굴림" charset="-127"/>
              </a:defRPr>
            </a:lvl9pPr>
          </a:lstStyle>
          <a:p>
            <a:pPr lvl="4"/>
            <a:r>
              <a:rPr lang="ko-KR" altLang="en-US" sz="1300" smtClean="0">
                <a:latin typeface="Times New Roman" pitchFamily="18" charset="0"/>
              </a:rPr>
              <a:t>&lt;author&gt;, &lt;company&gt;</a:t>
            </a:r>
            <a:endParaRPr lang="en-US" altLang="ko-KR" sz="1300" smtClean="0">
              <a:latin typeface="Times New Roman" pitchFamily="18" charset="0"/>
            </a:endParaRPr>
          </a:p>
        </p:txBody>
      </p:sp>
      <p:sp>
        <p:nvSpPr>
          <p:cNvPr id="33797" name="Rectangle 7"/>
          <p:cNvSpPr>
            <a:spLocks noGrp="1" noChangeArrowheads="1"/>
          </p:cNvSpPr>
          <p:nvPr>
            <p:ph type="sldNum" sz="quarter" idx="5"/>
          </p:nvPr>
        </p:nvSpPr>
        <p:spPr>
          <a:xfrm>
            <a:off x="3003550" y="9909175"/>
            <a:ext cx="820738" cy="200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en-US" altLang="ko-KR" sz="1300" smtClean="0">
                <a:latin typeface="Times New Roman" pitchFamily="18" charset="0"/>
              </a:rPr>
              <a:t>Page </a:t>
            </a:r>
            <a:fld id="{D06AD4C4-7E36-42F4-9DFB-9DE5A0B52E62}" type="slidenum">
              <a:rPr lang="en-US" altLang="ko-KR" sz="1300" smtClean="0">
                <a:latin typeface="Times New Roman" pitchFamily="18" charset="0"/>
              </a:rPr>
              <a:pPr/>
              <a:t>2</a:t>
            </a:fld>
            <a:endParaRPr lang="en-US" altLang="ko-KR" sz="1300" smtClean="0">
              <a:latin typeface="Times New Roman" pitchFamily="18" charset="0"/>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smtClean="0">
              <a:ea typeface="굴림"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21</a:t>
            </a:fld>
            <a:endParaRPr lang="en-US" altLang="ko-KR"/>
          </a:p>
        </p:txBody>
      </p:sp>
    </p:spTree>
    <p:extLst>
      <p:ext uri="{BB962C8B-B14F-4D97-AF65-F5344CB8AC3E}">
        <p14:creationId xmlns:p14="http://schemas.microsoft.com/office/powerpoint/2010/main" xmlns="" val="68964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22</a:t>
            </a:fld>
            <a:endParaRPr lang="en-US" altLang="ko-KR"/>
          </a:p>
        </p:txBody>
      </p:sp>
    </p:spTree>
    <p:extLst>
      <p:ext uri="{BB962C8B-B14F-4D97-AF65-F5344CB8AC3E}">
        <p14:creationId xmlns:p14="http://schemas.microsoft.com/office/powerpoint/2010/main" xmlns="" val="124463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23</a:t>
            </a:fld>
            <a:endParaRPr lang="ko-KR"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24</a:t>
            </a:fld>
            <a:endParaRPr lang="ko-KR"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25</a:t>
            </a:fld>
            <a:endParaRPr lang="en-US" altLang="ko-KR"/>
          </a:p>
        </p:txBody>
      </p:sp>
    </p:spTree>
    <p:extLst>
      <p:ext uri="{BB962C8B-B14F-4D97-AF65-F5344CB8AC3E}">
        <p14:creationId xmlns:p14="http://schemas.microsoft.com/office/powerpoint/2010/main" xmlns="" val="119600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26</a:t>
            </a:fld>
            <a:endParaRPr lang="en-US" altLang="ko-K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27</a:t>
            </a:fld>
            <a:endParaRPr lang="ko-KR"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28</a:t>
            </a:fld>
            <a:endParaRPr lang="en-US" altLang="ko-KR"/>
          </a:p>
        </p:txBody>
      </p:sp>
    </p:spTree>
    <p:extLst>
      <p:ext uri="{BB962C8B-B14F-4D97-AF65-F5344CB8AC3E}">
        <p14:creationId xmlns:p14="http://schemas.microsoft.com/office/powerpoint/2010/main" xmlns="" val="2734284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29</a:t>
            </a:fld>
            <a:endParaRPr lang="en-US" altLang="ko-KR"/>
          </a:p>
        </p:txBody>
      </p:sp>
    </p:spTree>
    <p:extLst>
      <p:ext uri="{BB962C8B-B14F-4D97-AF65-F5344CB8AC3E}">
        <p14:creationId xmlns:p14="http://schemas.microsoft.com/office/powerpoint/2010/main" xmlns="" val="67689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30</a:t>
            </a:fld>
            <a:endParaRPr lang="en-US" altLang="ko-KR"/>
          </a:p>
        </p:txBody>
      </p:sp>
    </p:spTree>
    <p:extLst>
      <p:ext uri="{BB962C8B-B14F-4D97-AF65-F5344CB8AC3E}">
        <p14:creationId xmlns:p14="http://schemas.microsoft.com/office/powerpoint/2010/main" xmlns="" val="139881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a:t>
            </a:fld>
            <a:endParaRPr lang="en-US" altLang="ko-KR"/>
          </a:p>
        </p:txBody>
      </p:sp>
    </p:spTree>
    <p:extLst>
      <p:ext uri="{BB962C8B-B14F-4D97-AF65-F5344CB8AC3E}">
        <p14:creationId xmlns:p14="http://schemas.microsoft.com/office/powerpoint/2010/main" xmlns="" val="237991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31</a:t>
            </a:fld>
            <a:endParaRPr lang="en-US" altLang="ko-KR"/>
          </a:p>
        </p:txBody>
      </p:sp>
    </p:spTree>
    <p:extLst>
      <p:ext uri="{BB962C8B-B14F-4D97-AF65-F5344CB8AC3E}">
        <p14:creationId xmlns:p14="http://schemas.microsoft.com/office/powerpoint/2010/main" xmlns="" val="1948697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32</a:t>
            </a:fld>
            <a:endParaRPr lang="en-US" altLang="ko-KR"/>
          </a:p>
        </p:txBody>
      </p:sp>
    </p:spTree>
    <p:extLst>
      <p:ext uri="{BB962C8B-B14F-4D97-AF65-F5344CB8AC3E}">
        <p14:creationId xmlns:p14="http://schemas.microsoft.com/office/powerpoint/2010/main" xmlns="" val="272066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33</a:t>
            </a:fld>
            <a:endParaRPr lang="en-US" altLang="ko-KR"/>
          </a:p>
        </p:txBody>
      </p:sp>
    </p:spTree>
    <p:extLst>
      <p:ext uri="{BB962C8B-B14F-4D97-AF65-F5344CB8AC3E}">
        <p14:creationId xmlns:p14="http://schemas.microsoft.com/office/powerpoint/2010/main" xmlns="" val="2558867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34</a:t>
            </a:fld>
            <a:endParaRPr lang="en-US" altLang="ko-KR"/>
          </a:p>
        </p:txBody>
      </p:sp>
    </p:spTree>
    <p:extLst>
      <p:ext uri="{BB962C8B-B14F-4D97-AF65-F5344CB8AC3E}">
        <p14:creationId xmlns:p14="http://schemas.microsoft.com/office/powerpoint/2010/main" xmlns="" val="2074776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35</a:t>
            </a:fld>
            <a:endParaRPr lang="en-US" altLang="ko-KR"/>
          </a:p>
        </p:txBody>
      </p:sp>
    </p:spTree>
    <p:extLst>
      <p:ext uri="{BB962C8B-B14F-4D97-AF65-F5344CB8AC3E}">
        <p14:creationId xmlns:p14="http://schemas.microsoft.com/office/powerpoint/2010/main" xmlns="" val="308344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36</a:t>
            </a:fld>
            <a:endParaRPr lang="en-US" altLang="ko-KR"/>
          </a:p>
        </p:txBody>
      </p:sp>
    </p:spTree>
    <p:extLst>
      <p:ext uri="{BB962C8B-B14F-4D97-AF65-F5344CB8AC3E}">
        <p14:creationId xmlns:p14="http://schemas.microsoft.com/office/powerpoint/2010/main" xmlns="" val="3317082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37</a:t>
            </a:fld>
            <a:endParaRPr lang="en-US" altLang="ko-KR"/>
          </a:p>
        </p:txBody>
      </p:sp>
    </p:spTree>
    <p:extLst>
      <p:ext uri="{BB962C8B-B14F-4D97-AF65-F5344CB8AC3E}">
        <p14:creationId xmlns:p14="http://schemas.microsoft.com/office/powerpoint/2010/main" xmlns="" val="2874669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38</a:t>
            </a:fld>
            <a:endParaRPr lang="en-US" altLang="ko-KR"/>
          </a:p>
        </p:txBody>
      </p:sp>
    </p:spTree>
    <p:extLst>
      <p:ext uri="{BB962C8B-B14F-4D97-AF65-F5344CB8AC3E}">
        <p14:creationId xmlns:p14="http://schemas.microsoft.com/office/powerpoint/2010/main" xmlns="" val="4018184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39</a:t>
            </a:fld>
            <a:endParaRPr lang="en-US" altLang="ko-KR"/>
          </a:p>
        </p:txBody>
      </p:sp>
    </p:spTree>
    <p:extLst>
      <p:ext uri="{BB962C8B-B14F-4D97-AF65-F5344CB8AC3E}">
        <p14:creationId xmlns:p14="http://schemas.microsoft.com/office/powerpoint/2010/main" xmlns="" val="2820835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40</a:t>
            </a:fld>
            <a:endParaRPr lang="en-US" altLang="ko-KR"/>
          </a:p>
        </p:txBody>
      </p:sp>
    </p:spTree>
    <p:extLst>
      <p:ext uri="{BB962C8B-B14F-4D97-AF65-F5344CB8AC3E}">
        <p14:creationId xmlns:p14="http://schemas.microsoft.com/office/powerpoint/2010/main" xmlns="" val="35737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a:t>
            </a:fld>
            <a:endParaRPr lang="en-US" altLang="ko-KR"/>
          </a:p>
        </p:txBody>
      </p:sp>
    </p:spTree>
    <p:extLst>
      <p:ext uri="{BB962C8B-B14F-4D97-AF65-F5344CB8AC3E}">
        <p14:creationId xmlns:p14="http://schemas.microsoft.com/office/powerpoint/2010/main" xmlns="" val="4051337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41</a:t>
            </a:fld>
            <a:endParaRPr lang="en-US" altLang="ko-KR"/>
          </a:p>
        </p:txBody>
      </p:sp>
    </p:spTree>
    <p:extLst>
      <p:ext uri="{BB962C8B-B14F-4D97-AF65-F5344CB8AC3E}">
        <p14:creationId xmlns:p14="http://schemas.microsoft.com/office/powerpoint/2010/main" xmlns="" val="1480522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42</a:t>
            </a:fld>
            <a:endParaRPr lang="en-US" altLang="ko-KR"/>
          </a:p>
        </p:txBody>
      </p:sp>
    </p:spTree>
    <p:extLst>
      <p:ext uri="{BB962C8B-B14F-4D97-AF65-F5344CB8AC3E}">
        <p14:creationId xmlns:p14="http://schemas.microsoft.com/office/powerpoint/2010/main" xmlns="" val="95607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43</a:t>
            </a:fld>
            <a:endParaRPr lang="en-US" altLang="ko-KR"/>
          </a:p>
        </p:txBody>
      </p:sp>
    </p:spTree>
    <p:extLst>
      <p:ext uri="{BB962C8B-B14F-4D97-AF65-F5344CB8AC3E}">
        <p14:creationId xmlns:p14="http://schemas.microsoft.com/office/powerpoint/2010/main" xmlns="" val="3700533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44</a:t>
            </a:fld>
            <a:endParaRPr lang="en-US" altLang="ko-KR"/>
          </a:p>
        </p:txBody>
      </p:sp>
    </p:spTree>
    <p:extLst>
      <p:ext uri="{BB962C8B-B14F-4D97-AF65-F5344CB8AC3E}">
        <p14:creationId xmlns:p14="http://schemas.microsoft.com/office/powerpoint/2010/main" xmlns="" val="1308265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45</a:t>
            </a:fld>
            <a:endParaRPr lang="en-US" altLang="ko-KR"/>
          </a:p>
        </p:txBody>
      </p:sp>
    </p:spTree>
    <p:extLst>
      <p:ext uri="{BB962C8B-B14F-4D97-AF65-F5344CB8AC3E}">
        <p14:creationId xmlns:p14="http://schemas.microsoft.com/office/powerpoint/2010/main" xmlns="" val="2295269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46</a:t>
            </a:fld>
            <a:endParaRPr lang="en-US" altLang="ko-KR"/>
          </a:p>
        </p:txBody>
      </p:sp>
    </p:spTree>
    <p:extLst>
      <p:ext uri="{BB962C8B-B14F-4D97-AF65-F5344CB8AC3E}">
        <p14:creationId xmlns:p14="http://schemas.microsoft.com/office/powerpoint/2010/main" xmlns="" val="1875587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47</a:t>
            </a:fld>
            <a:endParaRPr lang="en-US" altLang="ko-KR"/>
          </a:p>
        </p:txBody>
      </p:sp>
    </p:spTree>
    <p:extLst>
      <p:ext uri="{BB962C8B-B14F-4D97-AF65-F5344CB8AC3E}">
        <p14:creationId xmlns:p14="http://schemas.microsoft.com/office/powerpoint/2010/main" xmlns="" val="3839213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48</a:t>
            </a:fld>
            <a:endParaRPr lang="en-US" altLang="ko-KR"/>
          </a:p>
        </p:txBody>
      </p:sp>
    </p:spTree>
    <p:extLst>
      <p:ext uri="{BB962C8B-B14F-4D97-AF65-F5344CB8AC3E}">
        <p14:creationId xmlns:p14="http://schemas.microsoft.com/office/powerpoint/2010/main" xmlns="" val="4118635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dirty="0" smtClean="0"/>
          </a:p>
        </p:txBody>
      </p:sp>
      <p:sp>
        <p:nvSpPr>
          <p:cNvPr id="35844"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455F5E68-C529-495F-B1BC-45E004C6299A}" type="slidenum">
              <a:rPr lang="ko-KR" altLang="en-US" smtClean="0">
                <a:latin typeface="Times New Roman" pitchFamily="18" charset="0"/>
              </a:rPr>
              <a:pPr/>
              <a:t>49</a:t>
            </a:fld>
            <a:endParaRPr lang="ko-KR" alt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50</a:t>
            </a:fld>
            <a:endParaRPr lang="ko-KR"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a:t>
            </a:fld>
            <a:endParaRPr lang="en-US" altLang="ko-KR"/>
          </a:p>
        </p:txBody>
      </p:sp>
    </p:spTree>
    <p:extLst>
      <p:ext uri="{BB962C8B-B14F-4D97-AF65-F5344CB8AC3E}">
        <p14:creationId xmlns:p14="http://schemas.microsoft.com/office/powerpoint/2010/main" xmlns="" val="2086085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51</a:t>
            </a:fld>
            <a:endParaRPr lang="ko-KR" alt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52</a:t>
            </a:fld>
            <a:endParaRPr lang="en-US" altLang="ko-KR"/>
          </a:p>
        </p:txBody>
      </p:sp>
    </p:spTree>
    <p:extLst>
      <p:ext uri="{BB962C8B-B14F-4D97-AF65-F5344CB8AC3E}">
        <p14:creationId xmlns:p14="http://schemas.microsoft.com/office/powerpoint/2010/main" xmlns="" val="1223687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53</a:t>
            </a:fld>
            <a:endParaRPr lang="en-US" altLang="ko-KR"/>
          </a:p>
        </p:txBody>
      </p:sp>
    </p:spTree>
    <p:extLst>
      <p:ext uri="{BB962C8B-B14F-4D97-AF65-F5344CB8AC3E}">
        <p14:creationId xmlns:p14="http://schemas.microsoft.com/office/powerpoint/2010/main" xmlns="" val="3270182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54</a:t>
            </a:fld>
            <a:endParaRPr lang="en-US" altLang="ko-KR"/>
          </a:p>
        </p:txBody>
      </p:sp>
    </p:spTree>
    <p:extLst>
      <p:ext uri="{BB962C8B-B14F-4D97-AF65-F5344CB8AC3E}">
        <p14:creationId xmlns:p14="http://schemas.microsoft.com/office/powerpoint/2010/main" xmlns="" val="1029810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55</a:t>
            </a:fld>
            <a:endParaRPr lang="en-US" altLang="ko-K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56</a:t>
            </a:fld>
            <a:endParaRPr lang="en-US" altLang="ko-KR"/>
          </a:p>
        </p:txBody>
      </p:sp>
    </p:spTree>
    <p:extLst>
      <p:ext uri="{BB962C8B-B14F-4D97-AF65-F5344CB8AC3E}">
        <p14:creationId xmlns:p14="http://schemas.microsoft.com/office/powerpoint/2010/main" xmlns="" val="155616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57</a:t>
            </a:fld>
            <a:endParaRPr lang="en-US" altLang="ko-KR"/>
          </a:p>
        </p:txBody>
      </p:sp>
    </p:spTree>
    <p:extLst>
      <p:ext uri="{BB962C8B-B14F-4D97-AF65-F5344CB8AC3E}">
        <p14:creationId xmlns:p14="http://schemas.microsoft.com/office/powerpoint/2010/main" xmlns="" val="3783075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58</a:t>
            </a:fld>
            <a:endParaRPr lang="en-US" altLang="ko-KR"/>
          </a:p>
        </p:txBody>
      </p:sp>
    </p:spTree>
    <p:extLst>
      <p:ext uri="{BB962C8B-B14F-4D97-AF65-F5344CB8AC3E}">
        <p14:creationId xmlns:p14="http://schemas.microsoft.com/office/powerpoint/2010/main" xmlns="" val="3819003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59</a:t>
            </a:fld>
            <a:endParaRPr lang="en-US" altLang="ko-KR"/>
          </a:p>
        </p:txBody>
      </p:sp>
    </p:spTree>
    <p:extLst>
      <p:ext uri="{BB962C8B-B14F-4D97-AF65-F5344CB8AC3E}">
        <p14:creationId xmlns:p14="http://schemas.microsoft.com/office/powerpoint/2010/main" xmlns="" val="37161046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60</a:t>
            </a:fld>
            <a:endParaRPr lang="en-US" altLang="ko-KR"/>
          </a:p>
        </p:txBody>
      </p:sp>
    </p:spTree>
    <p:extLst>
      <p:ext uri="{BB962C8B-B14F-4D97-AF65-F5344CB8AC3E}">
        <p14:creationId xmlns:p14="http://schemas.microsoft.com/office/powerpoint/2010/main" xmlns="" val="99737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a:t>
            </a:fld>
            <a:endParaRPr lang="en-US" altLang="ko-KR"/>
          </a:p>
        </p:txBody>
      </p:sp>
    </p:spTree>
    <p:extLst>
      <p:ext uri="{BB962C8B-B14F-4D97-AF65-F5344CB8AC3E}">
        <p14:creationId xmlns:p14="http://schemas.microsoft.com/office/powerpoint/2010/main" xmlns="" val="1518616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61</a:t>
            </a:fld>
            <a:endParaRPr lang="en-US" altLang="ko-KR"/>
          </a:p>
        </p:txBody>
      </p:sp>
    </p:spTree>
    <p:extLst>
      <p:ext uri="{BB962C8B-B14F-4D97-AF65-F5344CB8AC3E}">
        <p14:creationId xmlns:p14="http://schemas.microsoft.com/office/powerpoint/2010/main" xmlns="" val="3099180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62</a:t>
            </a:fld>
            <a:endParaRPr lang="en-US" altLang="ko-KR"/>
          </a:p>
        </p:txBody>
      </p:sp>
    </p:spTree>
    <p:extLst>
      <p:ext uri="{BB962C8B-B14F-4D97-AF65-F5344CB8AC3E}">
        <p14:creationId xmlns:p14="http://schemas.microsoft.com/office/powerpoint/2010/main" xmlns="" val="209012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63</a:t>
            </a:fld>
            <a:endParaRPr lang="en-US" altLang="ko-KR"/>
          </a:p>
        </p:txBody>
      </p:sp>
    </p:spTree>
    <p:extLst>
      <p:ext uri="{BB962C8B-B14F-4D97-AF65-F5344CB8AC3E}">
        <p14:creationId xmlns:p14="http://schemas.microsoft.com/office/powerpoint/2010/main" xmlns="" val="32720595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64</a:t>
            </a:fld>
            <a:endParaRPr lang="en-US" altLang="ko-K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65</a:t>
            </a:fld>
            <a:endParaRPr lang="en-US" altLang="ko-K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66</a:t>
            </a:fld>
            <a:endParaRPr lang="en-US" altLang="ko-K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67</a:t>
            </a:fld>
            <a:endParaRPr lang="en-US" altLang="ko-KR"/>
          </a:p>
        </p:txBody>
      </p:sp>
    </p:spTree>
    <p:extLst>
      <p:ext uri="{BB962C8B-B14F-4D97-AF65-F5344CB8AC3E}">
        <p14:creationId xmlns:p14="http://schemas.microsoft.com/office/powerpoint/2010/main" xmlns="" val="30794438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68</a:t>
            </a:fld>
            <a:endParaRPr lang="en-US" altLang="ko-KR"/>
          </a:p>
        </p:txBody>
      </p:sp>
    </p:spTree>
    <p:extLst>
      <p:ext uri="{BB962C8B-B14F-4D97-AF65-F5344CB8AC3E}">
        <p14:creationId xmlns:p14="http://schemas.microsoft.com/office/powerpoint/2010/main" xmlns="" val="309266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69</a:t>
            </a:fld>
            <a:endParaRPr lang="en-US" altLang="ko-KR"/>
          </a:p>
        </p:txBody>
      </p:sp>
    </p:spTree>
    <p:extLst>
      <p:ext uri="{BB962C8B-B14F-4D97-AF65-F5344CB8AC3E}">
        <p14:creationId xmlns:p14="http://schemas.microsoft.com/office/powerpoint/2010/main" xmlns="" val="1471378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70</a:t>
            </a:fld>
            <a:endParaRPr lang="en-US" altLang="ko-KR"/>
          </a:p>
        </p:txBody>
      </p:sp>
    </p:spTree>
    <p:extLst>
      <p:ext uri="{BB962C8B-B14F-4D97-AF65-F5344CB8AC3E}">
        <p14:creationId xmlns:p14="http://schemas.microsoft.com/office/powerpoint/2010/main" xmlns="" val="339419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a:t>
            </a:fld>
            <a:endParaRPr lang="en-US" altLang="ko-KR"/>
          </a:p>
        </p:txBody>
      </p:sp>
    </p:spTree>
    <p:extLst>
      <p:ext uri="{BB962C8B-B14F-4D97-AF65-F5344CB8AC3E}">
        <p14:creationId xmlns:p14="http://schemas.microsoft.com/office/powerpoint/2010/main" xmlns="" val="1459032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71</a:t>
            </a:fld>
            <a:endParaRPr lang="en-US" altLang="ko-KR"/>
          </a:p>
        </p:txBody>
      </p:sp>
    </p:spTree>
    <p:extLst>
      <p:ext uri="{BB962C8B-B14F-4D97-AF65-F5344CB8AC3E}">
        <p14:creationId xmlns:p14="http://schemas.microsoft.com/office/powerpoint/2010/main" xmlns="" val="3211675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72</a:t>
            </a:fld>
            <a:endParaRPr lang="en-US" altLang="ko-KR"/>
          </a:p>
        </p:txBody>
      </p:sp>
    </p:spTree>
    <p:extLst>
      <p:ext uri="{BB962C8B-B14F-4D97-AF65-F5344CB8AC3E}">
        <p14:creationId xmlns:p14="http://schemas.microsoft.com/office/powerpoint/2010/main" xmlns="" val="1235364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73</a:t>
            </a:fld>
            <a:endParaRPr lang="en-US" altLang="ko-KR"/>
          </a:p>
        </p:txBody>
      </p:sp>
    </p:spTree>
    <p:extLst>
      <p:ext uri="{BB962C8B-B14F-4D97-AF65-F5344CB8AC3E}">
        <p14:creationId xmlns:p14="http://schemas.microsoft.com/office/powerpoint/2010/main" xmlns="" val="16042045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74</a:t>
            </a:fld>
            <a:endParaRPr lang="en-US" altLang="ko-KR"/>
          </a:p>
        </p:txBody>
      </p:sp>
    </p:spTree>
    <p:extLst>
      <p:ext uri="{BB962C8B-B14F-4D97-AF65-F5344CB8AC3E}">
        <p14:creationId xmlns:p14="http://schemas.microsoft.com/office/powerpoint/2010/main" xmlns="" val="21090025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75</a:t>
            </a:fld>
            <a:endParaRPr lang="en-US" altLang="ko-KR"/>
          </a:p>
        </p:txBody>
      </p:sp>
    </p:spTree>
    <p:extLst>
      <p:ext uri="{BB962C8B-B14F-4D97-AF65-F5344CB8AC3E}">
        <p14:creationId xmlns:p14="http://schemas.microsoft.com/office/powerpoint/2010/main" xmlns="" val="2513938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76</a:t>
            </a:fld>
            <a:endParaRPr lang="en-US" altLang="ko-KR"/>
          </a:p>
        </p:txBody>
      </p:sp>
    </p:spTree>
    <p:extLst>
      <p:ext uri="{BB962C8B-B14F-4D97-AF65-F5344CB8AC3E}">
        <p14:creationId xmlns:p14="http://schemas.microsoft.com/office/powerpoint/2010/main" xmlns="" val="15135336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77</a:t>
            </a:fld>
            <a:endParaRPr lang="en-US" altLang="ko-KR"/>
          </a:p>
        </p:txBody>
      </p:sp>
    </p:spTree>
    <p:extLst>
      <p:ext uri="{BB962C8B-B14F-4D97-AF65-F5344CB8AC3E}">
        <p14:creationId xmlns:p14="http://schemas.microsoft.com/office/powerpoint/2010/main" xmlns="" val="6221787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78</a:t>
            </a:fld>
            <a:endParaRPr lang="en-US" altLang="ko-KR"/>
          </a:p>
        </p:txBody>
      </p:sp>
    </p:spTree>
    <p:extLst>
      <p:ext uri="{BB962C8B-B14F-4D97-AF65-F5344CB8AC3E}">
        <p14:creationId xmlns:p14="http://schemas.microsoft.com/office/powerpoint/2010/main" xmlns="" val="3013118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79</a:t>
            </a:fld>
            <a:endParaRPr lang="en-US" altLang="ko-KR"/>
          </a:p>
        </p:txBody>
      </p:sp>
    </p:spTree>
    <p:extLst>
      <p:ext uri="{BB962C8B-B14F-4D97-AF65-F5344CB8AC3E}">
        <p14:creationId xmlns:p14="http://schemas.microsoft.com/office/powerpoint/2010/main" xmlns="" val="22507164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80</a:t>
            </a:fld>
            <a:endParaRPr lang="en-US" altLang="ko-KR"/>
          </a:p>
        </p:txBody>
      </p:sp>
    </p:spTree>
    <p:extLst>
      <p:ext uri="{BB962C8B-B14F-4D97-AF65-F5344CB8AC3E}">
        <p14:creationId xmlns:p14="http://schemas.microsoft.com/office/powerpoint/2010/main" xmlns="" val="84725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a:t>
            </a:fld>
            <a:endParaRPr lang="en-US" altLang="ko-KR"/>
          </a:p>
        </p:txBody>
      </p:sp>
    </p:spTree>
    <p:extLst>
      <p:ext uri="{BB962C8B-B14F-4D97-AF65-F5344CB8AC3E}">
        <p14:creationId xmlns:p14="http://schemas.microsoft.com/office/powerpoint/2010/main" xmlns="" val="2365977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81</a:t>
            </a:fld>
            <a:endParaRPr lang="en-US" altLang="ko-KR"/>
          </a:p>
        </p:txBody>
      </p:sp>
    </p:spTree>
    <p:extLst>
      <p:ext uri="{BB962C8B-B14F-4D97-AF65-F5344CB8AC3E}">
        <p14:creationId xmlns:p14="http://schemas.microsoft.com/office/powerpoint/2010/main" xmlns="" val="29440971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82</a:t>
            </a:fld>
            <a:endParaRPr lang="en-US" altLang="ko-KR"/>
          </a:p>
        </p:txBody>
      </p:sp>
    </p:spTree>
    <p:extLst>
      <p:ext uri="{BB962C8B-B14F-4D97-AF65-F5344CB8AC3E}">
        <p14:creationId xmlns:p14="http://schemas.microsoft.com/office/powerpoint/2010/main" xmlns="" val="20049298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83</a:t>
            </a:fld>
            <a:endParaRPr lang="en-US" altLang="ko-KR"/>
          </a:p>
        </p:txBody>
      </p:sp>
    </p:spTree>
    <p:extLst>
      <p:ext uri="{BB962C8B-B14F-4D97-AF65-F5344CB8AC3E}">
        <p14:creationId xmlns:p14="http://schemas.microsoft.com/office/powerpoint/2010/main" xmlns="" val="36489993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84</a:t>
            </a:fld>
            <a:endParaRPr lang="en-US" altLang="ko-KR"/>
          </a:p>
        </p:txBody>
      </p:sp>
    </p:spTree>
    <p:extLst>
      <p:ext uri="{BB962C8B-B14F-4D97-AF65-F5344CB8AC3E}">
        <p14:creationId xmlns:p14="http://schemas.microsoft.com/office/powerpoint/2010/main" xmlns="" val="42625892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85</a:t>
            </a:fld>
            <a:endParaRPr lang="en-US" altLang="ko-KR"/>
          </a:p>
        </p:txBody>
      </p:sp>
    </p:spTree>
    <p:extLst>
      <p:ext uri="{BB962C8B-B14F-4D97-AF65-F5344CB8AC3E}">
        <p14:creationId xmlns:p14="http://schemas.microsoft.com/office/powerpoint/2010/main" xmlns="" val="25884186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86</a:t>
            </a:fld>
            <a:endParaRPr lang="en-US" altLang="ko-KR"/>
          </a:p>
        </p:txBody>
      </p:sp>
    </p:spTree>
    <p:extLst>
      <p:ext uri="{BB962C8B-B14F-4D97-AF65-F5344CB8AC3E}">
        <p14:creationId xmlns:p14="http://schemas.microsoft.com/office/powerpoint/2010/main" xmlns="" val="30611950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87</a:t>
            </a:fld>
            <a:endParaRPr lang="en-US" altLang="ko-KR"/>
          </a:p>
        </p:txBody>
      </p:sp>
    </p:spTree>
    <p:extLst>
      <p:ext uri="{BB962C8B-B14F-4D97-AF65-F5344CB8AC3E}">
        <p14:creationId xmlns:p14="http://schemas.microsoft.com/office/powerpoint/2010/main" xmlns="" val="27457660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88</a:t>
            </a:fld>
            <a:endParaRPr lang="en-US" altLang="ko-KR"/>
          </a:p>
        </p:txBody>
      </p:sp>
    </p:spTree>
    <p:extLst>
      <p:ext uri="{BB962C8B-B14F-4D97-AF65-F5344CB8AC3E}">
        <p14:creationId xmlns:p14="http://schemas.microsoft.com/office/powerpoint/2010/main" xmlns="" val="5897926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89</a:t>
            </a:fld>
            <a:endParaRPr lang="en-US" altLang="ko-KR"/>
          </a:p>
        </p:txBody>
      </p:sp>
    </p:spTree>
    <p:extLst>
      <p:ext uri="{BB962C8B-B14F-4D97-AF65-F5344CB8AC3E}">
        <p14:creationId xmlns:p14="http://schemas.microsoft.com/office/powerpoint/2010/main" xmlns="" val="31349283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90</a:t>
            </a:fld>
            <a:endParaRPr lang="en-US" altLang="ko-KR"/>
          </a:p>
        </p:txBody>
      </p:sp>
    </p:spTree>
    <p:extLst>
      <p:ext uri="{BB962C8B-B14F-4D97-AF65-F5344CB8AC3E}">
        <p14:creationId xmlns:p14="http://schemas.microsoft.com/office/powerpoint/2010/main" xmlns="" val="112917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a:t>
            </a:fld>
            <a:endParaRPr lang="en-US" altLang="ko-KR"/>
          </a:p>
        </p:txBody>
      </p:sp>
    </p:spTree>
    <p:extLst>
      <p:ext uri="{BB962C8B-B14F-4D97-AF65-F5344CB8AC3E}">
        <p14:creationId xmlns:p14="http://schemas.microsoft.com/office/powerpoint/2010/main" xmlns="" val="31742565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91</a:t>
            </a:fld>
            <a:endParaRPr lang="en-US" altLang="ko-KR"/>
          </a:p>
        </p:txBody>
      </p:sp>
    </p:spTree>
    <p:extLst>
      <p:ext uri="{BB962C8B-B14F-4D97-AF65-F5344CB8AC3E}">
        <p14:creationId xmlns:p14="http://schemas.microsoft.com/office/powerpoint/2010/main" xmlns="" val="3790236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92</a:t>
            </a:fld>
            <a:endParaRPr lang="en-US" altLang="ko-KR"/>
          </a:p>
        </p:txBody>
      </p:sp>
    </p:spTree>
    <p:extLst>
      <p:ext uri="{BB962C8B-B14F-4D97-AF65-F5344CB8AC3E}">
        <p14:creationId xmlns:p14="http://schemas.microsoft.com/office/powerpoint/2010/main" xmlns="" val="32596953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93</a:t>
            </a:fld>
            <a:endParaRPr lang="en-US" altLang="ko-KR"/>
          </a:p>
        </p:txBody>
      </p:sp>
    </p:spTree>
    <p:extLst>
      <p:ext uri="{BB962C8B-B14F-4D97-AF65-F5344CB8AC3E}">
        <p14:creationId xmlns:p14="http://schemas.microsoft.com/office/powerpoint/2010/main" xmlns="" val="10278258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a:xfrm>
            <a:off x="3003550" y="9909175"/>
            <a:ext cx="820738" cy="184666"/>
          </a:xfrm>
        </p:spPr>
        <p:txBody>
          <a:bodyPr/>
          <a:lstStyle/>
          <a:p>
            <a:fld id="{734C8D60-FA0C-4772-981B-0FE4E52E128D}" type="slidenum">
              <a:rPr lang="ko-KR" altLang="en-US" smtClean="0"/>
              <a:pPr/>
              <a:t>94</a:t>
            </a:fld>
            <a:endParaRPr lang="ko-KR" altLang="en-US"/>
          </a:p>
        </p:txBody>
      </p:sp>
    </p:spTree>
    <p:extLst>
      <p:ext uri="{BB962C8B-B14F-4D97-AF65-F5344CB8AC3E}">
        <p14:creationId xmlns:p14="http://schemas.microsoft.com/office/powerpoint/2010/main" xmlns="" val="36130333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a:xfrm>
            <a:off x="3003550" y="9909175"/>
            <a:ext cx="820738" cy="184666"/>
          </a:xfrm>
        </p:spPr>
        <p:txBody>
          <a:bodyPr/>
          <a:lstStyle/>
          <a:p>
            <a:fld id="{734C8D60-FA0C-4772-981B-0FE4E52E128D}" type="slidenum">
              <a:rPr lang="ko-KR" altLang="en-US" smtClean="0"/>
              <a:pPr/>
              <a:t>95</a:t>
            </a:fld>
            <a:endParaRPr lang="ko-KR" altLang="en-US"/>
          </a:p>
        </p:txBody>
      </p:sp>
    </p:spTree>
    <p:extLst>
      <p:ext uri="{BB962C8B-B14F-4D97-AF65-F5344CB8AC3E}">
        <p14:creationId xmlns:p14="http://schemas.microsoft.com/office/powerpoint/2010/main" xmlns="" val="36130333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a:xfrm>
            <a:off x="3003550" y="9909175"/>
            <a:ext cx="820738" cy="184666"/>
          </a:xfrm>
        </p:spPr>
        <p:txBody>
          <a:bodyPr/>
          <a:lstStyle/>
          <a:p>
            <a:fld id="{734C8D60-FA0C-4772-981B-0FE4E52E128D}" type="slidenum">
              <a:rPr lang="ko-KR" altLang="en-US" smtClean="0"/>
              <a:pPr/>
              <a:t>96</a:t>
            </a:fld>
            <a:endParaRPr lang="ko-KR" altLang="en-US"/>
          </a:p>
        </p:txBody>
      </p:sp>
    </p:spTree>
    <p:extLst>
      <p:ext uri="{BB962C8B-B14F-4D97-AF65-F5344CB8AC3E}">
        <p14:creationId xmlns:p14="http://schemas.microsoft.com/office/powerpoint/2010/main" xmlns="" val="36130333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97</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98</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99</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5/15/2013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100</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ko-KR"/>
              <a:t>Slide </a:t>
            </a:r>
            <a:fld id="{9074A851-4C59-43B2-8E58-D34A2A7E3777}" type="slidenum">
              <a:rPr lang="en-US" altLang="ko-KR"/>
              <a:pPr>
                <a:defRPr/>
              </a:pPr>
              <a:t>‹#›</a:t>
            </a:fld>
            <a:endParaRPr lang="en-US" altLang="ko-KR"/>
          </a:p>
        </p:txBody>
      </p:sp>
    </p:spTree>
    <p:extLst>
      <p:ext uri="{BB962C8B-B14F-4D97-AF65-F5344CB8AC3E}">
        <p14:creationId xmlns:p14="http://schemas.microsoft.com/office/powerpoint/2010/main" xmlns="" val="35658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162295F4-3E9F-428E-8377-B2156DFD0932}" type="slidenum">
              <a:rPr lang="en-US" altLang="ko-KR"/>
              <a:pPr>
                <a:defRPr/>
              </a:pPr>
              <a:t>‹#›</a:t>
            </a:fld>
            <a:endParaRPr lang="en-US" altLang="ko-KR"/>
          </a:p>
        </p:txBody>
      </p:sp>
    </p:spTree>
    <p:extLst>
      <p:ext uri="{BB962C8B-B14F-4D97-AF65-F5344CB8AC3E}">
        <p14:creationId xmlns:p14="http://schemas.microsoft.com/office/powerpoint/2010/main" xmlns="" val="348855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DE7C8685-2D6C-4EB7-8FDA-10347A2990E0}" type="slidenum">
              <a:rPr lang="en-US" altLang="ko-KR"/>
              <a:pPr>
                <a:defRPr/>
              </a:pPr>
              <a:t>‹#›</a:t>
            </a:fld>
            <a:endParaRPr lang="en-US" altLang="ko-KR"/>
          </a:p>
        </p:txBody>
      </p:sp>
    </p:spTree>
    <p:extLst>
      <p:ext uri="{BB962C8B-B14F-4D97-AF65-F5344CB8AC3E}">
        <p14:creationId xmlns:p14="http://schemas.microsoft.com/office/powerpoint/2010/main" xmlns="" val="235463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000"/>
            <a:ext cx="1600200" cy="215900"/>
          </a:xfrm>
          <a:prstGeom prst="rect">
            <a:avLst/>
          </a:prstGeom>
        </p:spPr>
        <p:txBody>
          <a:bodyPr/>
          <a:lstStyle>
            <a:lvl1pPr>
              <a:defRPr dirty="0" smtClean="0"/>
            </a:lvl1pPr>
          </a:lstStyle>
          <a:p>
            <a:pPr>
              <a:defRPr/>
            </a:pPr>
            <a:r>
              <a:rPr lang="en-US"/>
              <a:t>March 2012</a:t>
            </a:r>
          </a:p>
        </p:txBody>
      </p:sp>
      <p:sp>
        <p:nvSpPr>
          <p:cNvPr id="3" name="Rectangle 5"/>
          <p:cNvSpPr>
            <a:spLocks noGrp="1" noChangeArrowheads="1"/>
          </p:cNvSpPr>
          <p:nvPr>
            <p:ph type="ftr" sz="quarter" idx="11"/>
          </p:nvPr>
        </p:nvSpPr>
        <p:spPr>
          <a:xfrm>
            <a:off x="5486400" y="6475413"/>
            <a:ext cx="3124200" cy="184150"/>
          </a:xfrm>
          <a:prstGeom prst="rect">
            <a:avLst/>
          </a:prstGeom>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2"/>
          </p:nvPr>
        </p:nvSpPr>
        <p:spPr/>
        <p:txBody>
          <a:bodyPr/>
          <a:lstStyle>
            <a:lvl1pPr>
              <a:defRPr/>
            </a:lvl1pPr>
          </a:lstStyle>
          <a:p>
            <a:r>
              <a:rPr lang="en-US" altLang="zh-CN"/>
              <a:t>Slide </a:t>
            </a:r>
            <a:fld id="{091B190F-3443-4512-B657-1EF3A38AF202}" type="slidenum">
              <a:rPr lang="en-US" altLang="zh-CN"/>
              <a:pPr/>
              <a:t>‹#›</a:t>
            </a:fld>
            <a:endParaRPr lang="en-US" altLang="zh-CN"/>
          </a:p>
        </p:txBody>
      </p:sp>
    </p:spTree>
    <p:extLst>
      <p:ext uri="{BB962C8B-B14F-4D97-AF65-F5344CB8AC3E}">
        <p14:creationId xmlns:p14="http://schemas.microsoft.com/office/powerpoint/2010/main" xmlns="" val="1918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93D0BFAB-5A11-47E2-BE86-26EA95CF807D}" type="slidenum">
              <a:rPr lang="en-US" altLang="ko-KR"/>
              <a:pPr>
                <a:defRPr/>
              </a:pPr>
              <a:t>‹#›</a:t>
            </a:fld>
            <a:endParaRPr lang="en-US" altLang="ko-KR"/>
          </a:p>
        </p:txBody>
      </p:sp>
    </p:spTree>
    <p:extLst>
      <p:ext uri="{BB962C8B-B14F-4D97-AF65-F5344CB8AC3E}">
        <p14:creationId xmlns:p14="http://schemas.microsoft.com/office/powerpoint/2010/main" xmlns="" val="2788389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26976"/>
          </a:xfrm>
        </p:spPr>
        <p:txBody>
          <a:bodyPr/>
          <a:lstStyle>
            <a:lvl1pPr algn="l">
              <a:defRPr sz="2800"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85800" y="1556792"/>
            <a:ext cx="7772400" cy="4539208"/>
          </a:xfrm>
        </p:spPr>
        <p:txBody>
          <a:bodyPr/>
          <a:lstStyle>
            <a:lvl1pPr>
              <a:defRPr sz="2400"/>
            </a:lvl1pPr>
            <a:lvl2pPr>
              <a:defRPr sz="2400"/>
            </a:lvl2pPr>
            <a:lvl3pPr>
              <a:defRPr sz="20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663B2C6A-A10B-4153-9678-0E313D0C0BBD}" type="slidenum">
              <a:rPr lang="en-US" altLang="ko-KR"/>
              <a:pPr>
                <a:defRPr/>
              </a:pPr>
              <a:t>‹#›</a:t>
            </a:fld>
            <a:endParaRPr lang="en-US" altLang="ko-KR"/>
          </a:p>
        </p:txBody>
      </p:sp>
    </p:spTree>
    <p:extLst>
      <p:ext uri="{BB962C8B-B14F-4D97-AF65-F5344CB8AC3E}">
        <p14:creationId xmlns:p14="http://schemas.microsoft.com/office/powerpoint/2010/main" xmlns="" val="435267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33E9E336-DC45-427C-A5D8-1016D47BA29D}" type="slidenum">
              <a:rPr lang="en-US" altLang="ko-KR"/>
              <a:pPr>
                <a:defRPr/>
              </a:pPr>
              <a:t>‹#›</a:t>
            </a:fld>
            <a:endParaRPr lang="en-US" altLang="ko-KR"/>
          </a:p>
        </p:txBody>
      </p:sp>
    </p:spTree>
    <p:extLst>
      <p:ext uri="{BB962C8B-B14F-4D97-AF65-F5344CB8AC3E}">
        <p14:creationId xmlns:p14="http://schemas.microsoft.com/office/powerpoint/2010/main" xmlns="" val="30955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D859E160-DF52-482E-9A32-35FF175F311A}" type="slidenum">
              <a:rPr lang="en-US" altLang="ko-KR"/>
              <a:pPr>
                <a:defRPr/>
              </a:pPr>
              <a:t>‹#›</a:t>
            </a:fld>
            <a:endParaRPr lang="en-US" altLang="ko-KR"/>
          </a:p>
        </p:txBody>
      </p:sp>
    </p:spTree>
    <p:extLst>
      <p:ext uri="{BB962C8B-B14F-4D97-AF65-F5344CB8AC3E}">
        <p14:creationId xmlns:p14="http://schemas.microsoft.com/office/powerpoint/2010/main" xmlns="" val="123410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ko-KR"/>
              <a:t>Slide </a:t>
            </a:r>
            <a:fld id="{21441A0C-C57D-4516-B34F-2309C9E646E9}" type="slidenum">
              <a:rPr lang="en-US" altLang="ko-KR"/>
              <a:pPr>
                <a:defRPr/>
              </a:pPr>
              <a:t>‹#›</a:t>
            </a:fld>
            <a:endParaRPr lang="en-US" altLang="ko-KR"/>
          </a:p>
        </p:txBody>
      </p:sp>
    </p:spTree>
    <p:extLst>
      <p:ext uri="{BB962C8B-B14F-4D97-AF65-F5344CB8AC3E}">
        <p14:creationId xmlns:p14="http://schemas.microsoft.com/office/powerpoint/2010/main" xmlns="" val="410035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ko-KR"/>
              <a:t>Slide </a:t>
            </a:r>
            <a:fld id="{2D805F87-BCCF-42F5-9188-BD51E05EA456}" type="slidenum">
              <a:rPr lang="en-US" altLang="ko-KR"/>
              <a:pPr>
                <a:defRPr/>
              </a:pPr>
              <a:t>‹#›</a:t>
            </a:fld>
            <a:endParaRPr lang="en-US" altLang="ko-KR"/>
          </a:p>
        </p:txBody>
      </p:sp>
    </p:spTree>
    <p:extLst>
      <p:ext uri="{BB962C8B-B14F-4D97-AF65-F5344CB8AC3E}">
        <p14:creationId xmlns:p14="http://schemas.microsoft.com/office/powerpoint/2010/main" xmlns="" val="15064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4DA6BC27-4499-400E-BDD3-C6B98AE23D05}" type="slidenum">
              <a:rPr lang="en-US" altLang="ko-KR"/>
              <a:pPr>
                <a:defRPr/>
              </a:pPr>
              <a:t>‹#›</a:t>
            </a:fld>
            <a:endParaRPr lang="en-US" altLang="ko-KR"/>
          </a:p>
        </p:txBody>
      </p:sp>
    </p:spTree>
    <p:extLst>
      <p:ext uri="{BB962C8B-B14F-4D97-AF65-F5344CB8AC3E}">
        <p14:creationId xmlns:p14="http://schemas.microsoft.com/office/powerpoint/2010/main" xmlns="" val="124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8FA62C2F-AD53-4A0F-BBCF-B06F179FED5E}" type="slidenum">
              <a:rPr lang="en-US" altLang="ko-KR"/>
              <a:pPr>
                <a:defRPr/>
              </a:pPr>
              <a:t>‹#›</a:t>
            </a:fld>
            <a:endParaRPr lang="en-US" altLang="ko-KR"/>
          </a:p>
        </p:txBody>
      </p:sp>
    </p:spTree>
    <p:extLst>
      <p:ext uri="{BB962C8B-B14F-4D97-AF65-F5344CB8AC3E}">
        <p14:creationId xmlns:p14="http://schemas.microsoft.com/office/powerpoint/2010/main" xmlns="" val="40707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endParaRPr lang="ko-KR"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ko-KR" altLang="en-US"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Times New Roman" pitchFamily="18" charset="0"/>
              </a:defRPr>
            </a:lvl1pPr>
          </a:lstStyle>
          <a:p>
            <a:pPr>
              <a:defRPr/>
            </a:pPr>
            <a:r>
              <a:rPr lang="en-US" altLang="ko-KR"/>
              <a:t>Slide </a:t>
            </a:r>
            <a:fld id="{FBD6C997-C9A3-42BA-B250-8B343656C6A9}" type="slidenum">
              <a:rPr lang="en-US" altLang="ko-KR"/>
              <a:pPr>
                <a:defRPr/>
              </a:pPr>
              <a:t>‹#›</a:t>
            </a:fld>
            <a:endParaRPr lang="en-US" altLang="ko-KR"/>
          </a:p>
        </p:txBody>
      </p:sp>
      <p:sp>
        <p:nvSpPr>
          <p:cNvPr id="1029" name="Rectangle 7"/>
          <p:cNvSpPr>
            <a:spLocks noChangeArrowheads="1"/>
          </p:cNvSpPr>
          <p:nvPr/>
        </p:nvSpPr>
        <p:spPr bwMode="auto">
          <a:xfrm>
            <a:off x="5786438" y="396875"/>
            <a:ext cx="2714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lvl="4" algn="r"/>
            <a:r>
              <a:rPr lang="en-US" altLang="ko-KR" sz="1400" b="1" dirty="0">
                <a:latin typeface="Times New Roman" pitchFamily="18" charset="0"/>
              </a:rPr>
              <a:t>Doc: IEEE 802. </a:t>
            </a:r>
            <a:r>
              <a:rPr lang="en-US" altLang="ko-KR" sz="1400" b="1" dirty="0" smtClean="0">
                <a:latin typeface="Times New Roman" pitchFamily="18" charset="0"/>
              </a:rPr>
              <a:t>15-13-0274-01-0008 </a:t>
            </a:r>
            <a:endParaRPr lang="en-US" altLang="ko-KR" sz="1400" b="1" dirty="0">
              <a:latin typeface="Times New Roman" pitchFamily="18" charset="0"/>
            </a:endParaRP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ko-KR" altLang="en-US"/>
          </a:p>
        </p:txBody>
      </p:sp>
      <p:sp>
        <p:nvSpPr>
          <p:cNvPr id="1033" name="Rectangle 7"/>
          <p:cNvSpPr>
            <a:spLocks noChangeArrowheads="1"/>
          </p:cNvSpPr>
          <p:nvPr/>
        </p:nvSpPr>
        <p:spPr bwMode="auto">
          <a:xfrm>
            <a:off x="517525" y="357188"/>
            <a:ext cx="9826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1"/>
          <a:lstStyle/>
          <a:p>
            <a:pPr marL="0" lvl="4" algn="ctr"/>
            <a:r>
              <a:rPr lang="en-US" altLang="ko-KR" sz="1400" b="1">
                <a:latin typeface="Times New Roman" pitchFamily="18" charset="0"/>
              </a:rPr>
              <a:t>May 2013</a:t>
            </a:r>
          </a:p>
        </p:txBody>
      </p:sp>
      <p:sp>
        <p:nvSpPr>
          <p:cNvPr id="1034" name="Rectangle 7"/>
          <p:cNvSpPr>
            <a:spLocks noChangeArrowheads="1"/>
          </p:cNvSpPr>
          <p:nvPr userDrawn="1"/>
        </p:nvSpPr>
        <p:spPr bwMode="auto">
          <a:xfrm>
            <a:off x="5435600" y="6472238"/>
            <a:ext cx="3146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lvl="4" algn="r"/>
            <a:r>
              <a:rPr lang="en-US" altLang="ko-KR" sz="1200" dirty="0" err="1" smtClean="0">
                <a:latin typeface="Times New Roman" pitchFamily="18" charset="0"/>
              </a:rPr>
              <a:t>Jeongseok</a:t>
            </a:r>
            <a:r>
              <a:rPr lang="en-US" altLang="ko-KR" sz="1200" baseline="0" dirty="0" smtClean="0">
                <a:latin typeface="Times New Roman" pitchFamily="18" charset="0"/>
              </a:rPr>
              <a:t> Yu</a:t>
            </a:r>
            <a:r>
              <a:rPr lang="en-US" altLang="ko-KR" sz="1200" dirty="0" smtClean="0">
                <a:latin typeface="Times New Roman" pitchFamily="18" charset="0"/>
              </a:rPr>
              <a:t> </a:t>
            </a:r>
            <a:r>
              <a:rPr lang="en-US" altLang="ko-KR" sz="1200" i="1" dirty="0">
                <a:latin typeface="Times New Roman" pitchFamily="18" charset="0"/>
              </a:rPr>
              <a:t>et al</a:t>
            </a:r>
            <a:r>
              <a:rPr lang="en-US" altLang="ko-KR" sz="1200" dirty="0">
                <a:latin typeface="Times New Roman" pitchFamily="18" charset="0"/>
              </a:rPr>
              <a:t>., </a:t>
            </a:r>
          </a:p>
          <a:p>
            <a:pPr marL="0" lvl="4" algn="r"/>
            <a:r>
              <a:rPr lang="en-US" altLang="ko-KR" sz="1200" dirty="0">
                <a:latin typeface="Times New Roman" pitchFamily="18" charset="0"/>
              </a:rPr>
              <a:t>Chung-</a:t>
            </a:r>
            <a:r>
              <a:rPr lang="en-US" altLang="ko-KR" sz="1200" dirty="0" err="1">
                <a:latin typeface="Times New Roman" pitchFamily="18" charset="0"/>
              </a:rPr>
              <a:t>Ang</a:t>
            </a:r>
            <a:r>
              <a:rPr lang="en-US" altLang="ko-KR" sz="1200" dirty="0">
                <a:latin typeface="Times New Roman" pitchFamily="18" charset="0"/>
              </a:rPr>
              <a:t> University</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841" y="789158"/>
            <a:ext cx="89916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altLang="zh-CN" sz="1800" b="1" u="sng" dirty="0">
                <a:effectLst>
                  <a:outerShdw blurRad="38100" dist="38100" dir="2700000" algn="tl">
                    <a:srgbClr val="C0C0C0"/>
                  </a:outerShdw>
                </a:effectLst>
                <a:ea typeface="宋体" pitchFamily="2" charset="-122"/>
              </a:rPr>
              <a:t>Project: IEEE P802.15 Working Group for Wireless Personal Area Networks (WPANs)</a:t>
            </a:r>
            <a:endParaRPr lang="en-US" altLang="zh-CN" sz="1600" b="1" dirty="0">
              <a:ea typeface="宋体" pitchFamily="2" charset="-122"/>
            </a:endParaRPr>
          </a:p>
          <a:p>
            <a:pPr>
              <a:defRPr/>
            </a:pPr>
            <a:endParaRPr lang="en-US" altLang="zh-CN" sz="1600" dirty="0">
              <a:ea typeface="宋体" pitchFamily="2" charset="-122"/>
            </a:endParaRPr>
          </a:p>
          <a:p>
            <a:pPr>
              <a:defRPr/>
            </a:pPr>
            <a:r>
              <a:rPr lang="en-US" altLang="zh-CN" sz="1400" b="1" dirty="0">
                <a:ea typeface="宋体" pitchFamily="2" charset="-122"/>
              </a:rPr>
              <a:t>Submission Title:</a:t>
            </a:r>
            <a:r>
              <a:rPr lang="en-US" altLang="zh-CN" sz="1400" dirty="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r>
              <a:rPr lang="en-US" altLang="zh-CN" sz="1400" dirty="0">
                <a:ea typeface="宋体" pitchFamily="2" charset="-122"/>
              </a:rPr>
              <a:t>	</a:t>
            </a:r>
          </a:p>
          <a:p>
            <a:pPr>
              <a:defRPr/>
            </a:pPr>
            <a:r>
              <a:rPr lang="en-US" altLang="zh-CN" sz="1400" b="1" dirty="0">
                <a:ea typeface="宋体" pitchFamily="2" charset="-122"/>
              </a:rPr>
              <a:t>Date Submitted: </a:t>
            </a:r>
            <a:r>
              <a:rPr lang="en-US" altLang="zh-CN" sz="1400" dirty="0" smtClean="0">
                <a:ea typeface="宋体" pitchFamily="2" charset="-122"/>
              </a:rPr>
              <a:t>[May 6th, 2013]</a:t>
            </a:r>
            <a:r>
              <a:rPr lang="en-US" altLang="zh-CN" sz="1400" dirty="0">
                <a:ea typeface="宋体" pitchFamily="2" charset="-122"/>
              </a:rPr>
              <a:t>	</a:t>
            </a:r>
          </a:p>
          <a:p>
            <a:pPr>
              <a:defRPr/>
            </a:pPr>
            <a:r>
              <a:rPr lang="en-US" altLang="zh-CN" sz="1400" b="1" dirty="0" smtClean="0">
                <a:ea typeface="宋体" pitchFamily="2" charset="-122"/>
              </a:rPr>
              <a:t>Source:</a:t>
            </a:r>
            <a:r>
              <a:rPr lang="en-US" altLang="zh-CN" sz="1400" dirty="0">
                <a:ea typeface="宋体" pitchFamily="2" charset="-122"/>
              </a:rPr>
              <a:t> [</a:t>
            </a:r>
            <a:r>
              <a:rPr lang="en-US" altLang="zh-CN" sz="1400" dirty="0" err="1">
                <a:ea typeface="宋体" pitchFamily="2" charset="-122"/>
              </a:rPr>
              <a:t>Jeongseok</a:t>
            </a:r>
            <a:r>
              <a:rPr lang="en-US" altLang="zh-CN" sz="1400" dirty="0">
                <a:ea typeface="宋体" pitchFamily="2" charset="-122"/>
              </a:rPr>
              <a:t> Yu, </a:t>
            </a:r>
            <a:r>
              <a:rPr lang="en-US" altLang="zh-CN" sz="1400" dirty="0" err="1">
                <a:ea typeface="宋体" pitchFamily="2" charset="-122"/>
              </a:rPr>
              <a:t>Woongsoo</a:t>
            </a:r>
            <a:r>
              <a:rPr lang="en-US" altLang="zh-CN" sz="1400" dirty="0">
                <a:ea typeface="宋体" pitchFamily="2" charset="-122"/>
              </a:rPr>
              <a:t> Na, </a:t>
            </a:r>
            <a:r>
              <a:rPr lang="en-US" altLang="zh-CN" sz="1400" dirty="0" err="1">
                <a:ea typeface="宋体" pitchFamily="2" charset="-122"/>
              </a:rPr>
              <a:t>Hyoungchul</a:t>
            </a:r>
            <a:r>
              <a:rPr lang="en-US" altLang="zh-CN" sz="1400" dirty="0">
                <a:ea typeface="宋体" pitchFamily="2" charset="-122"/>
              </a:rPr>
              <a:t> </a:t>
            </a:r>
            <a:r>
              <a:rPr lang="en-US" altLang="zh-CN" sz="1400" dirty="0" err="1">
                <a:ea typeface="宋体" pitchFamily="2" charset="-122"/>
              </a:rPr>
              <a:t>Bae</a:t>
            </a:r>
            <a:r>
              <a:rPr lang="en-US" altLang="zh-CN" sz="1400" dirty="0">
                <a:ea typeface="宋体" pitchFamily="2" charset="-122"/>
              </a:rPr>
              <a:t>, </a:t>
            </a:r>
            <a:r>
              <a:rPr lang="en-US" altLang="zh-CN" sz="1400" dirty="0" err="1">
                <a:ea typeface="宋体" pitchFamily="2" charset="-122"/>
              </a:rPr>
              <a:t>Taejin</a:t>
            </a:r>
            <a:r>
              <a:rPr lang="en-US" altLang="zh-CN" sz="1400" dirty="0">
                <a:ea typeface="宋体" pitchFamily="2" charset="-122"/>
              </a:rPr>
              <a:t> Kim, </a:t>
            </a:r>
            <a:r>
              <a:rPr lang="en-US" altLang="zh-CN" sz="1400" dirty="0" err="1">
                <a:ea typeface="宋体" pitchFamily="2" charset="-122"/>
              </a:rPr>
              <a:t>Yunseong</a:t>
            </a:r>
            <a:r>
              <a:rPr lang="en-US" altLang="zh-CN" sz="1400" dirty="0">
                <a:ea typeface="宋体" pitchFamily="2" charset="-122"/>
              </a:rPr>
              <a:t> Lee, </a:t>
            </a:r>
            <a:r>
              <a:rPr lang="en-US" altLang="zh-CN" sz="1400" dirty="0" err="1">
                <a:ea typeface="宋体" pitchFamily="2" charset="-122"/>
              </a:rPr>
              <a:t>Juho</a:t>
            </a:r>
            <a:r>
              <a:rPr lang="en-US" altLang="zh-CN" sz="1400" dirty="0">
                <a:ea typeface="宋体" pitchFamily="2" charset="-122"/>
              </a:rPr>
              <a:t> Lee, </a:t>
            </a:r>
            <a:r>
              <a:rPr lang="en-US" altLang="zh-CN" sz="1400" dirty="0" err="1">
                <a:ea typeface="宋体" pitchFamily="2" charset="-122"/>
              </a:rPr>
              <a:t>Zeynep</a:t>
            </a:r>
            <a:r>
              <a:rPr lang="en-US" altLang="zh-CN" sz="1400" dirty="0">
                <a:ea typeface="宋体" pitchFamily="2" charset="-122"/>
              </a:rPr>
              <a:t> </a:t>
            </a:r>
            <a:r>
              <a:rPr lang="en-US" altLang="zh-CN" sz="1400" dirty="0" err="1">
                <a:ea typeface="宋体" pitchFamily="2" charset="-122"/>
              </a:rPr>
              <a:t>Vatandas</a:t>
            </a:r>
            <a:r>
              <a:rPr lang="en-US" altLang="zh-CN" sz="1400" dirty="0">
                <a:ea typeface="宋体" pitchFamily="2" charset="-122"/>
              </a:rPr>
              <a:t>, </a:t>
            </a:r>
            <a:r>
              <a:rPr lang="en-US" altLang="zh-CN" sz="1400" dirty="0" err="1">
                <a:ea typeface="宋体" pitchFamily="2" charset="-122"/>
              </a:rPr>
              <a:t>Sungrae</a:t>
            </a:r>
            <a:r>
              <a:rPr lang="en-US" altLang="zh-CN" sz="1400" dirty="0">
                <a:ea typeface="宋体" pitchFamily="2" charset="-122"/>
              </a:rPr>
              <a:t> Cho, and </a:t>
            </a:r>
            <a:r>
              <a:rPr lang="en-US" altLang="zh-CN" sz="1400" dirty="0" err="1">
                <a:ea typeface="宋体" pitchFamily="2" charset="-122"/>
              </a:rPr>
              <a:t>Junbeom</a:t>
            </a:r>
            <a:r>
              <a:rPr lang="en-US" altLang="zh-CN" sz="1400" dirty="0">
                <a:ea typeface="宋体" pitchFamily="2" charset="-122"/>
              </a:rPr>
              <a:t> </a:t>
            </a:r>
            <a:r>
              <a:rPr lang="en-US" altLang="zh-CN" sz="1400" dirty="0" err="1" smtClean="0">
                <a:ea typeface="宋体" pitchFamily="2" charset="-122"/>
              </a:rPr>
              <a:t>Hur</a:t>
            </a:r>
            <a:r>
              <a:rPr lang="en-US" altLang="zh-CN" sz="1400" dirty="0" smtClean="0">
                <a:ea typeface="宋体" pitchFamily="2" charset="-122"/>
              </a:rPr>
              <a:t>] </a:t>
            </a:r>
          </a:p>
          <a:p>
            <a:pPr>
              <a:defRPr/>
            </a:pPr>
            <a:r>
              <a:rPr lang="en-US" altLang="zh-CN" sz="1400" dirty="0" smtClean="0">
                <a:ea typeface="宋体" pitchFamily="2" charset="-122"/>
              </a:rPr>
              <a:t>Company [Chung-</a:t>
            </a:r>
            <a:r>
              <a:rPr lang="en-US" altLang="zh-CN" sz="1400" dirty="0" err="1" smtClean="0">
                <a:ea typeface="宋体" pitchFamily="2" charset="-122"/>
              </a:rPr>
              <a:t>Ang</a:t>
            </a:r>
            <a:r>
              <a:rPr lang="en-US" altLang="zh-CN" sz="1400" dirty="0" smtClean="0">
                <a:ea typeface="宋体" pitchFamily="2" charset="-122"/>
              </a:rPr>
              <a:t> University, Korea]</a:t>
            </a:r>
            <a:endParaRPr lang="en-US" altLang="zh-CN" sz="1400" dirty="0">
              <a:ea typeface="宋体" pitchFamily="2" charset="-122"/>
            </a:endParaRPr>
          </a:p>
          <a:p>
            <a:pPr>
              <a:defRPr/>
            </a:pPr>
            <a:r>
              <a:rPr lang="en-US" altLang="zh-CN" sz="1400" dirty="0" smtClean="0">
                <a:ea typeface="宋体" pitchFamily="2" charset="-122"/>
              </a:rPr>
              <a:t>E-Mail:[jsyu@uclab.re.kr, wsna@uclab.re.kr, hcbae@uclab.re.kr, tjkim@uclab.re.kr, yslee@uclab.re.kr, jhlee@uclab.re.kr, zvatandas@uclab.re.kr, srcho@cau.ac.kr</a:t>
            </a:r>
            <a:r>
              <a:rPr lang="en-US" altLang="zh-CN" sz="1400" dirty="0">
                <a:ea typeface="宋体" pitchFamily="2" charset="-122"/>
              </a:rPr>
              <a:t>, jbhur@cau.ac.kr</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Re:</a:t>
            </a:r>
            <a:r>
              <a:rPr lang="en-US" altLang="zh-CN" sz="1400" dirty="0">
                <a:ea typeface="宋体" pitchFamily="2" charset="-122"/>
              </a:rPr>
              <a:t> </a:t>
            </a:r>
            <a:r>
              <a:rPr lang="en-US" altLang="zh-CN" sz="1400" dirty="0" smtClean="0">
                <a:ea typeface="宋体" pitchFamily="2" charset="-122"/>
              </a:rPr>
              <a:t>[</a:t>
            </a:r>
            <a:r>
              <a:rPr lang="en-US" altLang="ja-JP" sz="1400" dirty="0">
                <a:ea typeface="ＭＳ Ｐゴシック" pitchFamily="50" charset="-128"/>
              </a:rPr>
              <a:t>This is the original </a:t>
            </a:r>
            <a:r>
              <a:rPr lang="en-US" altLang="ja-JP" sz="1400" dirty="0" smtClean="0">
                <a:ea typeface="ＭＳ Ｐゴシック" pitchFamily="50" charset="-128"/>
              </a:rPr>
              <a:t>document</a:t>
            </a:r>
            <a:r>
              <a:rPr lang="en-US" altLang="zh-CN" sz="1400" dirty="0" smtClean="0">
                <a:ea typeface="宋体" pitchFamily="2" charset="-122"/>
              </a:rPr>
              <a:t>]</a:t>
            </a:r>
            <a:r>
              <a:rPr lang="en-US" altLang="zh-CN" sz="1600" dirty="0">
                <a:ea typeface="宋体" pitchFamily="2" charset="-122"/>
              </a:rPr>
              <a:t>	</a:t>
            </a:r>
          </a:p>
          <a:p>
            <a:pPr>
              <a:spcBef>
                <a:spcPts val="600"/>
              </a:spcBef>
              <a:spcAft>
                <a:spcPts val="600"/>
              </a:spcAft>
              <a:defRPr/>
            </a:pPr>
            <a:r>
              <a:rPr lang="en-US" altLang="zh-CN" sz="1400" b="1" dirty="0">
                <a:ea typeface="宋体" pitchFamily="2" charset="-122"/>
              </a:rPr>
              <a:t>Abstract</a:t>
            </a:r>
            <a:r>
              <a:rPr lang="en-US" altLang="zh-CN" sz="1400" b="1" dirty="0" smtClean="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Purpose</a:t>
            </a:r>
            <a:r>
              <a:rPr lang="en-US" altLang="zh-CN" sz="1400" b="1" dirty="0" smtClean="0">
                <a:ea typeface="宋体" pitchFamily="2" charset="-122"/>
              </a:rPr>
              <a:t>: </a:t>
            </a:r>
            <a:r>
              <a:rPr lang="en-US" altLang="zh-CN" sz="1400" dirty="0" smtClean="0">
                <a:ea typeface="宋体" pitchFamily="2" charset="-122"/>
              </a:rPr>
              <a:t>[]</a:t>
            </a:r>
            <a:endParaRPr lang="en-US" altLang="zh-CN" sz="1400" dirty="0">
              <a:ea typeface="宋体" pitchFamily="2" charset="-122"/>
            </a:endParaRPr>
          </a:p>
          <a:p>
            <a:pPr>
              <a:defRPr/>
            </a:pPr>
            <a:r>
              <a:rPr lang="en-US" altLang="zh-CN" sz="1400" b="1" dirty="0" smtClean="0">
                <a:ea typeface="宋体" pitchFamily="2" charset="-122"/>
              </a:rPr>
              <a:t>Notice: </a:t>
            </a:r>
            <a:r>
              <a:rPr lang="en-US" altLang="zh-CN" sz="1400" dirty="0" smtClean="0">
                <a:ea typeface="宋体" pitchFamily="2" charset="-122"/>
              </a:rPr>
              <a:t>This </a:t>
            </a:r>
            <a:r>
              <a:rPr lang="en-US" altLang="zh-CN" sz="1400" dirty="0">
                <a:ea typeface="宋体" pitchFamily="2" charset="-122"/>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zh-CN" sz="1400" b="1" dirty="0" smtClean="0">
                <a:ea typeface="宋体" pitchFamily="2" charset="-122"/>
              </a:rPr>
              <a:t>Release: </a:t>
            </a:r>
            <a:r>
              <a:rPr lang="en-US" altLang="zh-CN" sz="1400" dirty="0" smtClean="0">
                <a:ea typeface="宋体" pitchFamily="2" charset="-122"/>
              </a:rPr>
              <a:t>The </a:t>
            </a:r>
            <a:r>
              <a:rPr lang="en-US" altLang="zh-CN" sz="1400" dirty="0">
                <a:ea typeface="宋体" pitchFamily="2" charset="-122"/>
              </a:rPr>
              <a:t>contributor acknowledges and accepts that this contribution becomes the property of IEEE and may be made publicly available by P802.15</a:t>
            </a:r>
            <a:r>
              <a:rPr lang="en-US" altLang="zh-CN" sz="1400" dirty="0" smtClean="0">
                <a:ea typeface="宋体" pitchFamily="2" charset="-122"/>
              </a:rPr>
              <a:t>.</a:t>
            </a:r>
            <a:endParaRPr lang="en-US" altLang="zh-CN" sz="1400" dirty="0">
              <a:ea typeface="宋体" pitchFamily="2" charset="-122"/>
            </a:endParaRPr>
          </a:p>
        </p:txBody>
      </p:sp>
    </p:spTree>
    <p:extLst>
      <p:ext uri="{BB962C8B-B14F-4D97-AF65-F5344CB8AC3E}">
        <p14:creationId xmlns:p14="http://schemas.microsoft.com/office/powerpoint/2010/main" xmlns="" val="3240616387"/>
      </p:ext>
    </p:extLst>
  </p:cSld>
  <p:clrMapOvr>
    <a:masterClrMapping/>
  </p:clrMapOvr>
  <mc:AlternateContent xmlns:mc="http://schemas.openxmlformats.org/markup-compatibility/2006">
    <mc:Choice xmlns:p14="http://schemas.microsoft.com/office/powerpoint/2010/main" xmlns="" Requires="p14">
      <p:transition spd="slow" p14:dur="2000" advTm="7397"/>
    </mc:Choice>
    <mc:Fallback>
      <p:transition spd="slow" advTm="73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(5/12)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If PD A want to join the multicast group, it broadcasts an ACF (assume K=4 hops).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a:t>
            </a:fld>
            <a:endParaRPr lang="en-US" altLang="ko-KR" smtClean="0">
              <a:latin typeface="Times New Roman" pitchFamily="18" charset="0"/>
            </a:endParaRPr>
          </a:p>
        </p:txBody>
      </p:sp>
      <p:sp>
        <p:nvSpPr>
          <p:cNvPr id="22" name="오른쪽 화살표 21"/>
          <p:cNvSpPr/>
          <p:nvPr/>
        </p:nvSpPr>
        <p:spPr>
          <a:xfrm rot="13738244">
            <a:off x="1741074" y="473226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20237870">
            <a:off x="2517150" y="492768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9" name="TextBox 81"/>
          <p:cNvSpPr txBox="1">
            <a:spLocks noChangeArrowheads="1"/>
          </p:cNvSpPr>
          <p:nvPr/>
        </p:nvSpPr>
        <p:spPr bwMode="auto">
          <a:xfrm>
            <a:off x="5901110" y="5709450"/>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0" name="오른쪽 화살표 29"/>
          <p:cNvSpPr/>
          <p:nvPr/>
        </p:nvSpPr>
        <p:spPr>
          <a:xfrm>
            <a:off x="5230783" y="582188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타원 10"/>
          <p:cNvSpPr>
            <a:spLocks noChangeArrowheads="1"/>
          </p:cNvSpPr>
          <p:nvPr/>
        </p:nvSpPr>
        <p:spPr bwMode="auto">
          <a:xfrm>
            <a:off x="2195736" y="502032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2" name="타원 51"/>
          <p:cNvSpPr/>
          <p:nvPr/>
        </p:nvSpPr>
        <p:spPr bwMode="auto">
          <a:xfrm>
            <a:off x="3226096" y="45981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3" name="타원 52"/>
          <p:cNvSpPr/>
          <p:nvPr/>
        </p:nvSpPr>
        <p:spPr bwMode="auto">
          <a:xfrm>
            <a:off x="4427984" y="442208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1547664" y="419806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55" name="타원 10"/>
          <p:cNvSpPr>
            <a:spLocks noChangeArrowheads="1"/>
          </p:cNvSpPr>
          <p:nvPr/>
        </p:nvSpPr>
        <p:spPr bwMode="auto">
          <a:xfrm>
            <a:off x="2520169" y="366937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56" name="직선 연결선 55"/>
          <p:cNvCxnSpPr>
            <a:stCxn id="54" idx="7"/>
            <a:endCxn id="55" idx="3"/>
          </p:cNvCxnSpPr>
          <p:nvPr/>
        </p:nvCxnSpPr>
        <p:spPr bwMode="auto">
          <a:xfrm flipV="1">
            <a:off x="1824087" y="394592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5629872" y="423141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25" name="직선 연결선 24"/>
          <p:cNvCxnSpPr>
            <a:stCxn id="23" idx="1"/>
          </p:cNvCxnSpPr>
          <p:nvPr/>
        </p:nvCxnSpPr>
        <p:spPr bwMode="auto">
          <a:xfrm flipH="1" flipV="1">
            <a:off x="4643353" y="364381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7" name="타원 10"/>
          <p:cNvSpPr>
            <a:spLocks noChangeArrowheads="1"/>
          </p:cNvSpPr>
          <p:nvPr/>
        </p:nvSpPr>
        <p:spPr bwMode="auto">
          <a:xfrm>
            <a:off x="4366804" y="336726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4" name="타원 10"/>
          <p:cNvSpPr>
            <a:spLocks noChangeArrowheads="1"/>
          </p:cNvSpPr>
          <p:nvPr/>
        </p:nvSpPr>
        <p:spPr bwMode="auto">
          <a:xfrm>
            <a:off x="6588224" y="366671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8" name="타원 27"/>
          <p:cNvSpPr/>
          <p:nvPr/>
        </p:nvSpPr>
        <p:spPr bwMode="auto">
          <a:xfrm>
            <a:off x="6588371" y="408085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1" name="TextBox 30"/>
          <p:cNvSpPr txBox="1"/>
          <p:nvPr/>
        </p:nvSpPr>
        <p:spPr>
          <a:xfrm>
            <a:off x="6912221" y="364404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2" name="TextBox 31"/>
          <p:cNvSpPr txBox="1"/>
          <p:nvPr/>
        </p:nvSpPr>
        <p:spPr>
          <a:xfrm>
            <a:off x="6912221" y="405811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3" name="타원 10"/>
          <p:cNvSpPr>
            <a:spLocks noChangeArrowheads="1"/>
          </p:cNvSpPr>
          <p:nvPr/>
        </p:nvSpPr>
        <p:spPr bwMode="auto">
          <a:xfrm>
            <a:off x="6588224" y="325733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4" name="TextBox 33"/>
          <p:cNvSpPr txBox="1"/>
          <p:nvPr/>
        </p:nvSpPr>
        <p:spPr>
          <a:xfrm>
            <a:off x="6912221" y="3234666"/>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xmlns="" val="39472190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Security mode 1 (non-secure)</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 a PAC device is in security mode 1, it shall never</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initiate any security procedure</a:t>
            </a: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100</a:t>
            </a:fld>
            <a:endParaRPr lang="en-US" altLang="ko-KR"/>
          </a:p>
        </p:txBody>
      </p:sp>
    </p:spTree>
    <p:extLst>
      <p:ext uri="{BB962C8B-B14F-4D97-AF65-F5344CB8AC3E}">
        <p14:creationId xmlns:p14="http://schemas.microsoft.com/office/powerpoint/2010/main" xmlns="" val="39003751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(service level enforced security)</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 PAC device is in security mode 2, it shall not initiate any security procedure before a channel establishment request has been received or a channel establishment procedure has been initiated by itself</a:t>
            </a:r>
          </a:p>
          <a:p>
            <a:pPr marL="800100" lvl="1" indent="-342900">
              <a:spcBef>
                <a:spcPct val="20000"/>
              </a:spcBef>
              <a:buFontTx/>
              <a:buChar char="•"/>
              <a:defRPr/>
            </a:pPr>
            <a:r>
              <a:rPr lang="en-US" altLang="zh-CN" sz="2400" kern="0" baseline="0" dirty="0" smtClean="0">
                <a:latin typeface="+mj-lt"/>
                <a:ea typeface="宋体" pitchFamily="2" charset="-122"/>
              </a:rPr>
              <a:t>Whether</a:t>
            </a:r>
            <a:r>
              <a:rPr lang="en-US" altLang="zh-CN" sz="2400" kern="0" dirty="0" smtClean="0">
                <a:latin typeface="+mj-lt"/>
                <a:ea typeface="宋体" pitchFamily="2" charset="-122"/>
              </a:rPr>
              <a:t> a security procedure is initiated or not depends on the security requirements of the requested channel or service</a:t>
            </a:r>
          </a:p>
          <a:p>
            <a:pPr marL="800100" lvl="1" indent="-342900">
              <a:spcBef>
                <a:spcPct val="20000"/>
              </a:spcBef>
              <a:buFontTx/>
              <a:buChar char="•"/>
              <a:defRPr/>
            </a:pPr>
            <a:r>
              <a:rPr lang="en-US" altLang="zh-CN" sz="2400" kern="0" dirty="0">
                <a:latin typeface="+mj-lt"/>
                <a:ea typeface="宋体" pitchFamily="2" charset="-122"/>
              </a:rPr>
              <a:t>Security mode 1 can be considered as a special case of security mode 2 where no service has registered any security requirements</a:t>
            </a:r>
          </a:p>
          <a:p>
            <a:pPr lvl="1">
              <a:spcBef>
                <a:spcPct val="20000"/>
              </a:spcBef>
              <a:defRP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101</a:t>
            </a:fld>
            <a:endParaRPr lang="en-US" altLang="ko-KR"/>
          </a:p>
        </p:txBody>
      </p:sp>
    </p:spTree>
    <p:extLst>
      <p:ext uri="{BB962C8B-B14F-4D97-AF65-F5344CB8AC3E}">
        <p14:creationId xmlns:p14="http://schemas.microsoft.com/office/powerpoint/2010/main" xmlns="" val="4066491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(cont.)</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 PAC device in security mode 2 should classify the security</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requirements of its services using the following attributes</a:t>
            </a: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xmlns="" val="619811025"/>
              </p:ext>
            </p:extLst>
          </p:nvPr>
        </p:nvGraphicFramePr>
        <p:xfrm>
          <a:off x="683460" y="3624052"/>
          <a:ext cx="7777080" cy="2558828"/>
        </p:xfrm>
        <a:graphic>
          <a:graphicData uri="http://schemas.openxmlformats.org/drawingml/2006/table">
            <a:tbl>
              <a:tblPr firstRow="1" bandRow="1">
                <a:tableStyleId>{D7AC3CCA-C797-4891-BE02-D94E43425B78}</a:tableStyleId>
              </a:tblPr>
              <a:tblGrid>
                <a:gridCol w="2808390"/>
                <a:gridCol w="4968690"/>
              </a:tblGrid>
              <a:tr h="66906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Authentication required</a:t>
                      </a:r>
                      <a:endParaRPr lang="ko-KR" altLang="en-US" b="0" dirty="0" smtClean="0"/>
                    </a:p>
                    <a:p>
                      <a:pPr latinLnBrk="1"/>
                      <a:endParaRPr lang="en-US" altLang="ko-KR" b="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t>- Before</a:t>
                      </a:r>
                      <a:r>
                        <a:rPr lang="en-US" altLang="ko-KR" sz="1600" b="0" baseline="0" dirty="0" smtClean="0"/>
                        <a:t> connecting to the application, the remote device must be authenticated</a:t>
                      </a:r>
                      <a:endParaRPr lang="ko-KR" altLang="en-US" sz="1600" b="0" dirty="0" smtClean="0"/>
                    </a:p>
                  </a:txBody>
                  <a:tcPr/>
                </a:tc>
              </a:tr>
              <a:tr h="5760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Authorization required</a:t>
                      </a:r>
                      <a:endParaRPr lang="ko-KR" altLang="en-US" b="0" dirty="0" smtClean="0"/>
                    </a:p>
                    <a:p>
                      <a:pPr latinLnBrk="1"/>
                      <a:endParaRPr lang="ko-KR" altLang="en-US" dirty="0"/>
                    </a:p>
                  </a:txBody>
                  <a:tcPr/>
                </a:tc>
                <a:tc>
                  <a:txBody>
                    <a:bodyPr/>
                    <a:lstStyle/>
                    <a:p>
                      <a:pPr latinLnBrk="1"/>
                      <a:r>
                        <a:rPr lang="en-US" altLang="ko-KR" sz="1600" b="0" dirty="0" smtClean="0"/>
                        <a:t>- Access is only granted automatically to trusted PAC devices,</a:t>
                      </a:r>
                      <a:r>
                        <a:rPr lang="en-US" altLang="ko-KR" sz="1600" b="0" baseline="0" dirty="0" smtClean="0"/>
                        <a:t> or untrusted devices</a:t>
                      </a:r>
                      <a:r>
                        <a:rPr lang="en-US" altLang="ko-KR" sz="1600" b="0" dirty="0" smtClean="0"/>
                        <a:t> after an authorization</a:t>
                      </a:r>
                      <a:r>
                        <a:rPr lang="en-US" altLang="ko-KR" sz="1600" b="0" baseline="0" dirty="0" smtClean="0"/>
                        <a:t> procedure</a:t>
                      </a:r>
                    </a:p>
                    <a:p>
                      <a:pPr latinLnBrk="1"/>
                      <a:r>
                        <a:rPr lang="en-US" altLang="ko-KR" sz="1600" b="0" dirty="0" smtClean="0"/>
                        <a:t>- Always requires authentication to verify</a:t>
                      </a:r>
                      <a:r>
                        <a:rPr lang="en-US" altLang="ko-KR" sz="1600" b="0" baseline="0" dirty="0" smtClean="0"/>
                        <a:t> that the device is the right one</a:t>
                      </a:r>
                      <a:endParaRPr lang="ko-KR" altLang="en-US" sz="1600" b="0" dirty="0" smtClean="0"/>
                    </a:p>
                  </a:txBody>
                  <a:tcPr/>
                </a:tc>
              </a:tr>
              <a:tr h="573040">
                <a:tc>
                  <a:txBody>
                    <a:bodyPr/>
                    <a:lstStyle/>
                    <a:p>
                      <a:pPr latinLnBrk="1"/>
                      <a:r>
                        <a:rPr lang="en-US" altLang="ko-KR" dirty="0" smtClean="0"/>
                        <a:t>Encryption required</a:t>
                      </a:r>
                      <a:endParaRPr lang="ko-KR" altLang="en-US" dirty="0"/>
                    </a:p>
                  </a:txBody>
                  <a:tcPr/>
                </a:tc>
                <a:tc>
                  <a:txBody>
                    <a:bodyPr/>
                    <a:lstStyle/>
                    <a:p>
                      <a:pPr latinLnBrk="1"/>
                      <a:r>
                        <a:rPr lang="en-US" altLang="ko-KR" sz="1600" dirty="0" smtClean="0"/>
                        <a:t>- The link must be changed to encrypted mode, before access to the service is possible</a:t>
                      </a:r>
                      <a:endParaRPr lang="ko-KR" altLang="en-US" sz="1600" dirty="0"/>
                    </a:p>
                  </a:txBody>
                  <a:tcPr/>
                </a:tc>
              </a:tr>
            </a:tbl>
          </a:graphicData>
        </a:graphic>
      </p:graphicFrame>
      <p:sp>
        <p:nvSpPr>
          <p:cNvPr id="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102</a:t>
            </a:fld>
            <a:endParaRPr lang="en-US" altLang="ko-KR"/>
          </a:p>
        </p:txBody>
      </p:sp>
    </p:spTree>
    <p:extLst>
      <p:ext uri="{BB962C8B-B14F-4D97-AF65-F5344CB8AC3E}">
        <p14:creationId xmlns:p14="http://schemas.microsoft.com/office/powerpoint/2010/main" xmlns="" val="17101615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3 (link level enforced security)</a:t>
            </a:r>
          </a:p>
          <a:p>
            <a:pPr marL="800100" lvl="1" indent="-342900">
              <a:spcBef>
                <a:spcPct val="20000"/>
              </a:spcBef>
              <a:buFontTx/>
              <a:buChar char="•"/>
              <a:defRPr/>
            </a:pPr>
            <a:r>
              <a:rPr lang="en-US" altLang="zh-CN" sz="2400" kern="0" dirty="0" smtClean="0">
                <a:latin typeface="+mj-lt"/>
                <a:ea typeface="宋体" pitchFamily="2" charset="-122"/>
              </a:rPr>
              <a:t>When a PAC device is in security mode 3, it shall initiate security procedures before the channel is established</a:t>
            </a:r>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103</a:t>
            </a:fld>
            <a:endParaRPr lang="en-US" altLang="ko-KR"/>
          </a:p>
        </p:txBody>
      </p:sp>
    </p:spTree>
    <p:extLst>
      <p:ext uri="{BB962C8B-B14F-4D97-AF65-F5344CB8AC3E}">
        <p14:creationId xmlns:p14="http://schemas.microsoft.com/office/powerpoint/2010/main" xmlns="" val="8278597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Security Parameters</a:t>
            </a:r>
          </a:p>
        </p:txBody>
      </p:sp>
      <p:sp>
        <p:nvSpPr>
          <p:cNvPr id="7" name="Content Placeholder 2"/>
          <p:cNvSpPr txBox="1">
            <a:spLocks/>
          </p:cNvSpPr>
          <p:nvPr/>
        </p:nvSpPr>
        <p:spPr bwMode="auto">
          <a:xfrm>
            <a:off x="178012" y="4005080"/>
            <a:ext cx="8786598" cy="230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PAC_ADDR</a:t>
            </a:r>
            <a:r>
              <a:rPr lang="en-US" altLang="zh-CN" sz="2000" kern="0" dirty="0" smtClean="0">
                <a:latin typeface="+mj-lt"/>
                <a:ea typeface="宋体" pitchFamily="2" charset="-122"/>
              </a:rPr>
              <a:t>: PAC device address (unique for each device)</a:t>
            </a:r>
          </a:p>
          <a:p>
            <a:pPr marL="342900" indent="-342900">
              <a:spcBef>
                <a:spcPct val="20000"/>
              </a:spcBef>
              <a:buFontTx/>
              <a:buChar char="•"/>
            </a:pPr>
            <a:r>
              <a:rPr lang="en-US" altLang="zh-CN" sz="2000" kern="0" dirty="0" smtClean="0">
                <a:latin typeface="+mj-lt"/>
                <a:ea typeface="宋体" pitchFamily="2" charset="-122"/>
              </a:rPr>
              <a:t>AUTH_KEY: used for authentication purposes</a:t>
            </a:r>
          </a:p>
          <a:p>
            <a:pPr marL="342900" indent="-342900">
              <a:spcBef>
                <a:spcPct val="20000"/>
              </a:spcBef>
              <a:buFontTx/>
              <a:buChar char="•"/>
            </a:pPr>
            <a:r>
              <a:rPr lang="en-US" altLang="zh-CN" sz="2000" kern="0" dirty="0" smtClean="0">
                <a:latin typeface="+mj-lt"/>
                <a:ea typeface="宋体" pitchFamily="2" charset="-122"/>
              </a:rPr>
              <a:t>ENC_KEY: encryption key (for secure unicast)</a:t>
            </a:r>
          </a:p>
          <a:p>
            <a:pPr marL="342900" indent="-342900">
              <a:spcBef>
                <a:spcPct val="20000"/>
              </a:spcBef>
              <a:buFontTx/>
              <a:buChar char="•"/>
            </a:pPr>
            <a:r>
              <a:rPr lang="en-US" altLang="zh-CN" sz="2000" kern="0" dirty="0" smtClean="0">
                <a:latin typeface="+mj-lt"/>
                <a:ea typeface="宋体" pitchFamily="2" charset="-122"/>
              </a:rPr>
              <a:t>GENC_KEY: group encryption key</a:t>
            </a:r>
          </a:p>
          <a:p>
            <a:pPr marL="342900" indent="-342900">
              <a:spcBef>
                <a:spcPct val="20000"/>
              </a:spcBef>
              <a:buFontTx/>
              <a:buChar char="•"/>
            </a:pPr>
            <a:r>
              <a:rPr lang="en-US" altLang="zh-CN" sz="2000" kern="0" dirty="0" smtClean="0">
                <a:latin typeface="+mj-lt"/>
                <a:ea typeface="宋体" pitchFamily="2" charset="-122"/>
              </a:rPr>
              <a:t>RAND: frequently changing random or pseudo-random number made by the PAC device itself</a:t>
            </a:r>
          </a:p>
          <a:p>
            <a:pPr marL="342900" indent="-342900">
              <a:spcBef>
                <a:spcPct val="20000"/>
              </a:spcBef>
              <a:buFontTx/>
              <a:buChar cha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mc:AlternateContent xmlns:mc="http://schemas.openxmlformats.org/markup-compatibility/2006">
        <mc:Choice xmlns:a14="http://schemas.microsoft.com/office/drawing/2010/main" xmlns="" Requires="a14">
          <p:graphicFrame>
            <p:nvGraphicFramePr>
              <p:cNvPr id="2" name="표 1"/>
              <p:cNvGraphicFramePr>
                <a:graphicFrameLocks noGrp="1"/>
              </p:cNvGraphicFramePr>
              <p:nvPr>
                <p:extLst>
                  <p:ext uri="{D42A27DB-BD31-4B8C-83A1-F6EECF244321}">
                    <p14:modId xmlns:p14="http://schemas.microsoft.com/office/powerpoint/2010/main" val="4063965751"/>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160 bits </a:t>
                          </a:r>
                          <a:endParaRPr lang="ko-KR" altLang="en-US" dirty="0"/>
                        </a:p>
                      </a:txBody>
                      <a:tcPr/>
                    </a:tc>
                  </a:tr>
                  <a:tr h="370840">
                    <a:tc>
                      <a:txBody>
                        <a:bodyPr/>
                        <a:lstStyle/>
                        <a:p>
                          <a:pPr latinLnBrk="1"/>
                          <a:r>
                            <a:rPr lang="en-US" altLang="ko-KR" dirty="0" smtClean="0"/>
                            <a:t>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GENC_KEY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RAND</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bl>
              </a:graphicData>
            </a:graphic>
          </p:graphicFrame>
        </mc:Choice>
        <mc:Fallback>
          <p:graphicFrame>
            <p:nvGraphicFramePr>
              <p:cNvPr id="2" name="표 1"/>
              <p:cNvGraphicFramePr>
                <a:graphicFrameLocks noGrp="1"/>
              </p:cNvGraphicFramePr>
              <p:nvPr>
                <p:extLst>
                  <p:ext uri="{D42A27DB-BD31-4B8C-83A1-F6EECF244321}">
                    <p14:modId xmlns:p14="http://schemas.microsoft.com/office/powerpoint/2010/main" xmlns="" xmlns:a14="http://schemas.microsoft.com/office/drawing/2010/main" val="435903370"/>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endParaRPr lang="ko-KR"/>
                        </a:p>
                      </a:txBody>
                      <a:tcPr>
                        <a:blipFill rotWithShape="1">
                          <a:blip r:embed="rId3"/>
                          <a:stretch>
                            <a:fillRect l="-100200" t="-208197" b="-322951"/>
                          </a:stretch>
                        </a:blipFill>
                      </a:tcPr>
                    </a:tc>
                  </a:tr>
                  <a:tr h="370840">
                    <a:tc>
                      <a:txBody>
                        <a:bodyPr/>
                        <a:lstStyle/>
                        <a:p>
                          <a:pPr latinLnBrk="1"/>
                          <a:r>
                            <a:rPr lang="en-US" altLang="ko-KR" dirty="0" smtClean="0"/>
                            <a:t>ENC_KEY</a:t>
                          </a:r>
                          <a:endParaRPr lang="ko-KR" altLang="en-US" dirty="0"/>
                        </a:p>
                      </a:txBody>
                      <a:tcPr/>
                    </a:tc>
                    <a:tc>
                      <a:txBody>
                        <a:bodyPr/>
                        <a:lstStyle/>
                        <a:p>
                          <a:endParaRPr lang="ko-KR"/>
                        </a:p>
                      </a:txBody>
                      <a:tcPr>
                        <a:blipFill rotWithShape="1">
                          <a:blip r:embed="rId3"/>
                          <a:stretch>
                            <a:fillRect l="-100200" t="-313333" b="-228333"/>
                          </a:stretch>
                        </a:blipFill>
                      </a:tcPr>
                    </a:tc>
                  </a:tr>
                  <a:tr h="370840">
                    <a:tc>
                      <a:txBody>
                        <a:bodyPr/>
                        <a:lstStyle/>
                        <a:p>
                          <a:pPr latinLnBrk="1"/>
                          <a:r>
                            <a:rPr lang="en-US" altLang="ko-KR" dirty="0" smtClean="0"/>
                            <a:t>GENC_KEY</a:t>
                          </a:r>
                          <a:endParaRPr lang="ko-KR" altLang="en-US" dirty="0"/>
                        </a:p>
                      </a:txBody>
                      <a:tcPr/>
                    </a:tc>
                    <a:tc>
                      <a:txBody>
                        <a:bodyPr/>
                        <a:lstStyle/>
                        <a:p>
                          <a:endParaRPr lang="ko-KR"/>
                        </a:p>
                      </a:txBody>
                      <a:tcPr>
                        <a:blipFill rotWithShape="1">
                          <a:blip r:embed="rId3"/>
                          <a:stretch>
                            <a:fillRect l="-100200" t="-406557" b="-124590"/>
                          </a:stretch>
                        </a:blipFill>
                      </a:tcPr>
                    </a:tc>
                  </a:tr>
                  <a:tr h="370840">
                    <a:tc>
                      <a:txBody>
                        <a:bodyPr/>
                        <a:lstStyle/>
                        <a:p>
                          <a:pPr latinLnBrk="1"/>
                          <a:r>
                            <a:rPr lang="en-US" altLang="ko-KR" dirty="0" smtClean="0"/>
                            <a:t>RAND</a:t>
                          </a:r>
                          <a:endParaRPr lang="ko-KR" altLang="en-US" dirty="0"/>
                        </a:p>
                      </a:txBody>
                      <a:tcPr/>
                    </a:tc>
                    <a:tc>
                      <a:txBody>
                        <a:bodyPr/>
                        <a:lstStyle/>
                        <a:p>
                          <a:endParaRPr lang="ko-KR"/>
                        </a:p>
                      </a:txBody>
                      <a:tcPr>
                        <a:blipFill rotWithShape="1">
                          <a:blip r:embed="rId3"/>
                          <a:stretch>
                            <a:fillRect l="-100200" t="-506557" b="-24590"/>
                          </a:stretch>
                        </a:blipFill>
                      </a:tcPr>
                    </a:tc>
                  </a:tr>
                </a:tbl>
              </a:graphicData>
            </a:graphic>
          </p:graphicFrame>
        </mc:Fallback>
      </mc:AlternateContent>
      <p:sp>
        <p:nvSpPr>
          <p:cNvPr id="8"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104</a:t>
            </a:fld>
            <a:endParaRPr lang="en-US" altLang="ko-KR"/>
          </a:p>
        </p:txBody>
      </p:sp>
    </p:spTree>
    <p:extLst>
      <p:ext uri="{BB962C8B-B14F-4D97-AF65-F5344CB8AC3E}">
        <p14:creationId xmlns:p14="http://schemas.microsoft.com/office/powerpoint/2010/main" xmlns="" val="14377519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Authentication</a:t>
            </a:r>
            <a:endParaRPr lang="ko-KR" altLang="en-US" dirty="0"/>
          </a:p>
        </p:txBody>
      </p:sp>
      <p:sp>
        <p:nvSpPr>
          <p:cNvPr id="7" name="모서리가 둥근 직사각형 6"/>
          <p:cNvSpPr/>
          <p:nvPr/>
        </p:nvSpPr>
        <p:spPr bwMode="auto">
          <a:xfrm>
            <a:off x="356386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334783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Already authenticated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334783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334783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 allowed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3419840" y="5373270"/>
            <a:ext cx="180025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56386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435597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435597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a:endCxn id="10" idx="0"/>
          </p:cNvCxnSpPr>
          <p:nvPr/>
        </p:nvCxnSpPr>
        <p:spPr bwMode="auto">
          <a:xfrm flipH="1">
            <a:off x="4355970" y="4077090"/>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0" name="직선 화살표 연결선 19"/>
          <p:cNvCxnSpPr/>
          <p:nvPr/>
        </p:nvCxnSpPr>
        <p:spPr bwMode="auto">
          <a:xfrm>
            <a:off x="4355970" y="508523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4358243" y="57333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77989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49999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49999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2915770" y="4376171"/>
            <a:ext cx="338554" cy="276999"/>
          </a:xfrm>
          <a:prstGeom prst="rect">
            <a:avLst/>
          </a:prstGeom>
          <a:noFill/>
        </p:spPr>
        <p:txBody>
          <a:bodyPr wrap="none" rtlCol="0">
            <a:spAutoFit/>
          </a:bodyPr>
          <a:lstStyle/>
          <a:p>
            <a:r>
              <a:rPr lang="en-US" altLang="ko-KR" dirty="0" smtClean="0"/>
              <a:t>no</a:t>
            </a:r>
            <a:endParaRPr lang="ko-KR" altLang="en-US" dirty="0"/>
          </a:p>
        </p:txBody>
      </p:sp>
      <p:cxnSp>
        <p:nvCxnSpPr>
          <p:cNvPr id="30" name="꺾인 연결선 29"/>
          <p:cNvCxnSpPr>
            <a:stCxn id="10" idx="1"/>
            <a:endCxn id="13" idx="0"/>
          </p:cNvCxnSpPr>
          <p:nvPr/>
        </p:nvCxnSpPr>
        <p:spPr bwMode="auto">
          <a:xfrm rot="10800000" flipV="1">
            <a:off x="2087656" y="4725180"/>
            <a:ext cx="1260175" cy="1224170"/>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32" name="직선 연결선 31"/>
          <p:cNvCxnSpPr>
            <a:stCxn id="11" idx="1"/>
          </p:cNvCxnSpPr>
          <p:nvPr/>
        </p:nvCxnSpPr>
        <p:spPr bwMode="auto">
          <a:xfrm flipH="1">
            <a:off x="2087655" y="5553295"/>
            <a:ext cx="133218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TextBox 32"/>
          <p:cNvSpPr txBox="1"/>
          <p:nvPr/>
        </p:nvSpPr>
        <p:spPr>
          <a:xfrm>
            <a:off x="2884366" y="5240291"/>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p:cNvCxnSpPr>
          <p:nvPr/>
        </p:nvCxnSpPr>
        <p:spPr bwMode="auto">
          <a:xfrm flipH="1">
            <a:off x="4358243" y="2708900"/>
            <a:ext cx="1005867" cy="3132435"/>
          </a:xfrm>
          <a:prstGeom prst="bentConnector4">
            <a:avLst>
              <a:gd name="adj1" fmla="val -108720"/>
              <a:gd name="adj2" fmla="val 99929"/>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474342" y="5060266"/>
            <a:ext cx="389850" cy="276999"/>
          </a:xfrm>
          <a:prstGeom prst="rect">
            <a:avLst/>
          </a:prstGeom>
          <a:noFill/>
        </p:spPr>
        <p:txBody>
          <a:bodyPr wrap="none" rtlCol="0">
            <a:spAutoFit/>
          </a:bodyPr>
          <a:lstStyle/>
          <a:p>
            <a:r>
              <a:rPr lang="en-US" altLang="ko-KR" dirty="0" smtClean="0"/>
              <a:t>yes</a:t>
            </a:r>
            <a:endParaRPr lang="ko-KR" altLang="en-US" dirty="0"/>
          </a:p>
        </p:txBody>
      </p:sp>
      <p:sp>
        <p:nvSpPr>
          <p:cNvPr id="47" name="TextBox 46"/>
          <p:cNvSpPr txBox="1"/>
          <p:nvPr/>
        </p:nvSpPr>
        <p:spPr>
          <a:xfrm>
            <a:off x="4017416" y="5672351"/>
            <a:ext cx="338554" cy="276999"/>
          </a:xfrm>
          <a:prstGeom prst="rect">
            <a:avLst/>
          </a:prstGeom>
          <a:noFill/>
        </p:spPr>
        <p:txBody>
          <a:bodyPr wrap="none" rtlCol="0">
            <a:spAutoFit/>
          </a:bodyPr>
          <a:lstStyle/>
          <a:p>
            <a:r>
              <a:rPr lang="en-US" altLang="ko-KR" dirty="0" smtClean="0"/>
              <a:t>ok</a:t>
            </a:r>
            <a:endParaRPr lang="ko-KR" altLang="en-US" dirty="0"/>
          </a:p>
        </p:txBody>
      </p:sp>
      <p:cxnSp>
        <p:nvCxnSpPr>
          <p:cNvPr id="49" name="직선 연결선 48"/>
          <p:cNvCxnSpPr>
            <a:stCxn id="9" idx="3"/>
          </p:cNvCxnSpPr>
          <p:nvPr/>
        </p:nvCxnSpPr>
        <p:spPr bwMode="auto">
          <a:xfrm>
            <a:off x="5364110" y="3717040"/>
            <a:ext cx="108015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0" name="TextBox 49"/>
          <p:cNvSpPr txBox="1"/>
          <p:nvPr/>
        </p:nvSpPr>
        <p:spPr>
          <a:xfrm>
            <a:off x="5508130" y="3440041"/>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105</a:t>
            </a:fld>
            <a:endParaRPr lang="en-US" altLang="ko-KR"/>
          </a:p>
        </p:txBody>
      </p:sp>
    </p:spTree>
    <p:extLst>
      <p:ext uri="{BB962C8B-B14F-4D97-AF65-F5344CB8AC3E}">
        <p14:creationId xmlns:p14="http://schemas.microsoft.com/office/powerpoint/2010/main" xmlns="" val="23418141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Authorization</a:t>
            </a:r>
            <a:endParaRPr lang="ko-KR" altLang="en-US" dirty="0"/>
          </a:p>
        </p:txBody>
      </p:sp>
      <p:sp>
        <p:nvSpPr>
          <p:cNvPr id="7" name="모서리가 둥근 직사각형 6"/>
          <p:cNvSpPr/>
          <p:nvPr/>
        </p:nvSpPr>
        <p:spPr bwMode="auto">
          <a:xfrm>
            <a:off x="320381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298778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Trusted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298778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5632323" y="336420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6012200" y="4581160"/>
            <a:ext cx="126638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Create trust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20381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399592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399592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3996686" y="4088131"/>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3998959" y="5085230"/>
            <a:ext cx="0" cy="64809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41984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13994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13994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7648603" y="3421025"/>
            <a:ext cx="338554" cy="276999"/>
          </a:xfrm>
          <a:prstGeom prst="rect">
            <a:avLst/>
          </a:prstGeom>
          <a:noFill/>
        </p:spPr>
        <p:txBody>
          <a:bodyPr wrap="none" rtlCol="0">
            <a:spAutoFit/>
          </a:bodyPr>
          <a:lstStyle/>
          <a:p>
            <a:r>
              <a:rPr lang="en-US" altLang="ko-KR" dirty="0" smtClean="0"/>
              <a:t>no</a:t>
            </a:r>
            <a:endParaRPr lang="ko-KR" altLang="en-US" dirty="0"/>
          </a:p>
        </p:txBody>
      </p:sp>
      <p:sp>
        <p:nvSpPr>
          <p:cNvPr id="33" name="TextBox 32"/>
          <p:cNvSpPr txBox="1"/>
          <p:nvPr/>
        </p:nvSpPr>
        <p:spPr>
          <a:xfrm>
            <a:off x="2537718" y="4419137"/>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a:endCxn id="12" idx="3"/>
          </p:cNvCxnSpPr>
          <p:nvPr/>
        </p:nvCxnSpPr>
        <p:spPr bwMode="auto">
          <a:xfrm flipH="1">
            <a:off x="4716020" y="2708900"/>
            <a:ext cx="288040" cy="3204445"/>
          </a:xfrm>
          <a:prstGeom prst="bentConnector3">
            <a:avLst>
              <a:gd name="adj1" fmla="val -1106090"/>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114292" y="5132276"/>
            <a:ext cx="389850" cy="276999"/>
          </a:xfrm>
          <a:prstGeom prst="rect">
            <a:avLst/>
          </a:prstGeom>
          <a:noFill/>
        </p:spPr>
        <p:txBody>
          <a:bodyPr wrap="none" rtlCol="0">
            <a:spAutoFit/>
          </a:bodyPr>
          <a:lstStyle/>
          <a:p>
            <a:r>
              <a:rPr lang="en-US" altLang="ko-KR" dirty="0" smtClean="0"/>
              <a:t>yes</a:t>
            </a:r>
            <a:endParaRPr lang="ko-KR" altLang="en-US" dirty="0"/>
          </a:p>
        </p:txBody>
      </p:sp>
      <p:sp>
        <p:nvSpPr>
          <p:cNvPr id="50" name="TextBox 49"/>
          <p:cNvSpPr txBox="1"/>
          <p:nvPr/>
        </p:nvSpPr>
        <p:spPr>
          <a:xfrm>
            <a:off x="5081040" y="3427384"/>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TextBox 30"/>
          <p:cNvSpPr txBox="1"/>
          <p:nvPr/>
        </p:nvSpPr>
        <p:spPr>
          <a:xfrm>
            <a:off x="6066656" y="3493417"/>
            <a:ext cx="1152160" cy="461665"/>
          </a:xfrm>
          <a:prstGeom prst="rect">
            <a:avLst/>
          </a:prstGeom>
          <a:noFill/>
        </p:spPr>
        <p:txBody>
          <a:bodyPr wrap="square" rtlCol="0">
            <a:spAutoFit/>
          </a:bodyPr>
          <a:lstStyle/>
          <a:p>
            <a:pPr algn="ctr"/>
            <a:r>
              <a:rPr lang="en-US" altLang="ko-KR" sz="1200" dirty="0">
                <a:latin typeface="+mj-lt"/>
              </a:rPr>
              <a:t>Creation of trust allowed?</a:t>
            </a:r>
            <a:endParaRPr lang="ko-KR" altLang="en-US" sz="1200" dirty="0">
              <a:latin typeface="+mj-lt"/>
            </a:endParaRPr>
          </a:p>
        </p:txBody>
      </p:sp>
      <p:cxnSp>
        <p:nvCxnSpPr>
          <p:cNvPr id="16" name="직선 화살표 연결선 15"/>
          <p:cNvCxnSpPr>
            <a:stCxn id="10" idx="3"/>
          </p:cNvCxnSpPr>
          <p:nvPr/>
        </p:nvCxnSpPr>
        <p:spPr bwMode="auto">
          <a:xfrm>
            <a:off x="7648603" y="3724250"/>
            <a:ext cx="53387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2" name="직선 화살표 연결선 41"/>
          <p:cNvCxnSpPr>
            <a:endCxn id="10" idx="1"/>
          </p:cNvCxnSpPr>
          <p:nvPr/>
        </p:nvCxnSpPr>
        <p:spPr bwMode="auto">
          <a:xfrm>
            <a:off x="5004060" y="3717040"/>
            <a:ext cx="628263" cy="72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직선 화살표 연결선 43"/>
          <p:cNvCxnSpPr>
            <a:endCxn id="11" idx="0"/>
          </p:cNvCxnSpPr>
          <p:nvPr/>
        </p:nvCxnSpPr>
        <p:spPr bwMode="auto">
          <a:xfrm>
            <a:off x="6640428" y="4088131"/>
            <a:ext cx="4962" cy="4930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8" name="TextBox 47"/>
          <p:cNvSpPr txBox="1"/>
          <p:nvPr/>
        </p:nvSpPr>
        <p:spPr>
          <a:xfrm>
            <a:off x="6774510" y="4077089"/>
            <a:ext cx="389850" cy="276999"/>
          </a:xfrm>
          <a:prstGeom prst="rect">
            <a:avLst/>
          </a:prstGeom>
          <a:noFill/>
        </p:spPr>
        <p:txBody>
          <a:bodyPr wrap="none" rtlCol="0">
            <a:spAutoFit/>
          </a:bodyPr>
          <a:lstStyle/>
          <a:p>
            <a:r>
              <a:rPr lang="en-US" altLang="ko-KR" dirty="0" smtClean="0"/>
              <a:t>yes</a:t>
            </a:r>
            <a:endParaRPr lang="ko-KR" altLang="en-US" dirty="0"/>
          </a:p>
        </p:txBody>
      </p:sp>
      <p:cxnSp>
        <p:nvCxnSpPr>
          <p:cNvPr id="51" name="직선 화살표 연결선 50"/>
          <p:cNvCxnSpPr>
            <a:stCxn id="11" idx="2"/>
          </p:cNvCxnSpPr>
          <p:nvPr/>
        </p:nvCxnSpPr>
        <p:spPr bwMode="auto">
          <a:xfrm>
            <a:off x="6645390" y="4941210"/>
            <a:ext cx="0" cy="9721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2" name="다이아몬드 51"/>
          <p:cNvSpPr/>
          <p:nvPr/>
        </p:nvSpPr>
        <p:spPr bwMode="auto">
          <a:xfrm>
            <a:off x="298778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3422113" y="4494347"/>
            <a:ext cx="1152160" cy="461665"/>
          </a:xfrm>
          <a:prstGeom prst="rect">
            <a:avLst/>
          </a:prstGeom>
          <a:noFill/>
        </p:spPr>
        <p:txBody>
          <a:bodyPr wrap="square" rtlCol="0">
            <a:spAutoFit/>
          </a:bodyPr>
          <a:lstStyle/>
          <a:p>
            <a:pPr algn="ctr"/>
            <a:r>
              <a:rPr lang="en-US" altLang="ko-KR" sz="1200" dirty="0" smtClean="0">
                <a:latin typeface="+mj-lt"/>
              </a:rPr>
              <a:t>Authentication succeed?</a:t>
            </a:r>
            <a:endParaRPr lang="ko-KR" altLang="en-US" sz="1200" dirty="0">
              <a:latin typeface="+mj-lt"/>
            </a:endParaRPr>
          </a:p>
        </p:txBody>
      </p:sp>
      <p:cxnSp>
        <p:nvCxnSpPr>
          <p:cNvPr id="57" name="꺾인 연결선 56"/>
          <p:cNvCxnSpPr>
            <a:stCxn id="52" idx="1"/>
            <a:endCxn id="13" idx="0"/>
          </p:cNvCxnSpPr>
          <p:nvPr/>
        </p:nvCxnSpPr>
        <p:spPr bwMode="auto">
          <a:xfrm rot="10800000" flipV="1">
            <a:off x="2087656" y="4725180"/>
            <a:ext cx="900125" cy="100814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35"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106</a:t>
            </a:fld>
            <a:endParaRPr lang="en-US" altLang="ko-KR"/>
          </a:p>
        </p:txBody>
      </p:sp>
    </p:spTree>
    <p:extLst>
      <p:ext uri="{BB962C8B-B14F-4D97-AF65-F5344CB8AC3E}">
        <p14:creationId xmlns:p14="http://schemas.microsoft.com/office/powerpoint/2010/main" xmlns="" val="15915296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err="1" smtClean="0">
                <a:ea typeface="宋体" pitchFamily="2" charset="-122"/>
              </a:rPr>
              <a:t>Infrastructureless</a:t>
            </a:r>
            <a:r>
              <a:rPr lang="en-US" altLang="zh-CN" dirty="0" smtClean="0">
                <a:ea typeface="宋体" pitchFamily="2" charset="-122"/>
              </a:rPr>
              <a:t> Architecture</a:t>
            </a:r>
          </a:p>
        </p:txBody>
      </p:sp>
      <p:sp>
        <p:nvSpPr>
          <p:cNvPr id="10243" name="Content Placeholder 2"/>
          <p:cNvSpPr>
            <a:spLocks noGrp="1"/>
          </p:cNvSpPr>
          <p:nvPr>
            <p:ph idx="1"/>
          </p:nvPr>
        </p:nvSpPr>
        <p:spPr>
          <a:xfrm>
            <a:off x="685800" y="1524000"/>
            <a:ext cx="7772400" cy="4353340"/>
          </a:xfrm>
        </p:spPr>
        <p:txBody>
          <a:bodyPr/>
          <a:lstStyle/>
          <a:p>
            <a:pPr marL="352425" indent="-352425">
              <a:buFont typeface="Wingdings" pitchFamily="2" charset="2"/>
              <a:buChar char="l"/>
            </a:pPr>
            <a:r>
              <a:rPr lang="en-US" altLang="zh-CN" sz="2400" dirty="0" smtClean="0">
                <a:latin typeface="+mj-lt"/>
                <a:ea typeface="宋体" pitchFamily="2" charset="-122"/>
              </a:rPr>
              <a:t>No coordinator or AAA (authentication, authorization, accountability) server</a:t>
            </a:r>
          </a:p>
          <a:p>
            <a:pPr marL="352425" indent="-352425">
              <a:buFont typeface="Wingdings" pitchFamily="2" charset="2"/>
              <a:buChar char="l"/>
            </a:pPr>
            <a:r>
              <a:rPr lang="en-US" altLang="zh-CN" sz="2400" dirty="0" smtClean="0">
                <a:latin typeface="+mj-lt"/>
                <a:ea typeface="宋体" pitchFamily="2" charset="-122"/>
              </a:rPr>
              <a:t>Using PIN (symmetric), or certificate (asymmetric) issued by the trusted third party</a:t>
            </a:r>
          </a:p>
          <a:p>
            <a:pPr marL="752475" lvl="1" indent="-352425">
              <a:buFont typeface="Wingdings" pitchFamily="2" charset="2"/>
              <a:buChar char="l"/>
            </a:pPr>
            <a:r>
              <a:rPr lang="en-US" altLang="zh-CN" sz="2200" dirty="0" err="1" smtClean="0">
                <a:latin typeface="+mj-lt"/>
                <a:ea typeface="宋体" pitchFamily="2" charset="-122"/>
              </a:rPr>
              <a:t>Cf</a:t>
            </a:r>
            <a:r>
              <a:rPr lang="en-US" altLang="zh-CN" sz="2200" dirty="0" smtClean="0">
                <a:latin typeface="+mj-lt"/>
                <a:ea typeface="宋体" pitchFamily="2" charset="-122"/>
              </a:rPr>
              <a:t>) Bluetooth pairing</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1691600" y="3501010"/>
            <a:ext cx="554477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2773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70788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42798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5508130" y="4653170"/>
            <a:ext cx="587796" cy="576080"/>
          </a:xfrm>
          <a:prstGeom prst="rect">
            <a:avLst/>
          </a:prstGeom>
          <a:noFill/>
        </p:spPr>
      </p:pic>
      <p:cxnSp>
        <p:nvCxnSpPr>
          <p:cNvPr id="15" name="직선 화살표 연결선 14"/>
          <p:cNvCxnSpPr/>
          <p:nvPr/>
        </p:nvCxnSpPr>
        <p:spPr bwMode="auto">
          <a:xfrm flipV="1">
            <a:off x="3275820" y="4221110"/>
            <a:ext cx="1152160" cy="2880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7" name="직선 화살표 연결선 16"/>
          <p:cNvCxnSpPr/>
          <p:nvPr/>
        </p:nvCxnSpPr>
        <p:spPr bwMode="auto">
          <a:xfrm>
            <a:off x="3203810" y="5085230"/>
            <a:ext cx="57608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직선 화살표 연결선 18"/>
          <p:cNvCxnSpPr>
            <a:endCxn id="13" idx="1"/>
          </p:cNvCxnSpPr>
          <p:nvPr/>
        </p:nvCxnSpPr>
        <p:spPr bwMode="auto">
          <a:xfrm>
            <a:off x="3347830" y="4797190"/>
            <a:ext cx="2160300"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직선 화살표 연결선 20"/>
          <p:cNvCxnSpPr/>
          <p:nvPr/>
        </p:nvCxnSpPr>
        <p:spPr bwMode="auto">
          <a:xfrm flipH="1">
            <a:off x="4211950" y="4653170"/>
            <a:ext cx="432060" cy="7201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4355970" y="5229250"/>
            <a:ext cx="115216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p:nvPr/>
        </p:nvCxnSpPr>
        <p:spPr bwMode="auto">
          <a:xfrm>
            <a:off x="5004060" y="4221110"/>
            <a:ext cx="504070" cy="43206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0"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107</a:t>
            </a:fld>
            <a:endParaRPr lang="en-US" altLang="ko-KR"/>
          </a:p>
        </p:txBody>
      </p:sp>
    </p:spTree>
    <p:extLst>
      <p:ext uri="{BB962C8B-B14F-4D97-AF65-F5344CB8AC3E}">
        <p14:creationId xmlns:p14="http://schemas.microsoft.com/office/powerpoint/2010/main" xmlns="" val="31192932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Derivation</a:t>
            </a:r>
            <a:endParaRPr lang="ko-KR" altLang="en-US" dirty="0"/>
          </a:p>
        </p:txBody>
      </p:sp>
      <p:sp>
        <p:nvSpPr>
          <p:cNvPr id="7" name="직사각형 6"/>
          <p:cNvSpPr/>
          <p:nvPr/>
        </p:nvSpPr>
        <p:spPr bwMode="auto">
          <a:xfrm>
            <a:off x="190763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8" name="직사각형 7"/>
          <p:cNvSpPr/>
          <p:nvPr/>
        </p:nvSpPr>
        <p:spPr bwMode="auto">
          <a:xfrm>
            <a:off x="615622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9" name="직사각형 8"/>
          <p:cNvSpPr/>
          <p:nvPr/>
        </p:nvSpPr>
        <p:spPr bwMode="auto">
          <a:xfrm>
            <a:off x="190763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615622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2195670"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3" name="직선 화살표 연결선 12"/>
          <p:cNvCxnSpPr>
            <a:stCxn id="11" idx="2"/>
          </p:cNvCxnSpPr>
          <p:nvPr/>
        </p:nvCxnSpPr>
        <p:spPr bwMode="auto">
          <a:xfrm flipH="1">
            <a:off x="2473951"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 name="TextBox 14"/>
          <p:cNvSpPr txBox="1"/>
          <p:nvPr/>
        </p:nvSpPr>
        <p:spPr>
          <a:xfrm>
            <a:off x="6463777"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6" name="직선 화살표 연결선 15"/>
          <p:cNvCxnSpPr/>
          <p:nvPr/>
        </p:nvCxnSpPr>
        <p:spPr bwMode="auto">
          <a:xfrm flipH="1">
            <a:off x="6732299"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76361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smtClean="0">
                <a:solidFill>
                  <a:srgbClr val="FF0000"/>
                </a:solidFill>
              </a:rPr>
              <a:t>AB</a:t>
            </a:r>
            <a:endParaRPr lang="ko-KR" altLang="en-US" sz="1800" b="1" baseline="-25000" dirty="0">
              <a:solidFill>
                <a:srgbClr val="FF0000"/>
              </a:solidFill>
            </a:endParaRPr>
          </a:p>
        </p:txBody>
      </p:sp>
      <p:cxnSp>
        <p:nvCxnSpPr>
          <p:cNvPr id="18" name="직선 화살표 연결선 17"/>
          <p:cNvCxnSpPr/>
          <p:nvPr/>
        </p:nvCxnSpPr>
        <p:spPr bwMode="auto">
          <a:xfrm>
            <a:off x="2473951" y="4149100"/>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2483710" y="315024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a:off x="601220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a:solidFill>
                  <a:srgbClr val="FF0000"/>
                </a:solidFill>
              </a:rPr>
              <a:t>AB</a:t>
            </a:r>
            <a:endParaRPr lang="ko-KR" altLang="en-US" sz="1800" b="1" dirty="0">
              <a:solidFill>
                <a:srgbClr val="FF0000"/>
              </a:solidFill>
            </a:endParaRPr>
          </a:p>
        </p:txBody>
      </p:sp>
      <p:cxnSp>
        <p:nvCxnSpPr>
          <p:cNvPr id="22" name="직선 화살표 연결선 21"/>
          <p:cNvCxnSpPr/>
          <p:nvPr/>
        </p:nvCxnSpPr>
        <p:spPr bwMode="auto">
          <a:xfrm>
            <a:off x="6732300" y="4086372"/>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직선 화살표 연결선 22"/>
          <p:cNvCxnSpPr/>
          <p:nvPr/>
        </p:nvCxnSpPr>
        <p:spPr bwMode="auto">
          <a:xfrm flipH="1">
            <a:off x="6732300" y="314096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a:off x="183562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5" name="직선 화살표 연결선 24"/>
          <p:cNvCxnSpPr/>
          <p:nvPr/>
        </p:nvCxnSpPr>
        <p:spPr bwMode="auto">
          <a:xfrm flipH="1">
            <a:off x="248371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6" name="TextBox 25"/>
          <p:cNvSpPr txBox="1"/>
          <p:nvPr/>
        </p:nvSpPr>
        <p:spPr>
          <a:xfrm>
            <a:off x="608421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7" name="직선 화살표 연결선 26"/>
          <p:cNvCxnSpPr/>
          <p:nvPr/>
        </p:nvCxnSpPr>
        <p:spPr bwMode="auto">
          <a:xfrm flipH="1">
            <a:off x="673230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8" name="왼쪽/오른쪽 화살표 27"/>
          <p:cNvSpPr/>
          <p:nvPr/>
        </p:nvSpPr>
        <p:spPr bwMode="auto">
          <a:xfrm>
            <a:off x="3491850" y="3717040"/>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3707880" y="3244920"/>
            <a:ext cx="1821332" cy="400110"/>
          </a:xfrm>
          <a:prstGeom prst="rect">
            <a:avLst/>
          </a:prstGeom>
          <a:noFill/>
        </p:spPr>
        <p:txBody>
          <a:bodyPr wrap="none" rtlCol="0">
            <a:spAutoFit/>
          </a:bodyPr>
          <a:lstStyle/>
          <a:p>
            <a:r>
              <a:rPr lang="en-US" altLang="ko-KR" sz="2000" b="1" dirty="0" smtClean="0">
                <a:solidFill>
                  <a:srgbClr val="FF0000"/>
                </a:solidFill>
              </a:rPr>
              <a:t>Authentication</a:t>
            </a:r>
            <a:endParaRPr lang="ko-KR" altLang="en-US" sz="2000" b="1" dirty="0">
              <a:solidFill>
                <a:srgbClr val="FF0000"/>
              </a:solidFill>
            </a:endParaRPr>
          </a:p>
        </p:txBody>
      </p:sp>
      <p:sp>
        <p:nvSpPr>
          <p:cNvPr id="30" name="왼쪽/오른쪽 화살표 29"/>
          <p:cNvSpPr/>
          <p:nvPr/>
        </p:nvSpPr>
        <p:spPr bwMode="auto">
          <a:xfrm>
            <a:off x="3491850" y="5724038"/>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940322" y="5231009"/>
            <a:ext cx="1423788" cy="400110"/>
          </a:xfrm>
          <a:prstGeom prst="rect">
            <a:avLst/>
          </a:prstGeom>
          <a:noFill/>
        </p:spPr>
        <p:txBody>
          <a:bodyPr wrap="none" rtlCol="0">
            <a:spAutoFit/>
          </a:bodyPr>
          <a:lstStyle/>
          <a:p>
            <a:r>
              <a:rPr lang="en-US" altLang="ko-KR" sz="2000" b="1" dirty="0" smtClean="0">
                <a:solidFill>
                  <a:srgbClr val="FF0000"/>
                </a:solidFill>
              </a:rPr>
              <a:t>Encryption</a:t>
            </a:r>
            <a:endParaRPr lang="ko-KR" altLang="en-US" sz="2000" b="1" dirty="0">
              <a:solidFill>
                <a:srgbClr val="FF0000"/>
              </a:solidFill>
            </a:endParaRPr>
          </a:p>
        </p:txBody>
      </p:sp>
      <p:sp>
        <p:nvSpPr>
          <p:cNvPr id="3" name="TextBox 2"/>
          <p:cNvSpPr txBox="1"/>
          <p:nvPr/>
        </p:nvSpPr>
        <p:spPr>
          <a:xfrm>
            <a:off x="179390" y="1268700"/>
            <a:ext cx="1529008" cy="523220"/>
          </a:xfrm>
          <a:prstGeom prst="rect">
            <a:avLst/>
          </a:prstGeom>
          <a:noFill/>
        </p:spPr>
        <p:txBody>
          <a:bodyPr wrap="none" rtlCol="0">
            <a:spAutoFit/>
          </a:bodyPr>
          <a:lstStyle/>
          <a:p>
            <a:r>
              <a:rPr lang="en-US" altLang="ko-KR" sz="2800" b="1" dirty="0" smtClean="0">
                <a:solidFill>
                  <a:srgbClr val="0070C0"/>
                </a:solidFill>
              </a:rPr>
              <a:t>Device A</a:t>
            </a:r>
            <a:endParaRPr lang="ko-KR" altLang="en-US" sz="2800" b="1" dirty="0">
              <a:solidFill>
                <a:srgbClr val="0070C0"/>
              </a:solidFill>
            </a:endParaRPr>
          </a:p>
        </p:txBody>
      </p:sp>
      <p:sp>
        <p:nvSpPr>
          <p:cNvPr id="32" name="TextBox 31"/>
          <p:cNvSpPr txBox="1"/>
          <p:nvPr/>
        </p:nvSpPr>
        <p:spPr>
          <a:xfrm>
            <a:off x="7507612" y="1268700"/>
            <a:ext cx="1527982" cy="523220"/>
          </a:xfrm>
          <a:prstGeom prst="rect">
            <a:avLst/>
          </a:prstGeom>
          <a:noFill/>
        </p:spPr>
        <p:txBody>
          <a:bodyPr wrap="none" rtlCol="0">
            <a:spAutoFit/>
          </a:bodyPr>
          <a:lstStyle/>
          <a:p>
            <a:r>
              <a:rPr lang="en-US" altLang="ko-KR" sz="2800" b="1" dirty="0" smtClean="0">
                <a:solidFill>
                  <a:srgbClr val="0070C0"/>
                </a:solidFill>
              </a:rPr>
              <a:t>Device B</a:t>
            </a:r>
            <a:endParaRPr lang="ko-KR" altLang="en-US" sz="2800" b="1" dirty="0">
              <a:solidFill>
                <a:srgbClr val="0070C0"/>
              </a:solidFill>
            </a:endParaRPr>
          </a:p>
        </p:txBody>
      </p:sp>
      <p:sp>
        <p:nvSpPr>
          <p:cNvPr id="4" name="왼쪽 중괄호 3"/>
          <p:cNvSpPr/>
          <p:nvPr/>
        </p:nvSpPr>
        <p:spPr bwMode="auto">
          <a:xfrm>
            <a:off x="1403560" y="1962370"/>
            <a:ext cx="360050" cy="1939336"/>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95420" y="2638649"/>
            <a:ext cx="896399" cy="646331"/>
          </a:xfrm>
          <a:prstGeom prst="rect">
            <a:avLst/>
          </a:prstGeom>
          <a:noFill/>
        </p:spPr>
        <p:txBody>
          <a:bodyPr wrap="none" rtlCol="0">
            <a:spAutoFit/>
          </a:bodyPr>
          <a:lstStyle/>
          <a:p>
            <a:r>
              <a:rPr lang="en-US" altLang="ko-KR" sz="1800" dirty="0" smtClean="0"/>
              <a:t>During </a:t>
            </a:r>
          </a:p>
          <a:p>
            <a:r>
              <a:rPr lang="en-US" altLang="ko-KR" sz="1800" dirty="0" smtClean="0"/>
              <a:t>peering</a:t>
            </a:r>
            <a:endParaRPr lang="ko-KR" altLang="en-US" sz="1800" dirty="0"/>
          </a:p>
        </p:txBody>
      </p:sp>
      <p:sp>
        <p:nvSpPr>
          <p:cNvPr id="33"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108</a:t>
            </a:fld>
            <a:endParaRPr lang="en-US" altLang="ko-KR"/>
          </a:p>
        </p:txBody>
      </p:sp>
    </p:spTree>
    <p:extLst>
      <p:ext uri="{BB962C8B-B14F-4D97-AF65-F5344CB8AC3E}">
        <p14:creationId xmlns:p14="http://schemas.microsoft.com/office/powerpoint/2010/main" xmlns="" val="38800222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smtClean="0">
                <a:ea typeface="宋体" pitchFamily="2" charset="-122"/>
              </a:rPr>
              <a:t>Infrastructure Architecture</a:t>
            </a:r>
          </a:p>
        </p:txBody>
      </p:sp>
      <p:sp>
        <p:nvSpPr>
          <p:cNvPr id="10243" name="Content Placeholder 2"/>
          <p:cNvSpPr>
            <a:spLocks noGrp="1"/>
          </p:cNvSpPr>
          <p:nvPr>
            <p:ph idx="1"/>
          </p:nvPr>
        </p:nvSpPr>
        <p:spPr>
          <a:xfrm>
            <a:off x="685800" y="1340710"/>
            <a:ext cx="7772400" cy="4353340"/>
          </a:xfrm>
        </p:spPr>
        <p:txBody>
          <a:bodyPr/>
          <a:lstStyle/>
          <a:p>
            <a:pPr marL="352425" indent="-352425">
              <a:buFont typeface="Wingdings" pitchFamily="2" charset="2"/>
              <a:buChar char="l"/>
            </a:pPr>
            <a:r>
              <a:rPr lang="en-US" altLang="zh-CN" sz="2000" dirty="0">
                <a:latin typeface="+mj-lt"/>
                <a:ea typeface="宋体" pitchFamily="2" charset="-122"/>
              </a:rPr>
              <a:t>AAA (authentication, authorization, accountability) server</a:t>
            </a:r>
          </a:p>
          <a:p>
            <a:pPr marL="352425" indent="-352425">
              <a:buFont typeface="Wingdings" pitchFamily="2" charset="2"/>
              <a:buChar char="l"/>
            </a:pPr>
            <a:r>
              <a:rPr lang="en-US" altLang="zh-CN" sz="2000" dirty="0" smtClean="0">
                <a:latin typeface="+mj-lt"/>
                <a:ea typeface="宋体" pitchFamily="2" charset="-122"/>
              </a:rPr>
              <a:t>(Dynamic) Coordinator</a:t>
            </a:r>
          </a:p>
          <a:p>
            <a:pPr marL="752475" lvl="1" indent="-352425">
              <a:buFont typeface="Wingdings" pitchFamily="2" charset="2"/>
              <a:buChar char="l"/>
            </a:pPr>
            <a:r>
              <a:rPr lang="en-US" altLang="zh-CN" sz="1800" dirty="0" smtClean="0">
                <a:latin typeface="+mj-lt"/>
                <a:ea typeface="宋体" pitchFamily="2" charset="-122"/>
              </a:rPr>
              <a:t>Intermittent connection to the AAA server</a:t>
            </a:r>
          </a:p>
          <a:p>
            <a:pPr marL="352425" indent="-352425">
              <a:buFont typeface="Wingdings" pitchFamily="2" charset="2"/>
              <a:buChar char="l"/>
            </a:pPr>
            <a:r>
              <a:rPr lang="en-US" altLang="zh-CN" sz="2000" dirty="0" smtClean="0">
                <a:latin typeface="+mj-lt"/>
                <a:ea typeface="宋体" pitchFamily="2" charset="-122"/>
              </a:rPr>
              <a:t>Using master key (symmetric) issued by the AAA server, or certificate issued by the AAA server</a:t>
            </a:r>
          </a:p>
          <a:p>
            <a:pPr marL="752475" lvl="1" indent="-352425">
              <a:buFont typeface="Wingdings" pitchFamily="2" charset="2"/>
              <a:buChar char="l"/>
            </a:pPr>
            <a:r>
              <a:rPr lang="en-US" altLang="zh-CN" sz="2000" dirty="0" err="1" smtClean="0">
                <a:latin typeface="+mj-lt"/>
                <a:ea typeface="宋体" pitchFamily="2" charset="-122"/>
              </a:rPr>
              <a:t>Cf</a:t>
            </a:r>
            <a:r>
              <a:rPr lang="en-US" altLang="zh-CN" sz="2000" dirty="0" smtClean="0">
                <a:latin typeface="+mj-lt"/>
                <a:ea typeface="宋体" pitchFamily="2" charset="-122"/>
              </a:rPr>
              <a:t>) IEEE 802.1x, Kerberos protocol</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467430" y="3501010"/>
            <a:ext cx="468065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89949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97964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9974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067930" y="4149100"/>
            <a:ext cx="587796" cy="576080"/>
          </a:xfrm>
          <a:prstGeom prst="rect">
            <a:avLst/>
          </a:prstGeom>
          <a:noFill/>
        </p:spPr>
      </p:pic>
      <p:cxnSp>
        <p:nvCxnSpPr>
          <p:cNvPr id="19" name="직선 화살표 연결선 18"/>
          <p:cNvCxnSpPr>
            <a:stCxn id="10" idx="3"/>
          </p:cNvCxnSpPr>
          <p:nvPr/>
        </p:nvCxnSpPr>
        <p:spPr bwMode="auto">
          <a:xfrm flipV="1">
            <a:off x="1487286" y="4581160"/>
            <a:ext cx="2580644"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2627730" y="4725180"/>
            <a:ext cx="1512210" cy="8641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a:endCxn id="13" idx="1"/>
          </p:cNvCxnSpPr>
          <p:nvPr/>
        </p:nvCxnSpPr>
        <p:spPr bwMode="auto">
          <a:xfrm>
            <a:off x="3275820" y="4221110"/>
            <a:ext cx="792110" cy="216030"/>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6" name="Picture 36" descr="D:\图标库\编辑的元素\蜂窝和天线.jpg"/>
          <p:cNvPicPr>
            <a:picLocks noChangeAspect="1" noChangeArrowheads="1"/>
          </p:cNvPicPr>
          <p:nvPr/>
        </p:nvPicPr>
        <p:blipFill>
          <a:blip r:embed="rId4" cstate="print"/>
          <a:srcRect/>
          <a:stretch>
            <a:fillRect/>
          </a:stretch>
        </p:blipFill>
        <p:spPr bwMode="auto">
          <a:xfrm>
            <a:off x="5436120" y="4005080"/>
            <a:ext cx="1297745" cy="1137714"/>
          </a:xfrm>
          <a:prstGeom prst="rect">
            <a:avLst/>
          </a:prstGeom>
          <a:noFill/>
          <a:ln w="9525">
            <a:noFill/>
            <a:miter lim="800000"/>
            <a:headEnd/>
            <a:tailEnd/>
          </a:ln>
        </p:spPr>
      </p:pic>
      <p:pic>
        <p:nvPicPr>
          <p:cNvPr id="18" name="Picture 1" descr="C:\Users\CMCCZJH\Desktop\MC900434845.PNG"/>
          <p:cNvPicPr>
            <a:picLocks noChangeAspect="1" noChangeArrowheads="1"/>
          </p:cNvPicPr>
          <p:nvPr/>
        </p:nvPicPr>
        <p:blipFill>
          <a:blip r:embed="rId5" cstate="print"/>
          <a:srcRect/>
          <a:stretch>
            <a:fillRect/>
          </a:stretch>
        </p:blipFill>
        <p:spPr bwMode="auto">
          <a:xfrm>
            <a:off x="7884460" y="4149100"/>
            <a:ext cx="893528" cy="875718"/>
          </a:xfrm>
          <a:prstGeom prst="rect">
            <a:avLst/>
          </a:prstGeom>
          <a:noFill/>
        </p:spPr>
      </p:pic>
      <p:sp>
        <p:nvSpPr>
          <p:cNvPr id="20" name="闪电形 31"/>
          <p:cNvSpPr/>
          <p:nvPr/>
        </p:nvSpPr>
        <p:spPr bwMode="auto">
          <a:xfrm rot="6358407">
            <a:off x="4896458" y="4174300"/>
            <a:ext cx="287211" cy="741709"/>
          </a:xfrm>
          <a:prstGeom prst="lightningBolt">
            <a:avLst/>
          </a:prstGeom>
          <a:solidFill>
            <a:srgbClr val="FFFF00"/>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smtClean="0">
              <a:ln>
                <a:noFill/>
              </a:ln>
              <a:solidFill>
                <a:schemeClr val="tx1"/>
              </a:solidFill>
              <a:effectLst/>
              <a:latin typeface="+mj-lt"/>
            </a:endParaRPr>
          </a:p>
        </p:txBody>
      </p:sp>
      <p:sp>
        <p:nvSpPr>
          <p:cNvPr id="22" name="TextBox 21"/>
          <p:cNvSpPr txBox="1"/>
          <p:nvPr/>
        </p:nvSpPr>
        <p:spPr>
          <a:xfrm>
            <a:off x="4355970" y="4149100"/>
            <a:ext cx="1469490" cy="338554"/>
          </a:xfrm>
          <a:prstGeom prst="rect">
            <a:avLst/>
          </a:prstGeom>
          <a:noFill/>
        </p:spPr>
        <p:txBody>
          <a:bodyPr wrap="square" rtlCol="0">
            <a:spAutoFit/>
          </a:bodyPr>
          <a:lstStyle/>
          <a:p>
            <a:pPr algn="ctr"/>
            <a:r>
              <a:rPr lang="en-US" altLang="zh-CN" sz="1600" b="1" dirty="0" smtClean="0">
                <a:solidFill>
                  <a:schemeClr val="accent6"/>
                </a:solidFill>
                <a:latin typeface="+mj-lt"/>
              </a:rPr>
              <a:t>2G/3G/LTE</a:t>
            </a:r>
            <a:endParaRPr lang="zh-CN" altLang="en-US" sz="1600" b="1" dirty="0">
              <a:solidFill>
                <a:schemeClr val="accent6"/>
              </a:solidFill>
              <a:latin typeface="+mj-lt"/>
            </a:endParaRPr>
          </a:p>
        </p:txBody>
      </p:sp>
      <p:cxnSp>
        <p:nvCxnSpPr>
          <p:cNvPr id="26" name="직선 화살표 연결선 25"/>
          <p:cNvCxnSpPr/>
          <p:nvPr/>
        </p:nvCxnSpPr>
        <p:spPr bwMode="auto">
          <a:xfrm>
            <a:off x="6876320" y="458116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8" name="TextBox 27"/>
          <p:cNvSpPr txBox="1"/>
          <p:nvPr/>
        </p:nvSpPr>
        <p:spPr>
          <a:xfrm>
            <a:off x="7812450" y="3861060"/>
            <a:ext cx="1294009" cy="369332"/>
          </a:xfrm>
          <a:prstGeom prst="rect">
            <a:avLst/>
          </a:prstGeom>
          <a:noFill/>
        </p:spPr>
        <p:txBody>
          <a:bodyPr wrap="none" rtlCol="0">
            <a:spAutoFit/>
          </a:bodyPr>
          <a:lstStyle/>
          <a:p>
            <a:r>
              <a:rPr lang="en-US" altLang="ko-KR" dirty="0" smtClean="0">
                <a:latin typeface="+mj-lt"/>
              </a:rPr>
              <a:t>AAA server</a:t>
            </a:r>
            <a:endParaRPr lang="ko-KR" altLang="en-US" dirty="0">
              <a:latin typeface="+mj-lt"/>
            </a:endParaRPr>
          </a:p>
        </p:txBody>
      </p:sp>
      <p:pic>
        <p:nvPicPr>
          <p:cNvPr id="29" name="Picture 1" descr="C:\Users\CMCCZJH\Desktop\MC900434845.PNG"/>
          <p:cNvPicPr>
            <a:picLocks noChangeAspect="1" noChangeArrowheads="1"/>
          </p:cNvPicPr>
          <p:nvPr/>
        </p:nvPicPr>
        <p:blipFill>
          <a:blip r:embed="rId5" cstate="print"/>
          <a:srcRect/>
          <a:stretch>
            <a:fillRect/>
          </a:stretch>
        </p:blipFill>
        <p:spPr bwMode="auto">
          <a:xfrm>
            <a:off x="5292100" y="5301260"/>
            <a:ext cx="893528" cy="875718"/>
          </a:xfrm>
          <a:prstGeom prst="rect">
            <a:avLst/>
          </a:prstGeom>
          <a:noFill/>
        </p:spPr>
      </p:pic>
      <p:cxnSp>
        <p:nvCxnSpPr>
          <p:cNvPr id="30" name="직선 화살표 연결선 29"/>
          <p:cNvCxnSpPr/>
          <p:nvPr/>
        </p:nvCxnSpPr>
        <p:spPr bwMode="auto">
          <a:xfrm flipH="1" flipV="1">
            <a:off x="4499990" y="4797190"/>
            <a:ext cx="720100" cy="93613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3" name="TextBox 32"/>
          <p:cNvSpPr txBox="1"/>
          <p:nvPr/>
        </p:nvSpPr>
        <p:spPr>
          <a:xfrm>
            <a:off x="4139940" y="6165380"/>
            <a:ext cx="4147289" cy="369332"/>
          </a:xfrm>
          <a:prstGeom prst="rect">
            <a:avLst/>
          </a:prstGeom>
          <a:noFill/>
        </p:spPr>
        <p:txBody>
          <a:bodyPr wrap="none" rtlCol="0">
            <a:spAutoFit/>
          </a:bodyPr>
          <a:lstStyle/>
          <a:p>
            <a:r>
              <a:rPr lang="en-US" altLang="ko-KR" dirty="0" smtClean="0">
                <a:latin typeface="+mj-lt"/>
              </a:rPr>
              <a:t>Server for some services (e.g., advertising)</a:t>
            </a:r>
            <a:endParaRPr lang="ko-KR" altLang="en-US" dirty="0">
              <a:latin typeface="+mj-lt"/>
            </a:endParaRPr>
          </a:p>
        </p:txBody>
      </p:sp>
      <p:cxnSp>
        <p:nvCxnSpPr>
          <p:cNvPr id="35" name="직선 화살표 연결선 34"/>
          <p:cNvCxnSpPr/>
          <p:nvPr/>
        </p:nvCxnSpPr>
        <p:spPr bwMode="auto">
          <a:xfrm>
            <a:off x="6804310" y="537327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6" name="TextBox 35"/>
          <p:cNvSpPr txBox="1"/>
          <p:nvPr/>
        </p:nvSpPr>
        <p:spPr>
          <a:xfrm>
            <a:off x="7740440" y="5157240"/>
            <a:ext cx="1300356" cy="646331"/>
          </a:xfrm>
          <a:prstGeom prst="rect">
            <a:avLst/>
          </a:prstGeom>
          <a:noFill/>
        </p:spPr>
        <p:txBody>
          <a:bodyPr wrap="none" rtlCol="0">
            <a:spAutoFit/>
          </a:bodyPr>
          <a:lstStyle/>
          <a:p>
            <a:r>
              <a:rPr lang="en-US" altLang="ko-KR" sz="1200" dirty="0" smtClean="0">
                <a:latin typeface="+mj-lt"/>
              </a:rPr>
              <a:t>Authentication  &amp;</a:t>
            </a:r>
          </a:p>
          <a:p>
            <a:r>
              <a:rPr lang="en-US" altLang="ko-KR" sz="1200" dirty="0" smtClean="0">
                <a:latin typeface="+mj-lt"/>
              </a:rPr>
              <a:t>communication</a:t>
            </a:r>
          </a:p>
          <a:p>
            <a:r>
              <a:rPr lang="en-US" altLang="ko-KR" sz="1200" dirty="0" smtClean="0">
                <a:latin typeface="+mj-lt"/>
              </a:rPr>
              <a:t>flow</a:t>
            </a:r>
            <a:endParaRPr lang="ko-KR" altLang="en-US" sz="1200" dirty="0">
              <a:latin typeface="+mj-lt"/>
            </a:endParaRPr>
          </a:p>
        </p:txBody>
      </p:sp>
      <p:cxnSp>
        <p:nvCxnSpPr>
          <p:cNvPr id="37" name="직선 화살표 연결선 36"/>
          <p:cNvCxnSpPr/>
          <p:nvPr/>
        </p:nvCxnSpPr>
        <p:spPr bwMode="auto">
          <a:xfrm>
            <a:off x="6804310" y="5978955"/>
            <a:ext cx="864120" cy="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8" name="TextBox 37"/>
          <p:cNvSpPr txBox="1"/>
          <p:nvPr/>
        </p:nvSpPr>
        <p:spPr>
          <a:xfrm>
            <a:off x="7740440" y="5733320"/>
            <a:ext cx="1218603" cy="461665"/>
          </a:xfrm>
          <a:prstGeom prst="rect">
            <a:avLst/>
          </a:prstGeom>
          <a:noFill/>
        </p:spPr>
        <p:txBody>
          <a:bodyPr wrap="none" rtlCol="0">
            <a:spAutoFit/>
          </a:bodyPr>
          <a:lstStyle/>
          <a:p>
            <a:r>
              <a:rPr lang="en-US" altLang="ko-KR" sz="1200" dirty="0" smtClean="0">
                <a:latin typeface="+mj-lt"/>
              </a:rPr>
              <a:t>Communication </a:t>
            </a:r>
          </a:p>
          <a:p>
            <a:r>
              <a:rPr lang="en-US" altLang="ko-KR" sz="1200" dirty="0" smtClean="0">
                <a:latin typeface="+mj-lt"/>
              </a:rPr>
              <a:t>flow</a:t>
            </a:r>
            <a:endParaRPr lang="ko-KR" altLang="en-US" sz="1200" dirty="0">
              <a:latin typeface="+mj-lt"/>
            </a:endParaRPr>
          </a:p>
        </p:txBody>
      </p:sp>
      <p:cxnSp>
        <p:nvCxnSpPr>
          <p:cNvPr id="39" name="직선 화살표 연결선 38"/>
          <p:cNvCxnSpPr/>
          <p:nvPr/>
        </p:nvCxnSpPr>
        <p:spPr bwMode="auto">
          <a:xfrm flipH="1" flipV="1">
            <a:off x="2627730" y="5733320"/>
            <a:ext cx="2520350" cy="14402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1" name="직선 화살표 연결선 40"/>
          <p:cNvCxnSpPr/>
          <p:nvPr/>
        </p:nvCxnSpPr>
        <p:spPr bwMode="auto">
          <a:xfrm flipH="1" flipV="1">
            <a:off x="1619590" y="4869200"/>
            <a:ext cx="3600500" cy="93613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7" name="직선 화살표 연결선 46"/>
          <p:cNvCxnSpPr/>
          <p:nvPr/>
        </p:nvCxnSpPr>
        <p:spPr bwMode="auto">
          <a:xfrm flipH="1" flipV="1">
            <a:off x="3203810" y="4509150"/>
            <a:ext cx="1944270" cy="122417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49" name="TextBox 48"/>
          <p:cNvSpPr txBox="1"/>
          <p:nvPr/>
        </p:nvSpPr>
        <p:spPr>
          <a:xfrm>
            <a:off x="3891631" y="3861060"/>
            <a:ext cx="1178528" cy="338554"/>
          </a:xfrm>
          <a:prstGeom prst="rect">
            <a:avLst/>
          </a:prstGeom>
          <a:noFill/>
        </p:spPr>
        <p:txBody>
          <a:bodyPr wrap="none" rtlCol="0">
            <a:spAutoFit/>
          </a:bodyPr>
          <a:lstStyle/>
          <a:p>
            <a:r>
              <a:rPr lang="en-US" altLang="ko-KR" sz="1600" b="1" i="1" dirty="0" smtClean="0">
                <a:solidFill>
                  <a:schemeClr val="accent2"/>
                </a:solidFill>
                <a:latin typeface="+mj-lt"/>
              </a:rPr>
              <a:t>coordinator</a:t>
            </a:r>
            <a:endParaRPr lang="ko-KR" altLang="en-US" sz="1600" b="1" i="1" dirty="0">
              <a:solidFill>
                <a:schemeClr val="accent2"/>
              </a:solidFill>
              <a:latin typeface="+mj-lt"/>
            </a:endParaRPr>
          </a:p>
        </p:txBody>
      </p:sp>
      <p:sp>
        <p:nvSpPr>
          <p:cNvPr id="50" name="모서리가 둥근 직사각형 49"/>
          <p:cNvSpPr/>
          <p:nvPr/>
        </p:nvSpPr>
        <p:spPr bwMode="auto">
          <a:xfrm>
            <a:off x="6732300" y="5157240"/>
            <a:ext cx="2304320" cy="1008140"/>
          </a:xfrm>
          <a:prstGeom prst="round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mj-lt"/>
            </a:endParaRPr>
          </a:p>
        </p:txBody>
      </p:sp>
      <p:sp>
        <p:nvSpPr>
          <p:cNvPr id="34"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109</a:t>
            </a:fld>
            <a:endParaRPr lang="en-US" altLang="ko-KR"/>
          </a:p>
        </p:txBody>
      </p:sp>
    </p:spTree>
    <p:extLst>
      <p:ext uri="{BB962C8B-B14F-4D97-AF65-F5344CB8AC3E}">
        <p14:creationId xmlns:p14="http://schemas.microsoft.com/office/powerpoint/2010/main" xmlns="" val="98123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(6/12)</a:t>
            </a:r>
            <a:endParaRPr lang="ko-KR" altLang="en-US" dirty="0" smtClean="0">
              <a:ea typeface="굴림" charset="-127"/>
            </a:endParaRPr>
          </a:p>
        </p:txBody>
      </p:sp>
      <p:sp>
        <p:nvSpPr>
          <p:cNvPr id="4102" name="내용 개체 틀 5"/>
          <p:cNvSpPr>
            <a:spLocks noGrp="1"/>
          </p:cNvSpPr>
          <p:nvPr>
            <p:ph idx="1"/>
          </p:nvPr>
        </p:nvSpPr>
        <p:spPr>
          <a:xfrm>
            <a:off x="685800" y="1338610"/>
            <a:ext cx="7918648" cy="4538662"/>
          </a:xfrm>
        </p:spPr>
        <p:txBody>
          <a:bodyPr/>
          <a:lstStyle/>
          <a:p>
            <a:pPr algn="just"/>
            <a:r>
              <a:rPr lang="en-US" altLang="ko-KR" sz="2000" dirty="0">
                <a:ea typeface="굴림" charset="-127"/>
              </a:rPr>
              <a:t>PD C is not in the multicast group. Therefore, it saves the route information and forwards to the others (e.g., F and E). </a:t>
            </a:r>
          </a:p>
          <a:p>
            <a:pPr algn="just"/>
            <a:r>
              <a:rPr lang="en-US" altLang="ko-KR" sz="2000" dirty="0" smtClean="0">
                <a:ea typeface="굴림" charset="-127"/>
              </a:rPr>
              <a:t>PD D already received the ACF and PD F now receives the ACF.</a:t>
            </a:r>
          </a:p>
          <a:p>
            <a:pPr algn="just"/>
            <a:r>
              <a:rPr lang="en-US" altLang="ko-KR" sz="2000" dirty="0" smtClean="0">
                <a:ea typeface="굴림" charset="-127"/>
              </a:rPr>
              <a:t>Then, there will be a duplicate ARCF from both of D and F to A.</a:t>
            </a:r>
          </a:p>
          <a:p>
            <a:pPr algn="just"/>
            <a:r>
              <a:rPr lang="en-US" altLang="ko-KR" sz="2000" dirty="0" smtClean="0">
                <a:ea typeface="굴림" charset="-127"/>
              </a:rPr>
              <a:t>In order to limit the duplicate ARCF, PD D multicasts a MGNF notifying that D will send an ARCF instead of F.</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a:t>
            </a:fld>
            <a:endParaRPr lang="en-US" altLang="ko-KR" smtClean="0">
              <a:latin typeface="Times New Roman" pitchFamily="18" charset="0"/>
            </a:endParaRPr>
          </a:p>
        </p:txBody>
      </p:sp>
      <p:sp>
        <p:nvSpPr>
          <p:cNvPr id="7" name="타원 6"/>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0" name="TextBox 81"/>
          <p:cNvSpPr txBox="1">
            <a:spLocks noChangeArrowheads="1"/>
          </p:cNvSpPr>
          <p:nvPr/>
        </p:nvSpPr>
        <p:spPr bwMode="auto">
          <a:xfrm>
            <a:off x="5211752" y="5560240"/>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3" name="오른쪽 화살표 22"/>
          <p:cNvSpPr/>
          <p:nvPr/>
        </p:nvSpPr>
        <p:spPr>
          <a:xfrm>
            <a:off x="4591377" y="567267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9" name="타원 10"/>
          <p:cNvSpPr>
            <a:spLocks noChangeArrowheads="1"/>
          </p:cNvSpPr>
          <p:nvPr/>
        </p:nvSpPr>
        <p:spPr bwMode="auto">
          <a:xfrm>
            <a:off x="6588224" y="366680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1" name="타원 20"/>
          <p:cNvSpPr/>
          <p:nvPr/>
        </p:nvSpPr>
        <p:spPr bwMode="auto">
          <a:xfrm>
            <a:off x="6588371" y="408094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2" name="TextBox 21"/>
          <p:cNvSpPr txBox="1"/>
          <p:nvPr/>
        </p:nvSpPr>
        <p:spPr>
          <a:xfrm>
            <a:off x="6912221" y="364413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29" name="TextBox 28"/>
          <p:cNvSpPr txBox="1"/>
          <p:nvPr/>
        </p:nvSpPr>
        <p:spPr>
          <a:xfrm>
            <a:off x="6912221" y="405820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0" name="타원 10"/>
          <p:cNvSpPr>
            <a:spLocks noChangeArrowheads="1"/>
          </p:cNvSpPr>
          <p:nvPr/>
        </p:nvSpPr>
        <p:spPr bwMode="auto">
          <a:xfrm>
            <a:off x="6588224" y="325742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234756"/>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5" name="타원 10"/>
          <p:cNvSpPr>
            <a:spLocks noChangeArrowheads="1"/>
          </p:cNvSpPr>
          <p:nvPr/>
        </p:nvSpPr>
        <p:spPr bwMode="auto">
          <a:xfrm>
            <a:off x="2195736" y="502041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6" name="타원 35"/>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37" name="타원 36"/>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37"/>
          <p:cNvSpPr/>
          <p:nvPr/>
        </p:nvSpPr>
        <p:spPr bwMode="auto">
          <a:xfrm>
            <a:off x="1547664" y="419815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9" name="타원 10"/>
          <p:cNvSpPr>
            <a:spLocks noChangeArrowheads="1"/>
          </p:cNvSpPr>
          <p:nvPr/>
        </p:nvSpPr>
        <p:spPr bwMode="auto">
          <a:xfrm>
            <a:off x="2520169" y="366946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40" name="직선 연결선 39"/>
          <p:cNvCxnSpPr>
            <a:stCxn id="38" idx="7"/>
            <a:endCxn id="39" idx="3"/>
          </p:cNvCxnSpPr>
          <p:nvPr/>
        </p:nvCxnSpPr>
        <p:spPr bwMode="auto">
          <a:xfrm flipV="1">
            <a:off x="1824087" y="394601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81"/>
          <p:cNvSpPr txBox="1">
            <a:spLocks noChangeArrowheads="1"/>
          </p:cNvSpPr>
          <p:nvPr/>
        </p:nvSpPr>
        <p:spPr bwMode="auto">
          <a:xfrm>
            <a:off x="5216293" y="5939988"/>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2" name="오른쪽 화살표 41"/>
          <p:cNvSpPr/>
          <p:nvPr/>
        </p:nvSpPr>
        <p:spPr>
          <a:xfrm>
            <a:off x="4602460" y="601584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오른쪽 화살표 42"/>
          <p:cNvSpPr/>
          <p:nvPr/>
        </p:nvSpPr>
        <p:spPr>
          <a:xfrm rot="20058961">
            <a:off x="1837419" y="3893141"/>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7" name="타원 6"/>
          <p:cNvSpPr>
            <a:spLocks noChangeArrowheads="1"/>
          </p:cNvSpPr>
          <p:nvPr/>
        </p:nvSpPr>
        <p:spPr bwMode="auto">
          <a:xfrm>
            <a:off x="5629872" y="423150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2" name="직선 연결선 31"/>
          <p:cNvCxnSpPr>
            <a:stCxn id="27" idx="1"/>
          </p:cNvCxnSpPr>
          <p:nvPr/>
        </p:nvCxnSpPr>
        <p:spPr bwMode="auto">
          <a:xfrm flipH="1" flipV="1">
            <a:off x="4643353" y="364390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10"/>
          <p:cNvSpPr>
            <a:spLocks noChangeArrowheads="1"/>
          </p:cNvSpPr>
          <p:nvPr/>
        </p:nvSpPr>
        <p:spPr bwMode="auto">
          <a:xfrm>
            <a:off x="4366804" y="336735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4" name="오른쪽 화살표 33"/>
          <p:cNvSpPr/>
          <p:nvPr/>
        </p:nvSpPr>
        <p:spPr>
          <a:xfrm rot="20950063">
            <a:off x="3615149" y="4588697"/>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4" name="오른쪽 화살표 43"/>
          <p:cNvSpPr/>
          <p:nvPr/>
        </p:nvSpPr>
        <p:spPr>
          <a:xfrm rot="13993470">
            <a:off x="2627622" y="4238610"/>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xmlns="" val="9458121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183515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6" name="Text Box 8"/>
          <p:cNvSpPr txBox="1">
            <a:spLocks noChangeArrowheads="1"/>
          </p:cNvSpPr>
          <p:nvPr/>
        </p:nvSpPr>
        <p:spPr bwMode="auto">
          <a:xfrm>
            <a:off x="2051050" y="891630"/>
            <a:ext cx="7191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400" b="1" dirty="0" smtClean="0">
                <a:latin typeface="Courier New" pitchFamily="49" charset="0"/>
              </a:rPr>
              <a:t>PD A</a:t>
            </a:r>
            <a:endParaRPr lang="en-US" altLang="ko-KR" sz="1400" b="1" dirty="0">
              <a:latin typeface="Courier New" pitchFamily="49" charset="0"/>
            </a:endParaRPr>
          </a:p>
        </p:txBody>
      </p:sp>
      <p:sp>
        <p:nvSpPr>
          <p:cNvPr id="7" name="Text Box 9"/>
          <p:cNvSpPr txBox="1">
            <a:spLocks noChangeArrowheads="1"/>
          </p:cNvSpPr>
          <p:nvPr/>
        </p:nvSpPr>
        <p:spPr bwMode="auto">
          <a:xfrm>
            <a:off x="3995738" y="935080"/>
            <a:ext cx="1296362"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ko-KR" sz="1100" b="1" dirty="0" smtClean="0">
                <a:latin typeface="Courier New" pitchFamily="49" charset="0"/>
              </a:rPr>
              <a:t>Coordinator B</a:t>
            </a:r>
            <a:endParaRPr lang="en-US" altLang="ko-KR" sz="1100" b="1" dirty="0">
              <a:latin typeface="Courier New" pitchFamily="49" charset="0"/>
            </a:endParaRPr>
          </a:p>
        </p:txBody>
      </p:sp>
      <p:sp>
        <p:nvSpPr>
          <p:cNvPr id="8" name="Text Box 10"/>
          <p:cNvSpPr txBox="1">
            <a:spLocks noChangeArrowheads="1"/>
          </p:cNvSpPr>
          <p:nvPr/>
        </p:nvSpPr>
        <p:spPr bwMode="auto">
          <a:xfrm>
            <a:off x="5795963" y="891630"/>
            <a:ext cx="7191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400" b="1">
                <a:latin typeface="Courier New" pitchFamily="49" charset="0"/>
              </a:rPr>
              <a:t>AS</a:t>
            </a:r>
          </a:p>
        </p:txBody>
      </p:sp>
      <p:sp>
        <p:nvSpPr>
          <p:cNvPr id="9" name="Line 11"/>
          <p:cNvSpPr>
            <a:spLocks noChangeShapeType="1"/>
          </p:cNvSpPr>
          <p:nvPr/>
        </p:nvSpPr>
        <p:spPr bwMode="auto">
          <a:xfrm flipH="1">
            <a:off x="3851275" y="1413917"/>
            <a:ext cx="1588" cy="28733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10" name="Line 12"/>
          <p:cNvSpPr>
            <a:spLocks noChangeShapeType="1"/>
          </p:cNvSpPr>
          <p:nvPr/>
        </p:nvSpPr>
        <p:spPr bwMode="auto">
          <a:xfrm>
            <a:off x="565150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11" name="AutoShape 13"/>
          <p:cNvSpPr>
            <a:spLocks noChangeArrowheads="1"/>
          </p:cNvSpPr>
          <p:nvPr/>
        </p:nvSpPr>
        <p:spPr bwMode="auto">
          <a:xfrm>
            <a:off x="1908175" y="1412330"/>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ko-KR" sz="1400">
                <a:latin typeface="Courier New" pitchFamily="49" charset="0"/>
              </a:rPr>
              <a:t>(Re)association</a:t>
            </a:r>
          </a:p>
        </p:txBody>
      </p:sp>
      <p:sp>
        <p:nvSpPr>
          <p:cNvPr id="12" name="AutoShape 45"/>
          <p:cNvSpPr>
            <a:spLocks/>
          </p:cNvSpPr>
          <p:nvPr/>
        </p:nvSpPr>
        <p:spPr bwMode="auto">
          <a:xfrm>
            <a:off x="5724525" y="1412330"/>
            <a:ext cx="142875" cy="360362"/>
          </a:xfrm>
          <a:prstGeom prst="rightBrace">
            <a:avLst>
              <a:gd name="adj1" fmla="val 21018"/>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ko-KR" altLang="ko-KR"/>
          </a:p>
        </p:txBody>
      </p:sp>
      <p:sp>
        <p:nvSpPr>
          <p:cNvPr id="13" name="Text Box 46"/>
          <p:cNvSpPr txBox="1">
            <a:spLocks noChangeArrowheads="1"/>
          </p:cNvSpPr>
          <p:nvPr/>
        </p:nvSpPr>
        <p:spPr bwMode="auto">
          <a:xfrm>
            <a:off x="5868988" y="1484730"/>
            <a:ext cx="122396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Association</a:t>
            </a:r>
            <a:endParaRPr lang="en-US" altLang="ko-KR" sz="1200" dirty="0">
              <a:latin typeface="Courier New" pitchFamily="49" charset="0"/>
            </a:endParaRPr>
          </a:p>
        </p:txBody>
      </p:sp>
      <p:sp>
        <p:nvSpPr>
          <p:cNvPr id="14" name="AutoShape 47"/>
          <p:cNvSpPr>
            <a:spLocks/>
          </p:cNvSpPr>
          <p:nvPr/>
        </p:nvSpPr>
        <p:spPr bwMode="auto">
          <a:xfrm>
            <a:off x="5724525" y="1917155"/>
            <a:ext cx="142875" cy="792162"/>
          </a:xfrm>
          <a:prstGeom prst="rightBrace">
            <a:avLst>
              <a:gd name="adj1" fmla="val 46204"/>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ko-KR" altLang="ko-KR"/>
          </a:p>
        </p:txBody>
      </p:sp>
      <p:sp>
        <p:nvSpPr>
          <p:cNvPr id="15" name="Text Box 48"/>
          <p:cNvSpPr txBox="1">
            <a:spLocks noChangeArrowheads="1"/>
          </p:cNvSpPr>
          <p:nvPr/>
        </p:nvSpPr>
        <p:spPr bwMode="auto">
          <a:xfrm>
            <a:off x="5868988" y="2103215"/>
            <a:ext cx="1511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a:t>
            </a:r>
            <a:r>
              <a:rPr lang="en-US" altLang="ko-KR" sz="1200" dirty="0" smtClean="0">
                <a:latin typeface="Courier New" pitchFamily="49" charset="0"/>
              </a:rPr>
              <a:t>authentication</a:t>
            </a:r>
            <a:endParaRPr lang="en-US" altLang="ko-KR" sz="1200" dirty="0">
              <a:latin typeface="Courier New" pitchFamily="49" charset="0"/>
            </a:endParaRPr>
          </a:p>
        </p:txBody>
      </p:sp>
      <p:sp>
        <p:nvSpPr>
          <p:cNvPr id="16" name="Text Box 61"/>
          <p:cNvSpPr txBox="1">
            <a:spLocks noChangeArrowheads="1"/>
          </p:cNvSpPr>
          <p:nvPr/>
        </p:nvSpPr>
        <p:spPr bwMode="auto">
          <a:xfrm>
            <a:off x="2125663" y="1844130"/>
            <a:ext cx="35972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Start(Msg Header)</a:t>
            </a:r>
          </a:p>
        </p:txBody>
      </p:sp>
      <p:sp>
        <p:nvSpPr>
          <p:cNvPr id="17" name="Line 64"/>
          <p:cNvSpPr>
            <a:spLocks noChangeShapeType="1"/>
          </p:cNvSpPr>
          <p:nvPr/>
        </p:nvSpPr>
        <p:spPr bwMode="auto">
          <a:xfrm>
            <a:off x="3851275" y="2852192"/>
            <a:ext cx="0" cy="3313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18" name="AutoShape 67"/>
          <p:cNvSpPr>
            <a:spLocks/>
          </p:cNvSpPr>
          <p:nvPr/>
        </p:nvSpPr>
        <p:spPr bwMode="auto">
          <a:xfrm>
            <a:off x="4212210" y="5302067"/>
            <a:ext cx="1007880" cy="287338"/>
          </a:xfrm>
          <a:prstGeom prst="borderCallout1">
            <a:avLst>
              <a:gd name="adj1" fmla="val 39778"/>
              <a:gd name="adj2" fmla="val -13222"/>
              <a:gd name="adj3" fmla="val 39778"/>
              <a:gd name="adj4" fmla="val -28484"/>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19" name="AutoShape 68"/>
          <p:cNvSpPr>
            <a:spLocks noChangeArrowheads="1"/>
          </p:cNvSpPr>
          <p:nvPr/>
        </p:nvSpPr>
        <p:spPr bwMode="auto">
          <a:xfrm>
            <a:off x="1908175" y="5733372"/>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ko-KR" sz="1200">
                <a:latin typeface="Courier New" pitchFamily="49" charset="0"/>
              </a:rPr>
              <a:t>Group key delivery</a:t>
            </a:r>
          </a:p>
        </p:txBody>
      </p:sp>
      <p:sp>
        <p:nvSpPr>
          <p:cNvPr id="21" name="AutoShape 72"/>
          <p:cNvSpPr>
            <a:spLocks/>
          </p:cNvSpPr>
          <p:nvPr/>
        </p:nvSpPr>
        <p:spPr bwMode="auto">
          <a:xfrm>
            <a:off x="3938588" y="5758772"/>
            <a:ext cx="128587" cy="288925"/>
          </a:xfrm>
          <a:prstGeom prst="rightBrace">
            <a:avLst>
              <a:gd name="adj1" fmla="val 18724"/>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ko-KR" altLang="ko-KR"/>
          </a:p>
        </p:txBody>
      </p:sp>
      <p:sp>
        <p:nvSpPr>
          <p:cNvPr id="22" name="Text Box 73"/>
          <p:cNvSpPr txBox="1">
            <a:spLocks noChangeArrowheads="1"/>
          </p:cNvSpPr>
          <p:nvPr/>
        </p:nvSpPr>
        <p:spPr bwMode="auto">
          <a:xfrm>
            <a:off x="4067175" y="5661935"/>
            <a:ext cx="15843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Group key delivery delay</a:t>
            </a:r>
          </a:p>
        </p:txBody>
      </p:sp>
      <p:pic>
        <p:nvPicPr>
          <p:cNvPr id="25" name="Picture 78" descr="ser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163" y="836067"/>
            <a:ext cx="407987" cy="555625"/>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Line 79"/>
          <p:cNvSpPr>
            <a:spLocks noChangeShapeType="1"/>
          </p:cNvSpPr>
          <p:nvPr/>
        </p:nvSpPr>
        <p:spPr bwMode="auto">
          <a:xfrm flipH="1">
            <a:off x="1908175" y="2420392"/>
            <a:ext cx="3671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27" name="Text Box 80"/>
          <p:cNvSpPr txBox="1">
            <a:spLocks noChangeArrowheads="1"/>
          </p:cNvSpPr>
          <p:nvPr/>
        </p:nvSpPr>
        <p:spPr bwMode="auto">
          <a:xfrm>
            <a:off x="2124075" y="2145755"/>
            <a:ext cx="35972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Transfer(EAP Payload)</a:t>
            </a:r>
          </a:p>
        </p:txBody>
      </p:sp>
      <p:sp>
        <p:nvSpPr>
          <p:cNvPr id="28" name="Line 81"/>
          <p:cNvSpPr>
            <a:spLocks noChangeShapeType="1"/>
          </p:cNvSpPr>
          <p:nvPr/>
        </p:nvSpPr>
        <p:spPr bwMode="auto">
          <a:xfrm flipH="1">
            <a:off x="1908175" y="2709317"/>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29" name="Text Box 82"/>
          <p:cNvSpPr txBox="1">
            <a:spLocks noChangeArrowheads="1"/>
          </p:cNvSpPr>
          <p:nvPr/>
        </p:nvSpPr>
        <p:spPr bwMode="auto">
          <a:xfrm>
            <a:off x="2124075" y="2434680"/>
            <a:ext cx="35972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Transfer(EAP Success)</a:t>
            </a:r>
          </a:p>
        </p:txBody>
      </p:sp>
      <p:sp>
        <p:nvSpPr>
          <p:cNvPr id="30" name="Text Box 86"/>
          <p:cNvSpPr txBox="1">
            <a:spLocks noChangeArrowheads="1"/>
          </p:cNvSpPr>
          <p:nvPr/>
        </p:nvSpPr>
        <p:spPr bwMode="auto">
          <a:xfrm>
            <a:off x="3851275" y="2793455"/>
            <a:ext cx="18748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Access </a:t>
            </a:r>
            <a:r>
              <a:rPr lang="en-US" altLang="ko-KR" sz="1200" dirty="0" smtClean="0">
                <a:latin typeface="Courier New" pitchFamily="49" charset="0"/>
              </a:rPr>
              <a:t>Accept(PMK)</a:t>
            </a:r>
            <a:endParaRPr lang="en-US" altLang="ko-KR" sz="1200" dirty="0">
              <a:latin typeface="Courier New" pitchFamily="49" charset="0"/>
            </a:endParaRPr>
          </a:p>
        </p:txBody>
      </p:sp>
      <p:sp>
        <p:nvSpPr>
          <p:cNvPr id="31" name="Line 87"/>
          <p:cNvSpPr>
            <a:spLocks noChangeShapeType="1"/>
          </p:cNvSpPr>
          <p:nvPr/>
        </p:nvSpPr>
        <p:spPr bwMode="auto">
          <a:xfrm flipH="1">
            <a:off x="3924300" y="3068092"/>
            <a:ext cx="16557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32" name="AutoShape 89"/>
          <p:cNvSpPr>
            <a:spLocks/>
          </p:cNvSpPr>
          <p:nvPr/>
        </p:nvSpPr>
        <p:spPr bwMode="auto">
          <a:xfrm>
            <a:off x="971550" y="2564855"/>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a:latin typeface="Courier New" pitchFamily="49" charset="0"/>
              </a:rPr>
              <a:t>MSK</a:t>
            </a:r>
          </a:p>
        </p:txBody>
      </p:sp>
      <p:sp>
        <p:nvSpPr>
          <p:cNvPr id="33" name="AutoShape 90"/>
          <p:cNvSpPr>
            <a:spLocks/>
          </p:cNvSpPr>
          <p:nvPr/>
        </p:nvSpPr>
        <p:spPr bwMode="auto">
          <a:xfrm>
            <a:off x="2987675" y="2925217"/>
            <a:ext cx="576263" cy="287338"/>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37" name="AutoShape 95"/>
          <p:cNvSpPr>
            <a:spLocks/>
          </p:cNvSpPr>
          <p:nvPr/>
        </p:nvSpPr>
        <p:spPr bwMode="auto">
          <a:xfrm>
            <a:off x="323410" y="3429000"/>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38" name="Text Box 98"/>
          <p:cNvSpPr txBox="1">
            <a:spLocks noChangeArrowheads="1"/>
          </p:cNvSpPr>
          <p:nvPr/>
        </p:nvSpPr>
        <p:spPr bwMode="auto">
          <a:xfrm>
            <a:off x="2051050" y="3861060"/>
            <a:ext cx="17287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SA-ENC-Challenge</a:t>
            </a:r>
            <a:endParaRPr lang="en-US" altLang="ko-KR" sz="1200" dirty="0">
              <a:latin typeface="Courier New" pitchFamily="49" charset="0"/>
            </a:endParaRPr>
          </a:p>
        </p:txBody>
      </p:sp>
      <p:sp>
        <p:nvSpPr>
          <p:cNvPr id="39" name="Line 99"/>
          <p:cNvSpPr>
            <a:spLocks noChangeShapeType="1"/>
          </p:cNvSpPr>
          <p:nvPr/>
        </p:nvSpPr>
        <p:spPr bwMode="auto">
          <a:xfrm flipH="1">
            <a:off x="1908175" y="4437322"/>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40" name="Text Box 100"/>
          <p:cNvSpPr txBox="1">
            <a:spLocks noChangeArrowheads="1"/>
          </p:cNvSpPr>
          <p:nvPr/>
        </p:nvSpPr>
        <p:spPr bwMode="auto">
          <a:xfrm>
            <a:off x="2051050" y="4162685"/>
            <a:ext cx="17287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SA-ENC-Request</a:t>
            </a:r>
            <a:endParaRPr lang="en-US" altLang="ko-KR" sz="1200" dirty="0">
              <a:latin typeface="Courier New" pitchFamily="49" charset="0"/>
            </a:endParaRPr>
          </a:p>
        </p:txBody>
      </p:sp>
      <p:sp>
        <p:nvSpPr>
          <p:cNvPr id="41" name="Line 101"/>
          <p:cNvSpPr>
            <a:spLocks noChangeShapeType="1"/>
          </p:cNvSpPr>
          <p:nvPr/>
        </p:nvSpPr>
        <p:spPr bwMode="auto">
          <a:xfrm flipH="1">
            <a:off x="1908175" y="4726247"/>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42" name="Text Box 102"/>
          <p:cNvSpPr txBox="1">
            <a:spLocks noChangeArrowheads="1"/>
          </p:cNvSpPr>
          <p:nvPr/>
        </p:nvSpPr>
        <p:spPr bwMode="auto">
          <a:xfrm>
            <a:off x="2051050" y="4451610"/>
            <a:ext cx="17287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SA-ENC-Response</a:t>
            </a:r>
            <a:endParaRPr lang="en-US" altLang="ko-KR" sz="1200" dirty="0">
              <a:latin typeface="Courier New" pitchFamily="49" charset="0"/>
            </a:endParaRPr>
          </a:p>
        </p:txBody>
      </p:sp>
      <p:sp>
        <p:nvSpPr>
          <p:cNvPr id="43" name="AutoShape 103"/>
          <p:cNvSpPr>
            <a:spLocks/>
          </p:cNvSpPr>
          <p:nvPr/>
        </p:nvSpPr>
        <p:spPr bwMode="auto">
          <a:xfrm>
            <a:off x="3938588" y="4005522"/>
            <a:ext cx="144462" cy="720725"/>
          </a:xfrm>
          <a:prstGeom prst="rightBrace">
            <a:avLst>
              <a:gd name="adj1" fmla="val 41575"/>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ko-KR" altLang="ko-KR"/>
          </a:p>
        </p:txBody>
      </p:sp>
      <p:sp>
        <p:nvSpPr>
          <p:cNvPr id="44" name="Text Box 104"/>
          <p:cNvSpPr txBox="1">
            <a:spLocks noChangeArrowheads="1"/>
          </p:cNvSpPr>
          <p:nvPr/>
        </p:nvSpPr>
        <p:spPr bwMode="auto">
          <a:xfrm>
            <a:off x="4083050" y="4232151"/>
            <a:ext cx="158273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3-way </a:t>
            </a:r>
            <a:r>
              <a:rPr lang="en-US" altLang="ko-KR" sz="1200" dirty="0" smtClean="0">
                <a:latin typeface="Courier New" pitchFamily="49" charset="0"/>
              </a:rPr>
              <a:t>handshake</a:t>
            </a:r>
            <a:endParaRPr lang="en-US" altLang="ko-KR" sz="1200" dirty="0">
              <a:latin typeface="Courier New" pitchFamily="49" charset="0"/>
            </a:endParaRPr>
          </a:p>
        </p:txBody>
      </p:sp>
      <p:sp>
        <p:nvSpPr>
          <p:cNvPr id="45" name="AutoShape 105"/>
          <p:cNvSpPr>
            <a:spLocks/>
          </p:cNvSpPr>
          <p:nvPr/>
        </p:nvSpPr>
        <p:spPr bwMode="auto">
          <a:xfrm>
            <a:off x="5924550" y="2780755"/>
            <a:ext cx="1168400" cy="287337"/>
          </a:xfrm>
          <a:prstGeom prst="borderCallout1">
            <a:avLst>
              <a:gd name="adj1" fmla="val 39778"/>
              <a:gd name="adj2" fmla="val -13222"/>
              <a:gd name="adj3" fmla="val -10181"/>
              <a:gd name="adj4" fmla="val -19775"/>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MSK, PMK</a:t>
            </a:r>
            <a:endParaRPr lang="en-US" altLang="ko-KR" sz="1400" b="1" dirty="0">
              <a:latin typeface="Courier New" pitchFamily="49" charset="0"/>
            </a:endParaRPr>
          </a:p>
        </p:txBody>
      </p:sp>
      <p:sp>
        <p:nvSpPr>
          <p:cNvPr id="46" name="Text Box 109"/>
          <p:cNvSpPr txBox="1">
            <a:spLocks noChangeArrowheads="1"/>
          </p:cNvSpPr>
          <p:nvPr/>
        </p:nvSpPr>
        <p:spPr bwMode="auto">
          <a:xfrm>
            <a:off x="2051050" y="4882967"/>
            <a:ext cx="17287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Key Request</a:t>
            </a:r>
          </a:p>
        </p:txBody>
      </p:sp>
      <p:sp>
        <p:nvSpPr>
          <p:cNvPr id="47" name="Line 110"/>
          <p:cNvSpPr>
            <a:spLocks noChangeShapeType="1"/>
          </p:cNvSpPr>
          <p:nvPr/>
        </p:nvSpPr>
        <p:spPr bwMode="auto">
          <a:xfrm flipH="1">
            <a:off x="1908175" y="5446530"/>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48" name="Text Box 111"/>
          <p:cNvSpPr txBox="1">
            <a:spLocks noChangeArrowheads="1"/>
          </p:cNvSpPr>
          <p:nvPr/>
        </p:nvSpPr>
        <p:spPr bwMode="auto">
          <a:xfrm>
            <a:off x="1908175" y="5171892"/>
            <a:ext cx="194468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ko-KR" sz="1200" dirty="0">
                <a:latin typeface="Courier New" pitchFamily="49" charset="0"/>
              </a:rPr>
              <a:t>Key </a:t>
            </a:r>
            <a:r>
              <a:rPr lang="en-US" altLang="ko-KR" sz="1200" dirty="0" smtClean="0">
                <a:latin typeface="Courier New" pitchFamily="49" charset="0"/>
              </a:rPr>
              <a:t>Reply(ENC_KEY)</a:t>
            </a:r>
            <a:endParaRPr lang="en-US" altLang="ko-KR" sz="1200" dirty="0">
              <a:latin typeface="Courier New" pitchFamily="49" charset="0"/>
            </a:endParaRPr>
          </a:p>
        </p:txBody>
      </p:sp>
      <p:sp>
        <p:nvSpPr>
          <p:cNvPr id="49" name="AutoShape 112"/>
          <p:cNvSpPr>
            <a:spLocks/>
          </p:cNvSpPr>
          <p:nvPr/>
        </p:nvSpPr>
        <p:spPr bwMode="auto">
          <a:xfrm>
            <a:off x="5724525" y="5038047"/>
            <a:ext cx="144463" cy="431800"/>
          </a:xfrm>
          <a:prstGeom prst="rightBrace">
            <a:avLst>
              <a:gd name="adj1" fmla="val 24908"/>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ko-KR" altLang="ko-KR"/>
          </a:p>
        </p:txBody>
      </p:sp>
      <p:sp>
        <p:nvSpPr>
          <p:cNvPr id="50" name="Text Box 113"/>
          <p:cNvSpPr txBox="1">
            <a:spLocks noChangeArrowheads="1"/>
          </p:cNvSpPr>
          <p:nvPr/>
        </p:nvSpPr>
        <p:spPr bwMode="auto">
          <a:xfrm>
            <a:off x="5868988" y="5013220"/>
            <a:ext cx="12239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ENC_KEY delivery</a:t>
            </a:r>
            <a:endParaRPr lang="en-US" altLang="ko-KR" sz="1200" dirty="0">
              <a:latin typeface="Courier New" pitchFamily="49" charset="0"/>
            </a:endParaRPr>
          </a:p>
        </p:txBody>
      </p:sp>
      <p:sp>
        <p:nvSpPr>
          <p:cNvPr id="51" name="Line 114"/>
          <p:cNvSpPr>
            <a:spLocks noChangeShapeType="1"/>
          </p:cNvSpPr>
          <p:nvPr/>
        </p:nvSpPr>
        <p:spPr bwMode="auto">
          <a:xfrm flipH="1">
            <a:off x="1908175" y="5157605"/>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52" name="Line 115"/>
          <p:cNvSpPr>
            <a:spLocks noChangeShapeType="1"/>
          </p:cNvSpPr>
          <p:nvPr/>
        </p:nvSpPr>
        <p:spPr bwMode="auto">
          <a:xfrm flipH="1">
            <a:off x="1908175" y="4149985"/>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sp>
        <p:nvSpPr>
          <p:cNvPr id="53" name="Line 116"/>
          <p:cNvSpPr>
            <a:spLocks noChangeShapeType="1"/>
          </p:cNvSpPr>
          <p:nvPr/>
        </p:nvSpPr>
        <p:spPr bwMode="auto">
          <a:xfrm>
            <a:off x="1908175" y="2133055"/>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ko-KR" altLang="en-US"/>
          </a:p>
        </p:txBody>
      </p:sp>
      <p:pic>
        <p:nvPicPr>
          <p:cNvPr id="54"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563860" y="764630"/>
            <a:ext cx="587796" cy="576080"/>
          </a:xfrm>
          <a:prstGeom prst="rect">
            <a:avLst/>
          </a:prstGeom>
          <a:noFill/>
        </p:spPr>
      </p:pic>
      <p:pic>
        <p:nvPicPr>
          <p:cNvPr id="55"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535864" y="764630"/>
            <a:ext cx="587796" cy="576080"/>
          </a:xfrm>
          <a:prstGeom prst="rect">
            <a:avLst/>
          </a:prstGeom>
          <a:noFill/>
        </p:spPr>
      </p:pic>
      <p:sp>
        <p:nvSpPr>
          <p:cNvPr id="56" name="AutoShape 95"/>
          <p:cNvSpPr>
            <a:spLocks/>
          </p:cNvSpPr>
          <p:nvPr/>
        </p:nvSpPr>
        <p:spPr bwMode="auto">
          <a:xfrm>
            <a:off x="2339457" y="3429675"/>
            <a:ext cx="1080383" cy="287337"/>
          </a:xfrm>
          <a:prstGeom prst="borderCallout1">
            <a:avLst>
              <a:gd name="adj1" fmla="val 39778"/>
              <a:gd name="adj2" fmla="val 117648"/>
              <a:gd name="adj3" fmla="val 39778"/>
              <a:gd name="adj4" fmla="val 128416"/>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57" name="AutoShape 95"/>
          <p:cNvSpPr>
            <a:spLocks/>
          </p:cNvSpPr>
          <p:nvPr/>
        </p:nvSpPr>
        <p:spPr bwMode="auto">
          <a:xfrm>
            <a:off x="323410" y="5373973"/>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58" name="AutoShape 89"/>
          <p:cNvSpPr>
            <a:spLocks/>
          </p:cNvSpPr>
          <p:nvPr/>
        </p:nvSpPr>
        <p:spPr bwMode="auto">
          <a:xfrm>
            <a:off x="971317" y="2925633"/>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63" name="슬라이드 번호 개체 틀 3"/>
          <p:cNvSpPr>
            <a:spLocks noGrp="1"/>
          </p:cNvSpPr>
          <p:nvPr>
            <p:ph type="sldNum" sz="quarter" idx="10"/>
          </p:nvPr>
        </p:nvSpPr>
        <p:spPr>
          <a:xfrm>
            <a:off x="4205138" y="6428114"/>
            <a:ext cx="875102" cy="382588"/>
          </a:xfrm>
        </p:spPr>
        <p:txBody>
          <a:bodyPr/>
          <a:lstStyle/>
          <a:p>
            <a:pPr>
              <a:defRPr/>
            </a:pPr>
            <a:r>
              <a:rPr lang="en-US" altLang="ko-KR" sz="1200" dirty="0" smtClean="0">
                <a:latin typeface="+mj-ea"/>
                <a:ea typeface="+mj-ea"/>
              </a:rPr>
              <a:t>Slide </a:t>
            </a:r>
            <a:fld id="{663B2C6A-A10B-4153-9678-0E313D0C0BBD}" type="slidenum">
              <a:rPr lang="en-US" altLang="ko-KR" sz="1200" smtClean="0">
                <a:latin typeface="+mj-ea"/>
                <a:ea typeface="+mj-ea"/>
              </a:rPr>
              <a:pPr>
                <a:defRPr/>
              </a:pPr>
              <a:t>110</a:t>
            </a:fld>
            <a:endParaRPr lang="en-US" altLang="ko-KR" sz="1200" dirty="0">
              <a:latin typeface="+mj-ea"/>
              <a:ea typeface="+mj-ea"/>
            </a:endParaRPr>
          </a:p>
        </p:txBody>
      </p:sp>
    </p:spTree>
    <p:extLst>
      <p:ext uri="{BB962C8B-B14F-4D97-AF65-F5344CB8AC3E}">
        <p14:creationId xmlns:p14="http://schemas.microsoft.com/office/powerpoint/2010/main" xmlns="" val="28818787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EAP Authentication</a:t>
            </a:r>
            <a:endParaRPr lang="ko-KR" altLang="en-US" dirty="0"/>
          </a:p>
        </p:txBody>
      </p:sp>
      <p:sp>
        <p:nvSpPr>
          <p:cNvPr id="3" name="내용 개체 틀 2"/>
          <p:cNvSpPr>
            <a:spLocks noGrp="1"/>
          </p:cNvSpPr>
          <p:nvPr>
            <p:ph idx="1"/>
          </p:nvPr>
        </p:nvSpPr>
        <p:spPr/>
        <p:txBody>
          <a:bodyPr/>
          <a:lstStyle/>
          <a:p>
            <a:r>
              <a:rPr lang="en-US" altLang="ko-KR" dirty="0" smtClean="0">
                <a:latin typeface="+mj-lt"/>
              </a:rPr>
              <a:t>Extensible Authentication Protocol (EAP)</a:t>
            </a:r>
          </a:p>
          <a:p>
            <a:pPr lvl="1"/>
            <a:r>
              <a:rPr lang="en-US" altLang="ko-KR" sz="2400" dirty="0" smtClean="0">
                <a:latin typeface="+mj-lt"/>
              </a:rPr>
              <a:t>De facto authentication protocol for infrastructure architecture (interact with AAA server)</a:t>
            </a:r>
          </a:p>
          <a:p>
            <a:pPr lvl="2"/>
            <a:r>
              <a:rPr lang="en-US" altLang="ko-KR" sz="2000" dirty="0" smtClean="0">
                <a:latin typeface="+mj-lt"/>
              </a:rPr>
              <a:t>IEEE 802.16, 802.11, …</a:t>
            </a:r>
          </a:p>
          <a:p>
            <a:pPr lvl="1"/>
            <a:r>
              <a:rPr lang="en-US" altLang="ko-KR" sz="2400" dirty="0" smtClean="0">
                <a:latin typeface="+mj-lt"/>
              </a:rPr>
              <a:t>Fulfill the criteria: mutual authentication, protection against the man-in-the-middle attack</a:t>
            </a:r>
          </a:p>
          <a:p>
            <a:pPr lvl="1"/>
            <a:r>
              <a:rPr lang="en-US" altLang="ko-KR" sz="2400" dirty="0" smtClean="0">
                <a:latin typeface="+mj-lt"/>
              </a:rPr>
              <a:t>EAP-PSK, EAP-AKA, EAP-PEAP, …</a:t>
            </a:r>
          </a:p>
          <a:p>
            <a:pPr lvl="1"/>
            <a:r>
              <a:rPr lang="en-US" altLang="ko-KR" sz="2400" dirty="0" smtClean="0">
                <a:latin typeface="+mj-lt"/>
              </a:rPr>
              <a:t>Yields the512-bit  master secret key (MSK)</a:t>
            </a:r>
          </a:p>
          <a:p>
            <a:pPr lvl="2"/>
            <a:r>
              <a:rPr lang="en-US" altLang="ko-KR" sz="2000" dirty="0" smtClean="0">
                <a:latin typeface="+mj-lt"/>
              </a:rPr>
              <a:t>Then the other key encryption keys (KEK) and HMAC/CMAC keys are derived from the MSK</a:t>
            </a:r>
          </a:p>
          <a:p>
            <a:pPr lvl="1"/>
            <a:endParaRPr lang="ko-KR" altLang="en-US" dirty="0">
              <a:latin typeface="+mj-lt"/>
            </a:endParaRPr>
          </a:p>
        </p:txBody>
      </p:sp>
      <p:sp>
        <p:nvSpPr>
          <p:cNvPr id="8" name="슬라이드 번호 개체 틀 3"/>
          <p:cNvSpPr txBox="1">
            <a:spLocks/>
          </p:cNvSpPr>
          <p:nvPr/>
        </p:nvSpPr>
        <p:spPr bwMode="auto">
          <a:xfrm>
            <a:off x="4344988" y="648679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dirty="0" smtClean="0"/>
              <a:t>Slide </a:t>
            </a:r>
            <a:fld id="{663B2C6A-A10B-4153-9678-0E313D0C0BBD}" type="slidenum">
              <a:rPr lang="en-US" altLang="ko-KR" smtClean="0"/>
              <a:pPr>
                <a:defRPr/>
              </a:pPr>
              <a:t>111</a:t>
            </a:fld>
            <a:endParaRPr lang="en-US" altLang="ko-KR" dirty="0"/>
          </a:p>
        </p:txBody>
      </p:sp>
    </p:spTree>
    <p:extLst>
      <p:ext uri="{BB962C8B-B14F-4D97-AF65-F5344CB8AC3E}">
        <p14:creationId xmlns:p14="http://schemas.microsoft.com/office/powerpoint/2010/main" xmlns="" val="34635648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Key Generation</a:t>
            </a:r>
            <a:endParaRPr lang="ko-KR" altLang="en-US" dirty="0"/>
          </a:p>
        </p:txBody>
      </p:sp>
      <p:sp>
        <p:nvSpPr>
          <p:cNvPr id="8" name="내용 개체 틀 2"/>
          <p:cNvSpPr>
            <a:spLocks noGrp="1"/>
          </p:cNvSpPr>
          <p:nvPr>
            <p:ph idx="1"/>
          </p:nvPr>
        </p:nvSpPr>
        <p:spPr>
          <a:xfrm>
            <a:off x="685800" y="1844780"/>
            <a:ext cx="7772400" cy="4114800"/>
          </a:xfrm>
        </p:spPr>
        <p:txBody>
          <a:bodyPr/>
          <a:lstStyle/>
          <a:p>
            <a:r>
              <a:rPr lang="en-US" altLang="ko-KR" dirty="0" smtClean="0">
                <a:latin typeface="+mj-lt"/>
              </a:rPr>
              <a:t>PD A and AS derive MSK, and then PMK</a:t>
            </a:r>
          </a:p>
          <a:p>
            <a:r>
              <a:rPr lang="en-US" altLang="ko-KR" dirty="0" smtClean="0">
                <a:latin typeface="+mj-lt"/>
              </a:rPr>
              <a:t>PD </a:t>
            </a:r>
            <a:r>
              <a:rPr lang="en-US" altLang="ko-KR" dirty="0">
                <a:latin typeface="+mj-lt"/>
              </a:rPr>
              <a:t>A and coordinator B </a:t>
            </a:r>
            <a:r>
              <a:rPr lang="en-US" altLang="ko-KR" dirty="0" smtClean="0">
                <a:latin typeface="+mj-lt"/>
              </a:rPr>
              <a:t>d</a:t>
            </a:r>
            <a:r>
              <a:rPr lang="en-US" altLang="ko-KR" sz="2400" dirty="0" smtClean="0">
                <a:latin typeface="+mj-lt"/>
              </a:rPr>
              <a:t>erive AUTH_KEY from PMK</a:t>
            </a:r>
          </a:p>
          <a:p>
            <a:r>
              <a:rPr lang="en-US" altLang="ko-KR" sz="2400" dirty="0" smtClean="0">
                <a:latin typeface="+mj-lt"/>
              </a:rPr>
              <a:t>Then, PD A and coordinator B derive</a:t>
            </a:r>
          </a:p>
          <a:p>
            <a:pPr lvl="1"/>
            <a:r>
              <a:rPr lang="en-US" altLang="ko-KR" sz="2000" dirty="0" smtClean="0">
                <a:latin typeface="+mj-lt"/>
              </a:rPr>
              <a:t>A shared KEK</a:t>
            </a:r>
          </a:p>
          <a:p>
            <a:pPr lvl="1"/>
            <a:r>
              <a:rPr lang="en-US" altLang="ko-KR" sz="2000" dirty="0" smtClean="0">
                <a:latin typeface="+mj-lt"/>
              </a:rPr>
              <a:t>HMAC/CMAC key from the AUTH_KEY</a:t>
            </a:r>
            <a:endParaRPr lang="ko-KR" altLang="en-US" sz="2000" dirty="0">
              <a:latin typeface="+mj-lt"/>
            </a:endParaRPr>
          </a:p>
        </p:txBody>
      </p:sp>
      <p:sp>
        <p:nvSpPr>
          <p:cNvPr id="1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112</a:t>
            </a:fld>
            <a:endParaRPr lang="en-US" altLang="ko-KR"/>
          </a:p>
        </p:txBody>
      </p:sp>
    </p:spTree>
    <p:extLst>
      <p:ext uri="{BB962C8B-B14F-4D97-AF65-F5344CB8AC3E}">
        <p14:creationId xmlns:p14="http://schemas.microsoft.com/office/powerpoint/2010/main" xmlns="" val="3330468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SA-ENC 3-Way Handshake</a:t>
            </a:r>
            <a:endParaRPr lang="ko-KR" altLang="en-US" dirty="0"/>
          </a:p>
        </p:txBody>
      </p:sp>
      <p:sp>
        <p:nvSpPr>
          <p:cNvPr id="3" name="내용 개체 틀 2"/>
          <p:cNvSpPr>
            <a:spLocks noGrp="1"/>
          </p:cNvSpPr>
          <p:nvPr>
            <p:ph idx="1"/>
          </p:nvPr>
        </p:nvSpPr>
        <p:spPr/>
        <p:txBody>
          <a:bodyPr/>
          <a:lstStyle/>
          <a:p>
            <a:r>
              <a:rPr lang="en-US" altLang="ko-KR" sz="2800" dirty="0" smtClean="0">
                <a:latin typeface="+mj-lt"/>
              </a:rPr>
              <a:t>Provides the following security guarantees:</a:t>
            </a:r>
          </a:p>
          <a:p>
            <a:pPr lvl="1"/>
            <a:r>
              <a:rPr lang="en-US" altLang="ko-KR" sz="2000" dirty="0" smtClean="0">
                <a:latin typeface="+mj-lt"/>
              </a:rPr>
              <a:t>Full mutual authentication</a:t>
            </a:r>
          </a:p>
          <a:p>
            <a:pPr lvl="1"/>
            <a:r>
              <a:rPr lang="en-US" altLang="ko-KR" sz="2000" dirty="0" smtClean="0">
                <a:latin typeface="+mj-lt"/>
              </a:rPr>
              <a:t>PD A is alive and that A possesses the AUTH_KEY</a:t>
            </a:r>
          </a:p>
          <a:p>
            <a:pPr lvl="1"/>
            <a:r>
              <a:rPr lang="en-US" altLang="ko-KR" sz="2000" dirty="0">
                <a:latin typeface="+mj-lt"/>
              </a:rPr>
              <a:t>C</a:t>
            </a:r>
            <a:r>
              <a:rPr lang="en-US" altLang="ko-KR" sz="2000" dirty="0" smtClean="0">
                <a:latin typeface="+mj-lt"/>
              </a:rPr>
              <a:t>oordinator B is alive</a:t>
            </a:r>
          </a:p>
          <a:p>
            <a:pPr lvl="1"/>
            <a:r>
              <a:rPr lang="en-US" altLang="ko-KR" sz="2000" dirty="0" smtClean="0">
                <a:latin typeface="+mj-lt"/>
              </a:rPr>
              <a:t>The coordinator B is guaranteed that SA-ENC-Update is sent by the PD A and is fresh</a:t>
            </a:r>
          </a:p>
          <a:p>
            <a:pPr lvl="1"/>
            <a:endParaRPr lang="en-US" altLang="ko-KR" sz="1600" dirty="0">
              <a:latin typeface="+mj-lt"/>
            </a:endParaRPr>
          </a:p>
          <a:p>
            <a:endParaRPr lang="ko-KR" altLang="en-US" sz="24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113</a:t>
            </a:fld>
            <a:endParaRPr lang="en-US" altLang="ko-KR"/>
          </a:p>
        </p:txBody>
      </p:sp>
    </p:spTree>
    <p:extLst>
      <p:ext uri="{BB962C8B-B14F-4D97-AF65-F5344CB8AC3E}">
        <p14:creationId xmlns:p14="http://schemas.microsoft.com/office/powerpoint/2010/main" xmlns="" val="7316931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ENC_KEY Distribution</a:t>
            </a:r>
            <a:endParaRPr lang="ko-KR" altLang="en-US" dirty="0"/>
          </a:p>
        </p:txBody>
      </p:sp>
      <p:sp>
        <p:nvSpPr>
          <p:cNvPr id="3" name="내용 개체 틀 2"/>
          <p:cNvSpPr>
            <a:spLocks noGrp="1"/>
          </p:cNvSpPr>
          <p:nvPr>
            <p:ph idx="1"/>
          </p:nvPr>
        </p:nvSpPr>
        <p:spPr/>
        <p:txBody>
          <a:bodyPr/>
          <a:lstStyle/>
          <a:p>
            <a:r>
              <a:rPr lang="en-US" altLang="ko-KR" sz="2400" dirty="0">
                <a:latin typeface="+mj-lt"/>
              </a:rPr>
              <a:t>After a successful authorization, the PD A dynamically requests parameters for SA(security association) including </a:t>
            </a:r>
            <a:r>
              <a:rPr lang="en-US" altLang="ko-KR" sz="2400" dirty="0" smtClean="0">
                <a:latin typeface="+mj-lt"/>
              </a:rPr>
              <a:t>ENC_KEY</a:t>
            </a:r>
          </a:p>
          <a:p>
            <a:pPr lvl="1"/>
            <a:r>
              <a:rPr lang="en-US" altLang="ko-KR" sz="2000" dirty="0" err="1" smtClean="0">
                <a:latin typeface="+mj-lt"/>
              </a:rPr>
              <a:t>KEY_Request</a:t>
            </a:r>
            <a:r>
              <a:rPr lang="en-US" altLang="ko-KR" sz="2000" dirty="0" smtClean="0">
                <a:latin typeface="+mj-lt"/>
              </a:rPr>
              <a:t> </a:t>
            </a:r>
          </a:p>
          <a:p>
            <a:pPr lvl="1"/>
            <a:r>
              <a:rPr lang="en-US" altLang="ko-KR" sz="2000" dirty="0" err="1" smtClean="0">
                <a:latin typeface="+mj-lt"/>
              </a:rPr>
              <a:t>KEY_Reply</a:t>
            </a:r>
            <a:endParaRPr lang="en-US" altLang="ko-KR" sz="2000" dirty="0" smtClean="0">
              <a:latin typeface="+mj-lt"/>
            </a:endParaRP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114</a:t>
            </a:fld>
            <a:endParaRPr lang="en-US" altLang="ko-KR"/>
          </a:p>
        </p:txBody>
      </p:sp>
    </p:spTree>
    <p:extLst>
      <p:ext uri="{BB962C8B-B14F-4D97-AF65-F5344CB8AC3E}">
        <p14:creationId xmlns:p14="http://schemas.microsoft.com/office/powerpoint/2010/main" xmlns="" val="20508420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Group Key Distribution</a:t>
            </a:r>
            <a:endParaRPr lang="ko-KR" altLang="en-US" dirty="0"/>
          </a:p>
        </p:txBody>
      </p:sp>
      <p:sp>
        <p:nvSpPr>
          <p:cNvPr id="3" name="내용 개체 틀 2"/>
          <p:cNvSpPr>
            <a:spLocks noGrp="1"/>
          </p:cNvSpPr>
          <p:nvPr>
            <p:ph idx="1"/>
          </p:nvPr>
        </p:nvSpPr>
        <p:spPr/>
        <p:txBody>
          <a:bodyPr/>
          <a:lstStyle/>
          <a:p>
            <a:r>
              <a:rPr lang="en-US" altLang="ko-KR" sz="2400" dirty="0" smtClean="0">
                <a:latin typeface="+mj-lt"/>
              </a:rPr>
              <a:t>In a network environment where the secure multicast and broadcast service (MBS) is supported, additional group key (GENC_KEY)  generation and delivery process is performed optionally after ENC_KEY distribution procedure</a:t>
            </a:r>
          </a:p>
          <a:p>
            <a:r>
              <a:rPr lang="en-US" altLang="ko-KR" dirty="0" smtClean="0">
                <a:latin typeface="+mj-lt"/>
              </a:rPr>
              <a:t>Update on </a:t>
            </a:r>
            <a:r>
              <a:rPr lang="en-US" altLang="ko-KR" smtClean="0">
                <a:latin typeface="+mj-lt"/>
              </a:rPr>
              <a:t>every membership </a:t>
            </a:r>
            <a:r>
              <a:rPr lang="en-US" altLang="ko-KR" dirty="0" smtClean="0">
                <a:latin typeface="+mj-lt"/>
              </a:rPr>
              <a:t>change</a:t>
            </a:r>
          </a:p>
          <a:p>
            <a:pPr lvl="1"/>
            <a:r>
              <a:rPr lang="en-US" altLang="ko-KR" sz="2000" dirty="0" smtClean="0">
                <a:latin typeface="+mj-lt"/>
              </a:rPr>
              <a:t>Backward security</a:t>
            </a:r>
          </a:p>
          <a:p>
            <a:pPr lvl="1"/>
            <a:r>
              <a:rPr lang="en-US" altLang="ko-KR" sz="2000" dirty="0" smtClean="0">
                <a:latin typeface="+mj-lt"/>
              </a:rPr>
              <a:t>Forward security</a:t>
            </a: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115</a:t>
            </a:fld>
            <a:endParaRPr lang="en-US" altLang="ko-KR"/>
          </a:p>
        </p:txBody>
      </p:sp>
    </p:spTree>
    <p:extLst>
      <p:ext uri="{BB962C8B-B14F-4D97-AF65-F5344CB8AC3E}">
        <p14:creationId xmlns:p14="http://schemas.microsoft.com/office/powerpoint/2010/main" xmlns="" val="19681875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t>Thank </a:t>
            </a:r>
            <a:r>
              <a:rPr lang="en-US" altLang="ko-KR" dirty="0" smtClean="0"/>
              <a:t>you</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116</a:t>
            </a:fld>
            <a:endParaRPr lang="en-US" altLang="ko-KR"/>
          </a:p>
        </p:txBody>
      </p:sp>
    </p:spTree>
    <p:extLst>
      <p:ext uri="{BB962C8B-B14F-4D97-AF65-F5344CB8AC3E}">
        <p14:creationId xmlns:p14="http://schemas.microsoft.com/office/powerpoint/2010/main" xmlns="" val="237993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(7/12)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600" dirty="0" smtClean="0">
                <a:ea typeface="굴림" charset="-127"/>
              </a:rPr>
              <a:t>E forwards the ACF to B and G. </a:t>
            </a:r>
          </a:p>
          <a:p>
            <a:pPr algn="just"/>
            <a:r>
              <a:rPr lang="en-US" altLang="ko-KR" sz="1600" dirty="0" smtClean="0">
                <a:ea typeface="굴림" charset="-127"/>
              </a:rPr>
              <a:t>D replies with ARCF to A.</a:t>
            </a:r>
          </a:p>
          <a:p>
            <a:pPr algn="just"/>
            <a:r>
              <a:rPr lang="en-US" altLang="ko-KR" sz="1600" dirty="0" smtClean="0">
                <a:ea typeface="굴림" charset="-127"/>
              </a:rPr>
              <a:t>D may send KEKs(key encryption keys) to A after authentication for secure multicast if needed.</a:t>
            </a:r>
          </a:p>
          <a:p>
            <a:pPr algn="just"/>
            <a:r>
              <a:rPr lang="en-US" altLang="ko-KR" sz="1600" dirty="0" smtClean="0">
                <a:ea typeface="굴림" charset="-127"/>
              </a:rPr>
              <a:t>D may send rekeying messages to update an existing group key for backward secrecy.</a:t>
            </a:r>
          </a:p>
          <a:p>
            <a:pPr algn="just"/>
            <a:r>
              <a:rPr lang="en-US" altLang="ko-KR" sz="1600" dirty="0" smtClean="0">
                <a:ea typeface="굴림" charset="-127"/>
              </a:rPr>
              <a:t>F does not transmit an ARCF to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12</a:t>
            </a:fld>
            <a:endParaRPr lang="en-US" altLang="ko-KR" smtClean="0">
              <a:latin typeface="Times New Roman" pitchFamily="18" charset="0"/>
            </a:endParaRPr>
          </a:p>
        </p:txBody>
      </p:sp>
      <p:sp>
        <p:nvSpPr>
          <p:cNvPr id="5" name="타원 6"/>
          <p:cNvSpPr>
            <a:spLocks noChangeArrowheads="1"/>
          </p:cNvSpPr>
          <p:nvPr/>
        </p:nvSpPr>
        <p:spPr bwMode="auto">
          <a:xfrm>
            <a:off x="5629872" y="422815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705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85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82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6" name="오른쪽 화살표 25"/>
          <p:cNvSpPr/>
          <p:nvPr/>
        </p:nvSpPr>
        <p:spPr>
          <a:xfrm rot="20950063">
            <a:off x="4820488" y="4376161"/>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TextBox 81"/>
          <p:cNvSpPr txBox="1">
            <a:spLocks noChangeArrowheads="1"/>
          </p:cNvSpPr>
          <p:nvPr/>
        </p:nvSpPr>
        <p:spPr bwMode="auto">
          <a:xfrm>
            <a:off x="5901110" y="5529894"/>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4232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5220072" y="59518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891585" y="5853466"/>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0" name="오른쪽 화살표 29"/>
          <p:cNvSpPr/>
          <p:nvPr/>
        </p:nvSpPr>
        <p:spPr>
          <a:xfrm rot="3104006">
            <a:off x="1702316" y="469745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1" name="타원 10"/>
          <p:cNvSpPr>
            <a:spLocks noChangeArrowheads="1"/>
          </p:cNvSpPr>
          <p:nvPr/>
        </p:nvSpPr>
        <p:spPr bwMode="auto">
          <a:xfrm>
            <a:off x="6588224" y="3730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32" name="타원 31"/>
          <p:cNvSpPr/>
          <p:nvPr/>
        </p:nvSpPr>
        <p:spPr bwMode="auto">
          <a:xfrm>
            <a:off x="6588371" y="41447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3" name="TextBox 32"/>
          <p:cNvSpPr txBox="1"/>
          <p:nvPr/>
        </p:nvSpPr>
        <p:spPr>
          <a:xfrm>
            <a:off x="6912221" y="3707944"/>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4" name="TextBox 33"/>
          <p:cNvSpPr txBox="1"/>
          <p:nvPr/>
        </p:nvSpPr>
        <p:spPr>
          <a:xfrm>
            <a:off x="6912221" y="4122010"/>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32123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298564"/>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80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611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266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4054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오른쪽 화살표 40"/>
          <p:cNvSpPr/>
          <p:nvPr/>
        </p:nvSpPr>
        <p:spPr>
          <a:xfrm rot="15981606">
            <a:off x="4222029" y="3972367"/>
            <a:ext cx="613545" cy="155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3" name="타원 10"/>
          <p:cNvSpPr>
            <a:spLocks noChangeArrowheads="1"/>
          </p:cNvSpPr>
          <p:nvPr/>
        </p:nvSpPr>
        <p:spPr bwMode="auto">
          <a:xfrm>
            <a:off x="4366804" y="336399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xmlns="" val="6970625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(8/12)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When PD A receives the ARCF, A joins D’s multicast group.</a:t>
            </a:r>
          </a:p>
          <a:p>
            <a:pPr algn="just"/>
            <a:r>
              <a:rPr lang="en-US" altLang="ko-KR" sz="2000" dirty="0" smtClean="0">
                <a:ea typeface="굴림" charset="-127"/>
              </a:rPr>
              <a:t>Also, PD B receives the ACF from PD E.</a:t>
            </a:r>
          </a:p>
          <a:p>
            <a:pPr algn="just"/>
            <a:r>
              <a:rPr lang="en-US" altLang="ko-KR" sz="2000" dirty="0" smtClean="0">
                <a:ea typeface="굴림" charset="-127"/>
              </a:rPr>
              <a:t>Then, B multicasts a MGNF to limit a duplicate ARCF from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13</a:t>
            </a:fld>
            <a:endParaRPr lang="en-US" altLang="ko-KR" smtClean="0">
              <a:latin typeface="Times New Roman" pitchFamily="18" charset="0"/>
            </a:endParaRPr>
          </a:p>
        </p:txBody>
      </p:sp>
      <p:sp>
        <p:nvSpPr>
          <p:cNvPr id="5" name="타원 6"/>
          <p:cNvSpPr>
            <a:spLocks noChangeArrowheads="1"/>
          </p:cNvSpPr>
          <p:nvPr/>
        </p:nvSpPr>
        <p:spPr bwMode="auto">
          <a:xfrm>
            <a:off x="5629872" y="4227480"/>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6384"/>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18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1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181030" y="5138741"/>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4510703" y="525117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4499992" y="556073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171505" y="5462313"/>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13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544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1991"/>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39874"/>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오른쪽 화살표 41"/>
          <p:cNvSpPr/>
          <p:nvPr/>
        </p:nvSpPr>
        <p:spPr>
          <a:xfrm rot="12729903">
            <a:off x="4828565" y="3711980"/>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TextBox 81"/>
          <p:cNvSpPr txBox="1">
            <a:spLocks noChangeArrowheads="1"/>
          </p:cNvSpPr>
          <p:nvPr/>
        </p:nvSpPr>
        <p:spPr bwMode="auto">
          <a:xfrm>
            <a:off x="5171335" y="583895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4" name="오른쪽 화살표 43"/>
          <p:cNvSpPr/>
          <p:nvPr/>
        </p:nvSpPr>
        <p:spPr>
          <a:xfrm>
            <a:off x="4557502" y="591481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5" name="타원 10"/>
          <p:cNvSpPr>
            <a:spLocks noChangeArrowheads="1"/>
          </p:cNvSpPr>
          <p:nvPr/>
        </p:nvSpPr>
        <p:spPr bwMode="auto">
          <a:xfrm>
            <a:off x="4366804" y="336332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6" name="직선 연결선 45"/>
          <p:cNvCxnSpPr>
            <a:stCxn id="37" idx="5"/>
            <a:endCxn id="6" idx="1"/>
          </p:cNvCxnSpPr>
          <p:nvPr/>
        </p:nvCxnSpPr>
        <p:spPr bwMode="auto">
          <a:xfrm>
            <a:off x="1824087" y="4470554"/>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xmlns="" val="1503194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(9/12)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800" dirty="0">
                <a:ea typeface="굴림" charset="-127"/>
              </a:rPr>
              <a:t>PD </a:t>
            </a:r>
            <a:r>
              <a:rPr lang="en-US" altLang="ko-KR" sz="1800" dirty="0" smtClean="0">
                <a:ea typeface="굴림" charset="-127"/>
              </a:rPr>
              <a:t>B </a:t>
            </a:r>
            <a:r>
              <a:rPr lang="en-US" altLang="ko-KR" sz="1800" dirty="0">
                <a:ea typeface="굴림" charset="-127"/>
              </a:rPr>
              <a:t>replies with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through E.</a:t>
            </a:r>
          </a:p>
          <a:p>
            <a:pPr algn="just"/>
            <a:r>
              <a:rPr lang="en-US" altLang="ko-KR" sz="1800" dirty="0">
                <a:ea typeface="굴림" charset="-127"/>
              </a:rPr>
              <a:t>B</a:t>
            </a:r>
            <a:r>
              <a:rPr lang="en-US" altLang="ko-KR" sz="1800" dirty="0" smtClean="0">
                <a:ea typeface="굴림" charset="-127"/>
              </a:rPr>
              <a:t> </a:t>
            </a:r>
            <a:r>
              <a:rPr lang="en-US" altLang="ko-KR" sz="1800" dirty="0">
                <a:ea typeface="굴림" charset="-127"/>
              </a:rPr>
              <a:t>may send KEKs(key encryption keys) to </a:t>
            </a:r>
            <a:r>
              <a:rPr lang="en-US" altLang="ko-KR" sz="1800" dirty="0" smtClean="0">
                <a:ea typeface="굴림" charset="-127"/>
              </a:rPr>
              <a:t>A </a:t>
            </a:r>
            <a:r>
              <a:rPr lang="en-US" altLang="ko-KR" sz="1800" dirty="0">
                <a:ea typeface="굴림" charset="-127"/>
              </a:rPr>
              <a:t>after authentication for secure multicast if needed.</a:t>
            </a:r>
          </a:p>
          <a:p>
            <a:pPr algn="just"/>
            <a:r>
              <a:rPr lang="en-US" altLang="ko-KR" sz="1800" dirty="0" smtClean="0">
                <a:ea typeface="굴림" charset="-127"/>
              </a:rPr>
              <a:t>B </a:t>
            </a:r>
            <a:r>
              <a:rPr lang="en-US" altLang="ko-KR" sz="1800" dirty="0">
                <a:ea typeface="굴림" charset="-127"/>
              </a:rPr>
              <a:t>may send rekeying messages to update an existing group key for backward secrecy.</a:t>
            </a:r>
          </a:p>
          <a:p>
            <a:pPr algn="just"/>
            <a:r>
              <a:rPr lang="en-US" altLang="ko-KR" sz="1800" dirty="0" smtClean="0">
                <a:ea typeface="굴림" charset="-127"/>
              </a:rPr>
              <a:t>G </a:t>
            </a:r>
            <a:r>
              <a:rPr lang="en-US" altLang="ko-KR" sz="1800" dirty="0">
                <a:ea typeface="굴림" charset="-127"/>
              </a:rPr>
              <a:t>does not transmit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a:t>
            </a:r>
            <a:r>
              <a:rPr lang="en-US" altLang="ko-KR" sz="1800" dirty="0">
                <a:ea typeface="굴림" charset="-127"/>
              </a:rPr>
              <a:t>since </a:t>
            </a:r>
            <a:r>
              <a:rPr lang="en-US" altLang="ko-KR" sz="1800" dirty="0" smtClean="0">
                <a:ea typeface="굴림" charset="-127"/>
              </a:rPr>
              <a:t>the </a:t>
            </a:r>
            <a:r>
              <a:rPr lang="en-US" altLang="ko-KR" sz="1800" dirty="0">
                <a:ea typeface="굴림" charset="-127"/>
              </a:rPr>
              <a:t>PD </a:t>
            </a:r>
            <a:r>
              <a:rPr lang="en-US" altLang="ko-KR" sz="1800" dirty="0" smtClean="0">
                <a:ea typeface="굴림" charset="-127"/>
              </a:rPr>
              <a:t>G already received </a:t>
            </a:r>
            <a:r>
              <a:rPr lang="en-US" altLang="ko-KR" sz="1800" dirty="0">
                <a:ea typeface="굴림" charset="-127"/>
              </a:rPr>
              <a:t>the MGNF from </a:t>
            </a:r>
            <a:r>
              <a:rPr lang="en-US" altLang="ko-KR" sz="1800" dirty="0" smtClean="0">
                <a:ea typeface="굴림" charset="-127"/>
              </a:rPr>
              <a:t>B.</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14</a:t>
            </a:fld>
            <a:endParaRPr lang="en-US" altLang="ko-KR" smtClean="0">
              <a:latin typeface="Times New Roman" pitchFamily="18" charset="0"/>
            </a:endParaRPr>
          </a:p>
        </p:txBody>
      </p:sp>
      <p:sp>
        <p:nvSpPr>
          <p:cNvPr id="6" name="타원 10"/>
          <p:cNvSpPr>
            <a:spLocks noChangeArrowheads="1"/>
          </p:cNvSpPr>
          <p:nvPr/>
        </p:nvSpPr>
        <p:spPr bwMode="auto">
          <a:xfrm>
            <a:off x="2195736" y="501005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878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181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9" name="타원 8"/>
          <p:cNvSpPr/>
          <p:nvPr/>
        </p:nvSpPr>
        <p:spPr bwMode="auto">
          <a:xfrm>
            <a:off x="1547664" y="418779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7" name="TextBox 81"/>
          <p:cNvSpPr txBox="1">
            <a:spLocks noChangeArrowheads="1"/>
          </p:cNvSpPr>
          <p:nvPr/>
        </p:nvSpPr>
        <p:spPr bwMode="auto">
          <a:xfrm>
            <a:off x="5901110" y="5522888"/>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353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448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46460"/>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4888503" y="441170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타원 23"/>
          <p:cNvSpPr/>
          <p:nvPr/>
        </p:nvSpPr>
        <p:spPr bwMode="auto">
          <a:xfrm>
            <a:off x="6588371" y="39217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6" name="TextBox 25"/>
          <p:cNvSpPr txBox="1"/>
          <p:nvPr/>
        </p:nvSpPr>
        <p:spPr>
          <a:xfrm>
            <a:off x="6912221" y="3898980"/>
            <a:ext cx="2044149" cy="369332"/>
          </a:xfrm>
          <a:prstGeom prst="rect">
            <a:avLst/>
          </a:prstGeom>
          <a:noFill/>
        </p:spPr>
        <p:txBody>
          <a:bodyPr wrap="none" rtlCol="0">
            <a:spAutoFit/>
          </a:bodyPr>
          <a:lstStyle/>
          <a:p>
            <a:r>
              <a:rPr lang="en-US" altLang="ko-KR" dirty="0" smtClean="0"/>
              <a:t>: Non-member PD</a:t>
            </a:r>
            <a:endParaRPr lang="ko-KR" altLang="en-US" dirty="0"/>
          </a:p>
        </p:txBody>
      </p:sp>
      <p:cxnSp>
        <p:nvCxnSpPr>
          <p:cNvPr id="29" name="직선 연결선 28"/>
          <p:cNvCxnSpPr>
            <a:stCxn id="9" idx="5"/>
            <a:endCxn id="6" idx="1"/>
          </p:cNvCxnSpPr>
          <p:nvPr/>
        </p:nvCxnSpPr>
        <p:spPr bwMode="auto">
          <a:xfrm>
            <a:off x="1824087" y="446422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0" name="타원 10"/>
          <p:cNvSpPr>
            <a:spLocks noChangeArrowheads="1"/>
          </p:cNvSpPr>
          <p:nvPr/>
        </p:nvSpPr>
        <p:spPr bwMode="auto">
          <a:xfrm>
            <a:off x="6588224" y="348960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466932"/>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4" name="타원 10"/>
          <p:cNvSpPr>
            <a:spLocks noChangeArrowheads="1"/>
          </p:cNvSpPr>
          <p:nvPr/>
        </p:nvSpPr>
        <p:spPr bwMode="auto">
          <a:xfrm>
            <a:off x="2520169" y="365910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5" name="직선 연결선 34"/>
          <p:cNvCxnSpPr>
            <a:endCxn id="34" idx="3"/>
          </p:cNvCxnSpPr>
          <p:nvPr/>
        </p:nvCxnSpPr>
        <p:spPr bwMode="auto">
          <a:xfrm flipV="1">
            <a:off x="1824087" y="393565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6"/>
          <p:cNvSpPr>
            <a:spLocks noChangeArrowheads="1"/>
          </p:cNvSpPr>
          <p:nvPr/>
        </p:nvSpPr>
        <p:spPr bwMode="auto">
          <a:xfrm>
            <a:off x="5629872" y="422114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6" name="직선 연결선 35"/>
          <p:cNvCxnSpPr>
            <a:stCxn id="32" idx="1"/>
          </p:cNvCxnSpPr>
          <p:nvPr/>
        </p:nvCxnSpPr>
        <p:spPr bwMode="auto">
          <a:xfrm flipH="1" flipV="1">
            <a:off x="4643353" y="363354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4366804" y="33569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xmlns="" val="3346734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(10/12)</a:t>
            </a:r>
            <a:endParaRPr lang="ko-KR" altLang="en-US" dirty="0" smtClean="0">
              <a:ea typeface="굴림" charset="-127"/>
            </a:endParaRPr>
          </a:p>
        </p:txBody>
      </p:sp>
      <p:sp>
        <p:nvSpPr>
          <p:cNvPr id="4102" name="내용 개체 틀 5"/>
          <p:cNvSpPr>
            <a:spLocks noGrp="1"/>
          </p:cNvSpPr>
          <p:nvPr>
            <p:ph idx="1"/>
          </p:nvPr>
        </p:nvSpPr>
        <p:spPr>
          <a:xfrm>
            <a:off x="685800" y="1626642"/>
            <a:ext cx="7918648" cy="4538662"/>
          </a:xfrm>
        </p:spPr>
        <p:txBody>
          <a:bodyPr/>
          <a:lstStyle/>
          <a:p>
            <a:pPr algn="just"/>
            <a:r>
              <a:rPr lang="en-US" altLang="ko-KR" sz="2000" dirty="0" smtClean="0">
                <a:ea typeface="굴림" charset="-127"/>
              </a:rPr>
              <a:t>E forwards the ARCF to PD C.</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15</a:t>
            </a:fld>
            <a:endParaRPr lang="en-US" altLang="ko-KR" smtClean="0">
              <a:latin typeface="Times New Roman" pitchFamily="18" charset="0"/>
            </a:endParaRPr>
          </a:p>
        </p:txBody>
      </p:sp>
      <p:sp>
        <p:nvSpPr>
          <p:cNvPr id="6" name="타원 10"/>
          <p:cNvSpPr>
            <a:spLocks noChangeArrowheads="1"/>
          </p:cNvSpPr>
          <p:nvPr/>
        </p:nvSpPr>
        <p:spPr bwMode="auto">
          <a:xfrm>
            <a:off x="2195736" y="502614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394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791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38982"/>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141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097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2554"/>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3643614" y="459615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타원 28"/>
          <p:cNvSpPr/>
          <p:nvPr/>
        </p:nvSpPr>
        <p:spPr bwMode="auto">
          <a:xfrm>
            <a:off x="1547664" y="4203892"/>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0" name="직선 연결선 29"/>
          <p:cNvCxnSpPr>
            <a:stCxn id="29" idx="5"/>
          </p:cNvCxnSpPr>
          <p:nvPr/>
        </p:nvCxnSpPr>
        <p:spPr bwMode="auto">
          <a:xfrm>
            <a:off x="1824087" y="4480315"/>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10"/>
          <p:cNvSpPr>
            <a:spLocks noChangeArrowheads="1"/>
          </p:cNvSpPr>
          <p:nvPr/>
        </p:nvSpPr>
        <p:spPr bwMode="auto">
          <a:xfrm>
            <a:off x="2520169" y="3675203"/>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1752"/>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6"/>
          <p:cNvSpPr>
            <a:spLocks noChangeArrowheads="1"/>
          </p:cNvSpPr>
          <p:nvPr/>
        </p:nvSpPr>
        <p:spPr bwMode="auto">
          <a:xfrm>
            <a:off x="5629872" y="4237241"/>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8" name="직선 연결선 37"/>
          <p:cNvCxnSpPr>
            <a:stCxn id="24" idx="1"/>
          </p:cNvCxnSpPr>
          <p:nvPr/>
        </p:nvCxnSpPr>
        <p:spPr bwMode="auto">
          <a:xfrm flipH="1" flipV="1">
            <a:off x="4643353" y="3649635"/>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타원 10"/>
          <p:cNvSpPr>
            <a:spLocks noChangeArrowheads="1"/>
          </p:cNvSpPr>
          <p:nvPr/>
        </p:nvSpPr>
        <p:spPr bwMode="auto">
          <a:xfrm>
            <a:off x="4366804" y="3373086"/>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5" name="타원 34"/>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6" name="TextBox 35"/>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7"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0" name="TextBox 39"/>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xmlns="" val="8113095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C </a:t>
            </a:r>
            <a:r>
              <a:rPr lang="en-US" altLang="ko-KR" sz="2000" dirty="0">
                <a:ea typeface="굴림" charset="-127"/>
              </a:rPr>
              <a:t>forwards </a:t>
            </a:r>
            <a:r>
              <a:rPr lang="en-US" altLang="ko-KR" sz="2000" dirty="0" smtClean="0">
                <a:ea typeface="굴림" charset="-127"/>
              </a:rPr>
              <a:t>the ARCF to </a:t>
            </a:r>
            <a:r>
              <a:rPr lang="en-US" altLang="ko-KR" sz="2000" dirty="0">
                <a:ea typeface="굴림" charset="-127"/>
              </a:rPr>
              <a:t>PD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16</a:t>
            </a:fld>
            <a:endParaRPr lang="en-US" altLang="ko-KR" smtClean="0">
              <a:latin typeface="Times New Roman" pitchFamily="18" charset="0"/>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9"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0" name="타원 29"/>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1" name="직선 연결선 30"/>
          <p:cNvCxnSpPr>
            <a:stCxn id="30"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오른쪽 화살표 23"/>
          <p:cNvSpPr/>
          <p:nvPr/>
        </p:nvSpPr>
        <p:spPr>
          <a:xfrm rot="8992332">
            <a:off x="2514382" y="479677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8" name="타원 6"/>
          <p:cNvSpPr>
            <a:spLocks noChangeArrowheads="1"/>
          </p:cNvSpPr>
          <p:nvPr/>
        </p:nvSpPr>
        <p:spPr bwMode="auto">
          <a:xfrm>
            <a:off x="5629872" y="424266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39"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0" name="직선 연결선 39"/>
          <p:cNvCxnSpPr>
            <a:stCxn id="38" idx="1"/>
            <a:endCxn id="39"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6"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7" name="TextBox 36"/>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xmlns="" val="2352677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(12/12)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PD A is aware of route between PD A and PD B. </a:t>
            </a:r>
          </a:p>
          <a:p>
            <a:pPr algn="just"/>
            <a:r>
              <a:rPr lang="en-US" altLang="ko-KR" sz="2000" dirty="0" smtClean="0">
                <a:ea typeface="굴림" charset="-127"/>
              </a:rPr>
              <a:t>Now, PD A joins PD B’s multicast group.</a:t>
            </a:r>
          </a:p>
          <a:p>
            <a:pPr algn="just"/>
            <a:r>
              <a:rPr lang="en-US" altLang="ko-KR" sz="2000" dirty="0" smtClean="0">
                <a:ea typeface="굴림" charset="-127"/>
              </a:rPr>
              <a:t>Although group of B and G are not aware of group of D and F currently, multicasting service still works by simply forwarding multicast data frames.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17</a:t>
            </a:fld>
            <a:endParaRPr lang="en-US" altLang="ko-KR" smtClean="0">
              <a:latin typeface="Times New Roman" pitchFamily="18" charset="0"/>
            </a:endParaRPr>
          </a:p>
        </p:txBody>
      </p:sp>
      <p:sp>
        <p:nvSpPr>
          <p:cNvPr id="5" name="타원 6"/>
          <p:cNvSpPr>
            <a:spLocks noChangeArrowheads="1"/>
          </p:cNvSpPr>
          <p:nvPr/>
        </p:nvSpPr>
        <p:spPr bwMode="auto">
          <a:xfrm>
            <a:off x="5629872" y="424266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cxnSp>
        <p:nvCxnSpPr>
          <p:cNvPr id="29" name="직선 연결선 28"/>
          <p:cNvCxnSpPr>
            <a:stCxn id="7" idx="2"/>
            <a:endCxn id="37" idx="6"/>
          </p:cNvCxnSpPr>
          <p:nvPr/>
        </p:nvCxnSpPr>
        <p:spPr bwMode="auto">
          <a:xfrm flipH="1">
            <a:off x="2519733" y="4771296"/>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0" name="직선 연결선 29"/>
          <p:cNvCxnSpPr>
            <a:stCxn id="8" idx="2"/>
            <a:endCxn id="7" idx="6"/>
          </p:cNvCxnSpPr>
          <p:nvPr/>
        </p:nvCxnSpPr>
        <p:spPr bwMode="auto">
          <a:xfrm flipH="1">
            <a:off x="3549946" y="4595263"/>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1" name="직선 연결선 30"/>
          <p:cNvCxnSpPr>
            <a:stCxn id="5" idx="2"/>
            <a:endCxn id="8" idx="6"/>
          </p:cNvCxnSpPr>
          <p:nvPr/>
        </p:nvCxnSpPr>
        <p:spPr bwMode="auto">
          <a:xfrm flipH="1">
            <a:off x="4751834" y="4404775"/>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8" name="타원 37"/>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9" name="직선 연결선 38"/>
          <p:cNvCxnSpPr>
            <a:stCxn id="38"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5" name="직선 연결선 24"/>
          <p:cNvCxnSpPr>
            <a:endCxn id="24"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32" name="직선 연결선 31"/>
          <p:cNvCxnSpPr>
            <a:endCxn id="26"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0" name="타원 39"/>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1" name="TextBox 40"/>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2"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3" name="TextBox 42"/>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xmlns="" val="29023729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(1/5)</a:t>
            </a:r>
            <a:endParaRPr lang="ko-KR" altLang="en-US" dirty="0"/>
          </a:p>
        </p:txBody>
      </p:sp>
      <p:sp>
        <p:nvSpPr>
          <p:cNvPr id="3" name="내용 개체 틀 2"/>
          <p:cNvSpPr>
            <a:spLocks noGrp="1"/>
          </p:cNvSpPr>
          <p:nvPr>
            <p:ph idx="1"/>
          </p:nvPr>
        </p:nvSpPr>
        <p:spPr/>
        <p:txBody>
          <a:bodyPr/>
          <a:lstStyle/>
          <a:p>
            <a:r>
              <a:rPr lang="en-US" altLang="ko-KR" dirty="0" smtClean="0"/>
              <a:t>A multicast group is determined by application type ID, application specific ID, and application specific group ID. </a:t>
            </a:r>
          </a:p>
          <a:p>
            <a:r>
              <a:rPr lang="en-US" altLang="ko-KR" dirty="0" smtClean="0"/>
              <a:t>Therefore, it is inefficient if transmitting all IDs in a frame and managing routing table.</a:t>
            </a:r>
          </a:p>
          <a:p>
            <a:pPr lvl="1">
              <a:buNone/>
            </a:pP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18</a:t>
            </a:fld>
            <a:endParaRPr lang="en-US" altLang="ko-KR"/>
          </a:p>
        </p:txBody>
      </p:sp>
    </p:spTree>
    <p:extLst>
      <p:ext uri="{BB962C8B-B14F-4D97-AF65-F5344CB8AC3E}">
        <p14:creationId xmlns:p14="http://schemas.microsoft.com/office/powerpoint/2010/main" xmlns="" val="37207033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(2/5)</a:t>
            </a:r>
            <a:endParaRPr lang="ko-KR" altLang="en-US" dirty="0"/>
          </a:p>
        </p:txBody>
      </p:sp>
      <p:sp>
        <p:nvSpPr>
          <p:cNvPr id="3" name="내용 개체 틀 2"/>
          <p:cNvSpPr>
            <a:spLocks noGrp="1"/>
          </p:cNvSpPr>
          <p:nvPr>
            <p:ph idx="1"/>
          </p:nvPr>
        </p:nvSpPr>
        <p:spPr>
          <a:xfrm>
            <a:off x="685800" y="1268760"/>
            <a:ext cx="7772400" cy="4539208"/>
          </a:xfrm>
        </p:spPr>
        <p:txBody>
          <a:bodyPr/>
          <a:lstStyle/>
          <a:p>
            <a:r>
              <a:rPr lang="en-US" altLang="ko-KR" sz="2000" dirty="0" smtClean="0"/>
              <a:t>Therefore, we propose a device group ID creation scheme.</a:t>
            </a:r>
          </a:p>
          <a:p>
            <a:pPr lvl="1"/>
            <a:r>
              <a:rPr lang="en-US" altLang="ko-KR" sz="2000" dirty="0" smtClean="0"/>
              <a:t>Device group ID should be unique and distributed by a PD sending the first ARCF in the group.</a:t>
            </a:r>
          </a:p>
          <a:p>
            <a:pPr lvl="1"/>
            <a:r>
              <a:rPr lang="en-US" altLang="ko-KR" sz="2000" dirty="0" smtClean="0"/>
              <a:t>The PD manages/updates group keys for secure and dynamic multicast group communications after authentication procedures described in security section.</a:t>
            </a:r>
          </a:p>
          <a:p>
            <a:pPr lvl="1"/>
            <a:r>
              <a:rPr lang="en-US" altLang="ko-KR" sz="2000" dirty="0" smtClean="0"/>
              <a:t>The PD generates device group ID based on its </a:t>
            </a:r>
            <a:r>
              <a:rPr lang="en-US" altLang="ko-KR" sz="2000" dirty="0" err="1" smtClean="0"/>
              <a:t>unicast</a:t>
            </a:r>
            <a:r>
              <a:rPr lang="en-US" altLang="ko-KR" sz="2000" dirty="0" smtClean="0"/>
              <a:t> ID.</a:t>
            </a:r>
          </a:p>
          <a:p>
            <a:pPr lvl="1"/>
            <a:r>
              <a:rPr lang="en-US" altLang="ko-KR" sz="2000" dirty="0" smtClean="0"/>
              <a:t>Since a PD’s </a:t>
            </a:r>
            <a:r>
              <a:rPr lang="en-US" altLang="ko-KR" sz="2000" dirty="0" err="1" smtClean="0"/>
              <a:t>unicast</a:t>
            </a:r>
            <a:r>
              <a:rPr lang="en-US" altLang="ko-KR" sz="2000" dirty="0" smtClean="0"/>
              <a:t> ID is unique, prefix concatenated by PD’s </a:t>
            </a:r>
            <a:r>
              <a:rPr lang="en-US" altLang="ko-KR" sz="2000" dirty="0" err="1" smtClean="0"/>
              <a:t>unicast</a:t>
            </a:r>
            <a:r>
              <a:rPr lang="en-US" altLang="ko-KR" sz="2000" dirty="0" smtClean="0"/>
              <a:t> ID is also unique.</a:t>
            </a:r>
          </a:p>
          <a:p>
            <a:endParaRPr lang="ko-KR" altLang="en-US"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19</a:t>
            </a:fld>
            <a:endParaRPr lang="en-US" altLang="ko-KR"/>
          </a:p>
        </p:txBody>
      </p:sp>
      <p:graphicFrame>
        <p:nvGraphicFramePr>
          <p:cNvPr id="5" name="표 4"/>
          <p:cNvGraphicFramePr>
            <a:graphicFrameLocks noGrp="1"/>
          </p:cNvGraphicFramePr>
          <p:nvPr/>
        </p:nvGraphicFramePr>
        <p:xfrm>
          <a:off x="1547664" y="5229200"/>
          <a:ext cx="6096001" cy="370840"/>
        </p:xfrm>
        <a:graphic>
          <a:graphicData uri="http://schemas.openxmlformats.org/drawingml/2006/table">
            <a:tbl>
              <a:tblPr firstRow="1" bandRow="1">
                <a:tableStyleId>{5940675A-B579-460E-94D1-54222C63F5DA}</a:tableStyleId>
              </a:tblPr>
              <a:tblGrid>
                <a:gridCol w="1631505"/>
                <a:gridCol w="4464496"/>
              </a:tblGrid>
              <a:tr h="370840">
                <a:tc>
                  <a:txBody>
                    <a:bodyPr/>
                    <a:lstStyle/>
                    <a:p>
                      <a:pPr latinLnBrk="1"/>
                      <a:r>
                        <a:rPr lang="en-US" altLang="ko-KR" dirty="0" smtClean="0"/>
                        <a:t>Prefix </a:t>
                      </a:r>
                      <a:endParaRPr lang="ko-KR" altLang="en-US" dirty="0"/>
                    </a:p>
                  </a:txBody>
                  <a:tcPr/>
                </a:tc>
                <a:tc>
                  <a:txBody>
                    <a:bodyPr/>
                    <a:lstStyle/>
                    <a:p>
                      <a:pPr latinLnBrk="1"/>
                      <a:r>
                        <a:rPr lang="en-US" altLang="ko-KR" dirty="0" err="1" smtClean="0"/>
                        <a:t>Unicast</a:t>
                      </a:r>
                      <a:r>
                        <a:rPr lang="en-US" altLang="ko-KR" dirty="0" smtClean="0"/>
                        <a:t> ID</a:t>
                      </a:r>
                      <a:endParaRPr lang="ko-KR" altLang="en-US" dirty="0"/>
                    </a:p>
                  </a:txBody>
                  <a:tcPr/>
                </a:tc>
              </a:tr>
            </a:tbl>
          </a:graphicData>
        </a:graphic>
      </p:graphicFrame>
    </p:spTree>
    <p:extLst>
      <p:ext uri="{BB962C8B-B14F-4D97-AF65-F5344CB8AC3E}">
        <p14:creationId xmlns:p14="http://schemas.microsoft.com/office/powerpoint/2010/main" xmlns="" val="226322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37985F6C-8C07-4262-8C70-31C5388C8E4E}" type="slidenum">
              <a:rPr lang="en-US" altLang="ko-KR" smtClean="0">
                <a:latin typeface="Times New Roman" pitchFamily="18" charset="0"/>
              </a:rPr>
              <a:pPr/>
              <a:t>2</a:t>
            </a:fld>
            <a:endParaRPr lang="en-US" altLang="ko-KR" smtClean="0">
              <a:latin typeface="Times New Roman" pitchFamily="18" charset="0"/>
            </a:endParaRPr>
          </a:p>
        </p:txBody>
      </p:sp>
      <p:sp>
        <p:nvSpPr>
          <p:cNvPr id="2051" name="Rectangle 2"/>
          <p:cNvSpPr>
            <a:spLocks noGrp="1" noChangeArrowheads="1"/>
          </p:cNvSpPr>
          <p:nvPr>
            <p:ph type="ctrTitle"/>
          </p:nvPr>
        </p:nvSpPr>
        <p:spPr>
          <a:xfrm>
            <a:off x="1042988" y="1989138"/>
            <a:ext cx="7072312" cy="1143000"/>
          </a:xfrm>
        </p:spPr>
        <p:txBody>
          <a:bodyPr/>
          <a:lstStyle/>
          <a:p>
            <a:r>
              <a:rPr lang="en-US" sz="3200" dirty="0" smtClean="0"/>
              <a:t>Technical Proposal for IEEE 802.15.8</a:t>
            </a:r>
            <a:endParaRPr lang="en-US" altLang="ko-KR" sz="3200" b="1" dirty="0" smtClean="0">
              <a:latin typeface="Arial" charset="0"/>
              <a:ea typeface="굴림" charset="-127"/>
            </a:endParaRPr>
          </a:p>
        </p:txBody>
      </p:sp>
      <p:sp>
        <p:nvSpPr>
          <p:cNvPr id="2052" name="Rectangle 3"/>
          <p:cNvSpPr>
            <a:spLocks noGrp="1" noChangeArrowheads="1"/>
          </p:cNvSpPr>
          <p:nvPr>
            <p:ph type="subTitle" idx="1"/>
          </p:nvPr>
        </p:nvSpPr>
        <p:spPr>
          <a:xfrm>
            <a:off x="1116013" y="3795713"/>
            <a:ext cx="6911975" cy="1992312"/>
          </a:xfrm>
        </p:spPr>
        <p:txBody>
          <a:bodyPr/>
          <a:lstStyle/>
          <a:p>
            <a:pPr>
              <a:lnSpc>
                <a:spcPct val="90000"/>
              </a:lnSpc>
            </a:pPr>
            <a:r>
              <a:rPr lang="en-US" altLang="ko-KR" sz="1800" dirty="0" err="1">
                <a:ea typeface="굴림" charset="-127"/>
              </a:rPr>
              <a:t>Jeongseok</a:t>
            </a:r>
            <a:r>
              <a:rPr lang="en-US" altLang="ko-KR" sz="1800" dirty="0">
                <a:ea typeface="굴림" charset="-127"/>
              </a:rPr>
              <a:t> Yu, </a:t>
            </a:r>
            <a:r>
              <a:rPr lang="en-US" altLang="ko-KR" sz="1800" dirty="0" err="1" smtClean="0">
                <a:ea typeface="굴림" charset="-127"/>
              </a:rPr>
              <a:t>Woongsoo</a:t>
            </a:r>
            <a:r>
              <a:rPr lang="en-US" altLang="ko-KR" sz="1800" dirty="0" smtClean="0">
                <a:ea typeface="굴림" charset="-127"/>
              </a:rPr>
              <a:t> Na, </a:t>
            </a:r>
            <a:r>
              <a:rPr lang="en-US" altLang="ko-KR" sz="1800" dirty="0" err="1" smtClean="0">
                <a:ea typeface="굴림" charset="-127"/>
              </a:rPr>
              <a:t>Hyoungchul</a:t>
            </a:r>
            <a:r>
              <a:rPr lang="en-US" altLang="ko-KR" sz="1800" dirty="0" smtClean="0">
                <a:ea typeface="굴림" charset="-127"/>
              </a:rPr>
              <a:t> </a:t>
            </a:r>
            <a:r>
              <a:rPr lang="en-US" altLang="ko-KR" sz="1800" dirty="0" err="1" smtClean="0">
                <a:ea typeface="굴림" charset="-127"/>
              </a:rPr>
              <a:t>Bae</a:t>
            </a:r>
            <a:r>
              <a:rPr lang="en-US" altLang="ko-KR" sz="1800" dirty="0" smtClean="0">
                <a:ea typeface="굴림" charset="-127"/>
              </a:rPr>
              <a:t>, </a:t>
            </a:r>
            <a:r>
              <a:rPr lang="en-US" altLang="ko-KR" sz="1800" dirty="0" err="1" smtClean="0">
                <a:ea typeface="굴림" charset="-127"/>
              </a:rPr>
              <a:t>Taejin</a:t>
            </a:r>
            <a:r>
              <a:rPr lang="en-US" altLang="ko-KR" sz="1800" dirty="0" smtClean="0">
                <a:ea typeface="굴림" charset="-127"/>
              </a:rPr>
              <a:t> Kim, </a:t>
            </a:r>
            <a:r>
              <a:rPr lang="en-US" altLang="ko-KR" sz="1800" dirty="0" err="1" smtClean="0">
                <a:ea typeface="굴림" charset="-127"/>
              </a:rPr>
              <a:t>Yunseong</a:t>
            </a:r>
            <a:r>
              <a:rPr lang="en-US" altLang="ko-KR" sz="1800" dirty="0" smtClean="0">
                <a:ea typeface="굴림" charset="-127"/>
              </a:rPr>
              <a:t> Lee, </a:t>
            </a:r>
            <a:r>
              <a:rPr lang="en-US" altLang="ko-KR" sz="1800" dirty="0" err="1" smtClean="0">
                <a:ea typeface="굴림" charset="-127"/>
              </a:rPr>
              <a:t>Juho</a:t>
            </a:r>
            <a:r>
              <a:rPr lang="en-US" altLang="ko-KR" sz="1800" dirty="0" smtClean="0">
                <a:ea typeface="굴림" charset="-127"/>
              </a:rPr>
              <a:t> Lee, </a:t>
            </a:r>
            <a:r>
              <a:rPr lang="en-US" altLang="ko-KR" sz="1800" dirty="0" err="1" smtClean="0">
                <a:ea typeface="굴림" charset="-127"/>
              </a:rPr>
              <a:t>Zeynep</a:t>
            </a:r>
            <a:r>
              <a:rPr lang="en-US" altLang="ko-KR" sz="1800" dirty="0" smtClean="0">
                <a:ea typeface="굴림" charset="-127"/>
              </a:rPr>
              <a:t> </a:t>
            </a:r>
            <a:r>
              <a:rPr lang="en-US" altLang="ko-KR" sz="1800" dirty="0" err="1" smtClean="0">
                <a:ea typeface="굴림" charset="-127"/>
              </a:rPr>
              <a:t>Vatandas</a:t>
            </a:r>
            <a:r>
              <a:rPr lang="en-US" altLang="ko-KR" sz="1800" dirty="0" smtClean="0">
                <a:ea typeface="굴림" charset="-127"/>
              </a:rPr>
              <a:t>, </a:t>
            </a:r>
            <a:r>
              <a:rPr lang="en-US" altLang="ko-KR" sz="1800" dirty="0" err="1" smtClean="0">
                <a:ea typeface="굴림" charset="-127"/>
              </a:rPr>
              <a:t>Sungrae</a:t>
            </a:r>
            <a:r>
              <a:rPr lang="en-US" altLang="ko-KR" sz="1800" dirty="0" smtClean="0">
                <a:ea typeface="굴림" charset="-127"/>
              </a:rPr>
              <a:t> Cho, and </a:t>
            </a:r>
            <a:r>
              <a:rPr lang="en-US" altLang="ko-KR" sz="1800" dirty="0" err="1" smtClean="0">
                <a:ea typeface="굴림" charset="-127"/>
              </a:rPr>
              <a:t>Junbeom</a:t>
            </a:r>
            <a:r>
              <a:rPr lang="en-US" altLang="ko-KR" sz="1800" dirty="0" smtClean="0">
                <a:ea typeface="굴림" charset="-127"/>
              </a:rPr>
              <a:t> </a:t>
            </a:r>
            <a:r>
              <a:rPr lang="en-US" altLang="ko-KR" sz="1800" dirty="0" err="1" smtClean="0">
                <a:ea typeface="굴림" charset="-127"/>
              </a:rPr>
              <a:t>Hur</a:t>
            </a:r>
            <a:endParaRPr lang="en-US" altLang="ko-KR" sz="1800" dirty="0" smtClean="0">
              <a:ea typeface="굴림" charset="-127"/>
            </a:endParaRPr>
          </a:p>
          <a:p>
            <a:pPr>
              <a:lnSpc>
                <a:spcPct val="90000"/>
              </a:lnSpc>
            </a:pPr>
            <a:endParaRPr lang="en-US" altLang="ko-KR" sz="2400" dirty="0" smtClean="0">
              <a:ea typeface="굴림" charset="-127"/>
            </a:endParaRPr>
          </a:p>
          <a:p>
            <a:pPr>
              <a:lnSpc>
                <a:spcPct val="90000"/>
              </a:lnSpc>
            </a:pPr>
            <a:r>
              <a:rPr lang="en-US" altLang="ko-KR" sz="2800" dirty="0" smtClean="0">
                <a:ea typeface="굴림" charset="-127"/>
              </a:rPr>
              <a:t>Chung-</a:t>
            </a:r>
            <a:r>
              <a:rPr lang="en-US" altLang="ko-KR" sz="2800" dirty="0" err="1" smtClean="0">
                <a:ea typeface="굴림" charset="-127"/>
              </a:rPr>
              <a:t>Ang</a:t>
            </a:r>
            <a:r>
              <a:rPr lang="en-US" altLang="ko-KR" sz="2800" dirty="0" smtClean="0">
                <a:ea typeface="굴림" charset="-127"/>
              </a:rPr>
              <a:t> University</a:t>
            </a:r>
          </a:p>
        </p:txBody>
      </p:sp>
    </p:spTree>
  </p:cSld>
  <p:clrMapOvr>
    <a:masterClrMapping/>
  </p:clrMapOvr>
  <mc:AlternateContent xmlns:mc="http://schemas.openxmlformats.org/markup-compatibility/2006">
    <mc:Choice xmlns:p14="http://schemas.microsoft.com/office/powerpoint/2010/main" xmlns="" Requires="p14">
      <p:transition spd="slow" p14:dur="2000" advTm="16070"/>
    </mc:Choice>
    <mc:Fallback>
      <p:transition spd="slow" advTm="160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(3/5)</a:t>
            </a:r>
            <a:endParaRPr lang="ko-KR" altLang="en-US" dirty="0"/>
          </a:p>
        </p:txBody>
      </p:sp>
      <p:sp>
        <p:nvSpPr>
          <p:cNvPr id="3" name="내용 개체 틀 2"/>
          <p:cNvSpPr>
            <a:spLocks noGrp="1"/>
          </p:cNvSpPr>
          <p:nvPr>
            <p:ph idx="1"/>
          </p:nvPr>
        </p:nvSpPr>
        <p:spPr/>
        <p:txBody>
          <a:bodyPr/>
          <a:lstStyle/>
          <a:p>
            <a:r>
              <a:rPr lang="en-US" altLang="ko-KR" dirty="0" smtClean="0"/>
              <a:t>When two or more multicast groups are merged, the device group ID should be same.</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20</a:t>
            </a:fld>
            <a:endParaRPr lang="en-US" altLang="ko-KR"/>
          </a:p>
        </p:txBody>
      </p:sp>
      <p:sp>
        <p:nvSpPr>
          <p:cNvPr id="9"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2" name="타원 11"/>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3"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14" name="직선 연결선 13"/>
          <p:cNvCxnSpPr>
            <a:stCxn id="12" idx="7"/>
            <a:endCxn id="13"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7" name="TextBox 16"/>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19"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20" name="TextBox 19"/>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21"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22" name="직선 연결선 21"/>
          <p:cNvCxnSpPr>
            <a:stCxn id="21" idx="2"/>
            <a:endCxn id="23"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3"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24" name="직선 연결선 23"/>
          <p:cNvCxnSpPr>
            <a:stCxn id="12" idx="5"/>
            <a:endCxn id="9"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29" name="직선 연결선 28"/>
          <p:cNvCxnSpPr>
            <a:stCxn id="23" idx="2"/>
            <a:endCxn id="9"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3"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4" name="오른쪽 화살표 33"/>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recognizes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two</a:t>
            </a:r>
            <a:r>
              <a:rPr kumimoji="0" lang="en-US" altLang="ko-KR" sz="1200" b="0" i="0" u="none" strike="noStrike" cap="none" normalizeH="0" dirty="0" smtClean="0">
                <a:ln>
                  <a:noFill/>
                </a:ln>
                <a:solidFill>
                  <a:schemeClr val="tx1"/>
                </a:solidFill>
                <a:effectLst/>
                <a:latin typeface="Arial" charset="0"/>
                <a:ea typeface="굴림" pitchFamily="50" charset="-127"/>
              </a:rPr>
              <a:t> device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group</a:t>
            </a:r>
            <a:r>
              <a:rPr lang="en-US" altLang="ko-KR" sz="1200" dirty="0" smtClean="0">
                <a:solidFill>
                  <a:schemeClr val="tx1"/>
                </a:solidFill>
                <a:latin typeface="Arial" charset="0"/>
                <a:ea typeface="굴림" pitchFamily="50" charset="-127"/>
              </a:rPr>
              <a:t> IDs exist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 networks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6" name="직사각형 35"/>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37" name="직사각형 36"/>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xmlns="" val="4251838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(4/5)</a:t>
            </a:r>
            <a:endParaRPr lang="ko-KR" altLang="en-US" dirty="0"/>
          </a:p>
        </p:txBody>
      </p:sp>
      <p:sp>
        <p:nvSpPr>
          <p:cNvPr id="3" name="내용 개체 틀 2"/>
          <p:cNvSpPr>
            <a:spLocks noGrp="1"/>
          </p:cNvSpPr>
          <p:nvPr>
            <p:ph idx="1"/>
          </p:nvPr>
        </p:nvSpPr>
        <p:spPr/>
        <p:txBody>
          <a:bodyPr/>
          <a:lstStyle/>
          <a:p>
            <a:r>
              <a:rPr lang="en-US" altLang="ko-KR" dirty="0" smtClean="0"/>
              <a:t>The PD recognizing the existence of two or more multicast groups randomly determines the device group ID for those groups.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21</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determines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device </a:t>
            </a:r>
            <a:r>
              <a:rPr kumimoji="0" lang="en-US" altLang="ko-KR" sz="1200" b="0" i="0" u="none" strike="noStrike" cap="none" normalizeH="0" dirty="0" smtClean="0">
                <a:ln>
                  <a:noFill/>
                </a:ln>
                <a:solidFill>
                  <a:schemeClr val="tx1"/>
                </a:solidFill>
                <a:effectLst/>
                <a:latin typeface="Arial" charset="0"/>
                <a:ea typeface="굴림" pitchFamily="50" charset="-127"/>
              </a:rPr>
              <a:t>group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ID is 8</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xmlns="" val="11745394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(5/5)</a:t>
            </a:r>
            <a:endParaRPr lang="ko-KR" altLang="en-US" dirty="0"/>
          </a:p>
        </p:txBody>
      </p:sp>
      <p:sp>
        <p:nvSpPr>
          <p:cNvPr id="3" name="내용 개체 틀 2"/>
          <p:cNvSpPr>
            <a:spLocks noGrp="1"/>
          </p:cNvSpPr>
          <p:nvPr>
            <p:ph idx="1"/>
          </p:nvPr>
        </p:nvSpPr>
        <p:spPr/>
        <p:txBody>
          <a:bodyPr/>
          <a:lstStyle/>
          <a:p>
            <a:r>
              <a:rPr lang="en-US" altLang="ko-KR" sz="1800" dirty="0" smtClean="0"/>
              <a:t>Then, the PD sends MGNF (notification type = 3 and TTL =      ) to the group that does not have the selected group ID to update multicast group ID.</a:t>
            </a:r>
          </a:p>
          <a:p>
            <a:pPr algn="just"/>
            <a:r>
              <a:rPr lang="en-US" altLang="ko-KR" sz="1800" dirty="0" smtClean="0">
                <a:ea typeface="굴림" charset="-127"/>
              </a:rPr>
              <a:t>A </a:t>
            </a:r>
            <a:r>
              <a:rPr lang="en-US" altLang="ko-KR" sz="1800" dirty="0">
                <a:ea typeface="굴림" charset="-127"/>
              </a:rPr>
              <a:t>may send rekeying messages to update an existing group key for backward secrecy.</a:t>
            </a:r>
          </a:p>
          <a:p>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22</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a:r>
              <a:rPr lang="en-US" altLang="ko-KR" sz="1200" dirty="0" smtClean="0">
                <a:solidFill>
                  <a:schemeClr val="tx1"/>
                </a:solidFill>
                <a:latin typeface="Arial" charset="0"/>
                <a:ea typeface="굴림" pitchFamily="50" charset="-127"/>
              </a:rPr>
              <a:t>A  sends </a:t>
            </a:r>
          </a:p>
          <a:p>
            <a:pPr algn="ctr"/>
            <a:r>
              <a:rPr lang="en-US" altLang="ko-KR" sz="1200" dirty="0" smtClean="0">
                <a:solidFill>
                  <a:schemeClr val="tx1"/>
                </a:solidFill>
                <a:latin typeface="Arial" charset="0"/>
                <a:ea typeface="굴림" pitchFamily="50" charset="-127"/>
              </a:rPr>
              <a:t>MGNF  to D and 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to change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device group ID</a:t>
            </a:r>
            <a:endParaRPr kumimoji="0" lang="en-US" altLang="ko-KR" sz="1200" b="0" i="0" u="none" strike="noStrike" cap="none" normalizeH="0" dirty="0" smtClean="0">
              <a:ln>
                <a:noFill/>
              </a:ln>
              <a:solidFill>
                <a:schemeClr val="tx1"/>
              </a:solidFill>
              <a:effectLst/>
              <a:latin typeface="Arial" charset="0"/>
              <a:ea typeface="굴림" pitchFamily="50" charset="-127"/>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323528" y="3717032"/>
            <a:ext cx="1800493" cy="369332"/>
          </a:xfrm>
          <a:prstGeom prst="rect">
            <a:avLst/>
          </a:prstGeom>
        </p:spPr>
        <p:txBody>
          <a:bodyPr wrap="none">
            <a:spAutoFit/>
          </a:bodyPr>
          <a:lstStyle/>
          <a:p>
            <a:r>
              <a:rPr lang="en-US" altLang="ko-KR" dirty="0" smtClean="0"/>
              <a:t>Group ID: 5 </a:t>
            </a:r>
            <a:r>
              <a:rPr lang="en-US" altLang="ko-KR" dirty="0" smtClean="0">
                <a:sym typeface="Wingdings" pitchFamily="2" charset="2"/>
              </a:rPr>
              <a:t></a:t>
            </a:r>
            <a:r>
              <a:rPr lang="en-US" altLang="ko-KR" dirty="0" smtClean="0"/>
              <a:t>8</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
        <p:nvSpPr>
          <p:cNvPr id="42" name="오른쪽 화살표 41"/>
          <p:cNvSpPr/>
          <p:nvPr/>
        </p:nvSpPr>
        <p:spPr>
          <a:xfrm rot="13980276">
            <a:off x="1507166" y="472128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4" name="오른쪽 화살표 43"/>
          <p:cNvSpPr/>
          <p:nvPr/>
        </p:nvSpPr>
        <p:spPr>
          <a:xfrm rot="20242021">
            <a:off x="1558764" y="40799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5" name="개체 44"/>
          <p:cNvGraphicFramePr>
            <a:graphicFrameLocks noChangeAspect="1"/>
          </p:cNvGraphicFramePr>
          <p:nvPr>
            <p:extLst>
              <p:ext uri="{D42A27DB-BD31-4B8C-83A1-F6EECF244321}">
                <p14:modId xmlns:p14="http://schemas.microsoft.com/office/powerpoint/2010/main" xmlns="" val="1895980918"/>
              </p:ext>
            </p:extLst>
          </p:nvPr>
        </p:nvGraphicFramePr>
        <p:xfrm>
          <a:off x="7039927" y="1505566"/>
          <a:ext cx="518458" cy="432048"/>
        </p:xfrm>
        <a:graphic>
          <a:graphicData uri="http://schemas.openxmlformats.org/presentationml/2006/ole">
            <p:oleObj spid="_x0000_s2097" name="Equation" r:id="rId4" imgW="152202" imgH="126835" progId="">
              <p:embed/>
            </p:oleObj>
          </a:graphicData>
        </a:graphic>
      </p:graphicFrame>
    </p:spTree>
    <p:extLst>
      <p:ext uri="{BB962C8B-B14F-4D97-AF65-F5344CB8AC3E}">
        <p14:creationId xmlns:p14="http://schemas.microsoft.com/office/powerpoint/2010/main" xmlns="" val="13574824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8134672" cy="727075"/>
          </a:xfrm>
        </p:spPr>
        <p:txBody>
          <a:bodyPr/>
          <a:lstStyle/>
          <a:p>
            <a:r>
              <a:rPr lang="en-US" altLang="ko-KR" dirty="0" smtClean="0">
                <a:ea typeface="굴림" charset="-127"/>
              </a:rPr>
              <a:t>Multicast Group Notification Frame (MGNF) (1/6)</a:t>
            </a:r>
            <a:endParaRPr lang="ko-KR" altLang="en-US" dirty="0" smtClean="0">
              <a:ea typeface="굴림" charset="-127"/>
            </a:endParaRPr>
          </a:p>
        </p:txBody>
      </p:sp>
      <p:sp>
        <p:nvSpPr>
          <p:cNvPr id="33" name="내용 개체 틀 2"/>
          <p:cNvSpPr txBox="1">
            <a:spLocks/>
          </p:cNvSpPr>
          <p:nvPr/>
        </p:nvSpPr>
        <p:spPr bwMode="auto">
          <a:xfrm>
            <a:off x="457200" y="1356534"/>
            <a:ext cx="505090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The purposes of MGNF are</a:t>
            </a:r>
          </a:p>
          <a:p>
            <a:pPr lvl="1" algn="just"/>
            <a:r>
              <a:rPr lang="en-US" altLang="ko-KR" sz="2000" dirty="0" smtClean="0"/>
              <a:t>Limiting duplicate ARCF,</a:t>
            </a:r>
            <a:endParaRPr lang="en-US" altLang="ko-KR" sz="2000" kern="0" dirty="0" smtClean="0"/>
          </a:p>
          <a:p>
            <a:pPr lvl="1" algn="just"/>
            <a:r>
              <a:rPr lang="en-US" altLang="ko-KR" sz="2000" kern="0" dirty="0" smtClean="0"/>
              <a:t>Management of routing table, </a:t>
            </a:r>
          </a:p>
          <a:p>
            <a:pPr lvl="1" algn="just"/>
            <a:r>
              <a:rPr lang="en-US" altLang="ko-KR" sz="2000" kern="0" dirty="0" smtClean="0"/>
              <a:t>Notifying leaving multicast group,</a:t>
            </a:r>
          </a:p>
          <a:p>
            <a:pPr lvl="1" algn="just"/>
            <a:r>
              <a:rPr lang="en-US" altLang="ko-KR" sz="2000" kern="0" dirty="0">
                <a:sym typeface="Wingdings" pitchFamily="2" charset="2"/>
              </a:rPr>
              <a:t>Device group ID </a:t>
            </a:r>
            <a:r>
              <a:rPr lang="en-US" altLang="ko-KR" sz="2000" kern="0" dirty="0" smtClean="0">
                <a:sym typeface="Wingdings" pitchFamily="2" charset="2"/>
              </a:rPr>
              <a:t>creation,</a:t>
            </a:r>
          </a:p>
          <a:p>
            <a:pPr lvl="1" algn="just"/>
            <a:r>
              <a:rPr lang="en-US" altLang="ko-KR" sz="2000" kern="0" dirty="0">
                <a:sym typeface="Wingdings" pitchFamily="2" charset="2"/>
              </a:rPr>
              <a:t>R</a:t>
            </a:r>
            <a:r>
              <a:rPr lang="en-US" altLang="ko-KR" sz="2000" kern="0" dirty="0" smtClean="0">
                <a:sym typeface="Wingdings" pitchFamily="2" charset="2"/>
              </a:rPr>
              <a:t>equest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a:sym typeface="Wingdings" pitchFamily="2" charset="2"/>
              </a:rPr>
              <a:t>R</a:t>
            </a:r>
            <a:r>
              <a:rPr lang="en-US" altLang="ko-KR" sz="2000" kern="0" dirty="0" smtClean="0">
                <a:sym typeface="Wingdings" pitchFamily="2" charset="2"/>
              </a:rPr>
              <a:t>eply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smtClean="0">
                <a:sym typeface="Wingdings" pitchFamily="2" charset="2"/>
              </a:rPr>
              <a:t>Mobility support, and</a:t>
            </a:r>
            <a:endParaRPr lang="en-US" altLang="ko-KR" sz="2000" kern="0" dirty="0">
              <a:sym typeface="Wingdings" pitchFamily="2" charset="2"/>
            </a:endParaRPr>
          </a:p>
          <a:p>
            <a:pPr lvl="1" algn="just"/>
            <a:r>
              <a:rPr lang="en-US" altLang="ko-KR" sz="2000" kern="0" dirty="0" smtClean="0">
                <a:sym typeface="Wingdings" pitchFamily="2" charset="2"/>
              </a:rPr>
              <a:t>Local repair,</a:t>
            </a:r>
            <a:endParaRPr lang="en-US" altLang="ko-KR" sz="2000" kern="0" dirty="0">
              <a:sym typeface="Wingdings" pitchFamily="2" charset="2"/>
            </a:endParaRPr>
          </a:p>
          <a:p>
            <a:pPr marL="457200" lvl="1" indent="0" algn="just">
              <a:buNone/>
            </a:pPr>
            <a:r>
              <a:rPr lang="en-US" altLang="ko-KR" sz="2000" kern="0" dirty="0" smtClean="0"/>
              <a:t>for relay-enabled PDs.</a:t>
            </a:r>
          </a:p>
          <a:p>
            <a:pPr algn="just"/>
            <a:r>
              <a:rPr lang="en-US" altLang="ko-KR" sz="2000" kern="0" dirty="0" smtClean="0"/>
              <a:t>The MGNF has following eight notification types for above purposes.</a:t>
            </a:r>
          </a:p>
          <a:p>
            <a:pPr algn="just"/>
            <a:endParaRPr lang="en-US" altLang="ko-KR" sz="2000" kern="0" dirty="0" smtClean="0"/>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23</a:t>
            </a:fld>
            <a:endParaRPr lang="en-US" altLang="ko-KR"/>
          </a:p>
        </p:txBody>
      </p:sp>
      <p:sp>
        <p:nvSpPr>
          <p:cNvPr id="10" name="TextBox 9"/>
          <p:cNvSpPr txBox="1"/>
          <p:nvPr/>
        </p:nvSpPr>
        <p:spPr>
          <a:xfrm>
            <a:off x="5220072" y="2549570"/>
            <a:ext cx="3923928" cy="2062103"/>
          </a:xfrm>
          <a:prstGeom prst="rect">
            <a:avLst/>
          </a:prstGeom>
          <a:noFill/>
        </p:spPr>
        <p:txBody>
          <a:bodyPr wrap="square" rtlCol="0">
            <a:spAutoFit/>
          </a:bodyPr>
          <a:lstStyle/>
          <a:p>
            <a:r>
              <a:rPr lang="en-US" altLang="ko-KR" sz="1600" dirty="0" smtClean="0"/>
              <a:t>0 </a:t>
            </a:r>
            <a:r>
              <a:rPr lang="en-US" altLang="ko-KR" sz="1600" dirty="0" smtClean="0">
                <a:sym typeface="Wingdings" pitchFamily="2" charset="2"/>
              </a:rPr>
              <a:t> </a:t>
            </a:r>
            <a:r>
              <a:rPr lang="en-US" altLang="ko-KR" sz="1600" dirty="0" smtClean="0"/>
              <a:t>Limiting duplicate ARCF</a:t>
            </a:r>
          </a:p>
          <a:p>
            <a:r>
              <a:rPr lang="en-US" altLang="ko-KR" sz="1600" dirty="0" smtClean="0">
                <a:sym typeface="Wingdings" pitchFamily="2" charset="2"/>
              </a:rPr>
              <a:t>1  </a:t>
            </a:r>
            <a:r>
              <a:rPr lang="en-US" altLang="ko-KR" sz="1600" kern="0" dirty="0" smtClean="0"/>
              <a:t>Management of routing table</a:t>
            </a:r>
          </a:p>
          <a:p>
            <a:r>
              <a:rPr lang="en-US" altLang="ko-KR" sz="1600" dirty="0" smtClean="0">
                <a:sym typeface="Wingdings" pitchFamily="2" charset="2"/>
              </a:rPr>
              <a:t>2 </a:t>
            </a:r>
            <a:r>
              <a:rPr lang="en-US" altLang="ko-KR" sz="1600" dirty="0">
                <a:sym typeface="Wingdings" pitchFamily="2" charset="2"/>
              </a:rPr>
              <a:t> </a:t>
            </a:r>
            <a:r>
              <a:rPr lang="en-US" altLang="ko-KR" sz="1600" kern="0" dirty="0"/>
              <a:t>Notifying leaving </a:t>
            </a:r>
            <a:r>
              <a:rPr lang="en-US" altLang="ko-KR" sz="1600" kern="0" dirty="0" smtClean="0"/>
              <a:t>multicast</a:t>
            </a:r>
          </a:p>
          <a:p>
            <a:r>
              <a:rPr lang="en-US" altLang="ko-KR" sz="1600" kern="0" dirty="0" smtClean="0">
                <a:sym typeface="Wingdings" pitchFamily="2" charset="2"/>
              </a:rPr>
              <a:t>3  Device group ID creation</a:t>
            </a:r>
          </a:p>
          <a:p>
            <a:r>
              <a:rPr lang="en-US" altLang="ko-KR" sz="1600" kern="0" dirty="0" smtClean="0">
                <a:sym typeface="Wingdings" pitchFamily="2" charset="2"/>
              </a:rPr>
              <a:t>4  Request for unicast routing</a:t>
            </a:r>
          </a:p>
          <a:p>
            <a:r>
              <a:rPr lang="en-US" altLang="ko-KR" sz="1600" kern="0" dirty="0" smtClean="0">
                <a:sym typeface="Wingdings" pitchFamily="2" charset="2"/>
              </a:rPr>
              <a:t>5  </a:t>
            </a:r>
            <a:r>
              <a:rPr lang="en-US" altLang="ko-KR" sz="1600" kern="0" dirty="0">
                <a:sym typeface="Wingdings" pitchFamily="2" charset="2"/>
              </a:rPr>
              <a:t>R</a:t>
            </a:r>
            <a:r>
              <a:rPr lang="en-US" altLang="ko-KR" sz="1600" kern="0" dirty="0" smtClean="0">
                <a:sym typeface="Wingdings" pitchFamily="2" charset="2"/>
              </a:rPr>
              <a:t>eply for </a:t>
            </a:r>
            <a:r>
              <a:rPr lang="en-US" altLang="ko-KR" sz="1600" kern="0" dirty="0">
                <a:sym typeface="Wingdings" pitchFamily="2" charset="2"/>
              </a:rPr>
              <a:t>unicast </a:t>
            </a:r>
            <a:r>
              <a:rPr lang="en-US" altLang="ko-KR" sz="1600" kern="0" dirty="0" smtClean="0">
                <a:sym typeface="Wingdings" pitchFamily="2" charset="2"/>
              </a:rPr>
              <a:t>routing</a:t>
            </a:r>
          </a:p>
          <a:p>
            <a:pPr marL="0" lvl="1"/>
            <a:r>
              <a:rPr lang="en-US" altLang="ko-KR" sz="1600" kern="0" dirty="0" smtClean="0">
                <a:sym typeface="Wingdings" pitchFamily="2" charset="2"/>
              </a:rPr>
              <a:t>6  </a:t>
            </a:r>
            <a:r>
              <a:rPr lang="en-US" altLang="ko-KR" sz="1600" kern="0" dirty="0">
                <a:sym typeface="Wingdings" pitchFamily="2" charset="2"/>
              </a:rPr>
              <a:t>Mobility </a:t>
            </a:r>
            <a:r>
              <a:rPr lang="en-US" altLang="ko-KR" sz="1600" kern="0" dirty="0" smtClean="0">
                <a:sym typeface="Wingdings" pitchFamily="2" charset="2"/>
              </a:rPr>
              <a:t>support</a:t>
            </a:r>
          </a:p>
          <a:p>
            <a:pPr marL="0" lvl="1"/>
            <a:r>
              <a:rPr lang="en-US" altLang="ko-KR" sz="1600" kern="0" dirty="0" smtClean="0">
                <a:sym typeface="Wingdings" pitchFamily="2" charset="2"/>
              </a:rPr>
              <a:t>7  Local repair</a:t>
            </a:r>
            <a:endParaRPr lang="en-US" altLang="ko-KR" sz="1600" kern="0" dirty="0"/>
          </a:p>
        </p:txBody>
      </p:sp>
      <p:sp>
        <p:nvSpPr>
          <p:cNvPr id="2" name="TextBox 1"/>
          <p:cNvSpPr txBox="1"/>
          <p:nvPr/>
        </p:nvSpPr>
        <p:spPr>
          <a:xfrm>
            <a:off x="5940152" y="2132856"/>
            <a:ext cx="1950277" cy="369332"/>
          </a:xfrm>
          <a:prstGeom prst="rect">
            <a:avLst/>
          </a:prstGeom>
          <a:noFill/>
        </p:spPr>
        <p:txBody>
          <a:bodyPr wrap="none" rtlCol="0">
            <a:spAutoFit/>
          </a:bodyPr>
          <a:lstStyle/>
          <a:p>
            <a:r>
              <a:rPr lang="en-US" altLang="ko-KR" dirty="0"/>
              <a:t>Notification </a:t>
            </a:r>
            <a:r>
              <a:rPr lang="en-US" altLang="ko-KR" dirty="0" smtClean="0"/>
              <a:t>Type</a:t>
            </a:r>
            <a:endParaRPr lang="ko-KR" altLang="en-US" dirty="0"/>
          </a:p>
        </p:txBody>
      </p:sp>
    </p:spTree>
    <p:extLst>
      <p:ext uri="{BB962C8B-B14F-4D97-AF65-F5344CB8AC3E}">
        <p14:creationId xmlns:p14="http://schemas.microsoft.com/office/powerpoint/2010/main" xmlns="" val="28639950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Limiting duplicate ARCF (Notification Type=0)</a:t>
            </a:r>
          </a:p>
          <a:p>
            <a:pPr lvl="1" algn="just"/>
            <a:r>
              <a:rPr lang="en-US" altLang="ko-KR" sz="2000" kern="0" dirty="0" smtClean="0"/>
              <a:t>a PD receiving an ACF multicasts MGNF with notification type set to 0 with random timer </a:t>
            </a:r>
            <a:r>
              <a:rPr lang="en-US" altLang="ko-KR" sz="2000" i="1" kern="0" dirty="0" err="1" smtClean="0"/>
              <a:t>T</a:t>
            </a:r>
            <a:r>
              <a:rPr lang="en-US" altLang="ko-KR" sz="2000" i="1" kern="0" baseline="-25000" dirty="0" err="1" smtClean="0"/>
              <a:t>j</a:t>
            </a:r>
            <a:r>
              <a:rPr lang="en-US" altLang="ko-KR" sz="2000" kern="0" dirty="0" smtClean="0"/>
              <a:t>. Range of </a:t>
            </a:r>
            <a:r>
              <a:rPr lang="en-US" altLang="ko-KR" sz="2000" i="1" kern="0" dirty="0" err="1" smtClean="0"/>
              <a:t>T</a:t>
            </a:r>
            <a:r>
              <a:rPr lang="en-US" altLang="ko-KR" sz="2000" i="1" kern="0" baseline="-25000" dirty="0" err="1" smtClean="0"/>
              <a:t>j</a:t>
            </a:r>
            <a:r>
              <a:rPr lang="en-US" altLang="ko-KR" sz="2000" i="1" kern="0" baseline="-25000" dirty="0" smtClean="0"/>
              <a:t>  </a:t>
            </a:r>
            <a:r>
              <a:rPr lang="en-US" altLang="ko-KR" sz="2000" kern="0" dirty="0" smtClean="0"/>
              <a:t>is [0, </a:t>
            </a:r>
            <a:r>
              <a:rPr lang="en-US" altLang="ko-KR" sz="2000" i="1" dirty="0" err="1"/>
              <a:t>T</a:t>
            </a:r>
            <a:r>
              <a:rPr lang="en-US" altLang="ko-KR" sz="2000" i="1" baseline="-25000" dirty="0" err="1"/>
              <a:t>jmax</a:t>
            </a:r>
            <a:r>
              <a:rPr lang="en-US" altLang="ko-KR" sz="2000" i="1" baseline="-25000" dirty="0"/>
              <a:t> </a:t>
            </a:r>
            <a:r>
              <a:rPr lang="en-US" altLang="ko-KR" sz="2000" kern="0" dirty="0" smtClean="0"/>
              <a:t>]</a:t>
            </a:r>
          </a:p>
          <a:p>
            <a:pPr lvl="1" algn="just"/>
            <a:r>
              <a:rPr lang="en-US" altLang="ko-KR" sz="2000" b="1" kern="0" dirty="0" smtClean="0"/>
              <a:t>Although missing MGNF can increase duplicate ARCF, MGNFs are not retransmitted to avoid flooding.</a:t>
            </a:r>
          </a:p>
          <a:p>
            <a:pPr lvl="1" algn="just"/>
            <a:r>
              <a:rPr lang="en-US" altLang="ko-KR" sz="2000" kern="0" dirty="0" smtClean="0"/>
              <a:t>In this case, payload of MGNF contains source of the ACF.</a:t>
            </a:r>
          </a:p>
          <a:p>
            <a:pPr lvl="1" algn="just"/>
            <a:endParaRPr lang="en-US" altLang="ko-KR" sz="2000" kern="0" dirty="0"/>
          </a:p>
        </p:txBody>
      </p:sp>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Frame (2/6)</a:t>
            </a:r>
            <a:endParaRPr lang="ko-KR" altLang="en-US" dirty="0" smtClean="0">
              <a:ea typeface="굴림" charset="-127"/>
            </a:endParaRPr>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dirty="0" smtClean="0"/>
              <a:t>Slide </a:t>
            </a:r>
            <a:fld id="{663B2C6A-A10B-4153-9678-0E313D0C0BBD}" type="slidenum">
              <a:rPr lang="en-US" altLang="ko-KR" smtClean="0"/>
              <a:pPr>
                <a:defRPr/>
              </a:pPr>
              <a:t>24</a:t>
            </a:fld>
            <a:endParaRPr lang="en-US" altLang="ko-KR" dirty="0"/>
          </a:p>
        </p:txBody>
      </p:sp>
    </p:spTree>
    <p:extLst>
      <p:ext uri="{BB962C8B-B14F-4D97-AF65-F5344CB8AC3E}">
        <p14:creationId xmlns:p14="http://schemas.microsoft.com/office/powerpoint/2010/main" xmlns="" val="41671814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(3/6)</a:t>
            </a:r>
            <a:endParaRPr lang="ko-KR" altLang="en-US" dirty="0"/>
          </a:p>
        </p:txBody>
      </p:sp>
      <mc:AlternateContent xmlns:mc="http://schemas.openxmlformats.org/markup-compatibility/2006">
        <mc:Choice xmlns:a14="http://schemas.microsoft.com/office/drawing/2010/main" xmlns="" Requires="a14">
          <p:sp>
            <p:nvSpPr>
              <p:cNvPr id="3" name="내용 개체 틀 2"/>
              <p:cNvSpPr>
                <a:spLocks noGrp="1"/>
              </p:cNvSpPr>
              <p:nvPr>
                <p:ph idx="1"/>
              </p:nvPr>
            </p:nvSpPr>
            <p:spPr/>
            <p:txBody>
              <a:bodyPr/>
              <a:lstStyle/>
              <a:p>
                <a:pPr algn="just"/>
                <a:r>
                  <a:rPr lang="en-US" altLang="ko-KR" sz="2000" dirty="0"/>
                  <a:t>Management of routing </a:t>
                </a:r>
                <a:r>
                  <a:rPr lang="en-US" altLang="ko-KR" sz="2000" dirty="0" smtClean="0"/>
                  <a:t>table </a:t>
                </a:r>
                <a:r>
                  <a:rPr lang="en-US" altLang="ko-KR" sz="2000" dirty="0"/>
                  <a:t>(Notification </a:t>
                </a:r>
                <a:r>
                  <a:rPr lang="en-US" altLang="ko-KR" sz="2000" dirty="0" smtClean="0"/>
                  <a:t>Type=1)</a:t>
                </a:r>
                <a:endParaRPr lang="en-US" altLang="ko-KR" sz="2000" dirty="0"/>
              </a:p>
              <a:p>
                <a:pPr lvl="1" algn="just"/>
                <a:r>
                  <a:rPr lang="en-US" altLang="ko-KR" sz="2000" dirty="0"/>
                  <a:t>Assumption: In order to reduce routing entries in the table, each PD maintains entries </a:t>
                </a:r>
                <a:r>
                  <a:rPr lang="en-US" altLang="ko-KR" sz="2000" dirty="0" smtClean="0"/>
                  <a:t>only for </a:t>
                </a:r>
                <a:r>
                  <a:rPr lang="en-US" altLang="ko-KR" sz="2000" dirty="0"/>
                  <a:t>PDs that has exchanged ACFs </a:t>
                </a:r>
                <a:r>
                  <a:rPr lang="en-US" altLang="ko-KR" sz="2000" dirty="0" smtClean="0"/>
                  <a:t>and </a:t>
                </a:r>
                <a:r>
                  <a:rPr lang="en-US" altLang="ko-KR" sz="2000" dirty="0"/>
                  <a:t>ARCFs in its routing table.</a:t>
                </a:r>
              </a:p>
              <a:p>
                <a:pPr lvl="1" algn="just"/>
                <a:r>
                  <a:rPr lang="en-US" altLang="ko-KR" sz="2000" dirty="0"/>
                  <a:t>Each PD in multicast group multicasts MGNFs periodically (</a:t>
                </a:r>
                <a14:m>
                  <m:oMath xmlns:m="http://schemas.openxmlformats.org/officeDocument/2006/math">
                    <m:r>
                      <a:rPr lang="en-US" altLang="ko-KR" sz="2000" i="1">
                        <a:latin typeface="Cambria Math"/>
                      </a:rPr>
                      <m:t>𝑇</m:t>
                    </m:r>
                    <m:r>
                      <a:rPr lang="en-US" altLang="ko-KR" sz="2000" i="1" baseline="-25000">
                        <a:latin typeface="Cambria Math"/>
                      </a:rPr>
                      <m:t>𝑝</m:t>
                    </m:r>
                    <m:r>
                      <a:rPr lang="en-US" altLang="ko-KR" sz="2000" i="1">
                        <a:latin typeface="Cambria Math"/>
                      </a:rPr>
                      <m:t>(</m:t>
                    </m:r>
                    <m:r>
                      <m:rPr>
                        <m:sty m:val="p"/>
                      </m:rPr>
                      <a:rPr lang="en-US" altLang="ko-KR" sz="2000">
                        <a:latin typeface="Cambria Math"/>
                      </a:rPr>
                      <m:t>Period</m:t>
                    </m:r>
                    <m:r>
                      <a:rPr lang="en-US" altLang="ko-KR" sz="2000" i="1">
                        <a:latin typeface="Cambria Math"/>
                      </a:rPr>
                      <m:t>)</m:t>
                    </m:r>
                    <m:r>
                      <a:rPr lang="en-US" altLang="ko-KR" sz="2000">
                        <a:latin typeface="Cambria Math"/>
                      </a:rPr>
                      <m:t>+</m:t>
                    </m:r>
                    <m:r>
                      <m:rPr>
                        <m:nor/>
                      </m:rPr>
                      <a:rPr lang="en-US" altLang="ko-KR" sz="2000" i="1" dirty="0"/>
                      <m:t>T</m:t>
                    </m:r>
                    <m:r>
                      <m:rPr>
                        <m:nor/>
                      </m:rPr>
                      <a:rPr lang="en-US" altLang="ko-KR" sz="2000" i="1" baseline="-25000" dirty="0"/>
                      <m:t>j</m:t>
                    </m:r>
                    <m:r>
                      <a:rPr lang="en-US" altLang="ko-KR" sz="2000">
                        <a:latin typeface="Cambria Math"/>
                      </a:rPr>
                      <m:t>) </m:t>
                    </m:r>
                  </m:oMath>
                </a14:m>
                <a:r>
                  <a:rPr lang="en-US" altLang="ko-KR" sz="2000" dirty="0"/>
                  <a:t>with notification type set to 1. Range </a:t>
                </a:r>
                <a:r>
                  <a:rPr lang="en-US" altLang="ko-KR" sz="2000" dirty="0" smtClean="0"/>
                  <a:t>of random timer </a:t>
                </a:r>
                <a:r>
                  <a:rPr lang="en-US" altLang="ko-KR" sz="2000" i="1" dirty="0" err="1"/>
                  <a:t>T</a:t>
                </a:r>
                <a:r>
                  <a:rPr lang="en-US" altLang="ko-KR" sz="2000" i="1" baseline="-25000" dirty="0" err="1"/>
                  <a:t>j</a:t>
                </a:r>
                <a:r>
                  <a:rPr lang="en-US" altLang="ko-KR" sz="2000" i="1" baseline="-25000" dirty="0"/>
                  <a:t/>
                </a:r>
                <a:r>
                  <a:rPr lang="en-US" altLang="ko-KR" sz="2000" dirty="0"/>
                  <a:t>is [0, </a:t>
                </a:r>
                <a:r>
                  <a:rPr lang="en-US" altLang="ko-KR" sz="2000" i="1" dirty="0" err="1" smtClean="0"/>
                  <a:t>T</a:t>
                </a:r>
                <a:r>
                  <a:rPr lang="en-US" altLang="ko-KR" sz="2000" i="1" baseline="-25000" dirty="0" err="1" smtClean="0"/>
                  <a:t>jmax</a:t>
                </a:r>
                <a:r>
                  <a:rPr lang="en-US" altLang="ko-KR" sz="2000" dirty="0" smtClean="0"/>
                  <a:t>]</a:t>
                </a:r>
                <a:endParaRPr lang="en-US" altLang="ko-KR" sz="2000" dirty="0"/>
              </a:p>
              <a:p>
                <a:pPr lvl="1" algn="just"/>
                <a:r>
                  <a:rPr lang="en-US" altLang="ko-KR" sz="2000" dirty="0" smtClean="0"/>
                  <a:t>Upon receiving a MGNF, a forwarding PD </a:t>
                </a:r>
                <a:r>
                  <a:rPr lang="en-US" altLang="ko-KR" sz="2000" dirty="0"/>
                  <a:t>updates the entries of the originator of the MGNF and one-hop PD sending the MGNF in its routing table</a:t>
                </a:r>
                <a:r>
                  <a:rPr lang="en-US" altLang="ko-KR" sz="2000" dirty="0" smtClean="0"/>
                  <a:t>, and forward the MGNF.</a:t>
                </a:r>
              </a:p>
              <a:p>
                <a:pPr lvl="1" algn="just"/>
                <a:r>
                  <a:rPr lang="en-US" altLang="ko-KR" sz="2000" dirty="0" smtClean="0"/>
                  <a:t>Upon </a:t>
                </a:r>
                <a:r>
                  <a:rPr lang="en-US" altLang="ko-KR" sz="2000" dirty="0"/>
                  <a:t>receiving a MGNF</a:t>
                </a:r>
                <a:r>
                  <a:rPr lang="en-US" altLang="ko-KR" sz="2000" dirty="0" smtClean="0"/>
                  <a:t>, a non-forwarding </a:t>
                </a:r>
                <a:r>
                  <a:rPr lang="en-US" altLang="ko-KR" sz="2000" dirty="0"/>
                  <a:t>PD updates the entries of the originator of the MGNF and one-hop PD sending the MGNF in its routing </a:t>
                </a:r>
                <a:r>
                  <a:rPr lang="en-US" altLang="ko-KR" sz="2000" dirty="0" smtClean="0"/>
                  <a:t>table, but does not forward the MGNF.</a:t>
                </a:r>
                <a:endParaRPr lang="en-US" altLang="ko-KR" sz="2000"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537" r="-784" b="-1060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25</a:t>
            </a:fld>
            <a:endParaRPr lang="en-US" altLang="ko-KR"/>
          </a:p>
        </p:txBody>
      </p:sp>
    </p:spTree>
    <p:extLst>
      <p:ext uri="{BB962C8B-B14F-4D97-AF65-F5344CB8AC3E}">
        <p14:creationId xmlns:p14="http://schemas.microsoft.com/office/powerpoint/2010/main" xmlns="" val="38469995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표 56"/>
          <p:cNvGraphicFramePr>
            <a:graphicFrameLocks noGrp="1"/>
          </p:cNvGraphicFramePr>
          <p:nvPr>
            <p:extLst>
              <p:ext uri="{D42A27DB-BD31-4B8C-83A1-F6EECF244321}">
                <p14:modId xmlns:p14="http://schemas.microsoft.com/office/powerpoint/2010/main" xmlns="" val="332525360"/>
              </p:ext>
            </p:extLst>
          </p:nvPr>
        </p:nvGraphicFramePr>
        <p:xfrm>
          <a:off x="3643306" y="3877158"/>
          <a:ext cx="714380" cy="1371348"/>
        </p:xfrm>
        <a:graphic>
          <a:graphicData uri="http://schemas.openxmlformats.org/drawingml/2006/table">
            <a:tbl>
              <a:tblPr firstRow="1" bandRow="1">
                <a:tableStyleId>{5C22544A-7EE6-4342-B048-85BDC9FD1C3A}</a:tableStyleId>
              </a:tblPr>
              <a:tblGrid>
                <a:gridCol w="439686"/>
                <a:gridCol w="274694"/>
              </a:tblGrid>
              <a:tr h="13754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xmlns="" val="3679070553"/>
              </p:ext>
            </p:extLst>
          </p:nvPr>
        </p:nvGraphicFramePr>
        <p:xfrm>
          <a:off x="2928926" y="2533862"/>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xmlns="" val="1437258630"/>
              </p:ext>
            </p:extLst>
          </p:nvPr>
        </p:nvGraphicFramePr>
        <p:xfrm>
          <a:off x="3714744" y="5319944"/>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5" name="표 54"/>
          <p:cNvGraphicFramePr>
            <a:graphicFrameLocks noGrp="1"/>
          </p:cNvGraphicFramePr>
          <p:nvPr>
            <p:extLst>
              <p:ext uri="{D42A27DB-BD31-4B8C-83A1-F6EECF244321}">
                <p14:modId xmlns:p14="http://schemas.microsoft.com/office/powerpoint/2010/main" xmlns="" val="1925092698"/>
              </p:ext>
            </p:extLst>
          </p:nvPr>
        </p:nvGraphicFramePr>
        <p:xfrm>
          <a:off x="2285984" y="4891316"/>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xmlns="" val="1773431561"/>
              </p:ext>
            </p:extLst>
          </p:nvPr>
        </p:nvGraphicFramePr>
        <p:xfrm>
          <a:off x="928662" y="4819878"/>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xmlns="" val="2396703068"/>
              </p:ext>
            </p:extLst>
          </p:nvPr>
        </p:nvGraphicFramePr>
        <p:xfrm>
          <a:off x="2214545" y="2948464"/>
          <a:ext cx="642943" cy="1371348"/>
        </p:xfrm>
        <a:graphic>
          <a:graphicData uri="http://schemas.openxmlformats.org/drawingml/2006/table">
            <a:tbl>
              <a:tblPr firstRow="1" bandRow="1">
                <a:tableStyleId>{5C22544A-7EE6-4342-B048-85BDC9FD1C3A}</a:tableStyleId>
              </a:tblPr>
              <a:tblGrid>
                <a:gridCol w="395717"/>
                <a:gridCol w="247226"/>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xmlns="" val="3432542327"/>
              </p:ext>
            </p:extLst>
          </p:nvPr>
        </p:nvGraphicFramePr>
        <p:xfrm>
          <a:off x="1214414" y="2591274"/>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1" name="표 40"/>
          <p:cNvGraphicFramePr>
            <a:graphicFrameLocks noGrp="1"/>
          </p:cNvGraphicFramePr>
          <p:nvPr/>
        </p:nvGraphicFramePr>
        <p:xfrm>
          <a:off x="214282" y="2605518"/>
          <a:ext cx="714380" cy="1142790"/>
        </p:xfrm>
        <a:graphic>
          <a:graphicData uri="http://schemas.openxmlformats.org/drawingml/2006/table">
            <a:tbl>
              <a:tblPr firstRow="1" bandRow="1">
                <a:tableStyleId>{5C22544A-7EE6-4342-B048-85BDC9FD1C3A}</a:tableStyleId>
              </a:tblPr>
              <a:tblGrid>
                <a:gridCol w="439685"/>
                <a:gridCol w="274695"/>
              </a:tblGrid>
              <a:tr h="128588">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xmlns="" val="4087885128"/>
              </p:ext>
            </p:extLst>
          </p:nvPr>
        </p:nvGraphicFramePr>
        <p:xfrm>
          <a:off x="71406" y="4320030"/>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2" name="제목 1"/>
          <p:cNvSpPr>
            <a:spLocks noGrp="1"/>
          </p:cNvSpPr>
          <p:nvPr>
            <p:ph type="title"/>
          </p:nvPr>
        </p:nvSpPr>
        <p:spPr/>
        <p:txBody>
          <a:bodyPr/>
          <a:lstStyle/>
          <a:p>
            <a:r>
              <a:rPr lang="en-US" altLang="ko-KR" dirty="0" smtClean="0">
                <a:ea typeface="굴림" charset="-127"/>
              </a:rPr>
              <a:t>Multicast Group Notification Frame (4/6)</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26</a:t>
            </a:fld>
            <a:endParaRPr lang="en-US" altLang="ko-KR"/>
          </a:p>
        </p:txBody>
      </p:sp>
      <p:sp>
        <p:nvSpPr>
          <p:cNvPr id="5" name="타원 6"/>
          <p:cNvSpPr>
            <a:spLocks noChangeArrowheads="1"/>
          </p:cNvSpPr>
          <p:nvPr/>
        </p:nvSpPr>
        <p:spPr bwMode="auto">
          <a:xfrm>
            <a:off x="3071802" y="36054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6" name="타원 10"/>
          <p:cNvSpPr>
            <a:spLocks noChangeArrowheads="1"/>
          </p:cNvSpPr>
          <p:nvPr/>
        </p:nvSpPr>
        <p:spPr bwMode="auto">
          <a:xfrm>
            <a:off x="390351" y="41769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1062939" y="392896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 name="타원 7"/>
          <p:cNvSpPr/>
          <p:nvPr/>
        </p:nvSpPr>
        <p:spPr bwMode="auto">
          <a:xfrm>
            <a:off x="2000232" y="375292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10" name="직선 연결선 9"/>
          <p:cNvCxnSpPr>
            <a:endCxn id="7" idx="2"/>
          </p:cNvCxnSpPr>
          <p:nvPr/>
        </p:nvCxnSpPr>
        <p:spPr bwMode="auto">
          <a:xfrm flipV="1">
            <a:off x="714348" y="4090887"/>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1" name="직선 연결선 10"/>
          <p:cNvCxnSpPr>
            <a:stCxn id="8" idx="6"/>
            <a:endCxn id="5" idx="2"/>
          </p:cNvCxnSpPr>
          <p:nvPr/>
        </p:nvCxnSpPr>
        <p:spPr bwMode="auto">
          <a:xfrm flipV="1">
            <a:off x="2324082" y="3767540"/>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2" name="타원 11"/>
          <p:cNvSpPr/>
          <p:nvPr/>
        </p:nvSpPr>
        <p:spPr bwMode="auto">
          <a:xfrm>
            <a:off x="2285984" y="483355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13" name="직선 연결선 12"/>
          <p:cNvCxnSpPr>
            <a:stCxn id="8" idx="4"/>
            <a:endCxn id="12" idx="0"/>
          </p:cNvCxnSpPr>
          <p:nvPr/>
        </p:nvCxnSpPr>
        <p:spPr bwMode="auto">
          <a:xfrm rot="16200000" flipH="1">
            <a:off x="1926643" y="4312293"/>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4" name="직선 연결선 13"/>
          <p:cNvCxnSpPr>
            <a:stCxn id="15" idx="6"/>
            <a:endCxn id="12" idx="3"/>
          </p:cNvCxnSpPr>
          <p:nvPr/>
        </p:nvCxnSpPr>
        <p:spPr bwMode="auto">
          <a:xfrm flipV="1">
            <a:off x="1761258" y="5109982"/>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1437261" y="51125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6" name="타원 10"/>
          <p:cNvSpPr>
            <a:spLocks noChangeArrowheads="1"/>
          </p:cNvSpPr>
          <p:nvPr/>
        </p:nvSpPr>
        <p:spPr bwMode="auto">
          <a:xfrm>
            <a:off x="571472" y="310536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17" name="직선 연결선 16"/>
          <p:cNvCxnSpPr>
            <a:stCxn id="16" idx="5"/>
            <a:endCxn id="7" idx="1"/>
          </p:cNvCxnSpPr>
          <p:nvPr/>
        </p:nvCxnSpPr>
        <p:spPr bwMode="auto">
          <a:xfrm>
            <a:off x="848021" y="3381915"/>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a:endCxn id="8" idx="2"/>
          </p:cNvCxnSpPr>
          <p:nvPr/>
        </p:nvCxnSpPr>
        <p:spPr bwMode="auto">
          <a:xfrm flipV="1">
            <a:off x="1386789" y="3914854"/>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7" name="직선 연결선 26"/>
          <p:cNvCxnSpPr>
            <a:stCxn id="5" idx="5"/>
            <a:endCxn id="29" idx="0"/>
          </p:cNvCxnSpPr>
          <p:nvPr/>
        </p:nvCxnSpPr>
        <p:spPr bwMode="auto">
          <a:xfrm rot="16200000" flipH="1">
            <a:off x="3072310" y="4158395"/>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3357554" y="460556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33" name="타원 6"/>
          <p:cNvSpPr>
            <a:spLocks noChangeArrowheads="1"/>
          </p:cNvSpPr>
          <p:nvPr/>
        </p:nvSpPr>
        <p:spPr bwMode="auto">
          <a:xfrm>
            <a:off x="3319090" y="59625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cxnSp>
        <p:nvCxnSpPr>
          <p:cNvPr id="34" name="직선 연결선 33"/>
          <p:cNvCxnSpPr>
            <a:stCxn id="29" idx="4"/>
            <a:endCxn id="33" idx="0"/>
          </p:cNvCxnSpPr>
          <p:nvPr/>
        </p:nvCxnSpPr>
        <p:spPr bwMode="auto">
          <a:xfrm rot="5400000">
            <a:off x="2983770" y="5426843"/>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TextBox 46"/>
          <p:cNvSpPr txBox="1"/>
          <p:nvPr/>
        </p:nvSpPr>
        <p:spPr>
          <a:xfrm>
            <a:off x="-127000" y="1968492"/>
            <a:ext cx="4643470" cy="646331"/>
          </a:xfrm>
          <a:prstGeom prst="rect">
            <a:avLst/>
          </a:prstGeom>
          <a:noFill/>
        </p:spPr>
        <p:txBody>
          <a:bodyPr wrap="square" rtlCol="0">
            <a:spAutoFit/>
          </a:bodyPr>
          <a:lstStyle/>
          <a:p>
            <a:pPr algn="ctr"/>
            <a:r>
              <a:rPr lang="en-US" altLang="ko-KR" dirty="0" smtClean="0"/>
              <a:t>&lt;If every PD has member</a:t>
            </a:r>
          </a:p>
          <a:p>
            <a:pPr algn="ctr"/>
            <a:r>
              <a:rPr lang="en-US" altLang="ko-KR" dirty="0" smtClean="0"/>
              <a:t> destinations in the table&gt;</a:t>
            </a:r>
            <a:endParaRPr lang="ko-KR" altLang="en-US" dirty="0"/>
          </a:p>
        </p:txBody>
      </p:sp>
      <p:graphicFrame>
        <p:nvGraphicFramePr>
          <p:cNvPr id="96" name="표 95"/>
          <p:cNvGraphicFramePr>
            <a:graphicFrameLocks noGrp="1"/>
          </p:cNvGraphicFramePr>
          <p:nvPr/>
        </p:nvGraphicFramePr>
        <p:xfrm>
          <a:off x="4786314" y="2605082"/>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7" name="표 96"/>
          <p:cNvGraphicFramePr>
            <a:graphicFrameLocks noGrp="1"/>
          </p:cNvGraphicFramePr>
          <p:nvPr/>
        </p:nvGraphicFramePr>
        <p:xfrm>
          <a:off x="5000628" y="4462470"/>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8" name="표 97"/>
          <p:cNvGraphicFramePr>
            <a:graphicFrameLocks noGrp="1"/>
          </p:cNvGraphicFramePr>
          <p:nvPr/>
        </p:nvGraphicFramePr>
        <p:xfrm>
          <a:off x="5500694" y="5319726"/>
          <a:ext cx="714380" cy="457116"/>
        </p:xfrm>
        <a:graphic>
          <a:graphicData uri="http://schemas.openxmlformats.org/drawingml/2006/table">
            <a:tbl>
              <a:tblPr firstRow="1" bandRow="1">
                <a:tableStyleId>{5C22544A-7EE6-4342-B048-85BDC9FD1C3A}</a:tableStyleId>
              </a:tblPr>
              <a:tblGrid>
                <a:gridCol w="428628"/>
                <a:gridCol w="285752"/>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9" name="표 98"/>
          <p:cNvGraphicFramePr>
            <a:graphicFrameLocks noGrp="1"/>
          </p:cNvGraphicFramePr>
          <p:nvPr>
            <p:extLst>
              <p:ext uri="{D42A27DB-BD31-4B8C-83A1-F6EECF244321}">
                <p14:modId xmlns:p14="http://schemas.microsoft.com/office/powerpoint/2010/main" xmlns="" val="2102161590"/>
              </p:ext>
            </p:extLst>
          </p:nvPr>
        </p:nvGraphicFramePr>
        <p:xfrm>
          <a:off x="7929586" y="2890834"/>
          <a:ext cx="714380" cy="685674"/>
        </p:xfrm>
        <a:graphic>
          <a:graphicData uri="http://schemas.openxmlformats.org/drawingml/2006/table">
            <a:tbl>
              <a:tblPr firstRow="1" bandRow="1">
                <a:tableStyleId>{5C22544A-7EE6-4342-B048-85BDC9FD1C3A}</a:tableStyleId>
              </a:tblPr>
              <a:tblGrid>
                <a:gridCol w="439686"/>
                <a:gridCol w="274694"/>
              </a:tblGrid>
              <a:tr h="12397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1" name="표 100"/>
          <p:cNvGraphicFramePr>
            <a:graphicFrameLocks noGrp="1"/>
          </p:cNvGraphicFramePr>
          <p:nvPr/>
        </p:nvGraphicFramePr>
        <p:xfrm>
          <a:off x="5786446" y="3176586"/>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2" name="표 101"/>
          <p:cNvGraphicFramePr>
            <a:graphicFrameLocks noGrp="1"/>
          </p:cNvGraphicFramePr>
          <p:nvPr/>
        </p:nvGraphicFramePr>
        <p:xfrm>
          <a:off x="6858016" y="3105148"/>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3" name="표 102"/>
          <p:cNvGraphicFramePr>
            <a:graphicFrameLocks noGrp="1"/>
          </p:cNvGraphicFramePr>
          <p:nvPr/>
        </p:nvGraphicFramePr>
        <p:xfrm>
          <a:off x="7215206" y="4323861"/>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79" name="타원 6"/>
          <p:cNvSpPr>
            <a:spLocks noChangeArrowheads="1"/>
          </p:cNvSpPr>
          <p:nvPr/>
        </p:nvSpPr>
        <p:spPr bwMode="auto">
          <a:xfrm>
            <a:off x="7715272" y="353377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80" name="타원 10"/>
          <p:cNvSpPr>
            <a:spLocks noChangeArrowheads="1"/>
          </p:cNvSpPr>
          <p:nvPr/>
        </p:nvSpPr>
        <p:spPr bwMode="auto">
          <a:xfrm>
            <a:off x="5033821" y="410528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81" name="타원 80"/>
          <p:cNvSpPr/>
          <p:nvPr/>
        </p:nvSpPr>
        <p:spPr bwMode="auto">
          <a:xfrm>
            <a:off x="5706409" y="385730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2" name="타원 81"/>
          <p:cNvSpPr/>
          <p:nvPr/>
        </p:nvSpPr>
        <p:spPr bwMode="auto">
          <a:xfrm>
            <a:off x="6643702" y="368127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83" name="직선 연결선 82"/>
          <p:cNvCxnSpPr>
            <a:endCxn id="81" idx="2"/>
          </p:cNvCxnSpPr>
          <p:nvPr/>
        </p:nvCxnSpPr>
        <p:spPr bwMode="auto">
          <a:xfrm flipV="1">
            <a:off x="5357818" y="4019231"/>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4" name="직선 연결선 83"/>
          <p:cNvCxnSpPr>
            <a:stCxn id="82" idx="6"/>
            <a:endCxn id="79" idx="2"/>
          </p:cNvCxnSpPr>
          <p:nvPr/>
        </p:nvCxnSpPr>
        <p:spPr bwMode="auto">
          <a:xfrm flipV="1">
            <a:off x="6967552" y="3695884"/>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5" name="타원 84"/>
          <p:cNvSpPr/>
          <p:nvPr/>
        </p:nvSpPr>
        <p:spPr bwMode="auto">
          <a:xfrm>
            <a:off x="6929454" y="476190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86" name="직선 연결선 85"/>
          <p:cNvCxnSpPr>
            <a:stCxn id="82" idx="4"/>
            <a:endCxn id="85" idx="0"/>
          </p:cNvCxnSpPr>
          <p:nvPr/>
        </p:nvCxnSpPr>
        <p:spPr bwMode="auto">
          <a:xfrm rot="16200000" flipH="1">
            <a:off x="6570113" y="4240637"/>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7" name="직선 연결선 86"/>
          <p:cNvCxnSpPr>
            <a:stCxn id="88" idx="6"/>
            <a:endCxn id="85" idx="3"/>
          </p:cNvCxnSpPr>
          <p:nvPr/>
        </p:nvCxnSpPr>
        <p:spPr bwMode="auto">
          <a:xfrm flipV="1">
            <a:off x="6404728" y="5038326"/>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8" name="타원 10"/>
          <p:cNvSpPr>
            <a:spLocks noChangeArrowheads="1"/>
          </p:cNvSpPr>
          <p:nvPr/>
        </p:nvSpPr>
        <p:spPr bwMode="auto">
          <a:xfrm>
            <a:off x="6080731" y="50409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89" name="타원 10"/>
          <p:cNvSpPr>
            <a:spLocks noChangeArrowheads="1"/>
          </p:cNvSpPr>
          <p:nvPr/>
        </p:nvSpPr>
        <p:spPr bwMode="auto">
          <a:xfrm>
            <a:off x="5214942" y="303371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90" name="직선 연결선 89"/>
          <p:cNvCxnSpPr>
            <a:stCxn id="89" idx="5"/>
            <a:endCxn id="81" idx="1"/>
          </p:cNvCxnSpPr>
          <p:nvPr/>
        </p:nvCxnSpPr>
        <p:spPr bwMode="auto">
          <a:xfrm>
            <a:off x="5491491" y="3310259"/>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1" name="직선 연결선 90"/>
          <p:cNvCxnSpPr>
            <a:endCxn id="82" idx="2"/>
          </p:cNvCxnSpPr>
          <p:nvPr/>
        </p:nvCxnSpPr>
        <p:spPr bwMode="auto">
          <a:xfrm flipV="1">
            <a:off x="6030259" y="3843198"/>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2" name="직선 연결선 91"/>
          <p:cNvCxnSpPr>
            <a:stCxn id="79" idx="5"/>
            <a:endCxn id="93" idx="0"/>
          </p:cNvCxnSpPr>
          <p:nvPr/>
        </p:nvCxnSpPr>
        <p:spPr bwMode="auto">
          <a:xfrm rot="16200000" flipH="1">
            <a:off x="7715780" y="4086739"/>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5" name="직선 연결선 94"/>
          <p:cNvCxnSpPr>
            <a:stCxn id="93" idx="4"/>
            <a:endCxn id="94" idx="0"/>
          </p:cNvCxnSpPr>
          <p:nvPr/>
        </p:nvCxnSpPr>
        <p:spPr bwMode="auto">
          <a:xfrm rot="5400000">
            <a:off x="7627240" y="5355187"/>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100" name="표 99"/>
          <p:cNvGraphicFramePr>
            <a:graphicFrameLocks noGrp="1"/>
          </p:cNvGraphicFramePr>
          <p:nvPr/>
        </p:nvGraphicFramePr>
        <p:xfrm>
          <a:off x="8215338" y="5605478"/>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4" name="표 103"/>
          <p:cNvGraphicFramePr>
            <a:graphicFrameLocks noGrp="1"/>
          </p:cNvGraphicFramePr>
          <p:nvPr/>
        </p:nvGraphicFramePr>
        <p:xfrm>
          <a:off x="8286776" y="4033842"/>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93" name="타원 92"/>
          <p:cNvSpPr/>
          <p:nvPr/>
        </p:nvSpPr>
        <p:spPr bwMode="auto">
          <a:xfrm>
            <a:off x="8001024" y="453390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94" name="타원 6"/>
          <p:cNvSpPr>
            <a:spLocks noChangeArrowheads="1"/>
          </p:cNvSpPr>
          <p:nvPr/>
        </p:nvSpPr>
        <p:spPr bwMode="auto">
          <a:xfrm>
            <a:off x="7962560" y="589089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105" name="TextBox 104"/>
          <p:cNvSpPr txBox="1"/>
          <p:nvPr/>
        </p:nvSpPr>
        <p:spPr>
          <a:xfrm>
            <a:off x="4884674" y="2031992"/>
            <a:ext cx="3517988" cy="646331"/>
          </a:xfrm>
          <a:prstGeom prst="rect">
            <a:avLst/>
          </a:prstGeom>
          <a:noFill/>
        </p:spPr>
        <p:txBody>
          <a:bodyPr wrap="square" rtlCol="0">
            <a:spAutoFit/>
          </a:bodyPr>
          <a:lstStyle/>
          <a:p>
            <a:pPr algn="ctr"/>
            <a:r>
              <a:rPr lang="en-US" altLang="ko-KR" dirty="0" smtClean="0"/>
              <a:t>&lt;Proposed technique can reduce the routing table size&gt;</a:t>
            </a:r>
            <a:endParaRPr lang="ko-KR" altLang="en-US" dirty="0"/>
          </a:p>
        </p:txBody>
      </p:sp>
      <p:sp>
        <p:nvSpPr>
          <p:cNvPr id="108"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dirty="0" smtClean="0">
                <a:ea typeface="굴림" charset="-127"/>
              </a:rPr>
              <a:t>We assume PDs A, D, E, G, and I are same multicast group.</a:t>
            </a:r>
          </a:p>
        </p:txBody>
      </p:sp>
      <p:sp>
        <p:nvSpPr>
          <p:cNvPr id="109" name="TextBox 108"/>
          <p:cNvSpPr txBox="1"/>
          <p:nvPr/>
        </p:nvSpPr>
        <p:spPr>
          <a:xfrm>
            <a:off x="0" y="6164282"/>
            <a:ext cx="3066930" cy="369332"/>
          </a:xfrm>
          <a:prstGeom prst="rect">
            <a:avLst/>
          </a:prstGeom>
          <a:noFill/>
        </p:spPr>
        <p:txBody>
          <a:bodyPr wrap="none" rtlCol="0">
            <a:spAutoFit/>
          </a:bodyPr>
          <a:lstStyle/>
          <a:p>
            <a:r>
              <a:rPr lang="en-US" altLang="ko-KR" dirty="0" smtClean="0"/>
              <a:t>A </a:t>
            </a:r>
            <a:r>
              <a:rPr lang="en-US" altLang="ko-KR" dirty="0" smtClean="0">
                <a:sym typeface="Wingdings" pitchFamily="2" charset="2"/>
              </a:rPr>
              <a:t> D, E  G, G  I</a:t>
            </a:r>
          </a:p>
        </p:txBody>
      </p:sp>
      <p:graphicFrame>
        <p:nvGraphicFramePr>
          <p:cNvPr id="115" name="개체 114"/>
          <p:cNvGraphicFramePr>
            <a:graphicFrameLocks noChangeAspect="1"/>
          </p:cNvGraphicFramePr>
          <p:nvPr/>
        </p:nvGraphicFramePr>
        <p:xfrm>
          <a:off x="4527550" y="3333750"/>
          <a:ext cx="88900" cy="190500"/>
        </p:xfrm>
        <a:graphic>
          <a:graphicData uri="http://schemas.openxmlformats.org/presentationml/2006/ole">
            <p:oleObj spid="_x0000_s1138" name="수식" r:id="rId4" imgW="88784" imgH="190252" progId="Equation.3">
              <p:embed/>
            </p:oleObj>
          </a:graphicData>
        </a:graphic>
      </p:graphicFrame>
      <p:sp>
        <p:nvSpPr>
          <p:cNvPr id="118" name="타원 117"/>
          <p:cNvSpPr/>
          <p:nvPr/>
        </p:nvSpPr>
        <p:spPr bwMode="auto">
          <a:xfrm>
            <a:off x="1500166" y="4000504"/>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40</a:t>
            </a:r>
            <a:endParaRPr kumimoji="0" lang="ko-KR" altLang="en-US" sz="3200" b="0" i="0" u="none" strike="noStrike" cap="none" normalizeH="0" baseline="0" dirty="0" smtClean="0">
              <a:ln>
                <a:noFill/>
              </a:ln>
              <a:effectLst/>
              <a:latin typeface="Arial" charset="0"/>
              <a:ea typeface="굴림" pitchFamily="50" charset="-127"/>
            </a:endParaRPr>
          </a:p>
        </p:txBody>
      </p:sp>
      <p:sp>
        <p:nvSpPr>
          <p:cNvPr id="119" name="타원 118"/>
          <p:cNvSpPr/>
          <p:nvPr/>
        </p:nvSpPr>
        <p:spPr bwMode="auto">
          <a:xfrm>
            <a:off x="6154750" y="3929066"/>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16</a:t>
            </a:r>
            <a:endParaRPr kumimoji="0" lang="ko-KR" altLang="en-US" sz="3200" b="0" i="0" u="none" strike="noStrike" cap="none" normalizeH="0" baseline="0" dirty="0" smtClean="0">
              <a:ln>
                <a:noFill/>
              </a:ln>
              <a:effectLst/>
              <a:latin typeface="Arial" charset="0"/>
              <a:ea typeface="굴림" pitchFamily="50" charset="-127"/>
            </a:endParaRPr>
          </a:p>
        </p:txBody>
      </p:sp>
      <p:graphicFrame>
        <p:nvGraphicFramePr>
          <p:cNvPr id="1029" name="Object 5"/>
          <p:cNvGraphicFramePr>
            <a:graphicFrameLocks noChangeAspect="1"/>
          </p:cNvGraphicFramePr>
          <p:nvPr/>
        </p:nvGraphicFramePr>
        <p:xfrm>
          <a:off x="4714876" y="5857892"/>
          <a:ext cx="2878137" cy="617538"/>
        </p:xfrm>
        <a:graphic>
          <a:graphicData uri="http://schemas.openxmlformats.org/presentationml/2006/ole">
            <p:oleObj spid="_x0000_s1139" name="수식" r:id="rId5" imgW="1993900" imgH="457200" progId="Equation.3">
              <p:embed/>
            </p:oleObj>
          </a:graphicData>
        </a:graphic>
      </p:graphicFrame>
    </p:spTree>
    <p:extLst>
      <p:ext uri="{BB962C8B-B14F-4D97-AF65-F5344CB8AC3E}">
        <p14:creationId xmlns:p14="http://schemas.microsoft.com/office/powerpoint/2010/main" xmlns="" val="31632884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a:t>
            </a:r>
            <a:r>
              <a:rPr lang="en-US" altLang="ko-KR" dirty="0">
                <a:ea typeface="굴림" charset="-127"/>
              </a:rPr>
              <a:t>Frame </a:t>
            </a:r>
            <a:r>
              <a:rPr lang="en-US" altLang="ko-KR" dirty="0" smtClean="0">
                <a:ea typeface="굴림" charset="-127"/>
              </a:rPr>
              <a:t>(5/6)</a:t>
            </a:r>
            <a:endParaRPr lang="ko-KR" altLang="en-US" dirty="0" smtClean="0">
              <a:ea typeface="굴림" charset="-127"/>
            </a:endParaRPr>
          </a:p>
        </p:txBody>
      </p:sp>
      <p:sp>
        <p:nvSpPr>
          <p:cNvPr id="23" name="내용 개체 틀 5"/>
          <p:cNvSpPr>
            <a:spLocks noGrp="1"/>
          </p:cNvSpPr>
          <p:nvPr>
            <p:ph idx="1"/>
          </p:nvPr>
        </p:nvSpPr>
        <p:spPr>
          <a:xfrm>
            <a:off x="685800" y="1557338"/>
            <a:ext cx="7918648" cy="1727646"/>
          </a:xfrm>
        </p:spPr>
        <p:txBody>
          <a:bodyPr/>
          <a:lstStyle/>
          <a:p>
            <a:pPr algn="just"/>
            <a:r>
              <a:rPr lang="en-US" altLang="ko-KR" sz="2000" dirty="0">
                <a:ea typeface="굴림" charset="-127"/>
              </a:rPr>
              <a:t>Detection and Routing Table Update for link </a:t>
            </a:r>
            <a:r>
              <a:rPr lang="en-US" altLang="ko-KR" sz="2000" dirty="0" smtClean="0">
                <a:ea typeface="굴림" charset="-127"/>
              </a:rPr>
              <a:t>breakage</a:t>
            </a:r>
          </a:p>
          <a:p>
            <a:pPr lvl="1" algn="just"/>
            <a:r>
              <a:rPr lang="en-US" altLang="ko-KR" sz="2000" dirty="0" smtClean="0">
                <a:ea typeface="굴림" charset="-127"/>
              </a:rPr>
              <a:t>Suppose the link between A and B is broken.</a:t>
            </a:r>
          </a:p>
          <a:p>
            <a:pPr lvl="1" algn="just"/>
            <a:r>
              <a:rPr lang="en-US" altLang="ko-KR" sz="2000" dirty="0" smtClean="0">
                <a:ea typeface="굴림" charset="-127"/>
              </a:rPr>
              <a:t>E does not receive MGNF from A.</a:t>
            </a:r>
          </a:p>
          <a:p>
            <a:pPr lvl="1" algn="just"/>
            <a:r>
              <a:rPr lang="en-US" altLang="ko-KR" sz="2000" dirty="0" smtClean="0">
                <a:ea typeface="굴림" charset="-127"/>
              </a:rPr>
              <a:t>E is aware that the link is broken because A’s MGNF does not arrive before E’s routing table Expiration timer is expired.</a:t>
            </a:r>
          </a:p>
          <a:p>
            <a:pPr lvl="1" algn="just"/>
            <a:r>
              <a:rPr lang="en-US" altLang="ko-KR" sz="2000" dirty="0" smtClean="0">
                <a:ea typeface="굴림" charset="-127"/>
              </a:rPr>
              <a:t>E </a:t>
            </a:r>
            <a:r>
              <a:rPr lang="en-US" altLang="ko-KR" sz="2000" dirty="0">
                <a:ea typeface="굴림" charset="-127"/>
              </a:rPr>
              <a:t>then </a:t>
            </a:r>
            <a:r>
              <a:rPr lang="en-US" altLang="ko-KR" sz="2000" dirty="0" smtClean="0">
                <a:ea typeface="굴림" charset="-127"/>
              </a:rPr>
              <a:t>removes </a:t>
            </a:r>
            <a:r>
              <a:rPr lang="en-US" altLang="ko-KR" sz="2000" dirty="0">
                <a:ea typeface="굴림" charset="-127"/>
              </a:rPr>
              <a:t>entry of A from </a:t>
            </a:r>
            <a:r>
              <a:rPr lang="en-US" altLang="ko-KR" sz="2000" dirty="0" smtClean="0">
                <a:ea typeface="굴림" charset="-127"/>
              </a:rPr>
              <a:t>E’s </a:t>
            </a:r>
            <a:r>
              <a:rPr lang="en-US" altLang="ko-KR" sz="2000" dirty="0">
                <a:ea typeface="굴림" charset="-127"/>
              </a:rPr>
              <a:t>routing table.</a:t>
            </a:r>
          </a:p>
          <a:p>
            <a:pPr lvl="1" algn="just"/>
            <a:endParaRPr lang="en-US" altLang="ko-KR" sz="2000" dirty="0" smtClean="0">
              <a:ea typeface="굴림" charset="-127"/>
            </a:endParaRPr>
          </a:p>
        </p:txBody>
      </p:sp>
      <p:sp>
        <p:nvSpPr>
          <p:cNvPr id="17"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27</a:t>
            </a:fld>
            <a:endParaRPr lang="en-US" altLang="ko-KR"/>
          </a:p>
        </p:txBody>
      </p:sp>
      <p:sp>
        <p:nvSpPr>
          <p:cNvPr id="33" name="타원형 설명선 32"/>
          <p:cNvSpPr/>
          <p:nvPr/>
        </p:nvSpPr>
        <p:spPr bwMode="auto">
          <a:xfrm flipH="1">
            <a:off x="6543152" y="4293096"/>
            <a:ext cx="1341216" cy="1049379"/>
          </a:xfrm>
          <a:prstGeom prst="wedgeEllipseCallout">
            <a:avLst>
              <a:gd name="adj1" fmla="val 89513"/>
              <a:gd name="adj2" fmla="val -790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  MGNF</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since  E is not 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forwarding PD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4" name="타원형 설명선 33"/>
          <p:cNvSpPr/>
          <p:nvPr/>
        </p:nvSpPr>
        <p:spPr bwMode="auto">
          <a:xfrm flipH="1">
            <a:off x="7094870" y="5312665"/>
            <a:ext cx="2049130" cy="1049379"/>
          </a:xfrm>
          <a:prstGeom prst="wedgeEllipseCallout">
            <a:avLst>
              <a:gd name="adj1" fmla="val 78927"/>
              <a:gd name="adj2" fmla="val 2252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Although I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u</a:t>
            </a:r>
            <a:r>
              <a:rPr lang="en-US" altLang="ko-KR" sz="1200" dirty="0" smtClean="0">
                <a:solidFill>
                  <a:schemeClr val="tx1"/>
                </a:solidFill>
                <a:latin typeface="Arial" charset="0"/>
                <a:ea typeface="굴림" pitchFamily="50" charset="-127"/>
              </a:rPr>
              <a:t>pdate its routing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table</a:t>
            </a:r>
            <a:r>
              <a:rPr kumimoji="0" lang="en-US" altLang="ko-KR" sz="1200" b="0" i="0" u="none" strike="noStrike" cap="none" normalizeH="0" dirty="0" smtClean="0">
                <a:ln>
                  <a:noFill/>
                </a:ln>
                <a:solidFill>
                  <a:schemeClr val="tx1"/>
                </a:solidFill>
                <a:effectLst/>
                <a:latin typeface="Arial" charset="0"/>
                <a:ea typeface="굴림" pitchFamily="50" charset="-127"/>
              </a:rPr>
              <a:t> for A, I’s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data</a:t>
            </a:r>
            <a:r>
              <a:rPr lang="en-US" altLang="ko-KR" sz="1200" dirty="0" smtClean="0">
                <a:solidFill>
                  <a:schemeClr val="tx1"/>
                </a:solidFill>
                <a:latin typeface="Arial" charset="0"/>
                <a:ea typeface="굴림" pitchFamily="50" charset="-127"/>
              </a:rPr>
              <a:t> frame can be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transmitted to group members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9" name="타원 6"/>
          <p:cNvSpPr>
            <a:spLocks noChangeArrowheads="1"/>
          </p:cNvSpPr>
          <p:nvPr/>
        </p:nvSpPr>
        <p:spPr bwMode="auto">
          <a:xfrm>
            <a:off x="5629872" y="457902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sp>
        <p:nvSpPr>
          <p:cNvPr id="45" name="타원 10"/>
          <p:cNvSpPr>
            <a:spLocks noChangeArrowheads="1"/>
          </p:cNvSpPr>
          <p:nvPr/>
        </p:nvSpPr>
        <p:spPr bwMode="auto">
          <a:xfrm>
            <a:off x="2195736" y="53679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p:nvPr/>
        </p:nvSpPr>
        <p:spPr bwMode="auto">
          <a:xfrm>
            <a:off x="3226096" y="494573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ysClr val="windowText" lastClr="000000"/>
                </a:solidFill>
                <a:ea typeface="굴림" pitchFamily="50" charset="-127"/>
              </a:rPr>
              <a:t>B</a:t>
            </a:r>
            <a:endParaRPr lang="ko-KR" altLang="en-US" sz="1500" dirty="0">
              <a:solidFill>
                <a:sysClr val="windowText" lastClr="000000"/>
              </a:solidFill>
              <a:ea typeface="굴림" pitchFamily="50" charset="-127"/>
            </a:endParaRPr>
          </a:p>
        </p:txBody>
      </p:sp>
      <p:sp>
        <p:nvSpPr>
          <p:cNvPr id="47" name="타원 46"/>
          <p:cNvSpPr/>
          <p:nvPr/>
        </p:nvSpPr>
        <p:spPr bwMode="auto">
          <a:xfrm>
            <a:off x="4427984" y="476969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51" name="직선 연결선 50"/>
          <p:cNvCxnSpPr>
            <a:stCxn id="46" idx="2"/>
            <a:endCxn id="45" idx="6"/>
          </p:cNvCxnSpPr>
          <p:nvPr/>
        </p:nvCxnSpPr>
        <p:spPr bwMode="auto">
          <a:xfrm flipH="1">
            <a:off x="2519733" y="5107655"/>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2" name="직선 연결선 51"/>
          <p:cNvCxnSpPr>
            <a:stCxn id="46" idx="6"/>
            <a:endCxn id="47" idx="2"/>
          </p:cNvCxnSpPr>
          <p:nvPr/>
        </p:nvCxnSpPr>
        <p:spPr bwMode="auto">
          <a:xfrm flipV="1">
            <a:off x="3549946" y="4931622"/>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47" idx="6"/>
            <a:endCxn id="39" idx="2"/>
          </p:cNvCxnSpPr>
          <p:nvPr/>
        </p:nvCxnSpPr>
        <p:spPr bwMode="auto">
          <a:xfrm flipV="1">
            <a:off x="4751834" y="4741134"/>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4" name="타원 53"/>
          <p:cNvSpPr/>
          <p:nvPr/>
        </p:nvSpPr>
        <p:spPr bwMode="auto">
          <a:xfrm>
            <a:off x="4893467" y="585032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55" name="직선 연결선 54"/>
          <p:cNvCxnSpPr>
            <a:stCxn id="47" idx="4"/>
            <a:endCxn id="54" idx="0"/>
          </p:cNvCxnSpPr>
          <p:nvPr/>
        </p:nvCxnSpPr>
        <p:spPr bwMode="auto">
          <a:xfrm>
            <a:off x="4589909" y="5093547"/>
            <a:ext cx="465483" cy="75678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6" name="직선 연결선 55"/>
          <p:cNvCxnSpPr>
            <a:stCxn id="57" idx="6"/>
            <a:endCxn id="54" idx="3"/>
          </p:cNvCxnSpPr>
          <p:nvPr/>
        </p:nvCxnSpPr>
        <p:spPr bwMode="auto">
          <a:xfrm flipV="1">
            <a:off x="3924415" y="6126750"/>
            <a:ext cx="1016479"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7" name="타원 10"/>
          <p:cNvSpPr>
            <a:spLocks noChangeArrowheads="1"/>
          </p:cNvSpPr>
          <p:nvPr/>
        </p:nvSpPr>
        <p:spPr bwMode="auto">
          <a:xfrm>
            <a:off x="3600418" y="6129339"/>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G</a:t>
            </a:r>
            <a:endParaRPr lang="ko-KR" altLang="en-US" sz="1500" dirty="0">
              <a:solidFill>
                <a:schemeClr val="bg1"/>
              </a:solidFill>
            </a:endParaRPr>
          </a:p>
        </p:txBody>
      </p:sp>
      <p:sp>
        <p:nvSpPr>
          <p:cNvPr id="58" name="타원 10"/>
          <p:cNvSpPr>
            <a:spLocks noChangeArrowheads="1"/>
          </p:cNvSpPr>
          <p:nvPr/>
        </p:nvSpPr>
        <p:spPr bwMode="auto">
          <a:xfrm>
            <a:off x="2734629" y="412213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59" name="직선 연결선 58"/>
          <p:cNvCxnSpPr>
            <a:stCxn id="58" idx="5"/>
            <a:endCxn id="46" idx="1"/>
          </p:cNvCxnSpPr>
          <p:nvPr/>
        </p:nvCxnSpPr>
        <p:spPr bwMode="auto">
          <a:xfrm>
            <a:off x="3011178" y="4398684"/>
            <a:ext cx="262345" cy="5944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0" name="곱셈 기호 59"/>
          <p:cNvSpPr/>
          <p:nvPr/>
        </p:nvSpPr>
        <p:spPr bwMode="auto">
          <a:xfrm>
            <a:off x="2655297" y="5107655"/>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62" name="직선 연결선 61"/>
          <p:cNvCxnSpPr/>
          <p:nvPr/>
        </p:nvCxnSpPr>
        <p:spPr bwMode="auto">
          <a:xfrm flipH="1" flipV="1">
            <a:off x="5906608" y="4783754"/>
            <a:ext cx="177560" cy="61617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3" name="타원 62"/>
          <p:cNvSpPr/>
          <p:nvPr/>
        </p:nvSpPr>
        <p:spPr bwMode="auto">
          <a:xfrm>
            <a:off x="5922243" y="53101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64" name="직선 연결선 63"/>
          <p:cNvCxnSpPr>
            <a:endCxn id="63" idx="5"/>
          </p:cNvCxnSpPr>
          <p:nvPr/>
        </p:nvCxnSpPr>
        <p:spPr bwMode="auto">
          <a:xfrm flipH="1" flipV="1">
            <a:off x="6198666" y="5586602"/>
            <a:ext cx="47428" cy="35364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5" name="타원 10"/>
          <p:cNvSpPr>
            <a:spLocks noChangeArrowheads="1"/>
          </p:cNvSpPr>
          <p:nvPr/>
        </p:nvSpPr>
        <p:spPr bwMode="auto">
          <a:xfrm>
            <a:off x="6165131" y="589274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Tree>
    <p:extLst>
      <p:ext uri="{BB962C8B-B14F-4D97-AF65-F5344CB8AC3E}">
        <p14:creationId xmlns:p14="http://schemas.microsoft.com/office/powerpoint/2010/main" xmlns="" val="30684894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(6/6)</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000" dirty="0">
                <a:sym typeface="Wingdings" pitchFamily="2" charset="2"/>
              </a:rPr>
              <a:t>Device group ID </a:t>
            </a:r>
            <a:r>
              <a:rPr lang="en-US" altLang="ko-KR" sz="2000" dirty="0" smtClean="0">
                <a:sym typeface="Wingdings" pitchFamily="2" charset="2"/>
              </a:rPr>
              <a:t>creation</a:t>
            </a:r>
          </a:p>
          <a:p>
            <a:pPr marL="685800" lvl="2" indent="-342900"/>
            <a:r>
              <a:rPr lang="en-US" altLang="ko-KR" sz="1800" dirty="0" smtClean="0"/>
              <a:t>Explained in the previous section</a:t>
            </a:r>
            <a:endParaRPr lang="en-US" altLang="ko-KR" sz="1800" dirty="0" smtClean="0">
              <a:sym typeface="Wingdings" pitchFamily="2" charset="2"/>
            </a:endParaRPr>
          </a:p>
          <a:p>
            <a:r>
              <a:rPr lang="en-US" altLang="ko-KR" sz="2000" dirty="0" smtClean="0"/>
              <a:t>Notifying </a:t>
            </a:r>
            <a:r>
              <a:rPr lang="en-US" altLang="ko-KR" sz="2000" dirty="0"/>
              <a:t>leaving multicast group </a:t>
            </a:r>
          </a:p>
          <a:p>
            <a:pPr lvl="1"/>
            <a:r>
              <a:rPr lang="en-US" altLang="ko-KR" sz="1800" dirty="0"/>
              <a:t>Will be explained in later section</a:t>
            </a:r>
          </a:p>
          <a:p>
            <a:pPr algn="just"/>
            <a:r>
              <a:rPr lang="en-US" altLang="ko-KR" sz="2000" dirty="0" smtClean="0">
                <a:sym typeface="Wingdings" pitchFamily="2" charset="2"/>
              </a:rPr>
              <a:t>Request </a:t>
            </a:r>
            <a:r>
              <a:rPr lang="en-US" altLang="ko-KR" sz="2000" dirty="0">
                <a:sym typeface="Wingdings" pitchFamily="2" charset="2"/>
              </a:rPr>
              <a:t>for unicast </a:t>
            </a:r>
            <a:r>
              <a:rPr lang="en-US" altLang="ko-KR" sz="2000" dirty="0" smtClean="0">
                <a:sym typeface="Wingdings" pitchFamily="2" charset="2"/>
              </a:rPr>
              <a:t>routing</a:t>
            </a:r>
          </a:p>
          <a:p>
            <a:pPr lvl="1"/>
            <a:r>
              <a:rPr lang="en-US" altLang="ko-KR" sz="1800" dirty="0"/>
              <a:t>Will be explained in later section</a:t>
            </a:r>
          </a:p>
          <a:p>
            <a:pPr algn="just"/>
            <a:r>
              <a:rPr lang="en-US" altLang="ko-KR" sz="2000" dirty="0" smtClean="0">
                <a:sym typeface="Wingdings" pitchFamily="2" charset="2"/>
              </a:rPr>
              <a:t>Reply </a:t>
            </a:r>
            <a:r>
              <a:rPr lang="en-US" altLang="ko-KR" sz="2000" dirty="0">
                <a:sym typeface="Wingdings" pitchFamily="2" charset="2"/>
              </a:rPr>
              <a:t>for unicast </a:t>
            </a:r>
            <a:r>
              <a:rPr lang="en-US" altLang="ko-KR" sz="2000" dirty="0" smtClean="0">
                <a:sym typeface="Wingdings" pitchFamily="2" charset="2"/>
              </a:rPr>
              <a:t>routing</a:t>
            </a:r>
          </a:p>
          <a:p>
            <a:pPr lvl="1" algn="just"/>
            <a:r>
              <a:rPr lang="en-US" altLang="ko-KR" sz="1800" dirty="0"/>
              <a:t>Will be explained in later </a:t>
            </a:r>
            <a:r>
              <a:rPr lang="en-US" altLang="ko-KR" sz="1800" dirty="0" smtClean="0"/>
              <a:t>section</a:t>
            </a:r>
            <a:endParaRPr lang="en-US" altLang="ko-KR" sz="1800" dirty="0">
              <a:sym typeface="Wingdings" pitchFamily="2" charset="2"/>
            </a:endParaRPr>
          </a:p>
          <a:p>
            <a:pPr algn="just"/>
            <a:r>
              <a:rPr lang="en-US" altLang="ko-KR" sz="2000" dirty="0">
                <a:sym typeface="Wingdings" pitchFamily="2" charset="2"/>
              </a:rPr>
              <a:t>Mobility </a:t>
            </a:r>
            <a:r>
              <a:rPr lang="en-US" altLang="ko-KR" sz="2000" dirty="0" smtClean="0">
                <a:sym typeface="Wingdings" pitchFamily="2" charset="2"/>
              </a:rPr>
              <a:t>support</a:t>
            </a:r>
          </a:p>
          <a:p>
            <a:pPr lvl="1" algn="just"/>
            <a:r>
              <a:rPr lang="en-US" altLang="ko-KR" sz="1800" dirty="0"/>
              <a:t>Will be explained in later </a:t>
            </a:r>
            <a:r>
              <a:rPr lang="en-US" altLang="ko-KR" sz="1800" dirty="0" smtClean="0"/>
              <a:t>section</a:t>
            </a:r>
            <a:endParaRPr lang="en-US" altLang="ko-KR" sz="1800" dirty="0" smtClean="0">
              <a:sym typeface="Wingdings" pitchFamily="2" charset="2"/>
            </a:endParaRPr>
          </a:p>
          <a:p>
            <a:pPr algn="just"/>
            <a:r>
              <a:rPr lang="en-US" altLang="ko-KR" sz="2000" dirty="0" smtClean="0">
                <a:sym typeface="Wingdings" pitchFamily="2" charset="2"/>
              </a:rPr>
              <a:t>Local repair</a:t>
            </a:r>
          </a:p>
          <a:p>
            <a:pPr lvl="1" algn="just"/>
            <a:r>
              <a:rPr lang="en-US" altLang="ko-KR" sz="1800" dirty="0"/>
              <a:t>Will be explained in later </a:t>
            </a:r>
            <a:r>
              <a:rPr lang="en-US" altLang="ko-KR" sz="1800" dirty="0" smtClean="0"/>
              <a:t>section</a:t>
            </a:r>
            <a:endParaRPr lang="en-US" altLang="ko-KR"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28</a:t>
            </a:fld>
            <a:endParaRPr lang="en-US" altLang="ko-KR"/>
          </a:p>
        </p:txBody>
      </p:sp>
    </p:spTree>
    <p:extLst>
      <p:ext uri="{BB962C8B-B14F-4D97-AF65-F5344CB8AC3E}">
        <p14:creationId xmlns:p14="http://schemas.microsoft.com/office/powerpoint/2010/main" xmlns="" val="9710796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to reduce MGNF traffic</a:t>
            </a:r>
            <a:endParaRPr lang="ko-KR" altLang="en-US" dirty="0"/>
          </a:p>
        </p:txBody>
      </p:sp>
      <p:sp>
        <p:nvSpPr>
          <p:cNvPr id="3" name="내용 개체 틀 2"/>
          <p:cNvSpPr>
            <a:spLocks noGrp="1"/>
          </p:cNvSpPr>
          <p:nvPr>
            <p:ph idx="1"/>
          </p:nvPr>
        </p:nvSpPr>
        <p:spPr/>
        <p:txBody>
          <a:bodyPr/>
          <a:lstStyle/>
          <a:p>
            <a:r>
              <a:rPr lang="en-US" altLang="ko-KR" sz="2000" dirty="0" smtClean="0"/>
              <a:t>When a PD belongs to multiple multicast groups, it multicasts MGNF multiple times. </a:t>
            </a:r>
          </a:p>
          <a:p>
            <a:r>
              <a:rPr lang="en-US" altLang="ko-KR" sz="2000" dirty="0" smtClean="0"/>
              <a:t>In order to resolve the above problem, a PD may set  Destination Address field of MGNF as </a:t>
            </a:r>
            <a:r>
              <a:rPr lang="en-US" altLang="ko-KR" sz="2000" b="1" dirty="0"/>
              <a:t>United Multicast Address (UMA</a:t>
            </a:r>
            <a:r>
              <a:rPr lang="en-US" altLang="ko-KR" sz="2000" b="1" dirty="0" smtClean="0"/>
              <a:t>).</a:t>
            </a:r>
          </a:p>
          <a:p>
            <a:r>
              <a:rPr lang="en-US" altLang="ko-KR" sz="2000" dirty="0" smtClean="0"/>
              <a:t>The UMA unifies multiple different groups into a single one.</a:t>
            </a:r>
          </a:p>
          <a:p>
            <a:r>
              <a:rPr lang="en-US" altLang="ko-KR" sz="2000" dirty="0" smtClean="0"/>
              <a:t>The UMA can reduce the MGNF traffic as the following slides.</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29</a:t>
            </a:fld>
            <a:endParaRPr lang="en-US" altLang="ko-KR"/>
          </a:p>
        </p:txBody>
      </p:sp>
    </p:spTree>
    <p:extLst>
      <p:ext uri="{BB962C8B-B14F-4D97-AF65-F5344CB8AC3E}">
        <p14:creationId xmlns:p14="http://schemas.microsoft.com/office/powerpoint/2010/main" xmlns="" val="1088981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Contents (1/2)</a:t>
            </a:r>
            <a:endParaRPr lang="ko-KR" altLang="en-US" dirty="0"/>
          </a:p>
        </p:txBody>
      </p:sp>
      <p:sp>
        <p:nvSpPr>
          <p:cNvPr id="6" name="내용 개체 틀 5"/>
          <p:cNvSpPr>
            <a:spLocks noGrp="1"/>
          </p:cNvSpPr>
          <p:nvPr>
            <p:ph idx="1"/>
          </p:nvPr>
        </p:nvSpPr>
        <p:spPr>
          <a:xfrm>
            <a:off x="685800" y="1556792"/>
            <a:ext cx="7772400" cy="4824536"/>
          </a:xfrm>
        </p:spPr>
        <p:txBody>
          <a:bodyPr/>
          <a:lstStyle/>
          <a:p>
            <a:r>
              <a:rPr lang="en-US" altLang="ko-KR" sz="1600" dirty="0" smtClean="0"/>
              <a:t>Multicast Group Management</a:t>
            </a:r>
          </a:p>
          <a:p>
            <a:pPr lvl="1"/>
            <a:r>
              <a:rPr lang="en-US" altLang="ko-KR" sz="1400" dirty="0" smtClean="0"/>
              <a:t>Finding/Joining </a:t>
            </a:r>
            <a:r>
              <a:rPr lang="en-US" altLang="ko-KR" sz="1400" dirty="0"/>
              <a:t>Multicast Group </a:t>
            </a:r>
          </a:p>
          <a:p>
            <a:pPr lvl="1"/>
            <a:r>
              <a:rPr lang="en-US" altLang="ko-KR" sz="1400" dirty="0"/>
              <a:t>Device Group ID Creation </a:t>
            </a:r>
          </a:p>
          <a:p>
            <a:pPr lvl="1"/>
            <a:r>
              <a:rPr lang="en-US" altLang="ko-KR" sz="1400" dirty="0"/>
              <a:t>Multicast Group Notification Frame (MGNF) </a:t>
            </a:r>
          </a:p>
          <a:p>
            <a:pPr lvl="2"/>
            <a:r>
              <a:rPr lang="en-US" altLang="ko-KR" sz="1200" dirty="0"/>
              <a:t>How to reduce MGNF traffic</a:t>
            </a:r>
          </a:p>
          <a:p>
            <a:pPr lvl="2"/>
            <a:r>
              <a:rPr lang="en-US" altLang="ko-KR" sz="1200" dirty="0"/>
              <a:t>Redundant MGNF Transmission </a:t>
            </a:r>
          </a:p>
          <a:p>
            <a:pPr lvl="2"/>
            <a:r>
              <a:rPr lang="en-US" altLang="ko-KR" sz="1200" dirty="0"/>
              <a:t>UMA-based MGNF Transmission </a:t>
            </a:r>
          </a:p>
          <a:p>
            <a:pPr lvl="1"/>
            <a:r>
              <a:rPr lang="en-US" altLang="ko-KR" sz="1400" dirty="0"/>
              <a:t>Creation and Management of Routing Table </a:t>
            </a:r>
          </a:p>
          <a:p>
            <a:pPr lvl="1"/>
            <a:r>
              <a:rPr lang="en-US" altLang="ko-KR" sz="1400" dirty="0"/>
              <a:t>Leaving Multicast Group </a:t>
            </a:r>
          </a:p>
          <a:p>
            <a:pPr lvl="1"/>
            <a:r>
              <a:rPr lang="en-US" altLang="ko-KR" sz="1400" dirty="0"/>
              <a:t>Mobility Support for </a:t>
            </a:r>
            <a:r>
              <a:rPr lang="en-US" altLang="ko-KR" sz="1400" dirty="0" smtClean="0"/>
              <a:t>Multicast</a:t>
            </a:r>
            <a:endParaRPr lang="en-US" altLang="ko-KR" sz="1400" dirty="0"/>
          </a:p>
          <a:p>
            <a:pPr lvl="1"/>
            <a:r>
              <a:rPr lang="en-US" altLang="ko-KR" sz="1400" dirty="0"/>
              <a:t>Merging Multicast </a:t>
            </a:r>
            <a:r>
              <a:rPr lang="en-US" altLang="ko-KR" sz="1400" dirty="0" smtClean="0"/>
              <a:t>Groups</a:t>
            </a:r>
          </a:p>
          <a:p>
            <a:r>
              <a:rPr lang="en-US" altLang="ko-KR" sz="1600" dirty="0" smtClean="0"/>
              <a:t>Multicast/Unicast Routing</a:t>
            </a:r>
            <a:endParaRPr lang="en-US" altLang="ko-KR" sz="1600" dirty="0"/>
          </a:p>
          <a:p>
            <a:pPr lvl="1"/>
            <a:r>
              <a:rPr lang="en-US" altLang="ko-KR" sz="1400" dirty="0" smtClean="0"/>
              <a:t>Multicast/Unicast </a:t>
            </a:r>
            <a:r>
              <a:rPr lang="en-US" altLang="ko-KR" sz="1400" dirty="0"/>
              <a:t>Data </a:t>
            </a:r>
            <a:r>
              <a:rPr lang="en-US" altLang="ko-KR" sz="1400" dirty="0" smtClean="0"/>
              <a:t>Transmission</a:t>
            </a:r>
          </a:p>
          <a:p>
            <a:pPr lvl="2"/>
            <a:r>
              <a:rPr lang="en-US" altLang="ko-KR" sz="1200" dirty="0" smtClean="0"/>
              <a:t>Prevention </a:t>
            </a:r>
            <a:r>
              <a:rPr lang="en-US" altLang="ko-KR" sz="1200" dirty="0"/>
              <a:t>Loopback </a:t>
            </a:r>
            <a:r>
              <a:rPr lang="en-US" altLang="ko-KR" sz="1200" dirty="0" smtClean="0"/>
              <a:t>Problem</a:t>
            </a:r>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3</a:t>
            </a:fld>
            <a:endParaRPr lang="en-US" altLang="ko-KR"/>
          </a:p>
        </p:txBody>
      </p:sp>
    </p:spTree>
    <p:extLst>
      <p:ext uri="{BB962C8B-B14F-4D97-AF65-F5344CB8AC3E}">
        <p14:creationId xmlns:p14="http://schemas.microsoft.com/office/powerpoint/2010/main" xmlns="" val="2158037447"/>
      </p:ext>
    </p:extLst>
  </p:cSld>
  <p:clrMapOvr>
    <a:masterClrMapping/>
  </p:clrMapOvr>
  <mc:AlternateContent xmlns:mc="http://schemas.openxmlformats.org/markup-compatibility/2006">
    <mc:Choice xmlns:p14="http://schemas.microsoft.com/office/powerpoint/2010/main" xmlns="" Requires="p14">
      <p:transition spd="slow" p14:dur="2000" advTm="2534"/>
    </mc:Choice>
    <mc:Fallback>
      <p:transition spd="slow" advTm="253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Redundant MGNF Transmission</a:t>
            </a:r>
            <a:r>
              <a:rPr lang="en-US" altLang="ko-KR" dirty="0" smtClean="0">
                <a:ea typeface="굴림" charset="-127"/>
              </a:rPr>
              <a:t> (1/3)</a:t>
            </a:r>
            <a:endParaRPr lang="ko-KR" altLang="en-US" dirty="0"/>
          </a:p>
        </p:txBody>
      </p:sp>
      <p:sp>
        <p:nvSpPr>
          <p:cNvPr id="3" name="내용 개체 틀 2"/>
          <p:cNvSpPr>
            <a:spLocks noGrp="1"/>
          </p:cNvSpPr>
          <p:nvPr>
            <p:ph idx="1"/>
          </p:nvPr>
        </p:nvSpPr>
        <p:spPr>
          <a:xfrm>
            <a:off x="685799" y="1525260"/>
            <a:ext cx="5589591" cy="3538239"/>
          </a:xfrm>
        </p:spPr>
        <p:txBody>
          <a:bodyPr/>
          <a:lstStyle/>
          <a:p>
            <a:r>
              <a:rPr lang="en-US" altLang="ko-KR" sz="1600" dirty="0" smtClean="0"/>
              <a:t>Suppose A, B, C, and D are in group 2 while B, C, and E are in group 1.</a:t>
            </a:r>
          </a:p>
          <a:p>
            <a:r>
              <a:rPr lang="en-US" altLang="ko-KR" sz="1600" dirty="0" smtClean="0"/>
              <a:t>B and C are in both groups 1 and 2 simultaneously.</a:t>
            </a:r>
          </a:p>
          <a:p>
            <a:r>
              <a:rPr lang="en-US" altLang="ko-KR" sz="1600" dirty="0" smtClean="0"/>
              <a:t>B starts to multicast its MGNF for Group 1 to C and D (forwarding to E).</a:t>
            </a:r>
          </a:p>
          <a:p>
            <a:r>
              <a:rPr lang="en-US" altLang="ko-KR" sz="1600" dirty="0">
                <a:ea typeface="굴림" charset="-127"/>
              </a:rPr>
              <a:t>After C and D verify device group ID field in</a:t>
            </a:r>
            <a:r>
              <a:rPr lang="en-US" altLang="ko-KR" sz="1600" i="1" dirty="0">
                <a:ea typeface="굴림" charset="-127"/>
              </a:rPr>
              <a:t> </a:t>
            </a:r>
            <a:r>
              <a:rPr lang="en-US" altLang="ko-KR" sz="1600" dirty="0">
                <a:ea typeface="굴림" charset="-127"/>
              </a:rPr>
              <a:t>PD</a:t>
            </a:r>
            <a:r>
              <a:rPr lang="en-US" altLang="ko-KR" sz="1600" i="1" dirty="0">
                <a:ea typeface="굴림" charset="-127"/>
              </a:rPr>
              <a:t> </a:t>
            </a:r>
            <a:r>
              <a:rPr lang="en-US" altLang="ko-KR" sz="1600" dirty="0">
                <a:ea typeface="굴림" charset="-127"/>
              </a:rPr>
              <a:t>B’s MGNF, PDs C and D recognize that the MGNF belongs to group 1</a:t>
            </a:r>
            <a:r>
              <a:rPr lang="en-US" altLang="ko-KR" sz="1600" dirty="0" smtClean="0">
                <a:ea typeface="굴림" charset="-127"/>
              </a:rPr>
              <a:t>.</a:t>
            </a:r>
          </a:p>
          <a:p>
            <a:endParaRPr lang="en-US" altLang="ko-KR" sz="1600" dirty="0">
              <a:ea typeface="굴림" charset="-127"/>
            </a:endParaRPr>
          </a:p>
          <a:p>
            <a:endParaRPr lang="en-US" altLang="ko-KR" sz="16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30</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118" name="표 117"/>
          <p:cNvGraphicFramePr>
            <a:graphicFrameLocks noGrp="1"/>
          </p:cNvGraphicFramePr>
          <p:nvPr>
            <p:extLst>
              <p:ext uri="{D42A27DB-BD31-4B8C-83A1-F6EECF244321}">
                <p14:modId xmlns:p14="http://schemas.microsoft.com/office/powerpoint/2010/main" xmlns="" val="557866163"/>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120" name="TextBox 119"/>
          <p:cNvSpPr txBox="1"/>
          <p:nvPr/>
        </p:nvSpPr>
        <p:spPr>
          <a:xfrm>
            <a:off x="755576" y="5373216"/>
            <a:ext cx="1933991" cy="276999"/>
          </a:xfrm>
          <a:prstGeom prst="rect">
            <a:avLst/>
          </a:prstGeom>
          <a:noFill/>
        </p:spPr>
        <p:txBody>
          <a:bodyPr wrap="none" rtlCol="0">
            <a:spAutoFit/>
          </a:bodyPr>
          <a:lstStyle/>
          <a:p>
            <a:r>
              <a:rPr lang="en-US" altLang="ko-KR" sz="1200" dirty="0" smtClean="0"/>
              <a:t>&lt;PD B’s </a:t>
            </a:r>
            <a:r>
              <a:rPr lang="en-US" altLang="ko-KR" sz="1200" dirty="0"/>
              <a:t>Group </a:t>
            </a:r>
            <a:r>
              <a:rPr lang="en-US" altLang="ko-KR" sz="1200" dirty="0" smtClean="0"/>
              <a:t>1 MGNF&gt;</a:t>
            </a:r>
            <a:endParaRPr lang="ko-KR" altLang="en-US" sz="1200" dirty="0"/>
          </a:p>
        </p:txBody>
      </p:sp>
      <p:sp>
        <p:nvSpPr>
          <p:cNvPr id="71"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2" name="TextBox 71"/>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3" name="TextBox 72"/>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4"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5"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6" name="TextBox 75"/>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6"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7" name="직선 연결선 36"/>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35"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cxnSp>
        <p:nvCxnSpPr>
          <p:cNvPr id="43" name="직선 연결선 42"/>
          <p:cNvCxnSpPr>
            <a:stCxn id="35" idx="0"/>
            <a:endCxn id="42"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4"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8" name="오른쪽 화살표 47"/>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0" name="오른쪽 화살표 49"/>
          <p:cNvSpPr/>
          <p:nvPr/>
        </p:nvSpPr>
        <p:spPr>
          <a:xfrm rot="9339449">
            <a:off x="5794497" y="339273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xmlns="" val="7940184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ea typeface="굴림" charset="-127"/>
              </a:rPr>
              <a:t>Then, D forwards the MGNF </a:t>
            </a:r>
            <a:r>
              <a:rPr lang="en-US" altLang="ko-KR" sz="1600" dirty="0" smtClean="0">
                <a:ea typeface="굴림" charset="-127"/>
              </a:rPr>
              <a:t>from B to E</a:t>
            </a:r>
            <a:r>
              <a:rPr lang="en-US" altLang="ko-KR" sz="1600" dirty="0">
                <a:ea typeface="굴림" charset="-127"/>
              </a:rPr>
              <a:t>.</a:t>
            </a:r>
          </a:p>
          <a:p>
            <a:r>
              <a:rPr lang="en-US" altLang="ko-KR" sz="1600" dirty="0">
                <a:ea typeface="굴림" charset="-127"/>
              </a:rPr>
              <a:t>After PD E </a:t>
            </a:r>
            <a:r>
              <a:rPr lang="en-US" altLang="ko-KR" sz="1600" dirty="0" smtClean="0">
                <a:ea typeface="굴림" charset="-127"/>
              </a:rPr>
              <a:t>verifies</a:t>
            </a:r>
            <a:r>
              <a:rPr lang="en-US" altLang="ko-KR" sz="1600" i="1" dirty="0" smtClean="0">
                <a:ea typeface="굴림" charset="-127"/>
              </a:rPr>
              <a:t> </a:t>
            </a:r>
            <a:r>
              <a:rPr lang="en-US" altLang="ko-KR" sz="1600" dirty="0" smtClean="0">
                <a:ea typeface="굴림" charset="-127"/>
              </a:rPr>
              <a:t>device group ID</a:t>
            </a:r>
            <a:r>
              <a:rPr lang="en-US" altLang="ko-KR" sz="1600" i="1" dirty="0" smtClean="0">
                <a:ea typeface="굴림" charset="-127"/>
              </a:rPr>
              <a:t> </a:t>
            </a:r>
            <a:r>
              <a:rPr lang="en-US" altLang="ko-KR" sz="1600" dirty="0" smtClean="0">
                <a:ea typeface="굴림" charset="-127"/>
              </a:rPr>
              <a:t>in B’s </a:t>
            </a:r>
            <a:r>
              <a:rPr lang="en-US" altLang="ko-KR" sz="1600" dirty="0">
                <a:ea typeface="굴림" charset="-127"/>
              </a:rPr>
              <a:t>MGNF, </a:t>
            </a:r>
            <a:r>
              <a:rPr lang="en-US" altLang="ko-KR" sz="1600" dirty="0" smtClean="0">
                <a:ea typeface="굴림" charset="-127"/>
              </a:rPr>
              <a:t>E recognizes that </a:t>
            </a:r>
            <a:r>
              <a:rPr lang="en-US" altLang="ko-KR" sz="1600" dirty="0">
                <a:ea typeface="굴림" charset="-127"/>
              </a:rPr>
              <a:t>the MGNF belongs to group 1.</a:t>
            </a:r>
          </a:p>
          <a:p>
            <a:endParaRPr lang="en-US" altLang="ko-KR" sz="1600" dirty="0" smtClean="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31</a:t>
            </a:fld>
            <a:endParaRPr lang="en-US" altLang="ko-KR"/>
          </a:p>
        </p:txBody>
      </p:sp>
      <p:sp>
        <p:nvSpPr>
          <p:cNvPr id="18"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9"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22"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20" name="직선 연결선 1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1" name="직선 연결선 20"/>
          <p:cNvCxnSpPr>
            <a:stCxn id="19"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34" name="직선 연결선 33"/>
          <p:cNvCxnSpPr>
            <a:stCxn id="19" idx="0"/>
            <a:endCxn id="3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1 MGNF&gt;</a:t>
            </a:r>
            <a:endParaRPr lang="ko-KR" altLang="en-US" sz="1200" dirty="0"/>
          </a:p>
        </p:txBody>
      </p:sp>
      <p:sp>
        <p:nvSpPr>
          <p:cNvPr id="48"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9" name="TextBox 48"/>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51" name="TextBox 5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55"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6"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7" name="TextBox 56"/>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35" name="오른쪽 화살표 34"/>
          <p:cNvSpPr/>
          <p:nvPr/>
        </p:nvSpPr>
        <p:spPr>
          <a:xfrm rot="17401167">
            <a:off x="7480935" y="290651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38" name="표 37"/>
          <p:cNvGraphicFramePr>
            <a:graphicFrameLocks noGrp="1"/>
          </p:cNvGraphicFramePr>
          <p:nvPr>
            <p:extLst>
              <p:ext uri="{D42A27DB-BD31-4B8C-83A1-F6EECF244321}">
                <p14:modId xmlns:p14="http://schemas.microsoft.com/office/powerpoint/2010/main" xmlns="" val="1313553538"/>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b="0" dirty="0" smtClean="0"/>
                        <a:t>D</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24105875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t>B starts to transmit its MGNF for Group 2 to PD A, C, and D.</a:t>
            </a:r>
            <a:endParaRPr lang="en-US" altLang="ko-KR" sz="1600" dirty="0" smtClean="0"/>
          </a:p>
          <a:p>
            <a:r>
              <a:rPr lang="en-US" altLang="ko-KR" sz="1600" dirty="0" smtClean="0"/>
              <a:t>Then A, C, and D verify their d</a:t>
            </a:r>
            <a:r>
              <a:rPr lang="en-US" altLang="ko-KR" sz="1600" dirty="0" smtClean="0">
                <a:ea typeface="굴림" charset="-127"/>
              </a:rPr>
              <a:t>evice group ID </a:t>
            </a:r>
            <a:r>
              <a:rPr lang="en-US" altLang="ko-KR" sz="1600" dirty="0">
                <a:ea typeface="굴림" charset="-127"/>
              </a:rPr>
              <a:t>in PD </a:t>
            </a:r>
            <a:r>
              <a:rPr lang="en-US" altLang="ko-KR" sz="1600" dirty="0" smtClean="0">
                <a:ea typeface="굴림" charset="-127"/>
              </a:rPr>
              <a:t>B’s </a:t>
            </a:r>
            <a:r>
              <a:rPr lang="en-US" altLang="ko-KR" sz="1600" dirty="0">
                <a:ea typeface="굴림" charset="-127"/>
              </a:rPr>
              <a:t>MGNF, </a:t>
            </a:r>
            <a:r>
              <a:rPr lang="en-US" altLang="ko-KR" sz="1600" dirty="0" smtClean="0">
                <a:ea typeface="굴림" charset="-127"/>
              </a:rPr>
              <a:t>they recognize that the MGNF </a:t>
            </a:r>
            <a:r>
              <a:rPr lang="en-US" altLang="ko-KR" sz="1600" dirty="0">
                <a:ea typeface="굴림" charset="-127"/>
              </a:rPr>
              <a:t>belongs to group </a:t>
            </a:r>
            <a:r>
              <a:rPr lang="en-US" altLang="ko-KR" sz="1600" dirty="0" smtClean="0">
                <a:ea typeface="굴림" charset="-127"/>
              </a:rPr>
              <a:t>2.</a:t>
            </a:r>
          </a:p>
          <a:p>
            <a:r>
              <a:rPr lang="en-US" altLang="ko-KR" sz="1600" dirty="0" smtClean="0"/>
              <a:t>Total 3 transmissions for MGNF (B transmitted MGNF twice).</a:t>
            </a:r>
            <a:endParaRPr lang="en-US" altLang="ko-KR" sz="16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32</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a:t>
            </a:r>
            <a:r>
              <a:rPr lang="en-US" altLang="ko-KR" sz="1200" dirty="0" smtClean="0"/>
              <a:t>2 </a:t>
            </a:r>
            <a:r>
              <a:rPr lang="en-US" altLang="ko-KR" sz="1200" dirty="0"/>
              <a:t>MGNF&gt;</a:t>
            </a:r>
            <a:endParaRPr lang="ko-KR" altLang="en-US" sz="1200" dirty="0"/>
          </a:p>
        </p:txBody>
      </p:sp>
      <p:sp>
        <p:nvSpPr>
          <p:cNvPr id="69"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0" name="TextBox 69"/>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1" name="TextBox 7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2"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3"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4" name="TextBox 73"/>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7"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8" name="직선 연결선 37"/>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9" name="직선 연결선 38"/>
          <p:cNvCxnSpPr>
            <a:stCxn id="36"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2" name="직선 연결선 41"/>
          <p:cNvCxnSpPr>
            <a:stCxn id="36" idx="0"/>
            <a:endCxn id="4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4" name="오른쪽 화살표 43"/>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8" name="오른쪽 화살표 47"/>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9" name="오른쪽 화살표 48"/>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50" name="표 49"/>
          <p:cNvGraphicFramePr>
            <a:graphicFrameLocks noGrp="1"/>
          </p:cNvGraphicFramePr>
          <p:nvPr>
            <p:extLst>
              <p:ext uri="{D42A27DB-BD31-4B8C-83A1-F6EECF244321}">
                <p14:modId xmlns:p14="http://schemas.microsoft.com/office/powerpoint/2010/main" xmlns="" val="170673931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2</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5733596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(1/3)</a:t>
            </a:r>
            <a:endParaRPr lang="ko-KR" altLang="en-US" dirty="0"/>
          </a:p>
        </p:txBody>
      </p:sp>
      <p:sp>
        <p:nvSpPr>
          <p:cNvPr id="3" name="내용 개체 틀 2"/>
          <p:cNvSpPr>
            <a:spLocks noGrp="1"/>
          </p:cNvSpPr>
          <p:nvPr>
            <p:ph idx="1"/>
          </p:nvPr>
        </p:nvSpPr>
        <p:spPr>
          <a:xfrm>
            <a:off x="423140" y="1523082"/>
            <a:ext cx="5040560" cy="3744416"/>
          </a:xfrm>
        </p:spPr>
        <p:txBody>
          <a:bodyPr/>
          <a:lstStyle/>
          <a:p>
            <a:r>
              <a:rPr lang="en-US" altLang="ko-KR" sz="1800" dirty="0"/>
              <a:t>B starts to transmit its MGNF whose destination address field set to UMA for Groups 1 and 2 to A, C, and D.</a:t>
            </a:r>
          </a:p>
          <a:p>
            <a:r>
              <a:rPr lang="en-US" altLang="ko-KR" sz="1800" dirty="0"/>
              <a:t>Then A, C, and D </a:t>
            </a:r>
            <a:r>
              <a:rPr lang="en-US" altLang="ko-KR" sz="1800" dirty="0" smtClean="0"/>
              <a:t>verify the </a:t>
            </a:r>
            <a:r>
              <a:rPr lang="en-US" altLang="ko-KR" sz="1800" dirty="0"/>
              <a:t>d</a:t>
            </a:r>
            <a:r>
              <a:rPr lang="en-US" altLang="ko-KR" sz="1800" dirty="0">
                <a:ea typeface="굴림" charset="-127"/>
              </a:rPr>
              <a:t>evice group ID field in PD </a:t>
            </a:r>
            <a:r>
              <a:rPr lang="en-US" altLang="ko-KR" sz="1800" dirty="0" smtClean="0">
                <a:ea typeface="굴림" charset="-127"/>
              </a:rPr>
              <a:t>B’s MGNF</a:t>
            </a:r>
            <a:r>
              <a:rPr lang="en-US" altLang="ko-KR" sz="1800" dirty="0">
                <a:ea typeface="굴림" charset="-127"/>
              </a:rPr>
              <a:t>, they recognize that the MGNF belongs to </a:t>
            </a:r>
            <a:r>
              <a:rPr lang="en-US" altLang="ko-KR" sz="1800" dirty="0" smtClean="0">
                <a:ea typeface="굴림" charset="-127"/>
              </a:rPr>
              <a:t>UMA.</a:t>
            </a:r>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33</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xmlns="" val="272104542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xmlns="" val="332794173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xmlns="" val="6693939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xmlns="" val="3800802315"/>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xmlns="" val="36952956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251520" y="1268760"/>
            <a:ext cx="5040560" cy="3744416"/>
          </a:xfrm>
        </p:spPr>
        <p:txBody>
          <a:bodyPr/>
          <a:lstStyle/>
          <a:p>
            <a:r>
              <a:rPr lang="en-US" altLang="ko-KR" sz="1800" dirty="0" smtClean="0"/>
              <a:t>If a PD finds </a:t>
            </a:r>
          </a:p>
          <a:p>
            <a:pPr lvl="1"/>
            <a:r>
              <a:rPr lang="en-US" altLang="ko-KR" sz="1800" dirty="0" smtClean="0"/>
              <a:t>Received MGNF’s </a:t>
            </a:r>
            <a:r>
              <a:rPr lang="en-US" altLang="ko-KR" sz="1800" dirty="0"/>
              <a:t>destination </a:t>
            </a:r>
            <a:r>
              <a:rPr lang="en-US" altLang="ko-KR" sz="1800" dirty="0" smtClean="0"/>
              <a:t>address is equal to UMA, </a:t>
            </a:r>
          </a:p>
          <a:p>
            <a:pPr lvl="1"/>
            <a:r>
              <a:rPr lang="en-US" altLang="ko-KR" sz="1800" dirty="0" smtClean="0"/>
              <a:t>Two or more device group IDs that have the same value (forwarding PD for that group ID), and </a:t>
            </a:r>
          </a:p>
          <a:p>
            <a:pPr lvl="1"/>
            <a:r>
              <a:rPr lang="en-US" altLang="ko-KR" sz="1800" dirty="0" smtClean="0"/>
              <a:t>Those device group ID have the same destination address with the originator of the received MGNF,</a:t>
            </a:r>
          </a:p>
          <a:p>
            <a:pPr marL="457200" lvl="1" indent="0">
              <a:buNone/>
            </a:pPr>
            <a:r>
              <a:rPr lang="en-US" altLang="ko-KR" sz="1800" dirty="0" smtClean="0"/>
              <a:t>Then, the PD forwards the received MGNF.</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34</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xmlns="" val="2678680426"/>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xmlns="" val="422999709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xmlns="" val="16908403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xmlns="" val="876896023"/>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xmlns="" val="38710767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744416"/>
          </a:xfrm>
        </p:spPr>
        <p:txBody>
          <a:bodyPr/>
          <a:lstStyle/>
          <a:p>
            <a:r>
              <a:rPr lang="en-US" altLang="ko-KR" sz="1800" dirty="0" smtClean="0"/>
              <a:t>E receives the MGNF from D.</a:t>
            </a:r>
          </a:p>
          <a:p>
            <a:r>
              <a:rPr lang="en-US" altLang="ko-KR" sz="1800" dirty="0" smtClean="0"/>
              <a:t>E does not forward the MGNF.</a:t>
            </a:r>
          </a:p>
          <a:p>
            <a:r>
              <a:rPr lang="en-US" altLang="ko-KR" sz="1800" dirty="0"/>
              <a:t>Total </a:t>
            </a:r>
            <a:r>
              <a:rPr lang="en-US" altLang="ko-KR" sz="1800" dirty="0" smtClean="0"/>
              <a:t>2 </a:t>
            </a:r>
            <a:r>
              <a:rPr lang="en-US" altLang="ko-KR" sz="1800" dirty="0"/>
              <a:t>transmissions for MGNF (B transmitted </a:t>
            </a:r>
            <a:r>
              <a:rPr lang="en-US" altLang="ko-KR" sz="1800" dirty="0" smtClean="0"/>
              <a:t>MGNF just once).</a:t>
            </a:r>
          </a:p>
          <a:p>
            <a:r>
              <a:rPr lang="en-US" altLang="ko-KR" sz="1800" dirty="0" smtClean="0"/>
              <a:t>Although reduction seems to be not much, this can really reduce the MGNF traffic if you have bigger network size.</a:t>
            </a:r>
            <a:endParaRPr lang="en-US" altLang="ko-KR" sz="1800" dirty="0"/>
          </a:p>
          <a:p>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35</a:t>
            </a:fld>
            <a:endParaRPr lang="en-US" altLang="ko-KR"/>
          </a:p>
        </p:txBody>
      </p:sp>
      <p:sp>
        <p:nvSpPr>
          <p:cNvPr id="5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54"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60"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66" name="직선 연결선 65"/>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54"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8" name="직선 연결선 67"/>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9"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70" name="직선 연결선 69"/>
          <p:cNvCxnSpPr>
            <a:stCxn id="54" idx="0"/>
            <a:endCxn id="69"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1"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74" name="오른쪽 화살표 73"/>
          <p:cNvSpPr/>
          <p:nvPr/>
        </p:nvSpPr>
        <p:spPr>
          <a:xfrm rot="17020384">
            <a:off x="7701611" y="2903924"/>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TextBox 75"/>
          <p:cNvSpPr txBox="1"/>
          <p:nvPr/>
        </p:nvSpPr>
        <p:spPr>
          <a:xfrm>
            <a:off x="755576" y="5373216"/>
            <a:ext cx="1328056" cy="276999"/>
          </a:xfrm>
          <a:prstGeom prst="rect">
            <a:avLst/>
          </a:prstGeom>
          <a:noFill/>
        </p:spPr>
        <p:txBody>
          <a:bodyPr wrap="none" rtlCol="0">
            <a:spAutoFit/>
          </a:bodyPr>
          <a:lstStyle/>
          <a:p>
            <a:r>
              <a:rPr lang="en-US" altLang="ko-KR" sz="1200" dirty="0"/>
              <a:t>&lt;PD </a:t>
            </a:r>
            <a:r>
              <a:rPr lang="en-US" altLang="ko-KR" sz="1200" dirty="0" smtClean="0"/>
              <a:t>B’s MGNF</a:t>
            </a:r>
            <a:r>
              <a:rPr lang="en-US" altLang="ko-KR" sz="1200" dirty="0"/>
              <a:t>&gt;</a:t>
            </a:r>
            <a:endParaRPr lang="ko-KR" altLang="en-US" sz="1200" dirty="0"/>
          </a:p>
        </p:txBody>
      </p:sp>
      <p:graphicFrame>
        <p:nvGraphicFramePr>
          <p:cNvPr id="77" name="표 76"/>
          <p:cNvGraphicFramePr>
            <a:graphicFrameLocks noGrp="1"/>
          </p:cNvGraphicFramePr>
          <p:nvPr>
            <p:extLst>
              <p:ext uri="{D42A27DB-BD31-4B8C-83A1-F6EECF244321}">
                <p14:modId xmlns:p14="http://schemas.microsoft.com/office/powerpoint/2010/main" xmlns="" val="4010559850"/>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80"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81" name="TextBox 8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82" name="TextBox 8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8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5" name="TextBox 8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86" name="TextBox 85"/>
          <p:cNvSpPr txBox="1"/>
          <p:nvPr/>
        </p:nvSpPr>
        <p:spPr>
          <a:xfrm>
            <a:off x="6512976" y="1362941"/>
            <a:ext cx="1551900" cy="276999"/>
          </a:xfrm>
          <a:prstGeom prst="rect">
            <a:avLst/>
          </a:prstGeom>
          <a:noFill/>
        </p:spPr>
        <p:txBody>
          <a:bodyPr wrap="none" rtlCol="0">
            <a:spAutoFit/>
          </a:bodyPr>
          <a:lstStyle/>
          <a:p>
            <a:r>
              <a:rPr lang="en-US" altLang="ko-KR" sz="1200" dirty="0" smtClean="0"/>
              <a:t>&lt;E’s Routing Table&gt;</a:t>
            </a:r>
            <a:endParaRPr lang="ko-KR" altLang="en-US" sz="1200" dirty="0"/>
          </a:p>
        </p:txBody>
      </p:sp>
      <p:graphicFrame>
        <p:nvGraphicFramePr>
          <p:cNvPr id="87" name="표 86"/>
          <p:cNvGraphicFramePr>
            <a:graphicFrameLocks noGrp="1"/>
          </p:cNvGraphicFramePr>
          <p:nvPr>
            <p:extLst>
              <p:ext uri="{D42A27DB-BD31-4B8C-83A1-F6EECF244321}">
                <p14:modId xmlns:p14="http://schemas.microsoft.com/office/powerpoint/2010/main" xmlns="" val="1032754285"/>
              </p:ext>
            </p:extLst>
          </p:nvPr>
        </p:nvGraphicFramePr>
        <p:xfrm>
          <a:off x="6588224" y="1591114"/>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xmlns="" val="3651058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3" name="내용 개체 틀 5"/>
              <p:cNvSpPr>
                <a:spLocks noGrp="1"/>
              </p:cNvSpPr>
              <p:nvPr>
                <p:ph idx="1"/>
              </p:nvPr>
            </p:nvSpPr>
            <p:spPr>
              <a:xfrm>
                <a:off x="685799" y="1557338"/>
                <a:ext cx="7414593" cy="4535958"/>
              </a:xfrm>
            </p:spPr>
            <p:txBody>
              <a:bodyPr/>
              <a:lstStyle/>
              <a:p>
                <a:r>
                  <a:rPr lang="en-US" altLang="ko-KR" sz="1600" dirty="0" smtClean="0">
                    <a:ea typeface="굴림" charset="-127"/>
                  </a:rPr>
                  <a:t>Whenever a relay-enabled PD receives ACF or ARCF, a routing entry is created in the routing table.</a:t>
                </a:r>
              </a:p>
              <a:p>
                <a:r>
                  <a:rPr lang="en-US" altLang="ko-KR" sz="1600" dirty="0" smtClean="0">
                    <a:ea typeface="굴림" charset="-127"/>
                  </a:rPr>
                  <a:t>Also, the routing table is updated by receiving MGNF.</a:t>
                </a:r>
              </a:p>
              <a:p>
                <a:r>
                  <a:rPr lang="en-US" altLang="ko-KR" sz="1600" dirty="0" smtClean="0">
                    <a:ea typeface="굴림" charset="-127"/>
                  </a:rPr>
                  <a:t>A routing table contains</a:t>
                </a:r>
              </a:p>
              <a:p>
                <a:pPr lvl="1"/>
                <a:r>
                  <a:rPr lang="en-US" altLang="ko-KR" sz="1400" dirty="0" smtClean="0">
                    <a:ea typeface="굴림" charset="-127"/>
                  </a:rPr>
                  <a:t>Destination address</a:t>
                </a:r>
                <a:endParaRPr lang="en-US" altLang="ko-KR" sz="1400" dirty="0">
                  <a:ea typeface="굴림" charset="-127"/>
                </a:endParaRPr>
              </a:p>
              <a:p>
                <a:pPr lvl="1"/>
                <a:r>
                  <a:rPr lang="en-US" altLang="ko-KR" sz="1400" dirty="0" smtClean="0">
                    <a:ea typeface="굴림" charset="-127"/>
                  </a:rPr>
                  <a:t>Next-hop address</a:t>
                </a:r>
                <a:endParaRPr lang="en-US" altLang="ko-KR" sz="1400" dirty="0">
                  <a:ea typeface="굴림" charset="-127"/>
                </a:endParaRPr>
              </a:p>
              <a:p>
                <a:pPr lvl="1"/>
                <a:r>
                  <a:rPr lang="en-US" altLang="ko-KR" sz="1400" dirty="0" smtClean="0">
                    <a:ea typeface="굴림" charset="-127"/>
                  </a:rPr>
                  <a:t>Expiration </a:t>
                </a:r>
                <a:r>
                  <a:rPr lang="en-US" altLang="ko-KR" sz="1400" dirty="0">
                    <a:ea typeface="굴림" charset="-127"/>
                  </a:rPr>
                  <a:t>timer </a:t>
                </a:r>
                <a:endParaRPr lang="en-US" altLang="ko-KR" sz="1400" dirty="0" smtClean="0">
                  <a:ea typeface="굴림" charset="-127"/>
                </a:endParaRPr>
              </a:p>
              <a:p>
                <a:pPr lvl="1"/>
                <a:r>
                  <a:rPr lang="en-US" altLang="ko-KR" sz="1400" dirty="0" smtClean="0">
                    <a:ea typeface="굴림" charset="-127"/>
                  </a:rPr>
                  <a:t>Number </a:t>
                </a:r>
                <a:r>
                  <a:rPr lang="en-US" altLang="ko-KR" sz="1400" dirty="0">
                    <a:ea typeface="굴림" charset="-127"/>
                  </a:rPr>
                  <a:t>of </a:t>
                </a:r>
                <a:r>
                  <a:rPr lang="en-US" altLang="ko-KR" sz="1400" dirty="0" smtClean="0">
                    <a:ea typeface="굴림" charset="-127"/>
                  </a:rPr>
                  <a:t>hops </a:t>
                </a:r>
              </a:p>
              <a:p>
                <a:pPr lvl="1"/>
                <a:r>
                  <a:rPr lang="en-US" altLang="ko-KR" sz="1400" dirty="0" err="1" smtClean="0">
                    <a:ea typeface="굴림" charset="-127"/>
                  </a:rPr>
                  <a:t>Current_SN</a:t>
                </a:r>
                <a:endParaRPr lang="en-US" altLang="ko-KR" sz="1400" dirty="0" smtClean="0">
                  <a:ea typeface="굴림" charset="-127"/>
                </a:endParaRPr>
              </a:p>
              <a:p>
                <a:pPr lvl="1"/>
                <a:r>
                  <a:rPr lang="en-US" altLang="ko-KR" sz="1400" dirty="0" smtClean="0">
                    <a:ea typeface="굴림" charset="-127"/>
                  </a:rPr>
                  <a:t>Device Group ID</a:t>
                </a:r>
              </a:p>
              <a:p>
                <a:pPr lvl="1"/>
                <a:r>
                  <a:rPr lang="en-US" altLang="ko-KR" sz="1400" dirty="0" smtClean="0">
                    <a:ea typeface="굴림" charset="-127"/>
                  </a:rPr>
                  <a:t>Bitmap</a:t>
                </a:r>
              </a:p>
              <a:p>
                <a:pPr lvl="1"/>
                <a:r>
                  <a:rPr lang="en-US" altLang="ko-KR" sz="1400" dirty="0" smtClean="0">
                    <a:ea typeface="굴림" charset="-127"/>
                  </a:rPr>
                  <a:t>Last  ACF reception time(</a:t>
                </a:r>
                <a14:m>
                  <m:oMath xmlns:m="http://schemas.openxmlformats.org/officeDocument/2006/math">
                    <m:sSub>
                      <m:sSubPr>
                        <m:ctrlPr>
                          <a:rPr lang="en-US" altLang="ko-KR" sz="1600" i="1">
                            <a:solidFill>
                              <a:prstClr val="black"/>
                            </a:solidFill>
                            <a:latin typeface="Cambria Math"/>
                            <a:ea typeface="+mn-ea"/>
                            <a:cs typeface="+mn-cs"/>
                          </a:rPr>
                        </m:ctrlPr>
                      </m:sSubPr>
                      <m:e>
                        <m:r>
                          <a:rPr lang="en-US" altLang="ko-KR" sz="1600" i="1">
                            <a:solidFill>
                              <a:prstClr val="black"/>
                            </a:solidFill>
                            <a:latin typeface="Cambria Math"/>
                            <a:ea typeface="+mn-ea"/>
                            <a:cs typeface="+mn-cs"/>
                          </a:rPr>
                          <m:t>𝑇</m:t>
                        </m:r>
                      </m:e>
                      <m:sub>
                        <m:r>
                          <a:rPr lang="en-US" altLang="ko-KR" sz="1600" i="1">
                            <a:solidFill>
                              <a:prstClr val="black"/>
                            </a:solidFill>
                            <a:latin typeface="Cambria Math"/>
                            <a:ea typeface="+mn-ea"/>
                            <a:cs typeface="+mn-cs"/>
                          </a:rPr>
                          <m:t>0</m:t>
                        </m:r>
                      </m:sub>
                    </m:sSub>
                  </m:oMath>
                </a14:m>
                <a:r>
                  <a:rPr lang="en-US" altLang="ko-KR" sz="1400" dirty="0" smtClean="0">
                    <a:ea typeface="굴림" charset="-127"/>
                  </a:rPr>
                  <a:t>)</a:t>
                </a:r>
              </a:p>
            </p:txBody>
          </p:sp>
        </mc:Choice>
        <mc:Fallback>
          <p:sp>
            <p:nvSpPr>
              <p:cNvPr id="43" name="내용 개체 틀 5"/>
              <p:cNvSpPr>
                <a:spLocks noGrp="1" noRot="1" noChangeAspect="1" noMove="1" noResize="1" noEditPoints="1" noAdjustHandles="1" noChangeArrowheads="1" noChangeShapeType="1" noTextEdit="1"/>
              </p:cNvSpPr>
              <p:nvPr>
                <p:ph idx="1"/>
              </p:nvPr>
            </p:nvSpPr>
            <p:spPr>
              <a:xfrm>
                <a:off x="685799" y="1557338"/>
                <a:ext cx="7414593" cy="4535958"/>
              </a:xfrm>
              <a:blipFill rotWithShape="1">
                <a:blip r:embed="rId3"/>
                <a:stretch>
                  <a:fillRect l="-247" t="-268"/>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dirty="0" smtClean="0">
                <a:ea typeface="굴림" charset="-127"/>
              </a:rPr>
              <a:t>Creation and Management of Routing Table (</a:t>
            </a:r>
            <a:r>
              <a:rPr lang="en-US" altLang="ko-KR" dirty="0">
                <a:ea typeface="굴림" charset="-127"/>
              </a:rPr>
              <a:t>1/8)</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36</a:t>
            </a:fld>
            <a:endParaRPr lang="en-US" altLang="ko-KR"/>
          </a:p>
        </p:txBody>
      </p:sp>
    </p:spTree>
    <p:extLst>
      <p:ext uri="{BB962C8B-B14F-4D97-AF65-F5344CB8AC3E}">
        <p14:creationId xmlns:p14="http://schemas.microsoft.com/office/powerpoint/2010/main" xmlns="" val="6557633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Creation and Management of Routing Table </a:t>
            </a:r>
            <a:r>
              <a:rPr lang="en-US" altLang="ko-KR" dirty="0" smtClean="0">
                <a:ea typeface="굴림" charset="-127"/>
              </a:rPr>
              <a:t>(</a:t>
            </a:r>
            <a:r>
              <a:rPr lang="en-US" altLang="ko-KR" dirty="0">
                <a:ea typeface="굴림" charset="-127"/>
              </a:rPr>
              <a:t>2/8)</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37</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a:ea typeface="굴림" charset="-127"/>
              </a:rPr>
              <a:t>If </a:t>
            </a:r>
            <a:r>
              <a:rPr lang="en-US" altLang="ko-KR" sz="1600" dirty="0" smtClean="0">
                <a:ea typeface="굴림" charset="-127"/>
              </a:rPr>
              <a:t>A wants </a:t>
            </a:r>
            <a:r>
              <a:rPr lang="en-US" altLang="ko-KR" sz="1600" dirty="0">
                <a:ea typeface="굴림" charset="-127"/>
              </a:rPr>
              <a:t>to </a:t>
            </a:r>
            <a:r>
              <a:rPr lang="en-US" altLang="ko-KR" sz="1600" dirty="0" smtClean="0">
                <a:ea typeface="굴림" charset="-127"/>
              </a:rPr>
              <a:t>join a multicast group, </a:t>
            </a:r>
            <a:r>
              <a:rPr lang="en-US" altLang="ko-KR" sz="1600" dirty="0">
                <a:ea typeface="굴림" charset="-127"/>
              </a:rPr>
              <a:t>it broadcasts </a:t>
            </a:r>
            <a:r>
              <a:rPr lang="en-US" altLang="ko-KR" sz="1600" dirty="0" smtClean="0">
                <a:ea typeface="굴림" charset="-127"/>
              </a:rPr>
              <a:t>an ACF </a:t>
            </a:r>
            <a:r>
              <a:rPr lang="en-US" altLang="ko-KR" sz="1600" dirty="0">
                <a:ea typeface="굴림" charset="-127"/>
              </a:rPr>
              <a:t>(assume </a:t>
            </a:r>
            <a:r>
              <a:rPr lang="en-US" altLang="ko-KR" sz="1600" dirty="0" smtClean="0">
                <a:ea typeface="굴림" charset="-127"/>
              </a:rPr>
              <a:t>K=4 </a:t>
            </a:r>
            <a:r>
              <a:rPr lang="en-US" altLang="ko-KR" sz="1600" dirty="0">
                <a:ea typeface="굴림" charset="-127"/>
              </a:rPr>
              <a:t>hop</a:t>
            </a:r>
            <a:r>
              <a:rPr lang="en-US" altLang="ko-KR" sz="1600" dirty="0" smtClean="0">
                <a:ea typeface="굴림" charset="-127"/>
              </a:rPr>
              <a:t>). </a:t>
            </a:r>
          </a:p>
          <a:p>
            <a:r>
              <a:rPr lang="en-US" altLang="ko-KR" sz="1600" dirty="0" smtClean="0">
                <a:ea typeface="굴림" charset="-127"/>
              </a:rPr>
              <a:t>The initial routing table for A is as the following table (Note that originator of ACF has to save the ACF </a:t>
            </a:r>
            <a:r>
              <a:rPr lang="en-US" altLang="ko-KR" sz="1600" dirty="0" err="1" smtClean="0">
                <a:ea typeface="굴림" charset="-127"/>
              </a:rPr>
              <a:t>Tx</a:t>
            </a:r>
            <a:r>
              <a:rPr lang="en-US" altLang="ko-KR" sz="1600" dirty="0" smtClean="0">
                <a:ea typeface="굴림" charset="-127"/>
              </a:rPr>
              <a:t> time).</a:t>
            </a:r>
          </a:p>
          <a:p>
            <a:r>
              <a:rPr lang="en-US" altLang="ko-KR" sz="1600" dirty="0" smtClean="0">
                <a:ea typeface="굴림" charset="-127"/>
              </a:rPr>
              <a:t>When C receives the ACF, it creates </a:t>
            </a:r>
            <a:r>
              <a:rPr lang="en-US" altLang="ko-KR" sz="1600" dirty="0">
                <a:ea typeface="굴림" charset="-127"/>
              </a:rPr>
              <a:t>the </a:t>
            </a:r>
            <a:r>
              <a:rPr lang="en-US" altLang="ko-KR" sz="1600" dirty="0" smtClean="0">
                <a:ea typeface="굴림" charset="-127"/>
              </a:rPr>
              <a:t>routing entry of A in its routing table.</a:t>
            </a: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41" name="오른쪽 화살표 40"/>
          <p:cNvSpPr/>
          <p:nvPr/>
        </p:nvSpPr>
        <p:spPr>
          <a:xfrm rot="19037726">
            <a:off x="5806523" y="2990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 name="TextBox 4"/>
          <p:cNvSpPr txBox="1"/>
          <p:nvPr/>
        </p:nvSpPr>
        <p:spPr>
          <a:xfrm>
            <a:off x="5241828" y="191683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19" name="TextBox 18"/>
          <p:cNvSpPr txBox="1"/>
          <p:nvPr/>
        </p:nvSpPr>
        <p:spPr>
          <a:xfrm>
            <a:off x="5241828" y="234888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8" name="TextBox 7"/>
          <p:cNvSpPr txBox="1"/>
          <p:nvPr/>
        </p:nvSpPr>
        <p:spPr>
          <a:xfrm>
            <a:off x="5581594" y="275594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0"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2" name="오른쪽 화살표 21"/>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xmlns="" val="1565160483"/>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662471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38</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smtClean="0">
                <a:ea typeface="굴림" charset="-127"/>
              </a:rPr>
              <a:t>Since C </a:t>
            </a:r>
            <a:r>
              <a:rPr lang="en-US" altLang="ko-KR" sz="1600" dirty="0">
                <a:ea typeface="굴림" charset="-127"/>
              </a:rPr>
              <a:t>is not in the multicast </a:t>
            </a:r>
            <a:r>
              <a:rPr lang="en-US" altLang="ko-KR" sz="1600" dirty="0" smtClean="0">
                <a:ea typeface="굴림" charset="-127"/>
              </a:rPr>
              <a:t>group, C forwards the ACF </a:t>
            </a:r>
            <a:r>
              <a:rPr lang="en-US" altLang="ko-KR" sz="1600" dirty="0">
                <a:ea typeface="굴림" charset="-127"/>
              </a:rPr>
              <a:t>to the others (e.g., D and E</a:t>
            </a:r>
            <a:r>
              <a:rPr lang="en-US" altLang="ko-KR" sz="1600" dirty="0" smtClean="0">
                <a:ea typeface="굴림" charset="-127"/>
              </a:rPr>
              <a:t>).</a:t>
            </a:r>
          </a:p>
          <a:p>
            <a:pPr algn="just"/>
            <a:r>
              <a:rPr lang="en-US" altLang="ko-KR" sz="1600" dirty="0" smtClean="0">
                <a:ea typeface="굴림" charset="-127"/>
              </a:rPr>
              <a:t>When D and E receive </a:t>
            </a:r>
            <a:r>
              <a:rPr lang="en-US" altLang="ko-KR" sz="1600" dirty="0">
                <a:ea typeface="굴림" charset="-127"/>
              </a:rPr>
              <a:t>the </a:t>
            </a:r>
            <a:r>
              <a:rPr lang="en-US" altLang="ko-KR" sz="1600" dirty="0" smtClean="0">
                <a:ea typeface="굴림" charset="-127"/>
              </a:rPr>
              <a:t>ACF, they create </a:t>
            </a:r>
            <a:r>
              <a:rPr lang="en-US" altLang="ko-KR" sz="1600" dirty="0">
                <a:ea typeface="굴림" charset="-127"/>
              </a:rPr>
              <a:t>the routing </a:t>
            </a:r>
            <a:r>
              <a:rPr lang="en-US" altLang="ko-KR" sz="1600" dirty="0" smtClean="0">
                <a:ea typeface="굴림" charset="-127"/>
              </a:rPr>
              <a:t>entry of A in their </a:t>
            </a:r>
            <a:r>
              <a:rPr lang="en-US" altLang="ko-KR" sz="1600" dirty="0">
                <a:ea typeface="굴림" charset="-127"/>
              </a:rPr>
              <a:t>routing table</a:t>
            </a:r>
            <a:r>
              <a:rPr lang="en-US" altLang="ko-KR" sz="1600" dirty="0" smtClean="0">
                <a:ea typeface="굴림" charset="-127"/>
              </a:rPr>
              <a:t>.</a:t>
            </a:r>
          </a:p>
          <a:p>
            <a:endParaRPr lang="en-US" altLang="ko-KR" sz="1600" dirty="0" smtClean="0">
              <a:ea typeface="굴림" charset="-127"/>
            </a:endParaRPr>
          </a:p>
        </p:txBody>
      </p:sp>
      <p:sp>
        <p:nvSpPr>
          <p:cNvPr id="36" name="오른쪽 화살표 35"/>
          <p:cNvSpPr/>
          <p:nvPr/>
        </p:nvSpPr>
        <p:spPr>
          <a:xfrm rot="18962709">
            <a:off x="6553444" y="236951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rot="2599829">
            <a:off x="6551573" y="2922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제목 1"/>
          <p:cNvSpPr>
            <a:spLocks noGrp="1"/>
          </p:cNvSpPr>
          <p:nvPr>
            <p:ph type="title"/>
          </p:nvPr>
        </p:nvSpPr>
        <p:spPr>
          <a:xfrm>
            <a:off x="685800" y="685800"/>
            <a:ext cx="7772400" cy="726976"/>
          </a:xfrm>
        </p:spPr>
        <p:txBody>
          <a:bodyPr/>
          <a:lstStyle/>
          <a:p>
            <a:r>
              <a:rPr lang="en-US" altLang="ko-KR" dirty="0">
                <a:ea typeface="굴림" charset="-127"/>
              </a:rPr>
              <a:t>Creation and Management of Routing Table </a:t>
            </a:r>
            <a:r>
              <a:rPr lang="en-US" altLang="ko-KR" dirty="0" smtClean="0">
                <a:ea typeface="굴림" charset="-127"/>
              </a:rPr>
              <a:t>(</a:t>
            </a:r>
            <a:r>
              <a:rPr lang="en-US" altLang="ko-KR" dirty="0">
                <a:ea typeface="굴림" charset="-127"/>
              </a:rPr>
              <a:t>3/8)</a:t>
            </a:r>
            <a:endParaRPr lang="ko-KR" altLang="en-US" dirty="0"/>
          </a:p>
        </p:txBody>
      </p:sp>
      <p:sp>
        <p:nvSpPr>
          <p:cNvPr id="24" name="TextBox 23"/>
          <p:cNvSpPr txBox="1"/>
          <p:nvPr/>
        </p:nvSpPr>
        <p:spPr>
          <a:xfrm>
            <a:off x="6095968" y="236786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7" name="TextBox 26"/>
          <p:cNvSpPr txBox="1"/>
          <p:nvPr/>
        </p:nvSpPr>
        <p:spPr>
          <a:xfrm>
            <a:off x="7506859" y="3202931"/>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32" name="TextBox 31"/>
          <p:cNvSpPr txBox="1"/>
          <p:nvPr/>
        </p:nvSpPr>
        <p:spPr>
          <a:xfrm>
            <a:off x="5724128" y="15083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3" name="TextBox 32"/>
          <p:cNvSpPr txBox="1"/>
          <p:nvPr/>
        </p:nvSpPr>
        <p:spPr>
          <a:xfrm>
            <a:off x="5724128" y="1940348"/>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4" name="TextBox 33"/>
          <p:cNvSpPr txBox="1"/>
          <p:nvPr/>
        </p:nvSpPr>
        <p:spPr>
          <a:xfrm>
            <a:off x="7158166" y="231985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5" name="TextBox 34"/>
          <p:cNvSpPr txBox="1"/>
          <p:nvPr/>
        </p:nvSpPr>
        <p:spPr>
          <a:xfrm>
            <a:off x="7158166" y="27519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7"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40" name="오른쪽 화살표 39"/>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44" name="표 43"/>
          <p:cNvGraphicFramePr>
            <a:graphicFrameLocks noGrp="1"/>
          </p:cNvGraphicFramePr>
          <p:nvPr>
            <p:extLst>
              <p:ext uri="{D42A27DB-BD31-4B8C-83A1-F6EECF244321}">
                <p14:modId xmlns:p14="http://schemas.microsoft.com/office/powerpoint/2010/main" xmlns=""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1722700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39</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mc:Choice xmlns:a14="http://schemas.microsoft.com/office/drawing/2010/main" xmlns="" Requires="a14">
          <p:sp>
            <p:nvSpPr>
              <p:cNvPr id="43" name="내용 개체 틀 5"/>
              <p:cNvSpPr>
                <a:spLocks noGrp="1"/>
              </p:cNvSpPr>
              <p:nvPr>
                <p:ph idx="1"/>
              </p:nvPr>
            </p:nvSpPr>
            <p:spPr>
              <a:xfrm>
                <a:off x="46561" y="1226162"/>
                <a:ext cx="5107365" cy="3626127"/>
              </a:xfrm>
            </p:spPr>
            <p:txBody>
              <a:bodyPr/>
              <a:lstStyle/>
              <a:p>
                <a:pPr algn="just"/>
                <a:r>
                  <a:rPr lang="en-US" altLang="ko-KR" sz="1600" dirty="0" smtClean="0">
                    <a:ea typeface="굴림" charset="-127"/>
                  </a:rPr>
                  <a:t>Since </a:t>
                </a:r>
                <a:r>
                  <a:rPr lang="en-US" altLang="ko-KR" sz="1600" dirty="0">
                    <a:ea typeface="굴림" charset="-127"/>
                  </a:rPr>
                  <a:t>D is in the multicast group, D </a:t>
                </a:r>
                <a:r>
                  <a:rPr lang="en-US" altLang="ko-KR" sz="1600" dirty="0" smtClean="0">
                    <a:ea typeface="굴림" charset="-127"/>
                  </a:rPr>
                  <a:t>replies A </a:t>
                </a:r>
                <a:r>
                  <a:rPr lang="en-US" altLang="ko-KR" sz="1600" dirty="0">
                    <a:ea typeface="굴림" charset="-127"/>
                  </a:rPr>
                  <a:t>with </a:t>
                </a:r>
                <a:r>
                  <a:rPr lang="en-US" altLang="ko-KR" sz="1600" dirty="0" smtClean="0">
                    <a:ea typeface="굴림" charset="-127"/>
                  </a:rPr>
                  <a:t>ARCF by using routing table.</a:t>
                </a:r>
              </a:p>
              <a:p>
                <a:pPr algn="just"/>
                <a:r>
                  <a:rPr lang="en-US" altLang="ko-KR" sz="1600" dirty="0" smtClean="0">
                    <a:ea typeface="굴림" charset="-127"/>
                  </a:rPr>
                  <a:t>C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D </a:t>
                </a:r>
                <a:r>
                  <a:rPr lang="en-US" altLang="ko-KR" sz="1600" dirty="0">
                    <a:ea typeface="굴림" charset="-127"/>
                  </a:rPr>
                  <a:t>in </a:t>
                </a:r>
                <a:r>
                  <a:rPr lang="en-US" altLang="ko-KR" sz="1600" dirty="0" smtClean="0">
                    <a:ea typeface="굴림" charset="-127"/>
                  </a:rPr>
                  <a:t>its </a:t>
                </a:r>
                <a:r>
                  <a:rPr lang="en-US" altLang="ko-KR" sz="1600" dirty="0">
                    <a:ea typeface="굴림" charset="-127"/>
                  </a:rPr>
                  <a:t>routing table</a:t>
                </a:r>
                <a:r>
                  <a:rPr lang="en-US" altLang="ko-KR" sz="1600" dirty="0" smtClean="0">
                    <a:ea typeface="굴림" charset="-127"/>
                  </a:rPr>
                  <a:t>.</a:t>
                </a:r>
              </a:p>
              <a:p>
                <a:pPr algn="just"/>
                <a:r>
                  <a:rPr lang="en-US" altLang="ko-KR" sz="1600" dirty="0">
                    <a:ea typeface="굴림" charset="-127"/>
                  </a:rPr>
                  <a:t>Suppose </a:t>
                </a:r>
                <a:r>
                  <a:rPr lang="en-US" altLang="ko-KR" sz="1600" dirty="0" smtClean="0">
                    <a:ea typeface="굴림" charset="-127"/>
                  </a:rPr>
                  <a:t>C forwarded </a:t>
                </a:r>
                <a:r>
                  <a:rPr lang="en-US" altLang="ko-KR" sz="1600" dirty="0">
                    <a:ea typeface="굴림" charset="-127"/>
                  </a:rPr>
                  <a:t>an ACF at </a:t>
                </a:r>
                <a:r>
                  <a:rPr lang="en-US" altLang="ko-KR" sz="1600" i="1" dirty="0" smtClean="0">
                    <a:ea typeface="굴림" charset="-127"/>
                  </a:rPr>
                  <a:t>T</a:t>
                </a:r>
                <a:r>
                  <a:rPr lang="en-US" altLang="ko-KR" sz="1600" i="1" baseline="-25000" dirty="0" smtClean="0">
                    <a:ea typeface="굴림" charset="-127"/>
                  </a:rPr>
                  <a:t>0</a:t>
                </a:r>
                <a:endParaRPr lang="en-US" altLang="ko-KR" sz="1600" i="1" baseline="-25000" dirty="0">
                  <a:ea typeface="굴림" charset="-127"/>
                </a:endParaRPr>
              </a:p>
              <a:p>
                <a:pPr algn="just"/>
                <a:r>
                  <a:rPr lang="en-US" altLang="ko-KR" sz="1600" dirty="0">
                    <a:ea typeface="굴림" charset="-127"/>
                  </a:rPr>
                  <a:t>Suppose </a:t>
                </a:r>
                <a:r>
                  <a:rPr lang="en-US" altLang="ko-KR" sz="1600" dirty="0" smtClean="0">
                    <a:ea typeface="굴림" charset="-127"/>
                  </a:rPr>
                  <a:t>C receives </a:t>
                </a:r>
                <a:r>
                  <a:rPr lang="en-US" altLang="ko-KR" sz="1600" dirty="0">
                    <a:ea typeface="굴림" charset="-127"/>
                  </a:rPr>
                  <a:t>an ARCF from D at </a:t>
                </a:r>
                <a:r>
                  <a:rPr lang="en-US" altLang="ko-KR" sz="1600" i="1" dirty="0">
                    <a:ea typeface="굴림" charset="-127"/>
                  </a:rPr>
                  <a:t>T</a:t>
                </a:r>
                <a:r>
                  <a:rPr lang="en-US" altLang="ko-KR" sz="1600" i="1" baseline="-25000" dirty="0">
                    <a:ea typeface="굴림" charset="-127"/>
                  </a:rPr>
                  <a:t>1</a:t>
                </a:r>
                <a:r>
                  <a:rPr lang="en-US" altLang="ko-KR" sz="1600" i="1" dirty="0">
                    <a:ea typeface="굴림" charset="-127"/>
                  </a:rPr>
                  <a:t>.</a:t>
                </a:r>
              </a:p>
              <a:p>
                <a:pPr algn="just"/>
                <a:r>
                  <a:rPr lang="en-US" altLang="ko-KR" sz="1600" dirty="0" smtClean="0">
                    <a:ea typeface="굴림" charset="-127"/>
                  </a:rPr>
                  <a:t>Expiration timer of route entry to D in C’s routing table is updated to</a:t>
                </a:r>
              </a:p>
              <a:p>
                <a:pPr marL="0" indent="0" algn="just">
                  <a:buNone/>
                </a:pPr>
                <a:r>
                  <a:rPr lang="en-US" altLang="ko-KR" sz="1600" dirty="0" smtClean="0"/>
                  <a:t/>
                </a:r>
                <a14:m>
                  <m:oMath xmlns:m="http://schemas.openxmlformats.org/officeDocument/2006/math">
                    <m:sSubSup>
                      <m:sSubSupPr>
                        <m:ctrlPr>
                          <a:rPr lang="en-US" altLang="ko-KR" sz="1600" i="1">
                            <a:latin typeface="Cambria Math"/>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𝑑𝑠𝑡</m:t>
                        </m:r>
                      </m:sup>
                    </m:sSubSup>
                    <m:r>
                      <a:rPr lang="en-US" altLang="ko-KR" sz="1600" i="1">
                        <a:latin typeface="Cambria Math"/>
                      </a:rPr>
                      <m:t>=</m:t>
                    </m:r>
                    <m:sSub>
                      <m:sSubPr>
                        <m:ctrlPr>
                          <a:rPr lang="en-US" altLang="ko-KR" sz="1600" i="1">
                            <a:latin typeface="Cambria Math"/>
                          </a:rPr>
                        </m:ctrlPr>
                      </m:sSubPr>
                      <m:e>
                        <m:r>
                          <a:rPr lang="en-US" altLang="ko-KR" sz="1600" i="1">
                            <a:latin typeface="Cambria Math"/>
                          </a:rPr>
                          <m:t>𝑇</m:t>
                        </m:r>
                      </m:e>
                      <m:sub>
                        <m:r>
                          <a:rPr lang="en-US" altLang="ko-KR" sz="1600" i="1">
                            <a:latin typeface="Cambria Math"/>
                          </a:rPr>
                          <m:t>𝑝</m:t>
                        </m:r>
                      </m:sub>
                    </m:sSub>
                    <m:r>
                      <a:rPr lang="en-US" altLang="ko-KR" sz="1600" i="1">
                        <a:latin typeface="Cambria Math"/>
                      </a:rPr>
                      <m:t>+</m:t>
                    </m:r>
                    <m:sSub>
                      <m:sSubPr>
                        <m:ctrlPr>
                          <a:rPr lang="en-US" altLang="ko-KR" sz="1600" i="1">
                            <a:latin typeface="Cambria Math"/>
                          </a:rPr>
                        </m:ctrlPr>
                      </m:sSubPr>
                      <m:e>
                        <m:r>
                          <a:rPr lang="en-US" altLang="ko-KR" sz="1600" i="1">
                            <a:latin typeface="Cambria Math"/>
                          </a:rPr>
                          <m:t>𝑇</m:t>
                        </m:r>
                      </m:e>
                      <m:sub>
                        <m:r>
                          <a:rPr lang="en-US" altLang="ko-KR" sz="1600" i="1">
                            <a:latin typeface="Cambria Math"/>
                          </a:rPr>
                          <m:t>𝑗𝑚𝑎𝑥</m:t>
                        </m:r>
                      </m:sub>
                    </m:sSub>
                    <m:r>
                      <a:rPr lang="en-US" altLang="ko-KR" sz="1600" i="1">
                        <a:latin typeface="Cambria Math"/>
                      </a:rPr>
                      <m:t>+</m:t>
                    </m:r>
                    <m:f>
                      <m:fPr>
                        <m:type m:val="lin"/>
                        <m:ctrlPr>
                          <a:rPr lang="en-US" altLang="ko-KR" sz="1600" i="1">
                            <a:latin typeface="Cambria Math"/>
                          </a:rPr>
                        </m:ctrlPr>
                      </m:fPr>
                      <m:num>
                        <m:d>
                          <m:dPr>
                            <m:ctrlPr>
                              <a:rPr lang="en-US" altLang="ko-KR" sz="1600" i="1">
                                <a:latin typeface="Cambria Math"/>
                              </a:rPr>
                            </m:ctrlPr>
                          </m:dPr>
                          <m:e>
                            <m:sSub>
                              <m:sSubPr>
                                <m:ctrlPr>
                                  <a:rPr lang="en-US" altLang="ko-KR" sz="1600" i="1">
                                    <a:latin typeface="Cambria Math"/>
                                  </a:rPr>
                                </m:ctrlPr>
                              </m:sSubPr>
                              <m:e>
                                <m:r>
                                  <a:rPr lang="en-US" altLang="ko-KR" sz="1600" i="1">
                                    <a:latin typeface="Cambria Math"/>
                                  </a:rPr>
                                  <m:t>𝑇</m:t>
                                </m:r>
                              </m:e>
                              <m:sub>
                                <m:r>
                                  <a:rPr lang="en-US" altLang="ko-KR" sz="1600" i="1">
                                    <a:latin typeface="Cambria Math"/>
                                  </a:rPr>
                                  <m:t>1</m:t>
                                </m:r>
                              </m:sub>
                            </m:sSub>
                            <m:r>
                              <a:rPr lang="en-US" altLang="ko-KR" sz="1600" i="1">
                                <a:latin typeface="Cambria Math"/>
                              </a:rPr>
                              <m:t>−</m:t>
                            </m:r>
                            <m:sSub>
                              <m:sSubPr>
                                <m:ctrlPr>
                                  <a:rPr lang="en-US" altLang="ko-KR" sz="1600" i="1">
                                    <a:latin typeface="Cambria Math"/>
                                  </a:rPr>
                                </m:ctrlPr>
                              </m:sSubPr>
                              <m:e>
                                <m:r>
                                  <a:rPr lang="en-US" altLang="ko-KR" sz="1600" i="1">
                                    <a:latin typeface="Cambria Math"/>
                                  </a:rPr>
                                  <m:t>𝑇</m:t>
                                </m:r>
                              </m:e>
                              <m:sub>
                                <m:r>
                                  <a:rPr lang="en-US" altLang="ko-KR" sz="1600" i="1">
                                    <a:latin typeface="Cambria Math"/>
                                  </a:rPr>
                                  <m:t>0</m:t>
                                </m:r>
                              </m:sub>
                            </m:sSub>
                          </m:e>
                        </m:d>
                      </m:num>
                      <m:den>
                        <m:r>
                          <a:rPr lang="en-US" altLang="ko-KR" sz="1600" i="1">
                            <a:latin typeface="Cambria Math"/>
                          </a:rPr>
                          <m:t>2+</m:t>
                        </m:r>
                        <m:r>
                          <m:rPr>
                            <m:nor/>
                          </m:rPr>
                          <a:rPr lang="en-US" altLang="ko-KR" sz="1600">
                            <a:latin typeface="Cambria Math"/>
                          </a:rPr>
                          <m:t>(</m:t>
                        </m:r>
                        <m:r>
                          <m:rPr>
                            <m:nor/>
                          </m:rPr>
                          <a:rPr lang="en-US" altLang="ko-KR" sz="1600">
                            <a:latin typeface="Cambria Math"/>
                          </a:rPr>
                          <m:t>safety</m:t>
                        </m:r>
                        <m:r>
                          <m:rPr>
                            <m:nor/>
                          </m:rPr>
                          <a:rPr lang="en-US" altLang="ko-KR" sz="1600">
                            <a:latin typeface="Cambria Math"/>
                          </a:rPr>
                          <m:t> </m:t>
                        </m:r>
                        <m:r>
                          <m:rPr>
                            <m:nor/>
                          </m:rPr>
                          <a:rPr lang="en-US" altLang="ko-KR" sz="1600">
                            <a:latin typeface="Cambria Math"/>
                          </a:rPr>
                          <m:t>margin</m:t>
                        </m:r>
                        <m:r>
                          <a:rPr lang="en-US" altLang="ko-KR" sz="1600" i="1">
                            <a:latin typeface="Cambria Math"/>
                          </a:rPr>
                          <m:t>).</m:t>
                        </m:r>
                      </m:den>
                    </m:f>
                  </m:oMath>
                </a14:m>
                <a:endParaRPr lang="ko-KR" altLang="en-US" sz="1600" dirty="0"/>
              </a:p>
              <a:p>
                <a:pPr algn="just"/>
                <a:r>
                  <a:rPr lang="en-US" altLang="ko-KR" sz="1600" dirty="0" smtClean="0">
                    <a:ea typeface="굴림" charset="-127"/>
                  </a:rPr>
                  <a:t>At </a:t>
                </a:r>
                <a:r>
                  <a:rPr lang="en-US" altLang="ko-KR" sz="1600" dirty="0">
                    <a:ea typeface="굴림" charset="-127"/>
                  </a:rPr>
                  <a:t>the same time, </a:t>
                </a:r>
                <a:r>
                  <a:rPr lang="en-US" altLang="ko-KR" sz="1600" dirty="0" smtClean="0">
                    <a:ea typeface="굴림" charset="-127"/>
                  </a:rPr>
                  <a:t>since </a:t>
                </a:r>
                <a:r>
                  <a:rPr lang="en-US" altLang="ko-KR" sz="1600" dirty="0">
                    <a:ea typeface="굴림" charset="-127"/>
                  </a:rPr>
                  <a:t>E is not in </a:t>
                </a:r>
                <a:r>
                  <a:rPr lang="en-US" altLang="ko-KR" sz="1600" dirty="0" smtClean="0">
                    <a:ea typeface="굴림" charset="-127"/>
                  </a:rPr>
                  <a:t>the multicast </a:t>
                </a:r>
                <a:r>
                  <a:rPr lang="en-US" altLang="ko-KR" sz="1600" dirty="0">
                    <a:ea typeface="굴림" charset="-127"/>
                  </a:rPr>
                  <a:t>group, </a:t>
                </a:r>
                <a:r>
                  <a:rPr lang="en-US" altLang="ko-KR" sz="1600" dirty="0" smtClean="0">
                    <a:ea typeface="굴림" charset="-127"/>
                  </a:rPr>
                  <a:t>it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A</a:t>
                </a:r>
                <a:r>
                  <a:rPr lang="en-US" altLang="ko-KR" sz="1600" dirty="0" smtClean="0">
                    <a:ea typeface="굴림" charset="-127"/>
                  </a:rPr>
                  <a:t/>
                </a:r>
                <a:r>
                  <a:rPr lang="en-US" altLang="ko-KR" sz="1600" dirty="0">
                    <a:ea typeface="굴림" charset="-127"/>
                  </a:rPr>
                  <a:t>in its routing </a:t>
                </a:r>
                <a:r>
                  <a:rPr lang="en-US" altLang="ko-KR" sz="1600" dirty="0" smtClean="0">
                    <a:ea typeface="굴림" charset="-127"/>
                  </a:rPr>
                  <a:t>table and forwards </a:t>
                </a:r>
                <a:r>
                  <a:rPr lang="en-US" altLang="ko-KR" sz="1600" dirty="0">
                    <a:ea typeface="굴림" charset="-127"/>
                  </a:rPr>
                  <a:t>to the others (e.g., B). </a:t>
                </a:r>
                <a:endParaRPr lang="en-US" altLang="ko-KR" sz="1600" dirty="0" smtClean="0">
                  <a:ea typeface="굴림" charset="-127"/>
                </a:endParaRPr>
              </a:p>
              <a:p>
                <a:pPr algn="just"/>
                <a:r>
                  <a:rPr lang="en-US" altLang="ko-KR" sz="1600" dirty="0" smtClean="0">
                    <a:ea typeface="굴림" charset="-127"/>
                  </a:rPr>
                  <a:t>When B receives </a:t>
                </a:r>
                <a:r>
                  <a:rPr lang="en-US" altLang="ko-KR" sz="1600" dirty="0">
                    <a:ea typeface="굴림" charset="-127"/>
                  </a:rPr>
                  <a:t>the ACF, </a:t>
                </a:r>
                <a:r>
                  <a:rPr lang="en-US" altLang="ko-KR" sz="1600" dirty="0" smtClean="0">
                    <a:ea typeface="굴림" charset="-127"/>
                  </a:rPr>
                  <a:t>it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A in its </a:t>
                </a:r>
                <a:r>
                  <a:rPr lang="en-US" altLang="ko-KR" sz="1600" dirty="0">
                    <a:ea typeface="굴림" charset="-127"/>
                  </a:rPr>
                  <a:t>routing </a:t>
                </a:r>
                <a:r>
                  <a:rPr lang="en-US" altLang="ko-KR" sz="1600" dirty="0" smtClean="0">
                    <a:ea typeface="굴림" charset="-127"/>
                  </a:rPr>
                  <a:t>table. </a:t>
                </a:r>
              </a:p>
              <a:p>
                <a:endParaRPr lang="en-US" altLang="ko-KR" sz="1600" dirty="0">
                  <a:ea typeface="굴림" charset="-127"/>
                </a:endParaRPr>
              </a:p>
            </p:txBody>
          </p:sp>
        </mc:Choice>
        <mc:Fallback>
          <p:sp>
            <p:nvSpPr>
              <p:cNvPr id="43" name="내용 개체 틀 5"/>
              <p:cNvSpPr>
                <a:spLocks noGrp="1" noRot="1" noChangeAspect="1" noMove="1" noResize="1" noEditPoints="1" noAdjustHandles="1" noChangeArrowheads="1" noChangeShapeType="1" noTextEdit="1"/>
              </p:cNvSpPr>
              <p:nvPr>
                <p:ph idx="1"/>
              </p:nvPr>
            </p:nvSpPr>
            <p:spPr>
              <a:xfrm>
                <a:off x="46561" y="1226162"/>
                <a:ext cx="5107365" cy="3626127"/>
              </a:xfrm>
              <a:blipFill rotWithShape="1">
                <a:blip r:embed="rId3"/>
                <a:stretch>
                  <a:fillRect l="-478" t="-504" r="-717" b="-2521"/>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8" name="TextBox 81"/>
          <p:cNvSpPr txBox="1">
            <a:spLocks noChangeArrowheads="1"/>
          </p:cNvSpPr>
          <p:nvPr/>
        </p:nvSpPr>
        <p:spPr bwMode="auto">
          <a:xfrm>
            <a:off x="5834821" y="4365104"/>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6" name="오른쪽 화살표 35"/>
          <p:cNvSpPr/>
          <p:nvPr/>
        </p:nvSpPr>
        <p:spPr>
          <a:xfrm>
            <a:off x="5164494"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8" name="오른쪽 화살표 37"/>
          <p:cNvSpPr/>
          <p:nvPr/>
        </p:nvSpPr>
        <p:spPr>
          <a:xfrm>
            <a:off x="5153783"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9" name="TextBox 82"/>
          <p:cNvSpPr txBox="1">
            <a:spLocks noChangeArrowheads="1"/>
          </p:cNvSpPr>
          <p:nvPr/>
        </p:nvSpPr>
        <p:spPr bwMode="auto">
          <a:xfrm>
            <a:off x="5825296" y="4688676"/>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17" name="오른쪽 화살표 16"/>
          <p:cNvSpPr/>
          <p:nvPr/>
        </p:nvSpPr>
        <p:spPr>
          <a:xfrm rot="19010635">
            <a:off x="7259669" y="16876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오른쪽 화살표 17"/>
          <p:cNvSpPr/>
          <p:nvPr/>
        </p:nvSpPr>
        <p:spPr>
          <a:xfrm rot="13335318">
            <a:off x="6545233" y="292560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제목 1"/>
          <p:cNvSpPr>
            <a:spLocks noGrp="1"/>
          </p:cNvSpPr>
          <p:nvPr>
            <p:ph type="title"/>
          </p:nvPr>
        </p:nvSpPr>
        <p:spPr>
          <a:xfrm>
            <a:off x="685800" y="685800"/>
            <a:ext cx="7772400" cy="726976"/>
          </a:xfrm>
        </p:spPr>
        <p:txBody>
          <a:bodyPr/>
          <a:lstStyle/>
          <a:p>
            <a:r>
              <a:rPr lang="en-US" altLang="ko-KR" dirty="0">
                <a:ea typeface="굴림" charset="-127"/>
              </a:rPr>
              <a:t>Creation and Management of Routing Table </a:t>
            </a:r>
            <a:r>
              <a:rPr lang="en-US" altLang="ko-KR" dirty="0" smtClean="0">
                <a:ea typeface="굴림" charset="-127"/>
              </a:rPr>
              <a:t>(</a:t>
            </a:r>
            <a:r>
              <a:rPr lang="en-US" altLang="ko-KR" dirty="0">
                <a:ea typeface="굴림" charset="-127"/>
              </a:rPr>
              <a:t>4/8)</a:t>
            </a:r>
            <a:endParaRPr lang="ko-KR" altLang="en-US" dirty="0"/>
          </a:p>
        </p:txBody>
      </p:sp>
      <p:sp>
        <p:nvSpPr>
          <p:cNvPr id="26" name="TextBox 25"/>
          <p:cNvSpPr txBox="1"/>
          <p:nvPr/>
        </p:nvSpPr>
        <p:spPr>
          <a:xfrm>
            <a:off x="7431684" y="2619367"/>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27" name="TextBox 26"/>
          <p:cNvSpPr txBox="1"/>
          <p:nvPr/>
        </p:nvSpPr>
        <p:spPr>
          <a:xfrm>
            <a:off x="7431684" y="3519356"/>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29" name="TextBox 28"/>
          <p:cNvSpPr txBox="1"/>
          <p:nvPr/>
        </p:nvSpPr>
        <p:spPr>
          <a:xfrm>
            <a:off x="7771450" y="373601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29"/>
          <p:cNvSpPr txBox="1"/>
          <p:nvPr/>
        </p:nvSpPr>
        <p:spPr>
          <a:xfrm>
            <a:off x="7431684" y="3067341"/>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p:sp>
        <p:nvSpPr>
          <p:cNvPr id="31" name="TextBox 30"/>
          <p:cNvSpPr txBox="1"/>
          <p:nvPr/>
        </p:nvSpPr>
        <p:spPr>
          <a:xfrm>
            <a:off x="6320638" y="229585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971945" y="1412776"/>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4" name="TextBox 33"/>
          <p:cNvSpPr txBox="1"/>
          <p:nvPr/>
        </p:nvSpPr>
        <p:spPr>
          <a:xfrm>
            <a:off x="5971945" y="1844824"/>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graphicFrame>
        <p:nvGraphicFramePr>
          <p:cNvPr id="40" name="표 39"/>
          <p:cNvGraphicFramePr>
            <a:graphicFrameLocks noGrp="1"/>
          </p:cNvGraphicFramePr>
          <p:nvPr>
            <p:extLst>
              <p:ext uri="{D42A27DB-BD31-4B8C-83A1-F6EECF244321}">
                <p14:modId xmlns:p14="http://schemas.microsoft.com/office/powerpoint/2010/main" xmlns=""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1722700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 (2/2)</a:t>
            </a:r>
            <a:endParaRPr lang="ko-KR" altLang="en-US" dirty="0"/>
          </a:p>
        </p:txBody>
      </p:sp>
      <p:sp>
        <p:nvSpPr>
          <p:cNvPr id="3" name="내용 개체 틀 2"/>
          <p:cNvSpPr>
            <a:spLocks noGrp="1"/>
          </p:cNvSpPr>
          <p:nvPr>
            <p:ph idx="1"/>
          </p:nvPr>
        </p:nvSpPr>
        <p:spPr/>
        <p:txBody>
          <a:bodyPr/>
          <a:lstStyle/>
          <a:p>
            <a:r>
              <a:rPr lang="en-US" altLang="ko-KR" sz="1600" dirty="0"/>
              <a:t>Reliability</a:t>
            </a:r>
          </a:p>
          <a:p>
            <a:pPr lvl="1"/>
            <a:r>
              <a:rPr lang="en-US" altLang="ko-KR" sz="1400" dirty="0"/>
              <a:t>Reliability Support </a:t>
            </a:r>
          </a:p>
          <a:p>
            <a:pPr lvl="1"/>
            <a:r>
              <a:rPr lang="en-US" altLang="ko-KR" sz="1400" dirty="0"/>
              <a:t>Reliable Multicast </a:t>
            </a:r>
          </a:p>
          <a:p>
            <a:r>
              <a:rPr lang="en-US" altLang="ko-KR" sz="1600" dirty="0"/>
              <a:t>Multicast Protocol using Directional Antenna</a:t>
            </a:r>
            <a:endParaRPr lang="ko-KR" altLang="en-US" sz="1600" dirty="0"/>
          </a:p>
          <a:p>
            <a:r>
              <a:rPr lang="en-US" altLang="ko-KR" sz="1600" dirty="0" smtClean="0"/>
              <a:t>Energy-Efficient and Fair </a:t>
            </a:r>
            <a:r>
              <a:rPr lang="en-US" altLang="ko-KR" sz="1600" dirty="0"/>
              <a:t>Peer Discovery</a:t>
            </a:r>
          </a:p>
          <a:p>
            <a:r>
              <a:rPr lang="en-US" altLang="ko-KR" sz="1600" dirty="0"/>
              <a:t>Security </a:t>
            </a:r>
            <a:r>
              <a:rPr lang="en-US" altLang="ko-KR" sz="1600" dirty="0" smtClean="0"/>
              <a:t>Mechanism</a:t>
            </a:r>
          </a:p>
          <a:p>
            <a:pPr lvl="1"/>
            <a:r>
              <a:rPr lang="en-US" altLang="ko-KR" sz="1400" dirty="0"/>
              <a:t>Security Modes</a:t>
            </a:r>
          </a:p>
          <a:p>
            <a:pPr lvl="1"/>
            <a:r>
              <a:rPr lang="en-US" altLang="ko-KR" sz="1400" dirty="0"/>
              <a:t>Security Parameters</a:t>
            </a:r>
          </a:p>
          <a:p>
            <a:pPr lvl="1"/>
            <a:r>
              <a:rPr lang="en-US" altLang="ko-KR" sz="1400" dirty="0"/>
              <a:t>Flow Chart for Authentication</a:t>
            </a:r>
          </a:p>
          <a:p>
            <a:pPr lvl="1"/>
            <a:r>
              <a:rPr lang="en-US" altLang="ko-KR" sz="1400" dirty="0" err="1" smtClean="0"/>
              <a:t>Infrastructureless</a:t>
            </a:r>
            <a:r>
              <a:rPr lang="en-US" altLang="ko-KR" sz="1400" dirty="0" smtClean="0"/>
              <a:t> </a:t>
            </a:r>
            <a:r>
              <a:rPr lang="en-US" altLang="ko-KR" sz="1400" dirty="0"/>
              <a:t>Architecture</a:t>
            </a:r>
          </a:p>
          <a:p>
            <a:pPr lvl="1"/>
            <a:r>
              <a:rPr lang="en-US" altLang="ko-KR" sz="1400" dirty="0" smtClean="0"/>
              <a:t>Key </a:t>
            </a:r>
            <a:r>
              <a:rPr lang="en-US" altLang="ko-KR" sz="1400" dirty="0"/>
              <a:t>Derivation</a:t>
            </a:r>
          </a:p>
          <a:p>
            <a:pPr lvl="1"/>
            <a:r>
              <a:rPr lang="en-US" altLang="ko-KR" sz="1400" dirty="0"/>
              <a:t>Authentication</a:t>
            </a:r>
          </a:p>
          <a:p>
            <a:pPr lvl="1"/>
            <a:r>
              <a:rPr lang="en-US" altLang="ko-KR" sz="1400" dirty="0"/>
              <a:t>Authorization</a:t>
            </a:r>
          </a:p>
          <a:p>
            <a:pPr lvl="1"/>
            <a:r>
              <a:rPr lang="en-US" altLang="ko-KR" sz="1400" dirty="0"/>
              <a:t>One-Way Authentication</a:t>
            </a:r>
          </a:p>
          <a:p>
            <a:endParaRPr lang="ko-KR" altLang="en-US" sz="2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a:t>
            </a:fld>
            <a:endParaRPr lang="en-US" altLang="ko-KR"/>
          </a:p>
        </p:txBody>
      </p:sp>
    </p:spTree>
    <p:extLst>
      <p:ext uri="{BB962C8B-B14F-4D97-AF65-F5344CB8AC3E}">
        <p14:creationId xmlns:p14="http://schemas.microsoft.com/office/powerpoint/2010/main" xmlns="" val="1441580141"/>
      </p:ext>
    </p:extLst>
  </p:cSld>
  <p:clrMapOvr>
    <a:masterClrMapping/>
  </p:clrMapOvr>
  <mc:AlternateContent xmlns:mc="http://schemas.openxmlformats.org/markup-compatibility/2006">
    <mc:Choice xmlns:p14="http://schemas.microsoft.com/office/powerpoint/2010/main" xmlns="" Requires="p14">
      <p:transition spd="slow" p14:dur="2000" advTm="756"/>
    </mc:Choice>
    <mc:Fallback>
      <p:transition spd="slow" advTm="75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Creation and Management of Routing Table </a:t>
            </a:r>
            <a:r>
              <a:rPr lang="en-US" altLang="ko-KR" dirty="0" smtClean="0">
                <a:ea typeface="굴림" charset="-127"/>
              </a:rPr>
              <a:t>(</a:t>
            </a:r>
            <a:r>
              <a:rPr lang="en-US" altLang="ko-KR" dirty="0">
                <a:ea typeface="굴림" charset="-127"/>
              </a:rPr>
              <a:t>5/8)</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40</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mc:Choice xmlns:a14="http://schemas.microsoft.com/office/drawing/2010/main" xmlns="" Requires="a14">
          <p:sp>
            <p:nvSpPr>
              <p:cNvPr id="43" name="내용 개체 틀 5"/>
              <p:cNvSpPr>
                <a:spLocks noGrp="1"/>
              </p:cNvSpPr>
              <p:nvPr>
                <p:ph idx="1"/>
              </p:nvPr>
            </p:nvSpPr>
            <p:spPr>
              <a:xfrm>
                <a:off x="685799" y="1557338"/>
                <a:ext cx="4174233" cy="3500670"/>
              </a:xfrm>
            </p:spPr>
            <p:txBody>
              <a:bodyPr/>
              <a:lstStyle/>
              <a:p>
                <a:pPr algn="just"/>
                <a:r>
                  <a:rPr lang="en-US" altLang="ko-KR" sz="1600" dirty="0" smtClean="0">
                    <a:ea typeface="굴림" charset="-127"/>
                  </a:rPr>
                  <a:t>Since B is in the multicast group, B replies </a:t>
                </a:r>
                <a:r>
                  <a:rPr lang="en-US" altLang="ko-KR" sz="1600" dirty="0" smtClean="0">
                    <a:ea typeface="굴림" charset="-127"/>
                  </a:rPr>
                  <a:t>A through E </a:t>
                </a:r>
                <a:r>
                  <a:rPr lang="en-US" altLang="ko-KR" sz="1600" dirty="0" smtClean="0">
                    <a:ea typeface="굴림" charset="-127"/>
                  </a:rPr>
                  <a:t>with ARCF.</a:t>
                </a:r>
              </a:p>
              <a:p>
                <a:pPr algn="just"/>
                <a:r>
                  <a:rPr lang="en-US" altLang="ko-KR" sz="1600" dirty="0">
                    <a:ea typeface="굴림" charset="-127"/>
                  </a:rPr>
                  <a:t>E creates the routing entry </a:t>
                </a:r>
                <a:r>
                  <a:rPr lang="en-US" altLang="ko-KR" sz="1600" dirty="0" smtClean="0">
                    <a:ea typeface="굴림" charset="-127"/>
                  </a:rPr>
                  <a:t>of </a:t>
                </a:r>
                <a:r>
                  <a:rPr lang="en-US" altLang="ko-KR" sz="1600" dirty="0">
                    <a:ea typeface="굴림" charset="-127"/>
                  </a:rPr>
                  <a:t>B in its routing table.</a:t>
                </a:r>
              </a:p>
              <a:p>
                <a:pPr algn="just"/>
                <a:r>
                  <a:rPr lang="en-US" altLang="ko-KR" sz="1600" dirty="0">
                    <a:ea typeface="굴림" charset="-127"/>
                  </a:rPr>
                  <a:t>C </a:t>
                </a:r>
                <a:r>
                  <a:rPr lang="en-US" altLang="ko-KR" sz="1600" dirty="0" smtClean="0">
                    <a:ea typeface="굴림" charset="-127"/>
                  </a:rPr>
                  <a:t>forwards </a:t>
                </a:r>
                <a:r>
                  <a:rPr lang="en-US" altLang="ko-KR" sz="1600" dirty="0">
                    <a:ea typeface="굴림" charset="-127"/>
                  </a:rPr>
                  <a:t>ARCF from D to </a:t>
                </a:r>
                <a:r>
                  <a:rPr lang="en-US" altLang="ko-KR" sz="1600" dirty="0" smtClean="0">
                    <a:ea typeface="굴림" charset="-127"/>
                  </a:rPr>
                  <a:t>A.</a:t>
                </a:r>
              </a:p>
              <a:p>
                <a:pPr algn="just"/>
                <a:r>
                  <a:rPr lang="en-US" altLang="ko-KR" sz="1600" dirty="0" smtClean="0">
                    <a:ea typeface="굴림" charset="-127"/>
                  </a:rPr>
                  <a:t>A updates a routing entry with expiration timer </a:t>
                </a:r>
                <a14:m>
                  <m:oMath xmlns:m="http://schemas.openxmlformats.org/officeDocument/2006/math">
                    <m:sSubSup>
                      <m:sSubSupPr>
                        <m:ctrlPr>
                          <a:rPr lang="en-US" altLang="ko-KR" sz="1600" i="1">
                            <a:latin typeface="Cambria Math"/>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𝐷</m:t>
                        </m:r>
                      </m:sup>
                    </m:sSubSup>
                  </m:oMath>
                </a14:m>
                <a:r>
                  <a:rPr lang="en-US" altLang="ko-KR" sz="1600" kern="1200" dirty="0" smtClean="0">
                    <a:solidFill>
                      <a:schemeClr val="dk1"/>
                    </a:solidFill>
                  </a:rPr>
                  <a:t>.</a:t>
                </a:r>
                <a:endParaRPr lang="ko-KR" altLang="en-US" sz="1600" kern="1200" dirty="0">
                  <a:solidFill>
                    <a:schemeClr val="dk1"/>
                  </a:solidFill>
                </a:endParaRPr>
              </a:p>
              <a:p>
                <a:pPr algn="just"/>
                <a:endParaRPr lang="en-US" altLang="ko-KR" sz="1600" dirty="0" smtClean="0">
                  <a:ea typeface="굴림" charset="-127"/>
                </a:endParaRPr>
              </a:p>
            </p:txBody>
          </p:sp>
        </mc:Choice>
        <mc:Fallback>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3500670"/>
              </a:xfrm>
              <a:blipFill rotWithShape="1">
                <a:blip r:embed="rId3"/>
                <a:stretch>
                  <a:fillRect l="-438" t="-348" r="-730"/>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32178">
            <a:off x="5781335" y="298565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8" name="오른쪽 화살표 17"/>
          <p:cNvSpPr/>
          <p:nvPr/>
        </p:nvSpPr>
        <p:spPr>
          <a:xfrm rot="8332178">
            <a:off x="7267187" y="170916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28"/>
          <p:cNvSpPr txBox="1"/>
          <p:nvPr/>
        </p:nvSpPr>
        <p:spPr>
          <a:xfrm>
            <a:off x="5079830" y="1777405"/>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0" name="TextBox 29"/>
          <p:cNvSpPr txBox="1"/>
          <p:nvPr/>
        </p:nvSpPr>
        <p:spPr>
          <a:xfrm>
            <a:off x="5079830" y="2677394"/>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1" name="TextBox 30"/>
          <p:cNvSpPr txBox="1"/>
          <p:nvPr/>
        </p:nvSpPr>
        <p:spPr>
          <a:xfrm>
            <a:off x="5419596" y="289405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079830" y="222537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p:sp>
        <p:nvSpPr>
          <p:cNvPr id="34" name="TextBox 33"/>
          <p:cNvSpPr txBox="1"/>
          <p:nvPr/>
        </p:nvSpPr>
        <p:spPr>
          <a:xfrm>
            <a:off x="7862432" y="1665732"/>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5" name="TextBox 34"/>
          <p:cNvSpPr txBox="1"/>
          <p:nvPr/>
        </p:nvSpPr>
        <p:spPr>
          <a:xfrm>
            <a:off x="7862432" y="2565721"/>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37" name="TextBox 36"/>
          <p:cNvSpPr txBox="1"/>
          <p:nvPr/>
        </p:nvSpPr>
        <p:spPr>
          <a:xfrm>
            <a:off x="8202198" y="278238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40" name="TextBox 39"/>
          <p:cNvSpPr txBox="1"/>
          <p:nvPr/>
        </p:nvSpPr>
        <p:spPr>
          <a:xfrm>
            <a:off x="7862432" y="2113706"/>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E</a:t>
            </a:r>
            <a:endParaRPr lang="ko-KR" altLang="en-US" sz="1100" dirty="0"/>
          </a:p>
        </p:txBody>
      </p:sp>
      <p:sp>
        <p:nvSpPr>
          <p:cNvPr id="45" name="오른쪽 화살표 44"/>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6"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mc:AlternateContent xmlns:mc="http://schemas.openxmlformats.org/markup-compatibility/2006">
        <mc:Choice xmlns:a14="http://schemas.microsoft.com/office/drawing/2010/main" xmlns="" Requires="a14">
          <p:graphicFrame>
            <p:nvGraphicFramePr>
              <p:cNvPr id="48" name="표 47"/>
              <p:cNvGraphicFramePr>
                <a:graphicFrameLocks noGrp="1"/>
              </p:cNvGraphicFramePr>
              <p:nvPr>
                <p:extLst>
                  <p:ext uri="{D42A27DB-BD31-4B8C-83A1-F6EECF244321}">
                    <p14:modId xmlns:p14="http://schemas.microsoft.com/office/powerpoint/2010/main" val="241759602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p:graphicFrame>
            <p:nvGraphicFramePr>
              <p:cNvPr id="48" name="표 47"/>
              <p:cNvGraphicFramePr>
                <a:graphicFrameLocks noGrp="1"/>
              </p:cNvGraphicFramePr>
              <p:nvPr>
                <p:extLst>
                  <p:ext uri="{D42A27DB-BD31-4B8C-83A1-F6EECF244321}">
                    <p14:modId xmlns:p14="http://schemas.microsoft.com/office/powerpoint/2010/main" xmlns="" xmlns:a14="http://schemas.microsoft.com/office/drawing/2010/main" val="2417596028"/>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xmlns="" val="1722700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Creation and Management of Routing Table </a:t>
            </a:r>
            <a:r>
              <a:rPr lang="en-US" altLang="ko-KR" dirty="0" smtClean="0">
                <a:ea typeface="굴림" charset="-127"/>
              </a:rPr>
              <a:t>(</a:t>
            </a:r>
            <a:r>
              <a:rPr lang="en-US" altLang="ko-KR" dirty="0">
                <a:ea typeface="굴림" charset="-127"/>
              </a:rPr>
              <a:t>6/8)</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41</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8"/>
            <a:ext cx="4174233" cy="3095798"/>
          </a:xfrm>
        </p:spPr>
        <p:txBody>
          <a:bodyPr/>
          <a:lstStyle/>
          <a:p>
            <a:pPr algn="just"/>
            <a:r>
              <a:rPr lang="en-US" altLang="ko-KR" sz="1600" dirty="0" smtClean="0">
                <a:ea typeface="굴림" charset="-127"/>
              </a:rPr>
              <a:t>E </a:t>
            </a:r>
            <a:r>
              <a:rPr lang="en-US" altLang="ko-KR" sz="1600" dirty="0">
                <a:ea typeface="굴림" charset="-127"/>
              </a:rPr>
              <a:t>forwards the ARCF received from </a:t>
            </a:r>
            <a:r>
              <a:rPr lang="en-US" altLang="ko-KR" sz="1600" dirty="0" smtClean="0">
                <a:ea typeface="굴림" charset="-127"/>
              </a:rPr>
              <a:t>B </a:t>
            </a:r>
            <a:r>
              <a:rPr lang="en-US" altLang="ko-KR" sz="1600" dirty="0">
                <a:ea typeface="굴림" charset="-127"/>
              </a:rPr>
              <a:t>to </a:t>
            </a:r>
            <a:r>
              <a:rPr lang="en-US" altLang="ko-KR" sz="1600" dirty="0" smtClean="0">
                <a:ea typeface="굴림" charset="-127"/>
              </a:rPr>
              <a:t>C.</a:t>
            </a:r>
          </a:p>
          <a:p>
            <a:pPr algn="just"/>
            <a:r>
              <a:rPr lang="en-US" altLang="ko-KR" sz="1600" dirty="0" smtClean="0">
                <a:ea typeface="굴림" charset="-127"/>
              </a:rPr>
              <a:t>C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B in its routing table.</a:t>
            </a:r>
          </a:p>
          <a:p>
            <a:pPr algn="just"/>
            <a:endParaRPr lang="en-US" altLang="ko-KR" sz="1600" dirty="0" smtClean="0">
              <a:ea typeface="굴림" charset="-127"/>
            </a:endParaRPr>
          </a:p>
          <a:p>
            <a:pPr algn="just"/>
            <a:endParaRPr lang="en-US" altLang="ko-KR" sz="1600" dirty="0">
              <a:ea typeface="굴림" charset="-127"/>
            </a:endParaRPr>
          </a:p>
          <a:p>
            <a:endParaRPr lang="en-US" altLang="ko-KR" sz="1400" dirty="0" smtClean="0">
              <a:ea typeface="굴림" charset="-127"/>
            </a:endParaRP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04105" flipV="1">
            <a:off x="6533356" y="2355966"/>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1" name="TextBox 30"/>
          <p:cNvSpPr txBox="1"/>
          <p:nvPr/>
        </p:nvSpPr>
        <p:spPr>
          <a:xfrm>
            <a:off x="7514969" y="2043100"/>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3" name="TextBox 32"/>
          <p:cNvSpPr txBox="1"/>
          <p:nvPr/>
        </p:nvSpPr>
        <p:spPr>
          <a:xfrm>
            <a:off x="7514969" y="2943089"/>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4" name="TextBox 33"/>
          <p:cNvSpPr txBox="1"/>
          <p:nvPr/>
        </p:nvSpPr>
        <p:spPr>
          <a:xfrm>
            <a:off x="7854735" y="31597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5" name="TextBox 34"/>
          <p:cNvSpPr txBox="1"/>
          <p:nvPr/>
        </p:nvSpPr>
        <p:spPr>
          <a:xfrm>
            <a:off x="7514969" y="2491074"/>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mc:AlternateContent xmlns:mc="http://schemas.openxmlformats.org/markup-compatibility/2006">
        <mc:Choice xmlns:a14="http://schemas.microsoft.com/office/drawing/2010/main" xmlns="" Requires="a14">
          <p:graphicFrame>
            <p:nvGraphicFramePr>
              <p:cNvPr id="40" name="표 39"/>
              <p:cNvGraphicFramePr>
                <a:graphicFrameLocks noGrp="1"/>
              </p:cNvGraphicFramePr>
              <p:nvPr>
                <p:extLst>
                  <p:ext uri="{D42A27DB-BD31-4B8C-83A1-F6EECF244321}">
                    <p14:modId xmlns:p14="http://schemas.microsoft.com/office/powerpoint/2010/main" val="1662466757"/>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1662466757"/>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xmlns="" val="1722700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Creation and Management of Routing Table </a:t>
            </a:r>
            <a:r>
              <a:rPr lang="en-US" altLang="ko-KR" dirty="0" smtClean="0">
                <a:ea typeface="굴림" charset="-127"/>
              </a:rPr>
              <a:t>(</a:t>
            </a:r>
            <a:r>
              <a:rPr lang="en-US" altLang="ko-KR" dirty="0">
                <a:ea typeface="굴림" charset="-127"/>
              </a:rPr>
              <a:t>7/8)</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42</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mc:Choice xmlns:a14="http://schemas.microsoft.com/office/drawing/2010/main" xmlns="" Requires="a14">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PD C forwards the ARCF received from E </a:t>
                </a:r>
                <a:r>
                  <a:rPr lang="en-US" altLang="ko-KR" sz="1600" dirty="0">
                    <a:ea typeface="굴림" charset="-127"/>
                  </a:rPr>
                  <a:t>to </a:t>
                </a:r>
                <a:r>
                  <a:rPr lang="en-US" altLang="ko-KR" sz="1600" dirty="0" smtClean="0">
                    <a:ea typeface="굴림" charset="-127"/>
                  </a:rPr>
                  <a:t>A.</a:t>
                </a:r>
                <a:endParaRPr lang="en-US" altLang="ko-KR" sz="1600" dirty="0">
                  <a:ea typeface="굴림" charset="-127"/>
                </a:endParaRPr>
              </a:p>
              <a:p>
                <a:r>
                  <a:rPr lang="en-US" altLang="ko-KR" sz="1600" dirty="0">
                    <a:ea typeface="굴림" charset="-127"/>
                  </a:rPr>
                  <a:t>A </a:t>
                </a:r>
                <a:r>
                  <a:rPr lang="en-US" altLang="ko-KR" sz="1600" dirty="0" smtClean="0">
                    <a:ea typeface="굴림" charset="-127"/>
                  </a:rPr>
                  <a:t>creates </a:t>
                </a:r>
                <a:r>
                  <a:rPr lang="en-US" altLang="ko-KR" sz="1600" dirty="0">
                    <a:ea typeface="굴림" charset="-127"/>
                  </a:rPr>
                  <a:t>a routing entry </a:t>
                </a:r>
                <a:r>
                  <a:rPr lang="en-US" altLang="ko-KR" sz="1600" dirty="0" smtClean="0">
                    <a:ea typeface="굴림" charset="-127"/>
                  </a:rPr>
                  <a:t>with </a:t>
                </a:r>
                <a:r>
                  <a:rPr lang="en-US" altLang="ko-KR" sz="1600" dirty="0">
                    <a:ea typeface="굴림" charset="-127"/>
                  </a:rPr>
                  <a:t>expiration timer </a:t>
                </a:r>
                <a14:m>
                  <m:oMath xmlns:m="http://schemas.openxmlformats.org/officeDocument/2006/math">
                    <m:sSubSup>
                      <m:sSubSupPr>
                        <m:ctrlPr>
                          <a:rPr lang="en-US" altLang="ko-KR" sz="1600" i="1">
                            <a:latin typeface="Cambria Math"/>
                          </a:rPr>
                        </m:ctrlPr>
                      </m:sSubSupPr>
                      <m:e>
                        <m:r>
                          <a:rPr lang="en-US" altLang="ko-KR" sz="1600" i="1">
                            <a:latin typeface="Cambria Math"/>
                          </a:rPr>
                          <m:t>𝑇</m:t>
                        </m:r>
                      </m:e>
                      <m:sub>
                        <m:r>
                          <a:rPr lang="en-US" altLang="ko-KR" sz="1600" i="1">
                            <a:latin typeface="Cambria Math"/>
                          </a:rPr>
                          <m:t>𝑟</m:t>
                        </m:r>
                      </m:sub>
                      <m:sup>
                        <m:r>
                          <a:rPr lang="en-US" altLang="ko-KR" sz="1600" b="0" i="1" smtClean="0">
                            <a:latin typeface="Cambria Math"/>
                          </a:rPr>
                          <m:t>𝐵</m:t>
                        </m:r>
                      </m:sup>
                    </m:sSubSup>
                  </m:oMath>
                </a14:m>
                <a:r>
                  <a:rPr lang="en-US" altLang="ko-KR" sz="1600" kern="1200" dirty="0">
                    <a:solidFill>
                      <a:schemeClr val="dk1"/>
                    </a:solidFill>
                  </a:rPr>
                  <a:t>.</a:t>
                </a:r>
                <a:endParaRPr lang="en-US" altLang="ko-KR" sz="1600" dirty="0">
                  <a:ea typeface="굴림" charset="-127"/>
                </a:endParaRPr>
              </a:p>
            </p:txBody>
          </p:sp>
        </mc:Choice>
        <mc:Fallback>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2447726"/>
              </a:xfrm>
              <a:blipFill rotWithShape="1">
                <a:blip r:embed="rId3"/>
                <a:stretch>
                  <a:fillRect l="-438" t="-498" r="-292"/>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7" name="오른쪽 화살표 16"/>
          <p:cNvSpPr/>
          <p:nvPr/>
        </p:nvSpPr>
        <p:spPr>
          <a:xfrm rot="8304105" flipV="1">
            <a:off x="5797437" y="2951491"/>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3" name="TextBox 32"/>
          <p:cNvSpPr txBox="1"/>
          <p:nvPr/>
        </p:nvSpPr>
        <p:spPr>
          <a:xfrm>
            <a:off x="5124074" y="169862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4" name="TextBox 33"/>
          <p:cNvSpPr txBox="1"/>
          <p:nvPr/>
        </p:nvSpPr>
        <p:spPr>
          <a:xfrm>
            <a:off x="5124074" y="2598618"/>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3</a:t>
            </a:r>
            <a:endParaRPr lang="ko-KR" altLang="en-US" sz="1100" dirty="0"/>
          </a:p>
        </p:txBody>
      </p:sp>
      <p:sp>
        <p:nvSpPr>
          <p:cNvPr id="35" name="TextBox 34"/>
          <p:cNvSpPr txBox="1"/>
          <p:nvPr/>
        </p:nvSpPr>
        <p:spPr>
          <a:xfrm>
            <a:off x="5463840" y="2815277"/>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7" name="TextBox 36"/>
          <p:cNvSpPr txBox="1"/>
          <p:nvPr/>
        </p:nvSpPr>
        <p:spPr>
          <a:xfrm>
            <a:off x="5124074" y="2146603"/>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mc:AlternateContent xmlns:mc="http://schemas.openxmlformats.org/markup-compatibility/2006">
        <mc:Choice xmlns:a14="http://schemas.microsoft.com/office/drawing/2010/main" xmlns="" Requires="a14">
          <p:graphicFrame>
            <p:nvGraphicFramePr>
              <p:cNvPr id="40" name="표 39"/>
              <p:cNvGraphicFramePr>
                <a:graphicFrameLocks noGrp="1"/>
              </p:cNvGraphicFramePr>
              <p:nvPr>
                <p:extLst>
                  <p:ext uri="{D42A27DB-BD31-4B8C-83A1-F6EECF244321}">
                    <p14:modId xmlns:p14="http://schemas.microsoft.com/office/powerpoint/2010/main" val="29820005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298200058"/>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xmlns="" val="264368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Creation and Management of Routing Table </a:t>
            </a:r>
            <a:r>
              <a:rPr lang="en-US" altLang="ko-KR" dirty="0" smtClean="0">
                <a:ea typeface="굴림" charset="-127"/>
              </a:rPr>
              <a:t>(8/8)</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43</a:t>
            </a:fld>
            <a:endParaRPr lang="en-US" altLang="ko-KR"/>
          </a:p>
        </p:txBody>
      </p:sp>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Finally, A is aware of route to B and D.</a:t>
            </a:r>
            <a:endParaRPr lang="en-US" altLang="ko-KR" sz="1400" dirty="0">
              <a:ea typeface="굴림" charset="-127"/>
            </a:endParaRPr>
          </a:p>
        </p:txBody>
      </p:sp>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0"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22"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23" name="타원 22"/>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24" name="타원 23"/>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5"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1" name="직선 연결선 30"/>
          <p:cNvCxnSpPr>
            <a:stCxn id="22" idx="7"/>
            <a:endCxn id="23" idx="3"/>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3" name="직선 연결선 32"/>
          <p:cNvCxnSpPr>
            <a:stCxn id="23" idx="7"/>
            <a:endCxn id="24" idx="3"/>
          </p:cNvCxnSpPr>
          <p:nvPr/>
        </p:nvCxnSpPr>
        <p:spPr bwMode="auto">
          <a:xfrm flipV="1">
            <a:off x="6600817" y="2211117"/>
            <a:ext cx="505129" cy="39346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24" idx="7"/>
            <a:endCxn id="20" idx="3"/>
          </p:cNvCxnSpPr>
          <p:nvPr/>
        </p:nvCxnSpPr>
        <p:spPr bwMode="auto">
          <a:xfrm flipV="1">
            <a:off x="7334942" y="1592420"/>
            <a:ext cx="452890" cy="3897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36"/>
          <p:cNvCxnSpPr>
            <a:stCxn id="23" idx="5"/>
            <a:endCxn id="25" idx="1"/>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mc:AlternateContent xmlns:mc="http://schemas.openxmlformats.org/markup-compatibility/2006">
        <mc:Choice xmlns:a14="http://schemas.microsoft.com/office/drawing/2010/main" xmlns="" Requires="a14">
          <p:graphicFrame>
            <p:nvGraphicFramePr>
              <p:cNvPr id="26" name="표 25"/>
              <p:cNvGraphicFramePr>
                <a:graphicFrameLocks noGrp="1"/>
              </p:cNvGraphicFramePr>
              <p:nvPr>
                <p:extLst>
                  <p:ext uri="{D42A27DB-BD31-4B8C-83A1-F6EECF244321}">
                    <p14:modId xmlns:p14="http://schemas.microsoft.com/office/powerpoint/2010/main" val="837245161"/>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p:graphicFrame>
            <p:nvGraphicFramePr>
              <p:cNvPr id="26" name="표 25"/>
              <p:cNvGraphicFramePr>
                <a:graphicFrameLocks noGrp="1"/>
              </p:cNvGraphicFramePr>
              <p:nvPr>
                <p:extLst>
                  <p:ext uri="{D42A27DB-BD31-4B8C-83A1-F6EECF244321}">
                    <p14:modId xmlns:p14="http://schemas.microsoft.com/office/powerpoint/2010/main" xmlns="" xmlns:a14="http://schemas.microsoft.com/office/drawing/2010/main" val="837245161"/>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xmlns="" val="30984889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Multicast Group (1/5) </a:t>
            </a:r>
            <a:endParaRPr lang="ko-KR" altLang="en-US" dirty="0"/>
          </a:p>
        </p:txBody>
      </p:sp>
      <p:sp>
        <p:nvSpPr>
          <p:cNvPr id="3" name="내용 개체 틀 2"/>
          <p:cNvSpPr>
            <a:spLocks noGrp="1"/>
          </p:cNvSpPr>
          <p:nvPr>
            <p:ph idx="1"/>
          </p:nvPr>
        </p:nvSpPr>
        <p:spPr/>
        <p:txBody>
          <a:bodyPr/>
          <a:lstStyle/>
          <a:p>
            <a:r>
              <a:rPr lang="en-US" altLang="ko-KR" dirty="0" smtClean="0"/>
              <a:t>There are several reasons for a PD to leave from the network: (1) by its intention, (2) by mobility, (3) by limited resources.</a:t>
            </a:r>
          </a:p>
          <a:p>
            <a:r>
              <a:rPr lang="en-US" altLang="ko-KR" dirty="0" smtClean="0"/>
              <a:t>If a PD wants to leave from a multicast group, it multicasts (within K-hop) a MGNF with notification type set to 2. A recipient of MGNF may send rekeying messages to valid group members for forward secrecy.</a:t>
            </a:r>
          </a:p>
          <a:p>
            <a:pPr lvl="1" algn="just"/>
            <a:r>
              <a:rPr lang="en-US" altLang="ko-KR" sz="2000" dirty="0"/>
              <a:t>Upon receiving </a:t>
            </a:r>
            <a:r>
              <a:rPr lang="en-US" altLang="ko-KR" sz="2000" dirty="0" smtClean="0"/>
              <a:t>the </a:t>
            </a:r>
            <a:r>
              <a:rPr lang="en-US" altLang="ko-KR" sz="2000" dirty="0"/>
              <a:t>MGNF, a 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and forward the MGNF.</a:t>
            </a:r>
          </a:p>
          <a:p>
            <a:pPr lvl="1" algn="just"/>
            <a:r>
              <a:rPr lang="en-US" altLang="ko-KR" sz="2000" dirty="0"/>
              <a:t>Upon receiving </a:t>
            </a:r>
            <a:r>
              <a:rPr lang="en-US" altLang="ko-KR" sz="2000" dirty="0" smtClean="0"/>
              <a:t>the </a:t>
            </a:r>
            <a:r>
              <a:rPr lang="en-US" altLang="ko-KR" sz="2000" dirty="0"/>
              <a:t>MGNF, a non-forwarding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but does not forward the MGNF</a:t>
            </a:r>
            <a:r>
              <a:rPr lang="en-US" altLang="ko-KR" sz="2000" dirty="0" smtClean="0"/>
              <a:t>.</a:t>
            </a:r>
          </a:p>
          <a:p>
            <a:pPr lvl="1" algn="just"/>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0B5676-B763-49EF-9EE9-1C510D5788E8}" type="slidenum">
              <a:rPr lang="en-US" altLang="ko-KR" smtClean="0"/>
              <a:pPr>
                <a:defRPr/>
              </a:pPr>
              <a:t>44</a:t>
            </a:fld>
            <a:endParaRPr lang="en-US" altLang="ko-KR"/>
          </a:p>
        </p:txBody>
      </p:sp>
    </p:spTree>
    <p:extLst>
      <p:ext uri="{BB962C8B-B14F-4D97-AF65-F5344CB8AC3E}">
        <p14:creationId xmlns:p14="http://schemas.microsoft.com/office/powerpoint/2010/main" xmlns="" val="30144738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(2/5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a:t>If </a:t>
            </a:r>
            <a:r>
              <a:rPr lang="en-US" altLang="ko-KR" sz="2000" dirty="0" smtClean="0"/>
              <a:t>PD C </a:t>
            </a:r>
            <a:r>
              <a:rPr lang="en-US" altLang="ko-KR" sz="2000" dirty="0"/>
              <a:t>wants to leave from a multicast group, it </a:t>
            </a:r>
            <a:r>
              <a:rPr lang="en-US" altLang="ko-KR" sz="2000" dirty="0" smtClean="0"/>
              <a:t>multicasts a </a:t>
            </a:r>
            <a:r>
              <a:rPr lang="en-US" altLang="ko-KR" sz="2000" dirty="0"/>
              <a:t>MGNF with notification type set to 2</a:t>
            </a:r>
            <a:r>
              <a:rPr lang="en-US" altLang="ko-KR" sz="2000" dirty="0" smtClean="0"/>
              <a:t>.</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45</a:t>
            </a:fld>
            <a:endParaRPr lang="en-US" altLang="ko-KR"/>
          </a:p>
        </p:txBody>
      </p:sp>
      <p:sp>
        <p:nvSpPr>
          <p:cNvPr id="6" name="TextBox 5"/>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7" name="표 6"/>
          <p:cNvGraphicFramePr>
            <a:graphicFrameLocks noGrp="1"/>
          </p:cNvGraphicFramePr>
          <p:nvPr>
            <p:extLst>
              <p:ext uri="{D42A27DB-BD31-4B8C-83A1-F6EECF244321}">
                <p14:modId xmlns:p14="http://schemas.microsoft.com/office/powerpoint/2010/main" xmlns="" val="1427192948"/>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8" name="타원 7"/>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9"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1"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20"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21" name="오른쪽 화살표 20"/>
          <p:cNvSpPr/>
          <p:nvPr/>
        </p:nvSpPr>
        <p:spPr>
          <a:xfrm rot="11717964">
            <a:off x="6312381" y="3871555"/>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23" name="오른쪽 화살표 22"/>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cxnSp>
        <p:nvCxnSpPr>
          <p:cNvPr id="22" name="직선 연결선 21"/>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26" name="표 25"/>
          <p:cNvGraphicFramePr>
            <a:graphicFrameLocks noGrp="1"/>
          </p:cNvGraphicFramePr>
          <p:nvPr>
            <p:extLst>
              <p:ext uri="{D42A27DB-BD31-4B8C-83A1-F6EECF244321}">
                <p14:modId xmlns:p14="http://schemas.microsoft.com/office/powerpoint/2010/main" xmlns="" val="240355450"/>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27" name="TextBox 26"/>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29" name="TextBox 28"/>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31" name="표 30"/>
          <p:cNvGraphicFramePr>
            <a:graphicFrameLocks noGrp="1"/>
          </p:cNvGraphicFramePr>
          <p:nvPr>
            <p:extLst>
              <p:ext uri="{D42A27DB-BD31-4B8C-83A1-F6EECF244321}">
                <p14:modId xmlns:p14="http://schemas.microsoft.com/office/powerpoint/2010/main" xmlns="" val="175846841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xmlns="" val="2388974357"/>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33" name="직선 연결선 32"/>
          <p:cNvCxnSpPr>
            <a:stCxn id="11" idx="2"/>
            <a:endCxn id="9"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xmlns="" val="73144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(3/5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pPr marL="342900" lvl="1" indent="-342900">
              <a:buFontTx/>
              <a:buChar char="•"/>
            </a:pPr>
            <a:r>
              <a:rPr lang="en-US" altLang="ko-KR" sz="2000" dirty="0" smtClean="0"/>
              <a:t>B receives the MGNF from C and deletes the </a:t>
            </a:r>
            <a:r>
              <a:rPr lang="en-US" altLang="ko-KR" sz="2000" dirty="0"/>
              <a:t>entry of the originator of the MGNF, and forward the MGNF.</a:t>
            </a:r>
          </a:p>
          <a:p>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46</a:t>
            </a:fld>
            <a:endParaRPr lang="en-US" altLang="ko-KR"/>
          </a:p>
        </p:txBody>
      </p:sp>
      <p:sp>
        <p:nvSpPr>
          <p:cNvPr id="32" name="TextBox 31"/>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3" name="표 32"/>
          <p:cNvGraphicFramePr>
            <a:graphicFrameLocks noGrp="1"/>
          </p:cNvGraphicFramePr>
          <p:nvPr>
            <p:extLst>
              <p:ext uri="{D42A27DB-BD31-4B8C-83A1-F6EECF244321}">
                <p14:modId xmlns:p14="http://schemas.microsoft.com/office/powerpoint/2010/main" xmlns="" val="1359712019"/>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4" name="타원 33"/>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5"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7"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9" name="직선 연결선 38"/>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40"/>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xmlns="" val="1493783933"/>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3" name="TextBox 42"/>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4" name="TextBox 43"/>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5" name="표 44"/>
          <p:cNvGraphicFramePr>
            <a:graphicFrameLocks noGrp="1"/>
          </p:cNvGraphicFramePr>
          <p:nvPr>
            <p:extLst>
              <p:ext uri="{D42A27DB-BD31-4B8C-83A1-F6EECF244321}">
                <p14:modId xmlns:p14="http://schemas.microsoft.com/office/powerpoint/2010/main" xmlns="" val="2499120360"/>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xmlns="" val="3972612746"/>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latinLnBrk="1"/>
                      <a:r>
                        <a:rPr lang="en-US" altLang="ko-KR" sz="1200" strike="sngStrike" kern="1200" dirty="0" smtClean="0">
                          <a:solidFill>
                            <a:srgbClr val="FF0000"/>
                          </a:solidFill>
                          <a:latin typeface="+mn-lt"/>
                          <a:ea typeface="+mn-ea"/>
                          <a:cs typeface="+mn-cs"/>
                        </a:rPr>
                        <a:t>……</a:t>
                      </a:r>
                      <a:endParaRPr lang="ko-KR" altLang="en-US" sz="1200" strike="sngStrike" kern="1200" dirty="0">
                        <a:solidFill>
                          <a:srgbClr val="FF0000"/>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7" name="직선 연결선 46"/>
          <p:cNvCxnSpPr>
            <a:stCxn id="36" idx="2"/>
            <a:endCxn id="35"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8"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9" name="오른쪽 화살표 48"/>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0" name="오른쪽 화살표 49"/>
          <p:cNvSpPr/>
          <p:nvPr/>
        </p:nvSpPr>
        <p:spPr>
          <a:xfrm rot="9316325">
            <a:off x="5307008" y="3949113"/>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1" name="오른쪽 화살표 50"/>
          <p:cNvSpPr/>
          <p:nvPr/>
        </p:nvSpPr>
        <p:spPr>
          <a:xfrm rot="18834622">
            <a:off x="6153656" y="3361374"/>
            <a:ext cx="535238" cy="15751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xmlns="" val="16297372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(4/5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PD D receives the MGNF and it </a:t>
            </a:r>
            <a:r>
              <a:rPr lang="en-US" altLang="ko-KR" sz="2000" dirty="0"/>
              <a:t>deletes the entry of the originator of the </a:t>
            </a:r>
            <a:r>
              <a:rPr lang="en-US" altLang="ko-KR" sz="2000" dirty="0" smtClean="0"/>
              <a:t>MGNF.</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47</a:t>
            </a:fld>
            <a:endParaRPr lang="en-US" altLang="ko-KR"/>
          </a:p>
        </p:txBody>
      </p:sp>
      <p:sp>
        <p:nvSpPr>
          <p:cNvPr id="21" name="TextBox 20"/>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0" name="표 29"/>
          <p:cNvGraphicFramePr>
            <a:graphicFrameLocks noGrp="1"/>
          </p:cNvGraphicFramePr>
          <p:nvPr>
            <p:extLst>
              <p:ext uri="{D42A27DB-BD31-4B8C-83A1-F6EECF244321}">
                <p14:modId xmlns:p14="http://schemas.microsoft.com/office/powerpoint/2010/main" xmlns="" val="1755201421"/>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xmlns="" val="1856372765"/>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xmlns="" val="171920610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strike="sngStrike" kern="1200" dirty="0" smtClean="0">
                          <a:solidFill>
                            <a:srgbClr val="FF0000"/>
                          </a:solidFill>
                        </a:rPr>
                        <a:t>……</a:t>
                      </a:r>
                      <a:endParaRPr lang="ko-KR" altLang="en-US" sz="1200" strike="sngStrike" kern="1200" dirty="0" smtClean="0">
                        <a:solidFill>
                          <a:srgbClr val="FF0000"/>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xmlns="" val="3274838642"/>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5" name="직선 연결선 44"/>
          <p:cNvCxnSpPr>
            <a:stCxn id="35" idx="2"/>
            <a:endCxn id="34"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xmlns="" val="12388954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(5/5</a:t>
            </a:r>
            <a:r>
              <a:rPr lang="en-US" altLang="ko-KR" dirty="0"/>
              <a:t>)</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Finally, PD C leaves the multicast group.</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48</a:t>
            </a:fld>
            <a:endParaRPr lang="en-US" altLang="ko-KR"/>
          </a:p>
        </p:txBody>
      </p:sp>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xmlns="" val="3816487321"/>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xmlns="" val="722405176"/>
              </p:ext>
            </p:extLst>
          </p:nvPr>
        </p:nvGraphicFramePr>
        <p:xfrm>
          <a:off x="5531067" y="1916832"/>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xmlns="" val="3924506737"/>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xmlns="" val="31631486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dirty="0" smtClean="0">
                <a:ea typeface="굴림" charset="-127"/>
              </a:rPr>
              <a:t>Mobility Support for Multicast (1/4)</a:t>
            </a:r>
            <a:endParaRPr lang="ko-KR" altLang="en-US" dirty="0" smtClean="0">
              <a:ea typeface="굴림" charset="-127"/>
            </a:endParaRPr>
          </a:p>
        </p:txBody>
      </p:sp>
      <p:sp>
        <p:nvSpPr>
          <p:cNvPr id="3" name="내용 개체 틀 2"/>
          <p:cNvSpPr>
            <a:spLocks noGrp="1"/>
          </p:cNvSpPr>
          <p:nvPr>
            <p:ph idx="1"/>
          </p:nvPr>
        </p:nvSpPr>
        <p:spPr>
          <a:xfrm>
            <a:off x="457200" y="1600200"/>
            <a:ext cx="4043363" cy="4525963"/>
          </a:xfrm>
        </p:spPr>
        <p:txBody>
          <a:bodyPr>
            <a:normAutofit lnSpcReduction="10000"/>
          </a:bodyPr>
          <a:lstStyle/>
          <a:p>
            <a:pPr>
              <a:lnSpc>
                <a:spcPct val="90000"/>
              </a:lnSpc>
            </a:pPr>
            <a:r>
              <a:rPr lang="en-US" altLang="ko-KR" sz="1800" dirty="0" smtClean="0">
                <a:ea typeface="굴림" charset="-127"/>
              </a:rPr>
              <a:t>Previously, B was 2-hop away from A.</a:t>
            </a:r>
          </a:p>
          <a:p>
            <a:pPr>
              <a:lnSpc>
                <a:spcPct val="90000"/>
              </a:lnSpc>
            </a:pPr>
            <a:r>
              <a:rPr lang="en-US" altLang="ko-KR" sz="1800" dirty="0" smtClean="0">
                <a:ea typeface="굴림" charset="-127"/>
              </a:rPr>
              <a:t>If B moves within the one-hop coverage of A, both of A and B are aware of each other within the one-hop by MGNF’s TTL and update their routing table.</a:t>
            </a:r>
          </a:p>
          <a:p>
            <a:pPr>
              <a:lnSpc>
                <a:spcPct val="90000"/>
              </a:lnSpc>
            </a:pPr>
            <a:r>
              <a:rPr lang="en-US" altLang="ko-KR" sz="1800" dirty="0" smtClean="0">
                <a:ea typeface="굴림" charset="-127"/>
              </a:rPr>
              <a:t>Then, A or B sends a MGNF (notification type = 6) to </a:t>
            </a:r>
            <a:r>
              <a:rPr lang="en-US" altLang="ko-KR" sz="1800" dirty="0">
                <a:ea typeface="굴림" charset="-127"/>
              </a:rPr>
              <a:t>C</a:t>
            </a:r>
            <a:r>
              <a:rPr lang="en-US" altLang="ko-KR" sz="1800" dirty="0" smtClean="0">
                <a:ea typeface="굴림" charset="-127"/>
              </a:rPr>
              <a:t>.</a:t>
            </a:r>
          </a:p>
          <a:p>
            <a:pPr>
              <a:lnSpc>
                <a:spcPct val="90000"/>
              </a:lnSpc>
            </a:pPr>
            <a:r>
              <a:rPr lang="en-US" altLang="ko-KR" sz="1800" dirty="0" smtClean="0">
                <a:ea typeface="굴림" charset="-127"/>
              </a:rPr>
              <a:t>When C receives that MGNF, C is aware that A and B become closer.</a:t>
            </a:r>
          </a:p>
          <a:p>
            <a:pPr lvl="1">
              <a:lnSpc>
                <a:spcPct val="90000"/>
              </a:lnSpc>
            </a:pPr>
            <a:r>
              <a:rPr lang="en-US" altLang="ko-KR" sz="1800" dirty="0" smtClean="0">
                <a:ea typeface="굴림" charset="-127"/>
              </a:rPr>
              <a:t>If C is a multicast group member, it does not do anything.</a:t>
            </a:r>
          </a:p>
          <a:p>
            <a:pPr lvl="1">
              <a:lnSpc>
                <a:spcPct val="90000"/>
              </a:lnSpc>
            </a:pPr>
            <a:r>
              <a:rPr lang="en-US" altLang="ko-KR" sz="1800" dirty="0" smtClean="0">
                <a:ea typeface="굴림" charset="-127"/>
              </a:rPr>
              <a:t>If C is a forwarding PD, it deletes routing entries whose  destination field is A and B.</a:t>
            </a:r>
          </a:p>
        </p:txBody>
      </p:sp>
      <p:sp>
        <p:nvSpPr>
          <p:cNvPr id="25"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49</a:t>
            </a:fld>
            <a:endParaRPr lang="en-US" altLang="ko-KR" smtClean="0">
              <a:latin typeface="Times New Roman" pitchFamily="18" charset="0"/>
            </a:endParaRPr>
          </a:p>
        </p:txBody>
      </p:sp>
      <p:grpSp>
        <p:nvGrpSpPr>
          <p:cNvPr id="63" name="그룹 8"/>
          <p:cNvGrpSpPr>
            <a:grpSpLocks/>
          </p:cNvGrpSpPr>
          <p:nvPr/>
        </p:nvGrpSpPr>
        <p:grpSpPr bwMode="auto">
          <a:xfrm>
            <a:off x="5561336" y="2833426"/>
            <a:ext cx="2341562" cy="2341563"/>
            <a:chOff x="4860032" y="2096852"/>
            <a:chExt cx="2340260" cy="2340260"/>
          </a:xfrm>
        </p:grpSpPr>
        <p:sp>
          <p:nvSpPr>
            <p:cNvPr id="64" name="타원 6"/>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65" name="타원 7"/>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algn="ctr"/>
              <a:endParaRPr lang="ko-KR" altLang="en-US" sz="1500">
                <a:solidFill>
                  <a:schemeClr val="bg1"/>
                </a:solidFill>
              </a:endParaRPr>
            </a:p>
          </p:txBody>
        </p:sp>
      </p:grpSp>
      <p:grpSp>
        <p:nvGrpSpPr>
          <p:cNvPr id="66" name="그룹 9"/>
          <p:cNvGrpSpPr>
            <a:grpSpLocks/>
          </p:cNvGrpSpPr>
          <p:nvPr/>
        </p:nvGrpSpPr>
        <p:grpSpPr bwMode="auto">
          <a:xfrm>
            <a:off x="4821715" y="2493016"/>
            <a:ext cx="2339975" cy="2339975"/>
            <a:chOff x="4860032" y="2096852"/>
            <a:chExt cx="2340260" cy="2340260"/>
          </a:xfrm>
        </p:grpSpPr>
        <p:sp>
          <p:nvSpPr>
            <p:cNvPr id="67" name="타원 10"/>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68" name="타원 11"/>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grpSp>
      <p:grpSp>
        <p:nvGrpSpPr>
          <p:cNvPr id="69" name="그룹 12"/>
          <p:cNvGrpSpPr>
            <a:grpSpLocks/>
          </p:cNvGrpSpPr>
          <p:nvPr/>
        </p:nvGrpSpPr>
        <p:grpSpPr bwMode="auto">
          <a:xfrm>
            <a:off x="5593300" y="2034351"/>
            <a:ext cx="2339975" cy="2339975"/>
            <a:chOff x="4860032" y="2096852"/>
            <a:chExt cx="2340260" cy="2340260"/>
          </a:xfrm>
        </p:grpSpPr>
        <p:sp>
          <p:nvSpPr>
            <p:cNvPr id="70" name="타원 69"/>
            <p:cNvSpPr/>
            <p:nvPr/>
          </p:nvSpPr>
          <p:spPr bwMode="auto">
            <a:xfrm>
              <a:off x="5868218" y="3105037"/>
              <a:ext cx="323889" cy="323889"/>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sp>
          <p:nvSpPr>
            <p:cNvPr id="71" name="타원 14"/>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algn="ctr"/>
              <a:endParaRPr lang="ko-KR" altLang="en-US" sz="1500">
                <a:solidFill>
                  <a:schemeClr val="bg1"/>
                </a:solidFill>
              </a:endParaRPr>
            </a:p>
          </p:txBody>
        </p:sp>
      </p:grpSp>
      <p:sp>
        <p:nvSpPr>
          <p:cNvPr id="72" name="타원 6"/>
          <p:cNvSpPr>
            <a:spLocks noChangeArrowheads="1"/>
          </p:cNvSpPr>
          <p:nvPr/>
        </p:nvSpPr>
        <p:spPr bwMode="auto">
          <a:xfrm>
            <a:off x="7572891" y="3204946"/>
            <a:ext cx="324216" cy="324216"/>
          </a:xfrm>
          <a:prstGeom prst="ellipse">
            <a:avLst/>
          </a:prstGeom>
          <a:solidFill>
            <a:schemeClr val="accent1">
              <a:alpha val="50000"/>
            </a:schemeClr>
          </a:solidFill>
          <a:ln w="9525" algn="ctr">
            <a:no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73" name="오른쪽 화살표 72"/>
          <p:cNvSpPr/>
          <p:nvPr/>
        </p:nvSpPr>
        <p:spPr bwMode="auto">
          <a:xfrm rot="8748444">
            <a:off x="6877185" y="3619926"/>
            <a:ext cx="778785" cy="113302"/>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4" name="TextBox 78"/>
          <p:cNvSpPr txBox="1">
            <a:spLocks noChangeArrowheads="1"/>
          </p:cNvSpPr>
          <p:nvPr/>
        </p:nvSpPr>
        <p:spPr bwMode="auto">
          <a:xfrm>
            <a:off x="5383375" y="6039412"/>
            <a:ext cx="37369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Group Notification Frame</a:t>
            </a:r>
            <a:endParaRPr lang="ko-KR" altLang="en-US" dirty="0"/>
          </a:p>
        </p:txBody>
      </p:sp>
      <p:sp>
        <p:nvSpPr>
          <p:cNvPr id="75" name="오른쪽 화살표 74"/>
          <p:cNvSpPr/>
          <p:nvPr/>
        </p:nvSpPr>
        <p:spPr>
          <a:xfrm>
            <a:off x="4607088" y="6094975"/>
            <a:ext cx="776287" cy="25558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오른쪽 화살표 75"/>
          <p:cNvSpPr/>
          <p:nvPr/>
        </p:nvSpPr>
        <p:spPr>
          <a:xfrm rot="16200000">
            <a:off x="6503619" y="3510060"/>
            <a:ext cx="496830" cy="167776"/>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 name="타원형 설명선 6"/>
          <p:cNvSpPr/>
          <p:nvPr/>
        </p:nvSpPr>
        <p:spPr bwMode="auto">
          <a:xfrm>
            <a:off x="6904498" y="2524432"/>
            <a:ext cx="795498" cy="679906"/>
          </a:xfrm>
          <a:prstGeom prst="wedgeEllipseCallout">
            <a:avLst>
              <a:gd name="adj1" fmla="val -784"/>
              <a:gd name="adj2" fmla="val 1018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Move</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xmlns="" val="13670881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Terminologies</a:t>
            </a:r>
            <a:endParaRPr lang="ko-KR" altLang="en-US" dirty="0"/>
          </a:p>
        </p:txBody>
      </p:sp>
      <p:sp>
        <p:nvSpPr>
          <p:cNvPr id="3" name="내용 개체 틀 2"/>
          <p:cNvSpPr>
            <a:spLocks noGrp="1"/>
          </p:cNvSpPr>
          <p:nvPr>
            <p:ph idx="1"/>
          </p:nvPr>
        </p:nvSpPr>
        <p:spPr/>
        <p:txBody>
          <a:bodyPr/>
          <a:lstStyle/>
          <a:p>
            <a:r>
              <a:rPr lang="en-US" altLang="ko-KR" dirty="0" smtClean="0"/>
              <a:t>Full-Function PD</a:t>
            </a:r>
          </a:p>
          <a:p>
            <a:pPr lvl="1"/>
            <a:r>
              <a:rPr lang="en-US" altLang="ko-KR" dirty="0" smtClean="0"/>
              <a:t>A PD which supports whole spec. including routing table.</a:t>
            </a:r>
          </a:p>
          <a:p>
            <a:pPr lvl="1"/>
            <a:r>
              <a:rPr lang="en-US" altLang="ko-KR" dirty="0" smtClean="0"/>
              <a:t>Always relay-enabled</a:t>
            </a:r>
          </a:p>
          <a:p>
            <a:r>
              <a:rPr lang="en-US" altLang="ko-KR" dirty="0" smtClean="0"/>
              <a:t>Reduced-Function PD</a:t>
            </a:r>
          </a:p>
          <a:p>
            <a:pPr lvl="1"/>
            <a:r>
              <a:rPr lang="en-US" altLang="ko-KR" dirty="0" smtClean="0"/>
              <a:t>Relay-enabled: </a:t>
            </a:r>
            <a:r>
              <a:rPr lang="en-US" altLang="ko-KR" dirty="0"/>
              <a:t>A reduced-function PD </a:t>
            </a:r>
            <a:r>
              <a:rPr lang="en-US" altLang="ko-KR" dirty="0" smtClean="0"/>
              <a:t>which supports </a:t>
            </a:r>
            <a:r>
              <a:rPr lang="en-US" altLang="ko-KR" dirty="0"/>
              <a:t>routing </a:t>
            </a:r>
            <a:r>
              <a:rPr lang="en-US" altLang="ko-KR" dirty="0" smtClean="0"/>
              <a:t>table for specific multicast group.</a:t>
            </a:r>
          </a:p>
          <a:p>
            <a:pPr lvl="1"/>
            <a:r>
              <a:rPr lang="en-US" altLang="ko-KR" dirty="0" smtClean="0"/>
              <a:t>Relay-disabled: </a:t>
            </a:r>
            <a:r>
              <a:rPr lang="en-US" altLang="ko-KR" dirty="0"/>
              <a:t>A reduced-function PD which does not support routing table</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a:t>
            </a:fld>
            <a:endParaRPr lang="en-US" altLang="ko-KR"/>
          </a:p>
        </p:txBody>
      </p:sp>
    </p:spTree>
    <p:extLst>
      <p:ext uri="{BB962C8B-B14F-4D97-AF65-F5344CB8AC3E}">
        <p14:creationId xmlns:p14="http://schemas.microsoft.com/office/powerpoint/2010/main" xmlns="" val="3558668053"/>
      </p:ext>
    </p:extLst>
  </p:cSld>
  <p:clrMapOvr>
    <a:masterClrMapping/>
  </p:clrMapOvr>
  <mc:AlternateContent xmlns:mc="http://schemas.openxmlformats.org/markup-compatibility/2006">
    <mc:Choice xmlns:p14="http://schemas.microsoft.com/office/powerpoint/2010/main" xmlns="" Requires="p14">
      <p:transition spd="slow" p14:dur="2000" advTm="3754"/>
    </mc:Choice>
    <mc:Fallback>
      <p:transition spd="slow" advTm="375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p:cNvSpPr/>
          <p:nvPr/>
        </p:nvSpPr>
        <p:spPr bwMode="auto">
          <a:xfrm>
            <a:off x="6853696" y="41665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(2/4)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Since </a:t>
            </a:r>
            <a:r>
              <a:rPr lang="en-US" altLang="ko-KR" sz="1600" kern="1200" dirty="0" smtClean="0"/>
              <a:t>expiration timer is proportional to the number of hops from the impaired PD, the closest multicast group member detects link breakage. </a:t>
            </a:r>
          </a:p>
          <a:p>
            <a:r>
              <a:rPr lang="en-US" altLang="ko-KR" sz="1600" kern="1200" dirty="0" smtClean="0"/>
              <a:t>A PD starts local repair if it detects link </a:t>
            </a:r>
            <a:r>
              <a:rPr lang="en-US" altLang="ko-KR" sz="1600" dirty="0">
                <a:ea typeface="굴림" charset="-127"/>
              </a:rPr>
              <a:t>breakage between multicast group members (due to expiration timer</a:t>
            </a:r>
            <a:r>
              <a:rPr lang="en-US" altLang="ko-KR" sz="1600" dirty="0" smtClean="0">
                <a:ea typeface="굴림" charset="-127"/>
              </a:rPr>
              <a:t>).</a:t>
            </a:r>
            <a:r>
              <a:rPr lang="en-US" altLang="ko-KR" sz="1600" kern="1200" dirty="0" smtClean="0"/>
              <a:t> </a:t>
            </a:r>
          </a:p>
          <a:p>
            <a:r>
              <a:rPr lang="en-US" altLang="ko-KR" sz="1500" dirty="0" smtClean="0">
                <a:ea typeface="굴림" charset="-127"/>
              </a:rPr>
              <a:t>Then, the </a:t>
            </a:r>
            <a:r>
              <a:rPr lang="en-US" altLang="ko-KR" sz="1500" dirty="0">
                <a:ea typeface="굴림" charset="-127"/>
              </a:rPr>
              <a:t>PD </a:t>
            </a:r>
            <a:r>
              <a:rPr lang="en-US" altLang="ko-KR" sz="1500" dirty="0" smtClean="0">
                <a:ea typeface="굴림" charset="-127"/>
              </a:rPr>
              <a:t>multicasts MGNF (notification type = 7) .</a:t>
            </a:r>
          </a:p>
          <a:p>
            <a:r>
              <a:rPr lang="en-US" altLang="ko-KR" sz="1500" dirty="0" smtClean="0">
                <a:ea typeface="굴림" charset="-127"/>
              </a:rPr>
              <a:t>If PDs receiving the MGNF create routing entry of originator of the MGNF during </a:t>
            </a:r>
            <a:r>
              <a:rPr lang="en-US" altLang="ko-KR" sz="1500" i="1" dirty="0" smtClean="0">
                <a:ea typeface="굴림" charset="-127"/>
              </a:rPr>
              <a:t>T</a:t>
            </a:r>
            <a:r>
              <a:rPr lang="en-US" altLang="ko-KR" sz="1500" i="1" baseline="-25000" dirty="0" smtClean="0">
                <a:ea typeface="굴림" charset="-127"/>
              </a:rPr>
              <a:t>w</a:t>
            </a:r>
            <a:r>
              <a:rPr lang="en-US" altLang="ko-KR" sz="1500" baseline="-25000" dirty="0" smtClean="0">
                <a:ea typeface="굴림" charset="-127"/>
              </a:rPr>
              <a:t> </a:t>
            </a:r>
            <a:r>
              <a:rPr lang="en-US" altLang="ko-KR" sz="1500" dirty="0">
                <a:ea typeface="굴림" charset="-127"/>
              </a:rPr>
              <a:t>.</a:t>
            </a:r>
            <a:endParaRPr lang="en-US" altLang="ko-KR" sz="1500" i="1" baseline="-25000" dirty="0" smtClean="0">
              <a:ea typeface="굴림" charset="-127"/>
            </a:endParaRPr>
          </a:p>
          <a:p>
            <a:r>
              <a:rPr lang="en-US" altLang="ko-KR" sz="1500" dirty="0" smtClean="0">
                <a:ea typeface="굴림" charset="-127"/>
              </a:rPr>
              <a:t>Then the PD performing local repair broadcasts an ACF within K-hop coverage.</a:t>
            </a: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8" idx="1"/>
          </p:cNvCxnSpPr>
          <p:nvPr/>
        </p:nvCxnSpPr>
        <p:spPr bwMode="auto">
          <a:xfrm>
            <a:off x="6460843" y="3957018"/>
            <a:ext cx="440280" cy="256960"/>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8" idx="7"/>
            <a:endCxn id="74" idx="3"/>
          </p:cNvCxnSpPr>
          <p:nvPr/>
        </p:nvCxnSpPr>
        <p:spPr bwMode="auto">
          <a:xfrm flipV="1">
            <a:off x="7130119" y="4035555"/>
            <a:ext cx="558265" cy="178423"/>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타원형 설명선 91"/>
          <p:cNvSpPr/>
          <p:nvPr/>
        </p:nvSpPr>
        <p:spPr bwMode="auto">
          <a:xfrm>
            <a:off x="5436094" y="4328476"/>
            <a:ext cx="795498" cy="679906"/>
          </a:xfrm>
          <a:prstGeom prst="wedgeEllipseCallout">
            <a:avLst>
              <a:gd name="adj1" fmla="val 104806"/>
              <a:gd name="adj2" fmla="val -7012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3" name="타원형 설명선 92"/>
          <p:cNvSpPr/>
          <p:nvPr/>
        </p:nvSpPr>
        <p:spPr bwMode="auto">
          <a:xfrm>
            <a:off x="7227362" y="5008382"/>
            <a:ext cx="1017046" cy="679906"/>
          </a:xfrm>
          <a:prstGeom prst="wedgeEllipseCallout">
            <a:avLst>
              <a:gd name="adj1" fmla="val -64301"/>
              <a:gd name="adj2" fmla="val -1238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PD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Disappear</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4" name="타원형 설명선 93"/>
          <p:cNvSpPr/>
          <p:nvPr/>
        </p:nvSpPr>
        <p:spPr bwMode="auto">
          <a:xfrm>
            <a:off x="7803012" y="4340419"/>
            <a:ext cx="795498" cy="679906"/>
          </a:xfrm>
          <a:prstGeom prst="wedgeEllipseCallout">
            <a:avLst>
              <a:gd name="adj1" fmla="val -93010"/>
              <a:gd name="adj2" fmla="val -6230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50</a:t>
            </a:fld>
            <a:endParaRPr lang="en-US" altLang="ko-KR"/>
          </a:p>
        </p:txBody>
      </p:sp>
      <p:sp>
        <p:nvSpPr>
          <p:cNvPr id="30" name="타원형 설명선 29"/>
          <p:cNvSpPr/>
          <p:nvPr/>
        </p:nvSpPr>
        <p:spPr bwMode="auto">
          <a:xfrm>
            <a:off x="4510703" y="3369550"/>
            <a:ext cx="1017046" cy="741781"/>
          </a:xfrm>
          <a:prstGeom prst="wedgeEllipseCallout">
            <a:avLst>
              <a:gd name="adj1" fmla="val 105637"/>
              <a:gd name="adj2" fmla="val 194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1" name="타원형 설명선 30"/>
          <p:cNvSpPr/>
          <p:nvPr/>
        </p:nvSpPr>
        <p:spPr bwMode="auto">
          <a:xfrm>
            <a:off x="7999874" y="3063436"/>
            <a:ext cx="1017046" cy="741781"/>
          </a:xfrm>
          <a:prstGeom prst="wedgeEllipseCallout">
            <a:avLst>
              <a:gd name="adj1" fmla="val -45951"/>
              <a:gd name="adj2" fmla="val 509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8" idx="3"/>
          </p:cNvCxnSpPr>
          <p:nvPr/>
        </p:nvCxnSpPr>
        <p:spPr bwMode="auto">
          <a:xfrm flipV="1">
            <a:off x="6736040" y="4442974"/>
            <a:ext cx="165083" cy="288985"/>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곱셈 기호 46"/>
          <p:cNvSpPr/>
          <p:nvPr/>
        </p:nvSpPr>
        <p:spPr bwMode="auto">
          <a:xfrm>
            <a:off x="6818581" y="4126468"/>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1" name="타원 50"/>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52" name="TextBox 78"/>
          <p:cNvSpPr txBox="1">
            <a:spLocks noChangeArrowheads="1"/>
          </p:cNvSpPr>
          <p:nvPr/>
        </p:nvSpPr>
        <p:spPr bwMode="auto">
          <a:xfrm>
            <a:off x="5380186" y="6021288"/>
            <a:ext cx="3518912"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Advertisement Command Frame</a:t>
            </a:r>
            <a:endParaRPr lang="ko-KR" altLang="en-US" dirty="0"/>
          </a:p>
        </p:txBody>
      </p:sp>
      <p:sp>
        <p:nvSpPr>
          <p:cNvPr id="53" name="오른쪽 화살표 52"/>
          <p:cNvSpPr/>
          <p:nvPr/>
        </p:nvSpPr>
        <p:spPr>
          <a:xfrm>
            <a:off x="4603899" y="6076851"/>
            <a:ext cx="776287" cy="255587"/>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58" name="오른쪽 화살표 57"/>
          <p:cNvSpPr/>
          <p:nvPr/>
        </p:nvSpPr>
        <p:spPr>
          <a:xfrm rot="13953306">
            <a:off x="5981802" y="3334686"/>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1" name="오른쪽 화살표 60"/>
          <p:cNvSpPr/>
          <p:nvPr/>
        </p:nvSpPr>
        <p:spPr>
          <a:xfrm rot="16671142">
            <a:off x="7385758" y="3319942"/>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2" name="오른쪽 화살표 61"/>
          <p:cNvSpPr/>
          <p:nvPr/>
        </p:nvSpPr>
        <p:spPr>
          <a:xfrm rot="1258317">
            <a:off x="6544002" y="3890529"/>
            <a:ext cx="384078" cy="180660"/>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4" name="오른쪽 화살표 63"/>
          <p:cNvSpPr/>
          <p:nvPr/>
        </p:nvSpPr>
        <p:spPr>
          <a:xfrm rot="9827648">
            <a:off x="7282458" y="3790491"/>
            <a:ext cx="383047" cy="180092"/>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xmlns="" val="25574451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(3/4)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If a PD receiving the ACF then It </a:t>
            </a:r>
            <a:r>
              <a:rPr lang="en-US" altLang="ko-KR" sz="1500" dirty="0">
                <a:ea typeface="굴림" charset="-127"/>
              </a:rPr>
              <a:t>compares the receiving frame’s Device Group ID &amp; Application type ID &amp; Application-specific ID &amp; Application-specific group ID with its own</a:t>
            </a:r>
            <a:r>
              <a:rPr lang="en-US" altLang="ko-KR" sz="1500" dirty="0" smtClean="0">
                <a:ea typeface="굴림" charset="-127"/>
              </a:rPr>
              <a:t>.</a:t>
            </a:r>
          </a:p>
          <a:p>
            <a:pPr lvl="1"/>
            <a:r>
              <a:rPr lang="en-US" altLang="ko-KR" sz="1500" dirty="0">
                <a:ea typeface="굴림" charset="-127"/>
              </a:rPr>
              <a:t>If they all are same</a:t>
            </a:r>
            <a:r>
              <a:rPr lang="en-US" altLang="ko-KR" sz="1500" dirty="0" smtClean="0">
                <a:ea typeface="굴림" charset="-127"/>
              </a:rPr>
              <a:t>, it finds </a:t>
            </a:r>
            <a:r>
              <a:rPr lang="en-US" altLang="ko-KR" sz="1500" dirty="0">
                <a:ea typeface="굴림" charset="-127"/>
              </a:rPr>
              <a:t>entry the originator of the ACF in </a:t>
            </a:r>
            <a:r>
              <a:rPr lang="en-US" altLang="ko-KR" sz="1500" dirty="0" smtClean="0">
                <a:ea typeface="굴림" charset="-127"/>
              </a:rPr>
              <a:t>its </a:t>
            </a:r>
            <a:r>
              <a:rPr lang="en-US" altLang="ko-KR" sz="1500" dirty="0">
                <a:ea typeface="굴림" charset="-127"/>
              </a:rPr>
              <a:t>routing table. </a:t>
            </a:r>
            <a:r>
              <a:rPr lang="en-US" altLang="ko-KR" sz="1500" dirty="0" smtClean="0">
                <a:ea typeface="굴림" charset="-127"/>
              </a:rPr>
              <a:t>And it found the entry then check the expiration timer.</a:t>
            </a:r>
          </a:p>
          <a:p>
            <a:pPr lvl="1"/>
            <a:r>
              <a:rPr lang="en-US" altLang="ko-KR" sz="1500" dirty="0" smtClean="0">
                <a:ea typeface="굴림" charset="-127"/>
              </a:rPr>
              <a:t>If the expiration timer is less than T</a:t>
            </a:r>
            <a:r>
              <a:rPr lang="en-US" altLang="ko-KR" sz="1500" baseline="-25000" dirty="0" smtClean="0">
                <a:ea typeface="굴림" charset="-127"/>
              </a:rPr>
              <a:t>m</a:t>
            </a:r>
            <a:r>
              <a:rPr lang="en-US" altLang="ko-KR" sz="1500" dirty="0" smtClean="0">
                <a:ea typeface="굴림" charset="-127"/>
              </a:rPr>
              <a:t> then replies </a:t>
            </a:r>
            <a:r>
              <a:rPr lang="en-US" altLang="ko-KR" sz="1500" dirty="0">
                <a:ea typeface="굴림" charset="-127"/>
              </a:rPr>
              <a:t>an ARCF </a:t>
            </a:r>
            <a:r>
              <a:rPr lang="en-US" altLang="ko-KR" sz="1500" dirty="0" smtClean="0">
                <a:ea typeface="굴림" charset="-127"/>
              </a:rPr>
              <a:t>to </a:t>
            </a:r>
            <a:r>
              <a:rPr lang="en-US" altLang="ko-KR" sz="1500" dirty="0">
                <a:ea typeface="굴림" charset="-127"/>
              </a:rPr>
              <a:t>the PD sending the </a:t>
            </a:r>
            <a:r>
              <a:rPr lang="en-US" altLang="ko-KR" sz="1500" dirty="0" smtClean="0">
                <a:ea typeface="굴림" charset="-127"/>
              </a:rPr>
              <a:t>ACF. (</a:t>
            </a:r>
            <a:r>
              <a:rPr lang="en-US" altLang="ko-KR" sz="1500" dirty="0">
                <a:ea typeface="굴림" charset="-127"/>
              </a:rPr>
              <a:t>T</a:t>
            </a:r>
            <a:r>
              <a:rPr lang="en-US" altLang="ko-KR" sz="1500" baseline="-25000" dirty="0">
                <a:ea typeface="굴림" charset="-127"/>
              </a:rPr>
              <a:t>m</a:t>
            </a:r>
            <a:r>
              <a:rPr lang="en-US" altLang="ko-KR" sz="1500" dirty="0">
                <a:ea typeface="굴림" charset="-127"/>
              </a:rPr>
              <a:t> </a:t>
            </a:r>
            <a:r>
              <a:rPr lang="en-US" altLang="ko-KR" sz="1500" dirty="0" smtClean="0">
                <a:ea typeface="굴림" charset="-127"/>
              </a:rPr>
              <a:t>is threshold time to decide reply)</a:t>
            </a:r>
          </a:p>
          <a:p>
            <a:pPr lvl="1"/>
            <a:r>
              <a:rPr lang="en-US" altLang="ko-KR" sz="1500" dirty="0" smtClean="0">
                <a:ea typeface="굴림" charset="-127"/>
              </a:rPr>
              <a:t>In other case, the PD receiving the ACF does not reply.</a:t>
            </a:r>
            <a:endParaRPr lang="en-US" altLang="ko-KR" sz="1500" dirty="0">
              <a:ea typeface="굴림" charset="-127"/>
            </a:endParaRPr>
          </a:p>
          <a:p>
            <a:pPr lvl="1"/>
            <a:r>
              <a:rPr lang="en-US" altLang="ko-KR" sz="1500" dirty="0">
                <a:ea typeface="굴림" charset="-127"/>
              </a:rPr>
              <a:t>If any of them is not same, it decrements the TTL of the ACF and forwards the ACF</a:t>
            </a:r>
            <a:r>
              <a:rPr lang="en-US" altLang="ko-KR" sz="1500" dirty="0" smtClean="0">
                <a:ea typeface="굴림" charset="-127"/>
              </a:rPr>
              <a:t>.</a:t>
            </a:r>
            <a:endParaRPr lang="en-US" altLang="ko-KR" sz="1500" dirty="0">
              <a:ea typeface="굴림" charset="-127"/>
            </a:endParaRP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9" idx="2"/>
          </p:cNvCxnSpPr>
          <p:nvPr/>
        </p:nvCxnSpPr>
        <p:spPr bwMode="auto">
          <a:xfrm>
            <a:off x="6460843" y="3957018"/>
            <a:ext cx="469122" cy="476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9" idx="6"/>
            <a:endCxn id="74" idx="3"/>
          </p:cNvCxnSpPr>
          <p:nvPr/>
        </p:nvCxnSpPr>
        <p:spPr bwMode="auto">
          <a:xfrm>
            <a:off x="7253815" y="4004626"/>
            <a:ext cx="434569" cy="30929"/>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51</a:t>
            </a:fld>
            <a:endParaRPr lang="en-US" altLang="ko-K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9" idx="4"/>
          </p:cNvCxnSpPr>
          <p:nvPr/>
        </p:nvCxnSpPr>
        <p:spPr bwMode="auto">
          <a:xfrm flipV="1">
            <a:off x="6736040" y="4166551"/>
            <a:ext cx="355850" cy="5654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타원 28"/>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2" name="타원형 설명선 31"/>
          <p:cNvSpPr/>
          <p:nvPr/>
        </p:nvSpPr>
        <p:spPr bwMode="auto">
          <a:xfrm>
            <a:off x="7091890" y="5008382"/>
            <a:ext cx="1512558" cy="868890"/>
          </a:xfrm>
          <a:prstGeom prst="wedgeEllipseCallout">
            <a:avLst>
              <a:gd name="adj1" fmla="val -46069"/>
              <a:gd name="adj2" fmla="val -12890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Local repair</a:t>
            </a:r>
            <a:r>
              <a:rPr kumimoji="0" lang="en-US" altLang="ko-KR" sz="1400" b="0" i="0" u="none" strike="noStrike" cap="none" normalizeH="0" dirty="0" smtClean="0">
                <a:ln>
                  <a:noFill/>
                </a:ln>
                <a:solidFill>
                  <a:schemeClr val="tx1"/>
                </a:solidFill>
                <a:effectLst/>
                <a:latin typeface="Arial" charset="0"/>
                <a:ea typeface="굴림" pitchFamily="50" charset="-127"/>
              </a:rPr>
              <a:t>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Arial" charset="0"/>
                <a:ea typeface="굴림" pitchFamily="50" charset="-127"/>
              </a:rPr>
              <a:t>merging groups.</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xmlns="" val="2604738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Mobility Support for Multicast </a:t>
            </a:r>
            <a:r>
              <a:rPr lang="en-US" altLang="ko-KR" dirty="0" smtClean="0">
                <a:ea typeface="굴림" charset="-127"/>
              </a:rPr>
              <a:t>(4/4)</a:t>
            </a:r>
            <a:endParaRPr lang="ko-KR" altLang="en-US" dirty="0">
              <a:solidFill>
                <a:srgbClr val="FF0000"/>
              </a:solidFill>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52</a:t>
            </a:fld>
            <a:endParaRPr lang="en-US" altLang="ko-KR"/>
          </a:p>
        </p:txBody>
      </p:sp>
      <p:sp>
        <p:nvSpPr>
          <p:cNvPr id="14" name="내용 개체 틀 2"/>
          <p:cNvSpPr>
            <a:spLocks noGrp="1"/>
          </p:cNvSpPr>
          <p:nvPr>
            <p:ph idx="1"/>
          </p:nvPr>
        </p:nvSpPr>
        <p:spPr>
          <a:xfrm>
            <a:off x="457200" y="1600200"/>
            <a:ext cx="8003232" cy="4525963"/>
          </a:xfrm>
        </p:spPr>
        <p:txBody>
          <a:bodyPr>
            <a:normAutofit/>
          </a:bodyPr>
          <a:lstStyle/>
          <a:p>
            <a:pPr>
              <a:lnSpc>
                <a:spcPct val="90000"/>
              </a:lnSpc>
            </a:pPr>
            <a:r>
              <a:rPr lang="en-US" altLang="ko-KR" sz="2000" dirty="0">
                <a:ea typeface="굴림" charset="-127"/>
              </a:rPr>
              <a:t>F</a:t>
            </a:r>
            <a:r>
              <a:rPr lang="en-US" altLang="ko-KR" sz="2000" dirty="0" smtClean="0">
                <a:ea typeface="굴림" charset="-127"/>
              </a:rPr>
              <a:t>ind/join procedure by using </a:t>
            </a:r>
            <a:r>
              <a:rPr lang="en-US" altLang="ko-KR" sz="2000" dirty="0">
                <a:ea typeface="굴림" charset="-127"/>
              </a:rPr>
              <a:t>ACFs </a:t>
            </a:r>
            <a:r>
              <a:rPr lang="en-US" altLang="ko-KR" sz="2000" dirty="0" smtClean="0">
                <a:ea typeface="굴림" charset="-127"/>
              </a:rPr>
              <a:t>and ARCFs can help merging disjoint groups.</a:t>
            </a:r>
          </a:p>
          <a:p>
            <a:pPr lvl="1">
              <a:lnSpc>
                <a:spcPct val="90000"/>
              </a:lnSpc>
            </a:pPr>
            <a:r>
              <a:rPr lang="en-US" altLang="ko-KR" sz="2000" dirty="0" smtClean="0">
                <a:ea typeface="굴림" charset="-127"/>
              </a:rPr>
              <a:t>If a PD in a group receives a ACF from different disjoint group with the</a:t>
            </a:r>
            <a:r>
              <a:rPr lang="en-US" altLang="ko-KR" sz="2000" dirty="0">
                <a:ea typeface="굴림" charset="-127"/>
              </a:rPr>
              <a:t> same Device Group ID &amp; Application type ID &amp; Application-specific ID &amp; Application-specific group </a:t>
            </a:r>
            <a:r>
              <a:rPr lang="en-US" altLang="ko-KR" sz="2000" dirty="0" smtClean="0">
                <a:ea typeface="굴림" charset="-127"/>
              </a:rPr>
              <a:t>ID, it can initiate merging process.</a:t>
            </a:r>
          </a:p>
          <a:p>
            <a:pPr lvl="1">
              <a:lnSpc>
                <a:spcPct val="90000"/>
              </a:lnSpc>
            </a:pPr>
            <a:r>
              <a:rPr lang="en-US" altLang="ko-KR" sz="2000" dirty="0" smtClean="0">
                <a:ea typeface="굴림" charset="-127"/>
              </a:rPr>
              <a:t>The PD then replies to the ACF originator with ARCF.</a:t>
            </a:r>
          </a:p>
          <a:p>
            <a:pPr lvl="1">
              <a:lnSpc>
                <a:spcPct val="90000"/>
              </a:lnSpc>
            </a:pPr>
            <a:r>
              <a:rPr lang="en-US" altLang="ko-KR" sz="2000" dirty="0" smtClean="0">
                <a:ea typeface="굴림" charset="-127"/>
              </a:rPr>
              <a:t>Then, these two disjoint groups are merged by Device ID Creation Scheme.</a:t>
            </a:r>
          </a:p>
          <a:p>
            <a:pPr>
              <a:lnSpc>
                <a:spcPct val="90000"/>
              </a:lnSpc>
            </a:pPr>
            <a:r>
              <a:rPr lang="en-US" altLang="ko-KR" sz="2000" dirty="0" smtClean="0">
                <a:ea typeface="굴림" charset="-127"/>
              </a:rPr>
              <a:t>Local repair by using ACFs and ARCFs also can help merging disjoint groups.</a:t>
            </a:r>
          </a:p>
          <a:p>
            <a:pPr lvl="1">
              <a:lnSpc>
                <a:spcPct val="90000"/>
              </a:lnSpc>
            </a:pPr>
            <a:r>
              <a:rPr lang="en-US" altLang="ko-KR" sz="2000" dirty="0" smtClean="0">
                <a:ea typeface="굴림" charset="-127"/>
              </a:rPr>
              <a:t>Each group member performs local repair periodically during </a:t>
            </a:r>
            <a:r>
              <a:rPr lang="en-US" altLang="ko-KR" sz="2000" i="1" dirty="0" smtClean="0">
                <a:ea typeface="굴림" charset="-127"/>
              </a:rPr>
              <a:t>T</a:t>
            </a:r>
            <a:r>
              <a:rPr lang="en-US" altLang="ko-KR" sz="2000" i="1" baseline="-25000" dirty="0" smtClean="0">
                <a:ea typeface="굴림" charset="-127"/>
              </a:rPr>
              <a:t>L</a:t>
            </a:r>
            <a:r>
              <a:rPr lang="en-US" altLang="ko-KR" sz="2000" baseline="-25000" dirty="0" smtClean="0">
                <a:ea typeface="굴림" charset="-127"/>
              </a:rPr>
              <a:t> </a:t>
            </a:r>
            <a:r>
              <a:rPr lang="en-US" altLang="ko-KR" sz="2000" dirty="0" smtClean="0">
                <a:ea typeface="굴림" charset="-127"/>
              </a:rPr>
              <a:t>(long duty cycle)</a:t>
            </a:r>
            <a:r>
              <a:rPr lang="en-US" altLang="ko-KR" sz="2000" baseline="-25000" dirty="0" smtClean="0">
                <a:ea typeface="굴림" charset="-127"/>
              </a:rPr>
              <a:t> </a:t>
            </a:r>
            <a:r>
              <a:rPr lang="en-US" altLang="ko-KR" sz="2000" dirty="0" smtClean="0">
                <a:ea typeface="굴림" charset="-127"/>
              </a:rPr>
              <a:t>in order to merge disjoint groups.</a:t>
            </a:r>
          </a:p>
          <a:p>
            <a:pPr>
              <a:lnSpc>
                <a:spcPct val="90000"/>
              </a:lnSpc>
            </a:pPr>
            <a:endParaRPr lang="en-US" altLang="ko-KR" sz="2000" dirty="0" smtClean="0">
              <a:ea typeface="굴림" charset="-127"/>
            </a:endParaRPr>
          </a:p>
        </p:txBody>
      </p:sp>
    </p:spTree>
    <p:extLst>
      <p:ext uri="{BB962C8B-B14F-4D97-AF65-F5344CB8AC3E}">
        <p14:creationId xmlns:p14="http://schemas.microsoft.com/office/powerpoint/2010/main" xmlns="" val="4109613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If a PD receives a multicast data frame, it has to decide forwarding the frame or not.</a:t>
            </a:r>
          </a:p>
          <a:p>
            <a:r>
              <a:rPr lang="en-US" altLang="ko-KR" sz="1800" dirty="0" smtClean="0">
                <a:ea typeface="굴림" charset="-127"/>
              </a:rPr>
              <a:t>The PD receiving the multicast data frame compares the source address of the data frame and next-hop address entries of its routing table.</a:t>
            </a:r>
          </a:p>
          <a:p>
            <a:r>
              <a:rPr lang="en-US" altLang="ko-KR" sz="1800" dirty="0" smtClean="0">
                <a:ea typeface="굴림" charset="-127"/>
              </a:rPr>
              <a:t>PD checks the next hop addresses in its routing table. If it finds </a:t>
            </a:r>
          </a:p>
          <a:p>
            <a:pPr lvl="1"/>
            <a:r>
              <a:rPr lang="en-US" altLang="ko-KR" sz="1800" dirty="0" smtClean="0">
                <a:ea typeface="굴림" charset="-127"/>
              </a:rPr>
              <a:t>one or more next-hop entries which not overlapped with the source address of the received frame and </a:t>
            </a:r>
          </a:p>
          <a:p>
            <a:pPr lvl="1"/>
            <a:r>
              <a:rPr lang="en-US" altLang="ko-KR" sz="1800" dirty="0" smtClean="0">
                <a:ea typeface="굴림" charset="-127"/>
              </a:rPr>
              <a:t>those next-hop entries have same device group ID with the received frame. </a:t>
            </a:r>
          </a:p>
          <a:p>
            <a:pPr lvl="1">
              <a:buNone/>
            </a:pPr>
            <a:r>
              <a:rPr lang="en-US" altLang="ko-KR" sz="1800" dirty="0" smtClean="0">
                <a:ea typeface="굴림" charset="-127"/>
              </a:rPr>
              <a:t>Then, the PD forwards the incoming data frame to other PDs.   </a:t>
            </a:r>
          </a:p>
          <a:p>
            <a:r>
              <a:rPr lang="en-US" altLang="ko-KR" sz="1800" dirty="0" smtClean="0">
                <a:ea typeface="굴림" charset="-127"/>
              </a:rPr>
              <a:t>Otherwise, the PD do not forward the incoming frame.</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Transmission(1/6)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53</a:t>
            </a:fld>
            <a:endParaRPr lang="en-US" altLang="ko-KR" smtClean="0">
              <a:latin typeface="Times New Roman" pitchFamily="18" charset="0"/>
            </a:endParaRPr>
          </a:p>
        </p:txBody>
      </p:sp>
    </p:spTree>
    <p:extLst>
      <p:ext uri="{BB962C8B-B14F-4D97-AF65-F5344CB8AC3E}">
        <p14:creationId xmlns:p14="http://schemas.microsoft.com/office/powerpoint/2010/main" xmlns="" val="4499685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For the multicast data transmission, we have to know the following information from multicast data frame:</a:t>
            </a:r>
          </a:p>
          <a:p>
            <a:pPr lvl="1"/>
            <a:r>
              <a:rPr lang="en-US" altLang="ko-KR" sz="1800" dirty="0" smtClean="0">
                <a:ea typeface="굴림" charset="-127"/>
              </a:rPr>
              <a:t>Destination address</a:t>
            </a:r>
          </a:p>
          <a:p>
            <a:pPr lvl="1"/>
            <a:r>
              <a:rPr lang="en-US" altLang="ko-KR" sz="1800" dirty="0" smtClean="0">
                <a:ea typeface="굴림" charset="-127"/>
              </a:rPr>
              <a:t>Source address</a:t>
            </a:r>
          </a:p>
          <a:p>
            <a:pPr lvl="1"/>
            <a:r>
              <a:rPr lang="en-US" altLang="ko-KR" sz="1800" dirty="0" smtClean="0">
                <a:ea typeface="굴림" charset="-127"/>
              </a:rPr>
              <a:t>Originator address</a:t>
            </a:r>
          </a:p>
          <a:p>
            <a:pPr lvl="1"/>
            <a:r>
              <a:rPr lang="en-US" altLang="ko-KR" sz="1800" dirty="0" smtClean="0">
                <a:ea typeface="굴림" charset="-127"/>
              </a:rPr>
              <a:t>Sequence number</a:t>
            </a:r>
          </a:p>
          <a:p>
            <a:pPr lvl="1"/>
            <a:r>
              <a:rPr lang="en-US" altLang="ko-KR" sz="1800" dirty="0" smtClean="0">
                <a:ea typeface="굴림" charset="-127"/>
              </a:rPr>
              <a:t>Time To Live(TTL)</a:t>
            </a:r>
          </a:p>
          <a:p>
            <a:r>
              <a:rPr lang="en-US" altLang="ko-KR" sz="1800" dirty="0" smtClean="0">
                <a:ea typeface="굴림" charset="-127"/>
              </a:rPr>
              <a:t>This information should be included in all multicast data frames.</a:t>
            </a:r>
          </a:p>
          <a:p>
            <a:r>
              <a:rPr lang="en-US" altLang="ko-KR" sz="1800" dirty="0" smtClean="0">
                <a:ea typeface="굴림" charset="-127"/>
              </a:rPr>
              <a:t>Therefore, the header in multicast data frames should contain the followings.</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Transmission(2/6)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54</a:t>
            </a:fld>
            <a:endParaRPr lang="en-US" altLang="ko-KR" smtClean="0">
              <a:latin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xmlns="" val="3991743455"/>
              </p:ext>
            </p:extLst>
          </p:nvPr>
        </p:nvGraphicFramePr>
        <p:xfrm>
          <a:off x="642910" y="5165184"/>
          <a:ext cx="7858182" cy="640080"/>
        </p:xfrm>
        <a:graphic>
          <a:graphicData uri="http://schemas.openxmlformats.org/drawingml/2006/table">
            <a:tbl>
              <a:tblPr firstRow="1" bandRow="1">
                <a:tableStyleId>{5940675A-B579-460E-94D1-54222C63F5DA}</a:tableStyleId>
              </a:tblPr>
              <a:tblGrid>
                <a:gridCol w="1428760"/>
                <a:gridCol w="1190634"/>
                <a:gridCol w="1309697"/>
                <a:gridCol w="1309697"/>
                <a:gridCol w="1309697"/>
                <a:gridCol w="1309697"/>
              </a:tblGrid>
              <a:tr h="575494">
                <a:tc>
                  <a:txBody>
                    <a:bodyPr/>
                    <a:lstStyle/>
                    <a:p>
                      <a:pPr latinLnBrk="1"/>
                      <a:r>
                        <a:rPr lang="en-US" altLang="ko-KR" dirty="0" smtClean="0"/>
                        <a:t>Destination address</a:t>
                      </a:r>
                      <a:endParaRPr lang="ko-KR" altLang="en-US" dirty="0"/>
                    </a:p>
                  </a:txBody>
                  <a:tcPr/>
                </a:tc>
                <a:tc>
                  <a:txBody>
                    <a:bodyPr/>
                    <a:lstStyle/>
                    <a:p>
                      <a:pPr latinLnBrk="1"/>
                      <a:r>
                        <a:rPr lang="en-US" altLang="ko-KR" dirty="0" smtClean="0"/>
                        <a:t>Source address</a:t>
                      </a:r>
                      <a:endParaRPr lang="ko-KR" altLang="en-US" dirty="0"/>
                    </a:p>
                  </a:txBody>
                  <a:tcPr/>
                </a:tc>
                <a:tc>
                  <a:txBody>
                    <a:bodyPr/>
                    <a:lstStyle/>
                    <a:p>
                      <a:pPr latinLnBrk="1"/>
                      <a:r>
                        <a:rPr lang="en-US" altLang="ko-KR" dirty="0" smtClean="0"/>
                        <a:t>Originator address</a:t>
                      </a:r>
                      <a:endParaRPr lang="ko-KR" altLang="en-US" dirty="0"/>
                    </a:p>
                  </a:txBody>
                  <a:tcPr/>
                </a:tc>
                <a:tc>
                  <a:txBody>
                    <a:bodyPr/>
                    <a:lstStyle/>
                    <a:p>
                      <a:pPr latinLnBrk="1"/>
                      <a:r>
                        <a:rPr lang="en-US" altLang="ko-KR" dirty="0" smtClean="0"/>
                        <a:t>Sequence</a:t>
                      </a:r>
                      <a:r>
                        <a:rPr lang="en-US" altLang="ko-KR" baseline="0" dirty="0" smtClean="0"/>
                        <a:t> number</a:t>
                      </a:r>
                      <a:endParaRPr lang="ko-KR" altLang="en-US" dirty="0"/>
                    </a:p>
                  </a:txBody>
                  <a:tcPr/>
                </a:tc>
                <a:tc>
                  <a:txBody>
                    <a:bodyPr/>
                    <a:lstStyle/>
                    <a:p>
                      <a:pPr latinLnBrk="1"/>
                      <a:r>
                        <a:rPr lang="en-US" altLang="ko-KR" dirty="0" smtClean="0"/>
                        <a:t>Time</a:t>
                      </a:r>
                      <a:r>
                        <a:rPr lang="en-US" altLang="ko-KR" baseline="0" dirty="0" smtClean="0"/>
                        <a:t> To Live(TTL)</a:t>
                      </a:r>
                      <a:endParaRPr lang="ko-KR" altLang="en-US" dirty="0"/>
                    </a:p>
                  </a:txBody>
                  <a:tcPr/>
                </a:tc>
                <a:tc>
                  <a:txBody>
                    <a:bodyPr/>
                    <a:lstStyle/>
                    <a:p>
                      <a:pPr latinLnBrk="1"/>
                      <a:r>
                        <a:rPr lang="en-US" altLang="ko-KR" dirty="0" smtClean="0"/>
                        <a:t>Payload</a:t>
                      </a:r>
                      <a:endParaRPr lang="ko-KR" altLang="en-US" dirty="0"/>
                    </a:p>
                  </a:txBody>
                  <a:tcPr/>
                </a:tc>
              </a:tr>
            </a:tbl>
          </a:graphicData>
        </a:graphic>
      </p:graphicFrame>
    </p:spTree>
    <p:extLst>
      <p:ext uri="{BB962C8B-B14F-4D97-AF65-F5344CB8AC3E}">
        <p14:creationId xmlns:p14="http://schemas.microsoft.com/office/powerpoint/2010/main" xmlns="" val="28390410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Transmission(3/6)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We assume that :</a:t>
            </a:r>
          </a:p>
          <a:p>
            <a:pPr lvl="1"/>
            <a:r>
              <a:rPr lang="en-US" altLang="ko-KR" sz="1500" dirty="0" smtClean="0">
                <a:ea typeface="굴림" charset="-127"/>
              </a:rPr>
              <a:t>A, B, F, and G are in a same group ID of 1.</a:t>
            </a:r>
            <a:endParaRPr lang="en-US" altLang="ko-KR" sz="1400" dirty="0" smtClean="0">
              <a:ea typeface="굴림" charset="-127"/>
            </a:endParaRPr>
          </a:p>
          <a:p>
            <a:pPr lvl="1"/>
            <a:r>
              <a:rPr lang="en-US" altLang="ko-KR" sz="1500" dirty="0" smtClean="0">
                <a:ea typeface="굴림" charset="-127"/>
              </a:rPr>
              <a:t>A, D and H are in a same group ID of 2.</a:t>
            </a:r>
          </a:p>
          <a:p>
            <a:pPr lvl="1"/>
            <a:r>
              <a:rPr lang="en-US" altLang="ko-KR" sz="1500" dirty="0" smtClean="0">
                <a:ea typeface="굴림" charset="-127"/>
              </a:rPr>
              <a:t>A has routing information of B, D, and G.</a:t>
            </a:r>
          </a:p>
          <a:p>
            <a:pPr lvl="1"/>
            <a:r>
              <a:rPr lang="en-US" altLang="ko-KR" sz="1500" dirty="0" smtClean="0">
                <a:ea typeface="굴림" charset="-127"/>
              </a:rPr>
              <a:t>B has routing information of A and F.</a:t>
            </a:r>
          </a:p>
          <a:p>
            <a:pPr lvl="1"/>
            <a:r>
              <a:rPr lang="en-US" altLang="ko-KR" sz="1500" dirty="0" smtClean="0">
                <a:ea typeface="굴림" charset="-127"/>
              </a:rPr>
              <a:t>D has routing information of A and H.</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55</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Tree>
    <p:extLst>
      <p:ext uri="{BB962C8B-B14F-4D97-AF65-F5344CB8AC3E}">
        <p14:creationId xmlns:p14="http://schemas.microsoft.com/office/powerpoint/2010/main" xmlns="" val="3945652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Transmission(4/6)</a:t>
            </a:r>
            <a:endParaRPr lang="ko-KR" altLang="en-US" dirty="0" smtClean="0">
              <a:ea typeface="굴림" charset="-127"/>
            </a:endParaRPr>
          </a:p>
        </p:txBody>
      </p:sp>
      <p:sp>
        <p:nvSpPr>
          <p:cNvPr id="4" name="내용 개체 틀 2"/>
          <p:cNvSpPr>
            <a:spLocks noGrp="1"/>
          </p:cNvSpPr>
          <p:nvPr>
            <p:ph idx="1"/>
          </p:nvPr>
        </p:nvSpPr>
        <p:spPr>
          <a:xfrm>
            <a:off x="457200" y="1600200"/>
            <a:ext cx="4618856" cy="2686056"/>
          </a:xfrm>
        </p:spPr>
        <p:txBody>
          <a:bodyPr>
            <a:noAutofit/>
          </a:bodyPr>
          <a:lstStyle/>
          <a:p>
            <a:r>
              <a:rPr lang="en-US" altLang="ko-KR" sz="1300" dirty="0" smtClean="0">
                <a:ea typeface="굴림" charset="-127"/>
              </a:rPr>
              <a:t>A</a:t>
            </a:r>
            <a:r>
              <a:rPr lang="ko-KR" altLang="en-US" sz="1300" dirty="0" smtClean="0">
                <a:ea typeface="굴림" charset="-127"/>
              </a:rPr>
              <a:t> </a:t>
            </a:r>
            <a:r>
              <a:rPr lang="en-US" altLang="ko-KR" sz="1300" dirty="0" smtClean="0">
                <a:ea typeface="굴림" charset="-127"/>
              </a:rPr>
              <a:t>multicasts data frame to group 1.(Device Group ID: 1, Application type ID: 3, Application-specific ID: 2, Application-specific group ID: 5).</a:t>
            </a:r>
          </a:p>
          <a:p>
            <a:r>
              <a:rPr lang="en-US" altLang="ko-KR" sz="1300" dirty="0" smtClean="0">
                <a:ea typeface="굴림" charset="-127"/>
              </a:rPr>
              <a:t>C receiving the data frame compares the source address of the data frame and next-hop address entries in its routing table which has same group IDs from the received  data frame.</a:t>
            </a:r>
          </a:p>
          <a:p>
            <a:r>
              <a:rPr lang="en-US" altLang="ko-KR" sz="1300" dirty="0" smtClean="0">
                <a:ea typeface="굴림" charset="-127"/>
              </a:rPr>
              <a:t>C finds any routing entry matching with the source address of the received frame and it searches another routing entry that has same multicast group with different next-hop address fields. Since C found, it will forward the data.</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56</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7178"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27" name="오른쪽 화살표 2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714348" y="4143380"/>
            <a:ext cx="1881477"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xmlns="" val="1072025652"/>
              </p:ext>
            </p:extLst>
          </p:nvPr>
        </p:nvGraphicFramePr>
        <p:xfrm>
          <a:off x="785786" y="450057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dirty="0" smtClean="0">
                          <a:solidFill>
                            <a:schemeClr val="tx1"/>
                          </a:solidFill>
                          <a:latin typeface="+mn-lt"/>
                          <a:ea typeface="+mn-ea"/>
                          <a:cs typeface="+mn-cs"/>
                        </a:rPr>
                        <a:t>…</a:t>
                      </a:r>
                      <a:endParaRPr lang="ko-KR" altLang="en-US" sz="110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r h="230599">
                <a:tc>
                  <a:txBody>
                    <a:bodyPr/>
                    <a:lstStyle/>
                    <a:p>
                      <a:pPr latinLnBrk="1"/>
                      <a:r>
                        <a:rPr lang="en-US" altLang="ko-KR" sz="1100" dirty="0" smtClean="0"/>
                        <a:t>B</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6643702" y="2571744"/>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 :</a:t>
            </a:r>
            <a:endParaRPr lang="ko-KR" altLang="en-US" sz="1100" dirty="0">
              <a:solidFill>
                <a:schemeClr val="tx1"/>
              </a:solidFill>
            </a:endParaRPr>
          </a:p>
        </p:txBody>
      </p:sp>
      <p:sp>
        <p:nvSpPr>
          <p:cNvPr id="28" name="TextBox 27"/>
          <p:cNvSpPr txBox="1"/>
          <p:nvPr/>
        </p:nvSpPr>
        <p:spPr>
          <a:xfrm>
            <a:off x="6643702" y="3003792"/>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C</a:t>
            </a:r>
            <a:endParaRPr lang="ko-KR" altLang="en-US" sz="1100" dirty="0">
              <a:solidFill>
                <a:schemeClr val="tx1"/>
              </a:solidFill>
            </a:endParaRPr>
          </a:p>
        </p:txBody>
      </p:sp>
      <p:sp>
        <p:nvSpPr>
          <p:cNvPr id="30" name="TextBox 29"/>
          <p:cNvSpPr txBox="1"/>
          <p:nvPr/>
        </p:nvSpPr>
        <p:spPr>
          <a:xfrm>
            <a:off x="7000892" y="385762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1" name="타원형 설명선 30"/>
          <p:cNvSpPr/>
          <p:nvPr/>
        </p:nvSpPr>
        <p:spPr bwMode="auto">
          <a:xfrm flipH="1">
            <a:off x="2643174" y="4286256"/>
            <a:ext cx="1341216" cy="763627"/>
          </a:xfrm>
          <a:prstGeom prst="wedgeEllipseCallout">
            <a:avLst>
              <a:gd name="adj1" fmla="val 69161"/>
              <a:gd name="adj2" fmla="val 448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A</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2" name="타원형 설명선 31"/>
          <p:cNvSpPr/>
          <p:nvPr/>
        </p:nvSpPr>
        <p:spPr bwMode="auto">
          <a:xfrm flipH="1">
            <a:off x="7358082" y="3933056"/>
            <a:ext cx="1785918" cy="977941"/>
          </a:xfrm>
          <a:prstGeom prst="wedgeEllipseCallout">
            <a:avLst>
              <a:gd name="adj1" fmla="val 41577"/>
              <a:gd name="adj2" fmla="val 8823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3" name="TextBox 32"/>
          <p:cNvSpPr txBox="1"/>
          <p:nvPr/>
        </p:nvSpPr>
        <p:spPr>
          <a:xfrm>
            <a:off x="6643702" y="3429000"/>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3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오른쪽 화살표 35"/>
          <p:cNvSpPr/>
          <p:nvPr/>
        </p:nvSpPr>
        <p:spPr>
          <a:xfrm rot="19295385">
            <a:off x="5793694" y="2710605"/>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7" name="오른쪽 화살표 46"/>
          <p:cNvSpPr/>
          <p:nvPr/>
        </p:nvSpPr>
        <p:spPr>
          <a:xfrm rot="3113382">
            <a:off x="5729542" y="342002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xmlns="" val="9451364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Transmission(5/6)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forwards the data.</a:t>
            </a:r>
          </a:p>
          <a:p>
            <a:r>
              <a:rPr lang="en-US" altLang="ko-KR" sz="1600" dirty="0" smtClean="0">
                <a:ea typeface="굴림" charset="-127"/>
              </a:rPr>
              <a:t>E receiving the data frame checks the condition weather forward or not.</a:t>
            </a:r>
          </a:p>
          <a:p>
            <a:r>
              <a:rPr lang="en-US" altLang="ko-KR" sz="1600" dirty="0" smtClean="0">
                <a:ea typeface="굴림" charset="-127"/>
              </a:rPr>
              <a:t>E</a:t>
            </a:r>
            <a:r>
              <a:rPr lang="ko-KR" altLang="en-US" sz="1600" dirty="0" smtClean="0">
                <a:ea typeface="굴림" charset="-127"/>
              </a:rPr>
              <a:t> </a:t>
            </a:r>
            <a:r>
              <a:rPr lang="en-US" altLang="ko-KR" sz="1600" dirty="0" smtClean="0">
                <a:ea typeface="굴림" charset="-127"/>
              </a:rPr>
              <a:t>will forward data frame.</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57</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xmlns="" val="4137130347"/>
              </p:ext>
            </p:extLst>
          </p:nvPr>
        </p:nvGraphicFramePr>
        <p:xfrm>
          <a:off x="785786" y="4449976"/>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C</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60" name="타원형 설명선 59"/>
          <p:cNvSpPr/>
          <p:nvPr/>
        </p:nvSpPr>
        <p:spPr bwMode="auto">
          <a:xfrm flipH="1">
            <a:off x="2643174" y="3789040"/>
            <a:ext cx="1341216" cy="763627"/>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1" name="타원형 설명선 60"/>
          <p:cNvSpPr/>
          <p:nvPr/>
        </p:nvSpPr>
        <p:spPr bwMode="auto">
          <a:xfrm flipH="1">
            <a:off x="7358082" y="4286256"/>
            <a:ext cx="1785918" cy="977941"/>
          </a:xfrm>
          <a:prstGeom prst="wedgeEllipseCallout">
            <a:avLst>
              <a:gd name="adj1" fmla="val 43710"/>
              <a:gd name="adj2" fmla="val 5446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2" name="타원형 설명선 61"/>
          <p:cNvSpPr/>
          <p:nvPr/>
        </p:nvSpPr>
        <p:spPr bwMode="auto">
          <a:xfrm flipH="1">
            <a:off x="7358082" y="4286256"/>
            <a:ext cx="1785918" cy="977941"/>
          </a:xfrm>
          <a:prstGeom prst="wedgeEllipseCallout">
            <a:avLst>
              <a:gd name="adj1" fmla="val 29691"/>
              <a:gd name="adj2" fmla="val 861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7"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47" name="오른쪽 화살표 4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8" name="오른쪽 화살표 47"/>
          <p:cNvSpPr/>
          <p:nvPr/>
        </p:nvSpPr>
        <p:spPr>
          <a:xfrm rot="19200821">
            <a:off x="6542453" y="2048769"/>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xmlns="" val="2256873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Transmission(6/6)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E </a:t>
            </a:r>
            <a:r>
              <a:rPr lang="en-US" altLang="ko-KR" sz="1600" dirty="0">
                <a:ea typeface="굴림" charset="-127"/>
              </a:rPr>
              <a:t>forwards the data.</a:t>
            </a:r>
          </a:p>
          <a:p>
            <a:r>
              <a:rPr lang="en-US" altLang="ko-KR" sz="1600" dirty="0" smtClean="0">
                <a:ea typeface="굴림" charset="-127"/>
              </a:rPr>
              <a:t>B and F do not forward the multicast data frame because</a:t>
            </a:r>
            <a:r>
              <a:rPr lang="en-US" altLang="ko-KR" sz="1600" dirty="0" smtClean="0">
                <a:latin typeface="Arial" charset="0"/>
                <a:ea typeface="굴림" pitchFamily="50" charset="-127"/>
              </a:rPr>
              <a:t> B and F don’t have next-hop address in their routing table except E.</a:t>
            </a:r>
          </a:p>
          <a:p>
            <a:endParaRPr lang="en-US" altLang="ko-KR" sz="1600" dirty="0" smtClean="0">
              <a:latin typeface="Arial" charset="0"/>
              <a:ea typeface="굴림" pitchFamily="50" charset="-127"/>
            </a:endParaRPr>
          </a:p>
          <a:p>
            <a:endParaRPr lang="ko-KR" altLang="en-US" sz="1600" dirty="0" smtClean="0">
              <a:latin typeface="Arial" charset="0"/>
              <a:ea typeface="굴림" pitchFamily="50" charset="-127"/>
            </a:endParaRPr>
          </a:p>
          <a:p>
            <a:endParaRPr lang="en-US" altLang="ko-KR" sz="1600" dirty="0" smtClean="0">
              <a:ea typeface="굴림" charset="-127"/>
            </a:endParaRPr>
          </a:p>
          <a:p>
            <a:endParaRPr lang="en-US" altLang="ko-KR" sz="1600" dirty="0" smtClean="0">
              <a:ea typeface="굴림" charset="-127"/>
            </a:endParaRPr>
          </a:p>
          <a:p>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58</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오른쪽 화살표 44"/>
          <p:cNvSpPr/>
          <p:nvPr/>
        </p:nvSpPr>
        <p:spPr>
          <a:xfrm rot="2470183">
            <a:off x="7182166" y="212432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5" name="오른쪽 화살표 24"/>
          <p:cNvSpPr/>
          <p:nvPr/>
        </p:nvSpPr>
        <p:spPr>
          <a:xfrm rot="19200821">
            <a:off x="7194900" y="146775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0" name="TextBox 49"/>
          <p:cNvSpPr txBox="1"/>
          <p:nvPr/>
        </p:nvSpPr>
        <p:spPr>
          <a:xfrm>
            <a:off x="8050452" y="1417320"/>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52" name="TextBox 51"/>
          <p:cNvSpPr txBox="1"/>
          <p:nvPr/>
        </p:nvSpPr>
        <p:spPr>
          <a:xfrm>
            <a:off x="8050452" y="1849368"/>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53" name="TextBox 52"/>
          <p:cNvSpPr txBox="1"/>
          <p:nvPr/>
        </p:nvSpPr>
        <p:spPr>
          <a:xfrm>
            <a:off x="8407642" y="270320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8" name="TextBox 57"/>
          <p:cNvSpPr txBox="1"/>
          <p:nvPr/>
        </p:nvSpPr>
        <p:spPr>
          <a:xfrm>
            <a:off x="8050452" y="227457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9" name="TextBox 30"/>
          <p:cNvSpPr txBox="1">
            <a:spLocks noChangeArrowheads="1"/>
          </p:cNvSpPr>
          <p:nvPr/>
        </p:nvSpPr>
        <p:spPr bwMode="auto">
          <a:xfrm>
            <a:off x="683566" y="4677896"/>
            <a:ext cx="1871859"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B’s Routing Table</a:t>
            </a:r>
            <a:endParaRPr lang="ko-KR" altLang="en-US" sz="1400" dirty="0"/>
          </a:p>
        </p:txBody>
      </p:sp>
      <p:graphicFrame>
        <p:nvGraphicFramePr>
          <p:cNvPr id="54" name="표 53"/>
          <p:cNvGraphicFramePr>
            <a:graphicFrameLocks noGrp="1"/>
          </p:cNvGraphicFramePr>
          <p:nvPr/>
        </p:nvGraphicFramePr>
        <p:xfrm>
          <a:off x="785786" y="505593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F</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bl>
          </a:graphicData>
        </a:graphic>
      </p:graphicFrame>
      <p:sp>
        <p:nvSpPr>
          <p:cNvPr id="55" name="타원형 설명선 54"/>
          <p:cNvSpPr/>
          <p:nvPr/>
        </p:nvSpPr>
        <p:spPr bwMode="auto">
          <a:xfrm flipH="1">
            <a:off x="2643174" y="4249268"/>
            <a:ext cx="1571636" cy="906503"/>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 but has not to</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forward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6"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63" name="오른쪽 화살표 62"/>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xmlns="" val="38702873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59</a:t>
            </a:fld>
            <a:endParaRPr lang="en-US" altLang="ko-KR" smtClean="0">
              <a:latin typeface="Times New Roman" pitchFamily="18" charset="0"/>
            </a:endParaRPr>
          </a:p>
        </p:txBody>
      </p:sp>
      <p:sp>
        <p:nvSpPr>
          <p:cNvPr id="5"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Transmission(1/5)</a:t>
            </a:r>
            <a:endParaRPr lang="ko-KR" altLang="en-US" dirty="0" smtClean="0">
              <a:ea typeface="굴림" charset="-127"/>
            </a:endParaRPr>
          </a:p>
        </p:txBody>
      </p:sp>
      <p:sp>
        <p:nvSpPr>
          <p:cNvPr id="8"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When a PD wants to unicast data frame, the PD finds routing entry of destination address in its routing table.</a:t>
            </a:r>
          </a:p>
          <a:p>
            <a:r>
              <a:rPr lang="en-US" altLang="ko-KR" sz="1800" dirty="0" smtClean="0">
                <a:ea typeface="굴림" charset="-127"/>
              </a:rPr>
              <a:t>If  the PD finds routing entry of destination address, the PD starts to unicast immediately.</a:t>
            </a:r>
          </a:p>
          <a:p>
            <a:r>
              <a:rPr lang="en-US" altLang="ko-KR" sz="1800" dirty="0" smtClean="0">
                <a:ea typeface="굴림" charset="-127"/>
              </a:rPr>
              <a:t>If  the PD does not find routing entry of destination address, the PD multicasts a MGNF (Notification type : 4) to group.</a:t>
            </a:r>
          </a:p>
          <a:p>
            <a:r>
              <a:rPr lang="en-US" altLang="ko-KR" sz="1800" dirty="0" smtClean="0">
                <a:ea typeface="굴림" charset="-127"/>
              </a:rPr>
              <a:t>When the other PD receives the MGNF,</a:t>
            </a:r>
          </a:p>
          <a:p>
            <a:pPr lvl="1"/>
            <a:r>
              <a:rPr lang="en-US" altLang="ko-KR" sz="1800" dirty="0" smtClean="0">
                <a:ea typeface="굴림" charset="-127"/>
              </a:rPr>
              <a:t>It saves a backward route information in routing table during </a:t>
            </a:r>
            <a:r>
              <a:rPr lang="en-US" altLang="ko-KR" sz="1800" i="1" dirty="0" err="1" smtClean="0">
                <a:ea typeface="굴림" charset="-127"/>
              </a:rPr>
              <a:t>T</a:t>
            </a:r>
            <a:r>
              <a:rPr lang="en-US" altLang="ko-KR" sz="1800" i="1" baseline="-25000" dirty="0" err="1" smtClean="0">
                <a:ea typeface="굴림" charset="-127"/>
              </a:rPr>
              <a:t>w</a:t>
            </a:r>
            <a:endParaRPr lang="en-US" altLang="ko-KR" sz="1800" i="1" baseline="-25000" dirty="0" smtClean="0">
              <a:ea typeface="굴림" charset="-127"/>
            </a:endParaRPr>
          </a:p>
          <a:p>
            <a:pPr lvl="1"/>
            <a:r>
              <a:rPr lang="en-US" altLang="ko-KR" sz="1800" dirty="0" smtClean="0">
                <a:ea typeface="굴림" charset="-127"/>
              </a:rPr>
              <a:t>It starts to find a routing entry of destination address in its routing table</a:t>
            </a:r>
          </a:p>
          <a:p>
            <a:r>
              <a:rPr lang="en-US" altLang="ko-KR" sz="1800" dirty="0" smtClean="0">
                <a:ea typeface="굴림" charset="-127"/>
              </a:rPr>
              <a:t>If a PD receiving MGNG finds routing entry of destination address , the PD unicasts a MGNF (notification type : 5) to the PD </a:t>
            </a:r>
            <a:r>
              <a:rPr lang="en-US" altLang="ko-KR" sz="1800" smtClean="0">
                <a:ea typeface="굴림" charset="-127"/>
              </a:rPr>
              <a:t>which wants </a:t>
            </a:r>
            <a:r>
              <a:rPr lang="en-US" altLang="ko-KR" sz="1800" dirty="0" smtClean="0">
                <a:ea typeface="굴림" charset="-127"/>
              </a:rPr>
              <a:t>to unicast.</a:t>
            </a:r>
          </a:p>
          <a:p>
            <a:endParaRPr lang="en-US" altLang="ko-KR" sz="1800" dirty="0" smtClean="0">
              <a:ea typeface="굴림" charset="-127"/>
            </a:endParaRPr>
          </a:p>
          <a:p>
            <a:endParaRPr lang="en-US" altLang="ko-KR" sz="1800" dirty="0" smtClean="0">
              <a:ea typeface="굴림" charset="-127"/>
            </a:endParaRPr>
          </a:p>
        </p:txBody>
      </p:sp>
    </p:spTree>
    <p:extLst>
      <p:ext uri="{BB962C8B-B14F-4D97-AF65-F5344CB8AC3E}">
        <p14:creationId xmlns:p14="http://schemas.microsoft.com/office/powerpoint/2010/main" xmlns="" val="6549018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247926"/>
          </a:xfrm>
        </p:spPr>
        <p:txBody>
          <a:bodyPr>
            <a:noAutofit/>
          </a:bodyPr>
          <a:lstStyle/>
          <a:p>
            <a:pPr algn="just"/>
            <a:r>
              <a:rPr lang="en-US" altLang="ko-KR" sz="1800" dirty="0" smtClean="0">
                <a:ea typeface="굴림" charset="-127"/>
              </a:rPr>
              <a:t>A multicast group consists of two or more PDs  with the same </a:t>
            </a:r>
            <a:r>
              <a:rPr lang="en-US" altLang="ko-KR" sz="1800" dirty="0"/>
              <a:t>application type ID, application specific ID, application specific group ID, and device group </a:t>
            </a:r>
            <a:r>
              <a:rPr lang="en-US" altLang="ko-KR" sz="1800" dirty="0" smtClean="0"/>
              <a:t>ID.</a:t>
            </a:r>
          </a:p>
          <a:p>
            <a:pPr algn="just"/>
            <a:r>
              <a:rPr lang="en-US" altLang="ko-KR" sz="1800" dirty="0" smtClean="0">
                <a:ea typeface="굴림" charset="-127"/>
              </a:rPr>
              <a:t>A multicast group can be formed only if two or more PDs can recognize themselves.</a:t>
            </a:r>
          </a:p>
          <a:p>
            <a:pPr algn="just"/>
            <a:r>
              <a:rPr lang="en-US" altLang="ko-KR" sz="1800" dirty="0" smtClean="0">
                <a:ea typeface="굴림" charset="-127"/>
              </a:rPr>
              <a:t>Before a PD joins a multicast group, it has to find the multicast group within K-hop coverage.</a:t>
            </a:r>
          </a:p>
          <a:p>
            <a:pPr lvl="1" algn="just"/>
            <a:r>
              <a:rPr lang="en-US" altLang="ko-KR" sz="1800" dirty="0" smtClean="0">
                <a:ea typeface="굴림" charset="-127"/>
              </a:rPr>
              <a:t>If the PD cannot find the group, then it finds the group periodically.</a:t>
            </a:r>
          </a:p>
          <a:p>
            <a:pPr marL="342900" lvl="1" indent="-342900" algn="just">
              <a:buFontTx/>
              <a:buChar char="•"/>
            </a:pPr>
            <a:r>
              <a:rPr lang="en-US" altLang="ko-KR" sz="1800" dirty="0" smtClean="0">
                <a:ea typeface="굴림" charset="-127"/>
              </a:rPr>
              <a:t>In order to find a multicast group, a PD broadcasts an Advertisement Command Frame (ACF) after </a:t>
            </a:r>
            <a:r>
              <a:rPr lang="en-US" altLang="ko-KR" sz="1800" dirty="0"/>
              <a:t>random timer </a:t>
            </a:r>
            <a:r>
              <a:rPr lang="en-US" altLang="ko-KR" sz="1800" i="1" dirty="0" err="1" smtClean="0"/>
              <a:t>T</a:t>
            </a:r>
            <a:r>
              <a:rPr lang="en-US" altLang="ko-KR" sz="1800" i="1" baseline="-25000" dirty="0" err="1" smtClean="0"/>
              <a:t>j</a:t>
            </a:r>
            <a:r>
              <a:rPr lang="en-US" altLang="ko-KR" sz="1800" dirty="0" smtClean="0"/>
              <a:t> </a:t>
            </a:r>
            <a:r>
              <a:rPr lang="en-US" altLang="ko-KR" sz="1800" dirty="0" smtClean="0">
                <a:ea typeface="굴림" charset="-127"/>
              </a:rPr>
              <a:t>where the maximum TTL is set to K. </a:t>
            </a:r>
            <a:r>
              <a:rPr lang="en-US" altLang="ko-KR" sz="1800" dirty="0"/>
              <a:t>Range of </a:t>
            </a:r>
            <a:r>
              <a:rPr lang="en-US" altLang="ko-KR" sz="1800" i="1" dirty="0" err="1"/>
              <a:t>T</a:t>
            </a:r>
            <a:r>
              <a:rPr lang="en-US" altLang="ko-KR" sz="1800" i="1" baseline="-25000" dirty="0" err="1"/>
              <a:t>j</a:t>
            </a:r>
            <a:r>
              <a:rPr lang="en-US" altLang="ko-KR" sz="1800" i="1" baseline="-25000" dirty="0"/>
              <a:t>  </a:t>
            </a:r>
            <a:r>
              <a:rPr lang="en-US" altLang="ko-KR" sz="1800" dirty="0"/>
              <a:t>is [0, </a:t>
            </a:r>
            <a:r>
              <a:rPr lang="en-US" altLang="ko-KR" sz="1800" i="1" dirty="0" err="1"/>
              <a:t>T</a:t>
            </a:r>
            <a:r>
              <a:rPr lang="en-US" altLang="ko-KR" sz="1800" i="1" baseline="-25000" dirty="0" err="1"/>
              <a:t>jmax</a:t>
            </a:r>
            <a:r>
              <a:rPr lang="en-US" altLang="ko-KR" sz="1800" i="1" baseline="-25000" dirty="0"/>
              <a:t> </a:t>
            </a:r>
            <a:r>
              <a:rPr lang="en-US" altLang="ko-KR" sz="1800" dirty="0" smtClean="0"/>
              <a:t>]</a:t>
            </a:r>
            <a:r>
              <a:rPr lang="en-US" altLang="ko-KR" sz="1800" dirty="0" smtClean="0">
                <a:ea typeface="굴림" charset="-127"/>
              </a:rPr>
              <a:t>.</a:t>
            </a:r>
          </a:p>
          <a:p>
            <a:pPr lvl="1" algn="just"/>
            <a:endParaRPr lang="en-US" altLang="ko-KR" sz="1800"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6</a:t>
            </a:fld>
            <a:endParaRPr lang="en-US" altLang="ko-KR" smtClean="0">
              <a:latin typeface="Times New Roman" pitchFamily="18" charset="0"/>
            </a:endParaRPr>
          </a:p>
        </p:txBody>
      </p:sp>
    </p:spTree>
    <p:extLst>
      <p:ext uri="{BB962C8B-B14F-4D97-AF65-F5344CB8AC3E}">
        <p14:creationId xmlns:p14="http://schemas.microsoft.com/office/powerpoint/2010/main" xmlns="" val="38083380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Transmission(2/5)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lnSpcReduction="10000"/>
          </a:bodyPr>
          <a:lstStyle/>
          <a:p>
            <a:r>
              <a:rPr lang="en-US" altLang="ko-KR" sz="1500" dirty="0" smtClean="0">
                <a:ea typeface="굴림" charset="-127"/>
              </a:rPr>
              <a:t>A wants to unicast to F within same multicast group ID of 1, but A does not have routing information of F in A’s routing table.</a:t>
            </a:r>
          </a:p>
          <a:p>
            <a:r>
              <a:rPr lang="en-US" altLang="ko-KR" sz="1500" dirty="0" smtClean="0">
                <a:ea typeface="굴림" charset="-127"/>
              </a:rPr>
              <a:t>Then, A multicasts a MGNF (</a:t>
            </a:r>
            <a:r>
              <a:rPr lang="en-US" altLang="ko-KR" sz="1500" dirty="0">
                <a:ea typeface="굴림" charset="-127"/>
              </a:rPr>
              <a:t>Notification type : 4) </a:t>
            </a:r>
            <a:r>
              <a:rPr lang="en-US" altLang="ko-KR" sz="1500" dirty="0" smtClean="0">
                <a:ea typeface="굴림" charset="-127"/>
              </a:rPr>
              <a:t>to group 1.</a:t>
            </a:r>
          </a:p>
          <a:p>
            <a:r>
              <a:rPr lang="en-US" altLang="ko-KR" sz="1500" dirty="0" smtClean="0">
                <a:ea typeface="굴림" charset="-127"/>
              </a:rPr>
              <a:t>When C receives </a:t>
            </a:r>
            <a:r>
              <a:rPr lang="en-US" altLang="ko-KR" sz="1500" dirty="0">
                <a:ea typeface="굴림" charset="-127"/>
              </a:rPr>
              <a:t>the </a:t>
            </a:r>
            <a:r>
              <a:rPr lang="en-US" altLang="ko-KR" sz="1500" dirty="0" smtClean="0">
                <a:ea typeface="굴림" charset="-127"/>
              </a:rPr>
              <a:t>MGNF,</a:t>
            </a:r>
          </a:p>
          <a:p>
            <a:pPr lvl="1"/>
            <a:r>
              <a:rPr lang="en-US" altLang="ko-KR" sz="1500" dirty="0" smtClean="0">
                <a:ea typeface="굴림" charset="-127"/>
              </a:rPr>
              <a:t>It saves a backward route information in routing table during </a:t>
            </a:r>
            <a:r>
              <a:rPr lang="en-US" altLang="ko-KR" sz="1500" i="1" dirty="0" smtClean="0">
                <a:ea typeface="굴림" charset="-127"/>
              </a:rPr>
              <a:t>T</a:t>
            </a:r>
            <a:r>
              <a:rPr lang="en-US" altLang="ko-KR" sz="1500" i="1" baseline="-25000" dirty="0" smtClean="0">
                <a:ea typeface="굴림" charset="-127"/>
              </a:rPr>
              <a:t>w</a:t>
            </a:r>
          </a:p>
          <a:p>
            <a:pPr lvl="1"/>
            <a:r>
              <a:rPr lang="en-US" altLang="ko-KR" sz="1500" dirty="0" smtClean="0">
                <a:ea typeface="굴림" charset="-127"/>
              </a:rPr>
              <a:t>It starts to find a </a:t>
            </a:r>
            <a:r>
              <a:rPr lang="en-US" altLang="ko-KR" sz="1500" dirty="0">
                <a:ea typeface="굴림" charset="-127"/>
              </a:rPr>
              <a:t>routing </a:t>
            </a:r>
            <a:r>
              <a:rPr lang="en-US" altLang="ko-KR" sz="1500" dirty="0" smtClean="0">
                <a:ea typeface="굴림" charset="-127"/>
              </a:rPr>
              <a:t>entry of F in its </a:t>
            </a:r>
            <a:r>
              <a:rPr lang="en-US" altLang="ko-KR" sz="1500" dirty="0">
                <a:ea typeface="굴림" charset="-127"/>
              </a:rPr>
              <a:t>routing table</a:t>
            </a:r>
            <a:r>
              <a:rPr lang="en-US" altLang="ko-KR" sz="1500" dirty="0" smtClean="0">
                <a:ea typeface="굴림" charset="-127"/>
              </a:rPr>
              <a:t>.</a:t>
            </a:r>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60</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424578">
            <a:off x="5728736" y="258533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오른쪽 화살표 52"/>
          <p:cNvSpPr/>
          <p:nvPr/>
        </p:nvSpPr>
        <p:spPr>
          <a:xfrm rot="3183878">
            <a:off x="5830286" y="33454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7" name="타원형 설명선 56"/>
          <p:cNvSpPr/>
          <p:nvPr/>
        </p:nvSpPr>
        <p:spPr bwMode="auto">
          <a:xfrm flipH="1">
            <a:off x="2532214" y="3955035"/>
            <a:ext cx="1341216" cy="763627"/>
          </a:xfrm>
          <a:prstGeom prst="wedgeEllipseCallout">
            <a:avLst>
              <a:gd name="adj1" fmla="val 112308"/>
              <a:gd name="adj2" fmla="val 704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does not have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F</a:t>
            </a:r>
            <a:r>
              <a:rPr lang="en-US" altLang="ko-KR" sz="1200" dirty="0" smtClean="0">
                <a:solidFill>
                  <a:schemeClr val="tx1"/>
                </a:solidFill>
                <a:latin typeface="Arial" charset="0"/>
                <a:ea typeface="굴림" pitchFamily="50" charset="-127"/>
              </a:rPr>
              <a:t>’s routing</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0" name="TextBox 29"/>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4500562" y="2214554"/>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35" name="TextBox 34"/>
          <p:cNvSpPr txBox="1"/>
          <p:nvPr/>
        </p:nvSpPr>
        <p:spPr>
          <a:xfrm>
            <a:off x="4500562" y="264660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7" name="TextBox 36"/>
          <p:cNvSpPr txBox="1"/>
          <p:nvPr/>
        </p:nvSpPr>
        <p:spPr>
          <a:xfrm>
            <a:off x="4857752" y="31432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xmlns="" val="20568393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Transmission(3/5)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400" dirty="0" smtClean="0">
                <a:ea typeface="굴림" charset="-127"/>
              </a:rPr>
              <a:t>Since </a:t>
            </a:r>
            <a:r>
              <a:rPr lang="en-US" altLang="ko-KR" sz="1400" dirty="0">
                <a:ea typeface="굴림" charset="-127"/>
              </a:rPr>
              <a:t>C did not find the routing entry, C forwards the MGNF</a:t>
            </a:r>
            <a:r>
              <a:rPr lang="en-US" altLang="ko-KR" sz="1400" dirty="0" smtClean="0">
                <a:ea typeface="굴림" charset="-127"/>
              </a:rPr>
              <a:t>.</a:t>
            </a:r>
          </a:p>
          <a:p>
            <a:r>
              <a:rPr lang="en-US" altLang="ko-KR" sz="1500" dirty="0">
                <a:ea typeface="굴림" charset="-127"/>
              </a:rPr>
              <a:t>When </a:t>
            </a:r>
            <a:r>
              <a:rPr lang="en-US" altLang="ko-KR" sz="1500" dirty="0" smtClean="0">
                <a:ea typeface="굴림" charset="-127"/>
              </a:rPr>
              <a:t>E </a:t>
            </a:r>
            <a:r>
              <a:rPr lang="en-US" altLang="ko-KR" sz="1500" dirty="0">
                <a:ea typeface="굴림" charset="-127"/>
              </a:rPr>
              <a:t>receives the MGNF,</a:t>
            </a:r>
          </a:p>
          <a:p>
            <a:pPr lvl="1"/>
            <a:r>
              <a:rPr lang="en-US" altLang="ko-KR" sz="1500" dirty="0">
                <a:ea typeface="굴림" charset="-127"/>
              </a:rPr>
              <a:t>It saves a backward route information in </a:t>
            </a:r>
            <a:r>
              <a:rPr lang="en-US" altLang="ko-KR" sz="1500" dirty="0" smtClean="0">
                <a:ea typeface="굴림" charset="-127"/>
              </a:rPr>
              <a:t>a routing </a:t>
            </a:r>
            <a:r>
              <a:rPr lang="en-US" altLang="ko-KR" sz="1500" dirty="0">
                <a:ea typeface="굴림" charset="-127"/>
              </a:rPr>
              <a:t>table during </a:t>
            </a:r>
            <a:r>
              <a:rPr lang="en-US" altLang="ko-KR" sz="1500" i="1" dirty="0">
                <a:ea typeface="굴림" charset="-127"/>
              </a:rPr>
              <a:t>T</a:t>
            </a:r>
            <a:r>
              <a:rPr lang="en-US" altLang="ko-KR" sz="1500" i="1" baseline="-25000" dirty="0">
                <a:ea typeface="굴림" charset="-127"/>
              </a:rPr>
              <a:t>w</a:t>
            </a:r>
          </a:p>
          <a:p>
            <a:pPr lvl="1"/>
            <a:r>
              <a:rPr lang="en-US" altLang="ko-KR" sz="1500" dirty="0" smtClean="0">
                <a:ea typeface="굴림" charset="-127"/>
              </a:rPr>
              <a:t>It starts to find </a:t>
            </a:r>
            <a:r>
              <a:rPr lang="en-US" altLang="ko-KR" sz="1500" dirty="0">
                <a:ea typeface="굴림" charset="-127"/>
              </a:rPr>
              <a:t>a routing entry of F in </a:t>
            </a:r>
            <a:r>
              <a:rPr lang="en-US" altLang="ko-KR" sz="1500" dirty="0" smtClean="0">
                <a:ea typeface="굴림" charset="-127"/>
              </a:rPr>
              <a:t>its </a:t>
            </a:r>
            <a:r>
              <a:rPr lang="en-US" altLang="ko-KR" sz="1500" dirty="0">
                <a:ea typeface="굴림" charset="-127"/>
              </a:rPr>
              <a:t>routing table</a:t>
            </a:r>
            <a:r>
              <a:rPr lang="en-US" altLang="ko-KR" sz="1500" dirty="0" smtClean="0">
                <a:ea typeface="굴림" charset="-127"/>
              </a:rPr>
              <a:t>.</a:t>
            </a:r>
          </a:p>
          <a:p>
            <a:endParaRPr lang="en-US" altLang="ko-KR" sz="1500" dirty="0">
              <a:ea typeface="굴림" charset="-127"/>
            </a:endParaRPr>
          </a:p>
          <a:p>
            <a:endParaRPr lang="en-US" altLang="ko-KR" sz="1400" dirty="0">
              <a:ea typeface="굴림" charset="-127"/>
            </a:endParaRPr>
          </a:p>
          <a:p>
            <a:endParaRPr lang="en-US" altLang="ko-KR" sz="14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61</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216546">
            <a:off x="6438219" y="196009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30" name="표 29"/>
          <p:cNvGraphicFramePr>
            <a:graphicFrameLocks noGrp="1"/>
          </p:cNvGraphicFramePr>
          <p:nvPr>
            <p:extLst>
              <p:ext uri="{D42A27DB-BD31-4B8C-83A1-F6EECF244321}">
                <p14:modId xmlns:p14="http://schemas.microsoft.com/office/powerpoint/2010/main" xmlns="" val="3739372396"/>
              </p:ext>
            </p:extLst>
          </p:nvPr>
        </p:nvGraphicFramePr>
        <p:xfrm>
          <a:off x="785786" y="4449976"/>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2" name="타원형 설명선 31"/>
          <p:cNvSpPr/>
          <p:nvPr/>
        </p:nvSpPr>
        <p:spPr bwMode="auto">
          <a:xfrm flipH="1">
            <a:off x="2123728" y="5157192"/>
            <a:ext cx="1341216" cy="763627"/>
          </a:xfrm>
          <a:prstGeom prst="wedgeEllipseCallout">
            <a:avLst>
              <a:gd name="adj1" fmla="val 103651"/>
              <a:gd name="adj2" fmla="val -6264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has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643702" y="24288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643702" y="2860916"/>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3" name="TextBox 32"/>
          <p:cNvSpPr txBox="1"/>
          <p:nvPr/>
        </p:nvSpPr>
        <p:spPr>
          <a:xfrm>
            <a:off x="7000892" y="3357562"/>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xmlns="" val="621899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81"/>
          <p:cNvSpPr txBox="1">
            <a:spLocks noChangeArrowheads="1"/>
          </p:cNvSpPr>
          <p:nvPr/>
        </p:nvSpPr>
        <p:spPr bwMode="auto">
          <a:xfrm>
            <a:off x="5210548" y="3933056"/>
            <a:ext cx="386516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7" name="TextBox 30"/>
          <p:cNvSpPr txBox="1">
            <a:spLocks noChangeArrowheads="1"/>
          </p:cNvSpPr>
          <p:nvPr/>
        </p:nvSpPr>
        <p:spPr bwMode="auto">
          <a:xfrm>
            <a:off x="696814" y="3963833"/>
            <a:ext cx="1881477"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42" name="표 41"/>
          <p:cNvGraphicFramePr>
            <a:graphicFrameLocks noGrp="1"/>
          </p:cNvGraphicFramePr>
          <p:nvPr>
            <p:extLst>
              <p:ext uri="{D42A27DB-BD31-4B8C-83A1-F6EECF244321}">
                <p14:modId xmlns:p14="http://schemas.microsoft.com/office/powerpoint/2010/main" xmlns="" val="3195185543"/>
              </p:ext>
            </p:extLst>
          </p:nvPr>
        </p:nvGraphicFramePr>
        <p:xfrm>
          <a:off x="785786" y="4221088"/>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Transmission(4/5)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Since </a:t>
            </a:r>
            <a:r>
              <a:rPr lang="en-US" altLang="ko-KR" sz="1500" dirty="0">
                <a:ea typeface="굴림" charset="-127"/>
              </a:rPr>
              <a:t>E</a:t>
            </a:r>
            <a:r>
              <a:rPr lang="en-US" altLang="ko-KR" sz="1500" dirty="0" smtClean="0">
                <a:ea typeface="굴림" charset="-127"/>
              </a:rPr>
              <a:t> finds routing information of F, E unicasts a MGNF (notification type=5) to A.</a:t>
            </a:r>
            <a:endParaRPr lang="en-US" altLang="ko-KR" sz="1500" dirty="0">
              <a:ea typeface="굴림" charset="-127"/>
            </a:endParaRPr>
          </a:p>
          <a:p>
            <a:r>
              <a:rPr lang="en-US" altLang="ko-KR" sz="1500" dirty="0">
                <a:ea typeface="굴림" charset="-127"/>
              </a:rPr>
              <a:t>C </a:t>
            </a:r>
            <a:r>
              <a:rPr lang="en-US" altLang="ko-KR" sz="1500" dirty="0" smtClean="0">
                <a:ea typeface="굴림" charset="-127"/>
              </a:rPr>
              <a:t>creates </a:t>
            </a:r>
            <a:r>
              <a:rPr lang="en-US" altLang="ko-KR" sz="1500" dirty="0">
                <a:ea typeface="굴림" charset="-127"/>
              </a:rPr>
              <a:t>routing </a:t>
            </a:r>
            <a:r>
              <a:rPr lang="en-US" altLang="ko-KR" sz="1500" dirty="0" smtClean="0">
                <a:ea typeface="굴림" charset="-127"/>
              </a:rPr>
              <a:t>entry </a:t>
            </a:r>
            <a:r>
              <a:rPr lang="en-US" altLang="ko-KR" sz="1500" dirty="0">
                <a:ea typeface="굴림" charset="-127"/>
              </a:rPr>
              <a:t>of F in </a:t>
            </a:r>
            <a:r>
              <a:rPr lang="en-US" altLang="ko-KR" sz="1500" dirty="0" smtClean="0">
                <a:ea typeface="굴림" charset="-127"/>
              </a:rPr>
              <a:t>its </a:t>
            </a:r>
            <a:r>
              <a:rPr lang="en-US" altLang="ko-KR" sz="1500" dirty="0">
                <a:ea typeface="굴림" charset="-127"/>
              </a:rPr>
              <a:t>routing </a:t>
            </a:r>
            <a:r>
              <a:rPr lang="en-US" altLang="ko-KR" sz="1500" dirty="0" smtClean="0">
                <a:ea typeface="굴림" charset="-127"/>
              </a:rPr>
              <a:t>table.</a:t>
            </a:r>
            <a:endParaRPr lang="en-US" altLang="ko-KR" sz="1500" dirty="0">
              <a:ea typeface="굴림" charset="-127"/>
            </a:endParaRPr>
          </a:p>
          <a:p>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62</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358703">
            <a:off x="6433339" y="197548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flipH="1">
            <a:off x="2699792" y="5003216"/>
            <a:ext cx="1341216" cy="763627"/>
          </a:xfrm>
          <a:prstGeom prst="wedgeEllipseCallout">
            <a:avLst>
              <a:gd name="adj1" fmla="val 135034"/>
              <a:gd name="adj2" fmla="val -7025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saves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 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6" name="TextBox 25"/>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xmlns="" val="33493038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Transmission(5/5)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a:t>
            </a:r>
            <a:r>
              <a:rPr lang="en-US" altLang="ko-KR" sz="1600" dirty="0">
                <a:ea typeface="굴림" charset="-127"/>
              </a:rPr>
              <a:t>forwards the MGNF to A</a:t>
            </a:r>
            <a:r>
              <a:rPr lang="en-US" altLang="ko-KR" sz="1600" dirty="0" smtClean="0">
                <a:ea typeface="굴림" charset="-127"/>
              </a:rPr>
              <a:t>.</a:t>
            </a:r>
          </a:p>
          <a:p>
            <a:r>
              <a:rPr lang="en-US" altLang="ko-KR" sz="1600" dirty="0" smtClean="0">
                <a:ea typeface="굴림" charset="-127"/>
              </a:rPr>
              <a:t>When A receives the MGNF, it creates a routing entry of F in its routing table.</a:t>
            </a:r>
          </a:p>
          <a:p>
            <a:r>
              <a:rPr lang="en-US" altLang="ko-KR" sz="1600" dirty="0" smtClean="0">
                <a:ea typeface="굴림" charset="-127"/>
              </a:rPr>
              <a:t>Now, A can unicast data to F.</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63</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3933056"/>
            <a:ext cx="3865161" cy="369332"/>
          </a:xfrm>
          <a:prstGeom prst="rect">
            <a:avLst/>
          </a:prstGeom>
          <a:noFill/>
          <a:ln>
            <a:noFill/>
          </a:ln>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567923">
            <a:off x="5702669" y="257499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4" name="표 43"/>
          <p:cNvGraphicFramePr>
            <a:graphicFrameLocks noGrp="1"/>
          </p:cNvGraphicFramePr>
          <p:nvPr>
            <p:extLst>
              <p:ext uri="{D42A27DB-BD31-4B8C-83A1-F6EECF244321}">
                <p14:modId xmlns:p14="http://schemas.microsoft.com/office/powerpoint/2010/main" xmlns="" val="613260842"/>
              </p:ext>
            </p:extLst>
          </p:nvPr>
        </p:nvGraphicFramePr>
        <p:xfrm>
          <a:off x="785786" y="4714884"/>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45"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49" name="타원형 설명선 48"/>
          <p:cNvSpPr/>
          <p:nvPr/>
        </p:nvSpPr>
        <p:spPr bwMode="auto">
          <a:xfrm flipH="1">
            <a:off x="2528149" y="5661248"/>
            <a:ext cx="1341216" cy="763627"/>
          </a:xfrm>
          <a:prstGeom prst="wedgeEllipseCallout">
            <a:avLst>
              <a:gd name="adj1" fmla="val 119883"/>
              <a:gd name="adj2" fmla="val -8925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creates a</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routing Information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6" name="TextBox 25"/>
          <p:cNvSpPr txBox="1"/>
          <p:nvPr/>
        </p:nvSpPr>
        <p:spPr>
          <a:xfrm>
            <a:off x="6429388" y="271462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429388" y="31466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786578" y="364331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xmlns="" val="25961592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(1/3)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64</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PD prevents multicast/broadcast loopback problem by using SN (Sequence Number) of data frames.</a:t>
            </a:r>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827584" y="3140968"/>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4" name="타원형 설명선 23"/>
          <p:cNvSpPr/>
          <p:nvPr/>
        </p:nvSpPr>
        <p:spPr bwMode="auto">
          <a:xfrm>
            <a:off x="179512" y="3140968"/>
            <a:ext cx="1406935" cy="1293087"/>
          </a:xfrm>
          <a:prstGeom prst="wedgeEllipseCallout">
            <a:avLst>
              <a:gd name="adj1" fmla="val 8787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starts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broadcast </a:t>
            </a:r>
            <a:r>
              <a:rPr kumimoji="0" lang="en-US" altLang="ko-KR" sz="1200" b="0" i="0" u="none" strike="noStrike" cap="none" normalizeH="0" baseline="0" dirty="0" smtClean="0">
                <a:ln>
                  <a:noFill/>
                </a:ln>
                <a:solidFill>
                  <a:schemeClr val="tx1"/>
                </a:solidFill>
                <a:effectLst/>
                <a:latin typeface="Arial" charset="0"/>
                <a:ea typeface="굴림" pitchFamily="50" charset="-127"/>
              </a:rPr>
              <a:t>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K=4 and SN=1</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5"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Tree>
    <p:extLst>
      <p:ext uri="{BB962C8B-B14F-4D97-AF65-F5344CB8AC3E}">
        <p14:creationId xmlns:p14="http://schemas.microsoft.com/office/powerpoint/2010/main" xmlns="" val="37548378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(2/3)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65</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When a PD forwards data with SN = n, the PD sets </a:t>
            </a:r>
            <a:r>
              <a:rPr lang="en-US" altLang="ko-KR" dirty="0" err="1" smtClean="0"/>
              <a:t>current_SN</a:t>
            </a:r>
            <a:r>
              <a:rPr lang="en-US" altLang="ko-KR" dirty="0" smtClean="0"/>
              <a:t> field in its routing table to n.</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8"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79712" y="3645024"/>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형 설명선 9"/>
          <p:cNvSpPr/>
          <p:nvPr/>
        </p:nvSpPr>
        <p:spPr bwMode="auto">
          <a:xfrm>
            <a:off x="3995936" y="4365104"/>
            <a:ext cx="1622959" cy="1293087"/>
          </a:xfrm>
          <a:prstGeom prst="wedgeEllipseCallout">
            <a:avLst>
              <a:gd name="adj1" fmla="val -72351"/>
              <a:gd name="adj2" fmla="val 253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sets current _SN=1,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Tree>
    <p:extLst>
      <p:ext uri="{BB962C8B-B14F-4D97-AF65-F5344CB8AC3E}">
        <p14:creationId xmlns:p14="http://schemas.microsoft.com/office/powerpoint/2010/main" xmlns="" val="18544270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(3/3)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66</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If the receiving frame’s SN is not greater than the </a:t>
            </a:r>
            <a:r>
              <a:rPr lang="en-US" altLang="ko-KR" dirty="0" err="1" smtClean="0"/>
              <a:t>current_SN</a:t>
            </a:r>
            <a:r>
              <a:rPr lang="en-US" altLang="ko-KR" dirty="0" smtClean="0"/>
              <a:t> , the PD discards the frame. </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07704" y="2708920"/>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1" name="타원형 설명선 10"/>
          <p:cNvSpPr/>
          <p:nvPr/>
        </p:nvSpPr>
        <p:spPr bwMode="auto">
          <a:xfrm>
            <a:off x="1043608" y="2708920"/>
            <a:ext cx="1622959" cy="1293087"/>
          </a:xfrm>
          <a:prstGeom prst="wedgeEllipseCallout">
            <a:avLst>
              <a:gd name="adj1" fmla="val 8875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also sets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err="1" smtClean="0">
                <a:solidFill>
                  <a:schemeClr val="tx1"/>
                </a:solidFill>
                <a:latin typeface="Arial" charset="0"/>
                <a:ea typeface="굴림" pitchFamily="50" charset="-127"/>
              </a:rPr>
              <a:t>current_SN</a:t>
            </a:r>
            <a:r>
              <a:rPr lang="en-US" altLang="ko-KR" sz="1200" dirty="0" smtClean="0">
                <a:solidFill>
                  <a:schemeClr val="tx1"/>
                </a:solidFill>
                <a:latin typeface="Arial" charset="0"/>
                <a:ea typeface="굴림" pitchFamily="50" charset="-127"/>
              </a:rPr>
              <a:t>=1,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
        <p:nvSpPr>
          <p:cNvPr id="12" name="타원형 설명선 11"/>
          <p:cNvSpPr/>
          <p:nvPr/>
        </p:nvSpPr>
        <p:spPr bwMode="auto">
          <a:xfrm>
            <a:off x="4499992" y="4581128"/>
            <a:ext cx="1622959" cy="1293087"/>
          </a:xfrm>
          <a:prstGeom prst="wedgeEllipseCallout">
            <a:avLst>
              <a:gd name="adj1" fmla="val -99641"/>
              <a:gd name="adj2" fmla="val 435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receives data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with SN = 1 from C,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it  discards frame and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does not forward.</a:t>
            </a:r>
          </a:p>
        </p:txBody>
      </p:sp>
    </p:spTree>
    <p:extLst>
      <p:ext uri="{BB962C8B-B14F-4D97-AF65-F5344CB8AC3E}">
        <p14:creationId xmlns:p14="http://schemas.microsoft.com/office/powerpoint/2010/main" xmlns="" val="34508789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(1/4)</a:t>
            </a:r>
            <a:endParaRPr lang="ko-KR" altLang="en-US" dirty="0" smtClean="0">
              <a:ea typeface="굴림" charset="-127"/>
            </a:endParaRPr>
          </a:p>
        </p:txBody>
      </p:sp>
      <p:sp>
        <p:nvSpPr>
          <p:cNvPr id="2051" name="내용 개체 틀 2"/>
          <p:cNvSpPr>
            <a:spLocks noGrp="1"/>
          </p:cNvSpPr>
          <p:nvPr>
            <p:ph idx="1"/>
          </p:nvPr>
        </p:nvSpPr>
        <p:spPr>
          <a:xfrm>
            <a:off x="685800" y="1557338"/>
            <a:ext cx="7772400" cy="4538662"/>
          </a:xfrm>
        </p:spPr>
        <p:txBody>
          <a:bodyPr/>
          <a:lstStyle/>
          <a:p>
            <a:r>
              <a:rPr lang="en-US" altLang="ko-KR" sz="1800" dirty="0" smtClean="0">
                <a:ea typeface="굴림" charset="-127"/>
              </a:rPr>
              <a:t>For 1-hop reliable multicast, the role of a transmitting PD is to complete successful transmission of its multicast data frame to its 1-hop multicast members in its routing table.</a:t>
            </a:r>
          </a:p>
          <a:p>
            <a:r>
              <a:rPr lang="en-US" altLang="ko-KR" sz="1800" dirty="0" smtClean="0">
                <a:ea typeface="굴림" charset="-127"/>
              </a:rPr>
              <a:t>For multi-hop reliable multicast, the role of a </a:t>
            </a:r>
            <a:r>
              <a:rPr lang="en-US" altLang="ko-KR" sz="1800" dirty="0">
                <a:ea typeface="굴림" charset="-127"/>
              </a:rPr>
              <a:t>transmitting PD is to complete successful transmission of its multicast data frame to its </a:t>
            </a:r>
            <a:r>
              <a:rPr lang="en-US" altLang="ko-KR" sz="1800" dirty="0" smtClean="0">
                <a:ea typeface="굴림" charset="-127"/>
              </a:rPr>
              <a:t>multicast </a:t>
            </a:r>
            <a:r>
              <a:rPr lang="en-US" altLang="ko-KR" sz="1800" dirty="0">
                <a:ea typeface="굴림" charset="-127"/>
              </a:rPr>
              <a:t>members </a:t>
            </a:r>
            <a:r>
              <a:rPr lang="en-US" altLang="ko-KR" sz="1800" dirty="0" smtClean="0">
                <a:ea typeface="굴림" charset="-127"/>
              </a:rPr>
              <a:t>in </a:t>
            </a:r>
            <a:r>
              <a:rPr lang="en-US" altLang="ko-KR" sz="1800" dirty="0">
                <a:ea typeface="굴림" charset="-127"/>
              </a:rPr>
              <a:t>its routing </a:t>
            </a:r>
            <a:r>
              <a:rPr lang="en-US" altLang="ko-KR" sz="1800" dirty="0" smtClean="0">
                <a:ea typeface="굴림" charset="-127"/>
              </a:rPr>
              <a:t>table within </a:t>
            </a:r>
            <a:r>
              <a:rPr lang="en-US" altLang="ko-KR" sz="1800" dirty="0">
                <a:ea typeface="굴림" charset="-127"/>
              </a:rPr>
              <a:t>K-hop </a:t>
            </a:r>
            <a:r>
              <a:rPr lang="en-US" altLang="ko-KR" sz="1800" dirty="0" smtClean="0">
                <a:ea typeface="굴림" charset="-127"/>
              </a:rPr>
              <a:t>coverage.</a:t>
            </a:r>
          </a:p>
          <a:p>
            <a:r>
              <a:rPr lang="en-US" altLang="ko-KR" sz="1800" dirty="0" smtClean="0">
                <a:ea typeface="굴림" charset="-127"/>
              </a:rPr>
              <a:t>One bit is used to indicate reliability support for data frame.</a:t>
            </a:r>
          </a:p>
          <a:p>
            <a:r>
              <a:rPr lang="en-US" altLang="ko-KR" sz="1800" dirty="0" smtClean="0">
                <a:ea typeface="굴림" charset="-127"/>
              </a:rPr>
              <a:t>Our reliable multicast uses an implicit ACK mechanism, </a:t>
            </a:r>
          </a:p>
          <a:p>
            <a:pPr lvl="1"/>
            <a:r>
              <a:rPr lang="en-US" altLang="ko-KR" sz="1600" dirty="0" smtClean="0">
                <a:ea typeface="굴림" charset="-127"/>
              </a:rPr>
              <a:t>To effectively reduce the unnecessary error control messages.</a:t>
            </a:r>
          </a:p>
          <a:p>
            <a:pPr lvl="1"/>
            <a:r>
              <a:rPr lang="en-US" altLang="ko-KR" sz="1600" dirty="0" smtClean="0">
                <a:ea typeface="굴림" charset="-127"/>
              </a:rPr>
              <a:t>i.e., on successful receipt of the multicast data frame, each receiver acts as a transmitter by forwarding the multicast data frame to its neighbors (1-hop multicast members or 1-hop forwarding PDs). </a:t>
            </a:r>
          </a:p>
          <a:p>
            <a:pPr lvl="1"/>
            <a:r>
              <a:rPr lang="en-US" altLang="ko-KR" sz="1600" dirty="0" smtClean="0">
                <a:ea typeface="굴림" charset="-127"/>
              </a:rPr>
              <a:t>If this forwarded multicast data frame is overheard by the original transmitter of the multicast data frame, the original transmitter considers it as a successful transmission.</a:t>
            </a:r>
          </a:p>
          <a:p>
            <a:pPr lvl="1"/>
            <a:r>
              <a:rPr lang="en-US" altLang="ko-KR" sz="1600" dirty="0" smtClean="0">
                <a:ea typeface="굴림" charset="-127"/>
              </a:rPr>
              <a:t>PDs that does not have any more PDs to multicast transmits an ACK frame instead of forwarding multicast data frame.</a:t>
            </a:r>
          </a:p>
          <a:p>
            <a:pPr lvl="1"/>
            <a:endParaRPr lang="en-US" altLang="ko-KR" sz="1800" dirty="0" smtClean="0">
              <a:ea typeface="굴림" charset="-127"/>
            </a:endParaRPr>
          </a:p>
        </p:txBody>
      </p:sp>
      <p:sp>
        <p:nvSpPr>
          <p:cNvPr id="205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590FD9DD-3EF4-48B9-B990-7B1C73F91285}" type="slidenum">
              <a:rPr kumimoji="0" lang="en-US" altLang="ko-KR" smtClean="0">
                <a:latin typeface="Times New Roman" pitchFamily="18" charset="0"/>
              </a:rPr>
              <a:pPr/>
              <a:t>67</a:t>
            </a:fld>
            <a:endParaRPr kumimoji="0" lang="en-US" altLang="ko-KR" smtClean="0">
              <a:latin typeface="Times New Roman" pitchFamily="18" charset="0"/>
            </a:endParaRPr>
          </a:p>
        </p:txBody>
      </p:sp>
    </p:spTree>
    <p:extLst>
      <p:ext uri="{BB962C8B-B14F-4D97-AF65-F5344CB8AC3E}">
        <p14:creationId xmlns:p14="http://schemas.microsoft.com/office/powerpoint/2010/main" xmlns="" val="23756994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(2/4)</a:t>
            </a:r>
            <a:endParaRPr lang="ko-KR" altLang="en-US" dirty="0" smtClean="0">
              <a:ea typeface="굴림" charset="-127"/>
            </a:endParaRPr>
          </a:p>
        </p:txBody>
      </p:sp>
      <p:sp>
        <p:nvSpPr>
          <p:cNvPr id="3075" name="내용 개체 틀 2"/>
          <p:cNvSpPr>
            <a:spLocks noGrp="1"/>
          </p:cNvSpPr>
          <p:nvPr>
            <p:ph idx="1"/>
          </p:nvPr>
        </p:nvSpPr>
        <p:spPr>
          <a:xfrm>
            <a:off x="685800" y="1268413"/>
            <a:ext cx="8134672" cy="4608512"/>
          </a:xfrm>
        </p:spPr>
        <p:txBody>
          <a:bodyPr/>
          <a:lstStyle/>
          <a:p>
            <a:r>
              <a:rPr lang="en-US" altLang="ko-KR" sz="1800" dirty="0" smtClean="0">
                <a:ea typeface="굴림" charset="-127"/>
              </a:rPr>
              <a:t>Timeout Mechanism</a:t>
            </a:r>
          </a:p>
          <a:p>
            <a:pPr lvl="1"/>
            <a:r>
              <a:rPr lang="en-US" altLang="ko-KR" sz="1800" dirty="0" smtClean="0">
                <a:ea typeface="굴림" charset="-127"/>
              </a:rPr>
              <a:t>To avoid ACK implosion, transmitters send the ACK at random time.</a:t>
            </a:r>
            <a:endParaRPr lang="en-US" altLang="ko-KR" sz="1800" baseline="-25000" dirty="0" smtClean="0">
              <a:ea typeface="굴림" charset="-127"/>
            </a:endParaRPr>
          </a:p>
          <a:p>
            <a:pPr lvl="1"/>
            <a:r>
              <a:rPr lang="en-US" altLang="ko-KR" sz="1800" dirty="0" smtClean="0">
                <a:ea typeface="굴림" charset="-127"/>
              </a:rPr>
              <a:t>Randomized timer for ACK transmission to substantially reduce the possibility of contentions.</a:t>
            </a:r>
          </a:p>
          <a:p>
            <a:pPr lvl="1"/>
            <a:r>
              <a:rPr lang="en-US" altLang="ko-KR" sz="1800" dirty="0" smtClean="0">
                <a:ea typeface="굴림" charset="-127"/>
              </a:rPr>
              <a:t>If an implicit ACK does not arrive within retransmission timeout, the transmitter retransmits the multicast data frame until </a:t>
            </a:r>
            <a:r>
              <a:rPr lang="en-US" altLang="ko-KR" sz="1800" i="1" dirty="0" smtClean="0">
                <a:ea typeface="굴림" charset="-127"/>
              </a:rPr>
              <a:t>R </a:t>
            </a:r>
            <a:r>
              <a:rPr lang="en-US" altLang="ko-KR" sz="1800" dirty="0" smtClean="0">
                <a:ea typeface="굴림" charset="-127"/>
              </a:rPr>
              <a:t>(a maximum retransmit limit) times.</a:t>
            </a:r>
          </a:p>
          <a:p>
            <a:r>
              <a:rPr lang="en-US" altLang="ko-KR" sz="1800" dirty="0" smtClean="0">
                <a:ea typeface="굴림" charset="-127"/>
              </a:rPr>
              <a:t>Bitmap</a:t>
            </a:r>
          </a:p>
          <a:p>
            <a:pPr lvl="1"/>
            <a:r>
              <a:rPr lang="en-US" altLang="ko-KR" sz="1800" dirty="0" smtClean="0">
                <a:ea typeface="굴림" charset="-127"/>
              </a:rPr>
              <a:t>To support Implicit ACK mechanism, a bitmap is included in a routing table for a relay-enabled PD.</a:t>
            </a:r>
          </a:p>
          <a:p>
            <a:pPr lvl="1"/>
            <a:r>
              <a:rPr lang="en-US" altLang="ko-KR" sz="1800" dirty="0" smtClean="0">
                <a:ea typeface="굴림" charset="-127"/>
              </a:rPr>
              <a:t>Bitmap still exists for a relay-disabled PD for only for one-hop PDs.</a:t>
            </a:r>
          </a:p>
          <a:p>
            <a:pPr lvl="1"/>
            <a:r>
              <a:rPr lang="en-US" altLang="ko-KR" sz="1800" dirty="0" smtClean="0">
                <a:ea typeface="굴림" charset="-127"/>
              </a:rPr>
              <a:t>The bitmap</a:t>
            </a:r>
            <a:r>
              <a:rPr lang="ko-KR" altLang="en-US" sz="1800" dirty="0" smtClean="0">
                <a:ea typeface="굴림" charset="-127"/>
              </a:rPr>
              <a:t> </a:t>
            </a:r>
            <a:r>
              <a:rPr lang="en-US" altLang="ko-KR" sz="1800" dirty="0" smtClean="0">
                <a:ea typeface="굴림" charset="-127"/>
              </a:rPr>
              <a:t>indicates whether a PD received an ACK from a particular one-hop PD.</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35703A21-7CE9-495E-9608-92E5E092998A}" type="slidenum">
              <a:rPr kumimoji="0" lang="en-US" altLang="ko-KR" smtClean="0">
                <a:latin typeface="Times New Roman" pitchFamily="18" charset="0"/>
              </a:rPr>
              <a:pPr/>
              <a:t>68</a:t>
            </a:fld>
            <a:endParaRPr kumimoji="0" lang="en-US" altLang="ko-KR" smtClean="0">
              <a:latin typeface="Times New Roman" pitchFamily="18" charset="0"/>
            </a:endParaRPr>
          </a:p>
        </p:txBody>
      </p:sp>
    </p:spTree>
    <p:extLst>
      <p:ext uri="{BB962C8B-B14F-4D97-AF65-F5344CB8AC3E}">
        <p14:creationId xmlns:p14="http://schemas.microsoft.com/office/powerpoint/2010/main" xmlns="" val="4316903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(3/4)</a:t>
            </a:r>
            <a:endParaRPr lang="ko-KR" altLang="en-US" dirty="0" smtClean="0">
              <a:ea typeface="굴림" charset="-127"/>
            </a:endParaRPr>
          </a:p>
        </p:txBody>
      </p:sp>
      <p:sp>
        <p:nvSpPr>
          <p:cNvPr id="4099" name="내용 개체 틀 2"/>
          <p:cNvSpPr>
            <a:spLocks noGrp="1"/>
          </p:cNvSpPr>
          <p:nvPr>
            <p:ph idx="1"/>
          </p:nvPr>
        </p:nvSpPr>
        <p:spPr>
          <a:xfrm>
            <a:off x="685800" y="1557338"/>
            <a:ext cx="7772400" cy="4538662"/>
          </a:xfrm>
        </p:spPr>
        <p:txBody>
          <a:bodyPr/>
          <a:lstStyle/>
          <a:p>
            <a:pPr lvl="1"/>
            <a:r>
              <a:rPr lang="en-US" altLang="ko-KR" sz="1800" dirty="0">
                <a:ea typeface="굴림" charset="-127"/>
              </a:rPr>
              <a:t>If immediate ACK is employed, </a:t>
            </a:r>
          </a:p>
          <a:p>
            <a:pPr lvl="2"/>
            <a:r>
              <a:rPr lang="en-US" altLang="ko-KR" sz="1400" dirty="0">
                <a:ea typeface="굴림" charset="-127"/>
              </a:rPr>
              <a:t>If the bitmaps are all set (</a:t>
            </a:r>
            <a:r>
              <a:rPr lang="en-US" altLang="ko-KR" sz="1400" i="1" dirty="0" err="1">
                <a:ea typeface="굴림" charset="-127"/>
              </a:rPr>
              <a:t>Tx</a:t>
            </a:r>
            <a:r>
              <a:rPr lang="en-US" altLang="ko-KR" sz="1400" dirty="0">
                <a:ea typeface="굴림" charset="-127"/>
              </a:rPr>
              <a:t> received all ACKs) before </a:t>
            </a:r>
            <a:r>
              <a:rPr lang="en-US" altLang="ko-KR" sz="1400" i="1" dirty="0">
                <a:ea typeface="굴림" charset="-127"/>
              </a:rPr>
              <a:t>D</a:t>
            </a:r>
            <a:r>
              <a:rPr lang="en-US" altLang="ko-KR" sz="1400" i="1" baseline="-25000" dirty="0">
                <a:ea typeface="굴림" charset="-127"/>
              </a:rPr>
              <a:t>T</a:t>
            </a:r>
            <a:r>
              <a:rPr lang="en-US" altLang="ko-KR" sz="1400" dirty="0">
                <a:ea typeface="굴림" charset="-127"/>
              </a:rPr>
              <a:t> expires, the transmitter multicasts the next multicast data frame.</a:t>
            </a:r>
          </a:p>
          <a:p>
            <a:pPr lvl="2"/>
            <a:r>
              <a:rPr lang="en-US" altLang="ko-KR" sz="1400" dirty="0">
                <a:ea typeface="굴림" charset="-127"/>
              </a:rPr>
              <a:t>If any of the bitmaps are not set after </a:t>
            </a:r>
            <a:r>
              <a:rPr lang="en-US" altLang="ko-KR" sz="1400" i="1" dirty="0">
                <a:ea typeface="굴림" charset="-127"/>
              </a:rPr>
              <a:t>D</a:t>
            </a:r>
            <a:r>
              <a:rPr lang="en-US" altLang="ko-KR" sz="1400" i="1" baseline="-25000" dirty="0">
                <a:ea typeface="굴림" charset="-127"/>
              </a:rPr>
              <a:t>T</a:t>
            </a:r>
            <a:r>
              <a:rPr lang="en-US" altLang="ko-KR" sz="1400" dirty="0">
                <a:ea typeface="굴림" charset="-127"/>
              </a:rPr>
              <a:t> expires, the transmitter retransmits the multicast data frame</a:t>
            </a:r>
            <a:r>
              <a:rPr lang="en-US" altLang="ko-KR" sz="1400" dirty="0" smtClean="0">
                <a:ea typeface="굴림" charset="-127"/>
              </a:rPr>
              <a:t>.</a:t>
            </a:r>
          </a:p>
          <a:p>
            <a:pPr lvl="1"/>
            <a:r>
              <a:rPr lang="en-US" altLang="ko-KR" sz="1800" dirty="0">
                <a:ea typeface="굴림" charset="-127"/>
              </a:rPr>
              <a:t>If </a:t>
            </a:r>
            <a:r>
              <a:rPr lang="en-US" altLang="ko-KR" sz="1800" dirty="0" smtClean="0">
                <a:ea typeface="굴림" charset="-127"/>
              </a:rPr>
              <a:t>n-block </a:t>
            </a:r>
            <a:r>
              <a:rPr lang="en-US" altLang="ko-KR" sz="1800" dirty="0">
                <a:ea typeface="굴림" charset="-127"/>
              </a:rPr>
              <a:t>ACK is employed, </a:t>
            </a:r>
          </a:p>
          <a:p>
            <a:pPr lvl="2"/>
            <a:r>
              <a:rPr lang="en-US" altLang="ko-KR" sz="1400" dirty="0" smtClean="0">
                <a:ea typeface="굴림" charset="-127"/>
              </a:rPr>
              <a:t>Although the </a:t>
            </a:r>
            <a:r>
              <a:rPr lang="en-US" altLang="ko-KR" sz="1400" dirty="0">
                <a:ea typeface="굴림" charset="-127"/>
              </a:rPr>
              <a:t>bitmaps </a:t>
            </a:r>
            <a:r>
              <a:rPr lang="en-US" altLang="ko-KR" sz="1400" dirty="0" smtClean="0">
                <a:ea typeface="굴림" charset="-127"/>
              </a:rPr>
              <a:t>are not </a:t>
            </a:r>
            <a:r>
              <a:rPr lang="en-US" altLang="ko-KR" sz="1400" dirty="0">
                <a:ea typeface="굴림" charset="-127"/>
              </a:rPr>
              <a:t>all set (</a:t>
            </a:r>
            <a:r>
              <a:rPr lang="en-US" altLang="ko-KR" sz="1400" i="1" dirty="0" err="1">
                <a:ea typeface="굴림" charset="-127"/>
              </a:rPr>
              <a:t>Tx</a:t>
            </a:r>
            <a:r>
              <a:rPr lang="en-US" altLang="ko-KR" sz="1400" dirty="0">
                <a:ea typeface="굴림" charset="-127"/>
              </a:rPr>
              <a:t> received all ACKs) before </a:t>
            </a:r>
            <a:r>
              <a:rPr lang="en-US" altLang="ko-KR" sz="1400" i="1" dirty="0" smtClean="0">
                <a:ea typeface="굴림" charset="-127"/>
              </a:rPr>
              <a:t>D</a:t>
            </a:r>
            <a:r>
              <a:rPr lang="en-US" altLang="ko-KR" sz="1400" i="1" baseline="-25000" dirty="0" smtClean="0">
                <a:ea typeface="굴림" charset="-127"/>
              </a:rPr>
              <a:t>NT</a:t>
            </a:r>
            <a:r>
              <a:rPr lang="en-US" altLang="ko-KR" sz="1400" dirty="0" smtClean="0">
                <a:ea typeface="굴림" charset="-127"/>
              </a:rPr>
              <a:t> </a:t>
            </a:r>
            <a:r>
              <a:rPr lang="en-US" altLang="ko-KR" sz="1400" dirty="0">
                <a:ea typeface="굴림" charset="-127"/>
              </a:rPr>
              <a:t>expires, the </a:t>
            </a:r>
            <a:r>
              <a:rPr lang="en-US" altLang="ko-KR" sz="1400" dirty="0" smtClean="0">
                <a:ea typeface="굴림" charset="-127"/>
              </a:rPr>
              <a:t>transmitter can multicast n </a:t>
            </a:r>
            <a:r>
              <a:rPr lang="en-US" altLang="ko-KR" sz="1400" dirty="0" err="1" smtClean="0">
                <a:ea typeface="굴림" charset="-127"/>
              </a:rPr>
              <a:t>unacked</a:t>
            </a:r>
            <a:r>
              <a:rPr lang="en-US" altLang="ko-KR" sz="1400" dirty="0" smtClean="0">
                <a:ea typeface="굴림" charset="-127"/>
              </a:rPr>
              <a:t> multicast </a:t>
            </a:r>
            <a:r>
              <a:rPr lang="en-US" altLang="ko-KR" sz="1400" dirty="0">
                <a:ea typeface="굴림" charset="-127"/>
              </a:rPr>
              <a:t>data </a:t>
            </a:r>
            <a:r>
              <a:rPr lang="en-US" altLang="ko-KR" sz="1400" dirty="0" smtClean="0">
                <a:ea typeface="굴림" charset="-127"/>
              </a:rPr>
              <a:t>frames.</a:t>
            </a:r>
            <a:endParaRPr lang="en-US" altLang="ko-KR" sz="1400" dirty="0">
              <a:ea typeface="굴림" charset="-127"/>
            </a:endParaRPr>
          </a:p>
          <a:p>
            <a:pPr lvl="2"/>
            <a:r>
              <a:rPr lang="en-US" altLang="ko-KR" sz="1400" dirty="0">
                <a:ea typeface="굴림" charset="-127"/>
              </a:rPr>
              <a:t>If </a:t>
            </a:r>
            <a:r>
              <a:rPr lang="en-US" altLang="ko-KR" sz="1400" dirty="0" smtClean="0">
                <a:ea typeface="굴림" charset="-127"/>
              </a:rPr>
              <a:t>any </a:t>
            </a:r>
            <a:r>
              <a:rPr lang="en-US" altLang="ko-KR" sz="1400" dirty="0">
                <a:ea typeface="굴림" charset="-127"/>
              </a:rPr>
              <a:t>of the bitmaps are not set after </a:t>
            </a:r>
            <a:r>
              <a:rPr lang="en-US" altLang="ko-KR" sz="1400" i="1" dirty="0" smtClean="0">
                <a:ea typeface="굴림" charset="-127"/>
              </a:rPr>
              <a:t>D</a:t>
            </a:r>
            <a:r>
              <a:rPr lang="en-US" altLang="ko-KR" sz="1400" i="1" baseline="-25000" dirty="0" smtClean="0">
                <a:ea typeface="굴림" charset="-127"/>
              </a:rPr>
              <a:t>NT</a:t>
            </a:r>
            <a:r>
              <a:rPr lang="en-US" altLang="ko-KR" sz="1400" dirty="0" smtClean="0">
                <a:ea typeface="굴림" charset="-127"/>
              </a:rPr>
              <a:t> </a:t>
            </a:r>
            <a:r>
              <a:rPr lang="en-US" altLang="ko-KR" sz="1400" dirty="0">
                <a:ea typeface="굴림" charset="-127"/>
              </a:rPr>
              <a:t>expires, the transmitter retransmits the </a:t>
            </a:r>
            <a:r>
              <a:rPr lang="en-US" altLang="ko-KR" sz="1400" dirty="0" err="1" smtClean="0">
                <a:ea typeface="굴림" charset="-127"/>
              </a:rPr>
              <a:t>unacked</a:t>
            </a:r>
            <a:r>
              <a:rPr lang="en-US" altLang="ko-KR" sz="1400" dirty="0" smtClean="0">
                <a:ea typeface="굴림" charset="-127"/>
              </a:rPr>
              <a:t> multicast </a:t>
            </a:r>
            <a:r>
              <a:rPr lang="en-US" altLang="ko-KR" sz="1400" dirty="0">
                <a:ea typeface="굴림" charset="-127"/>
              </a:rPr>
              <a:t>data </a:t>
            </a:r>
            <a:r>
              <a:rPr lang="en-US" altLang="ko-KR" sz="1400" dirty="0" smtClean="0">
                <a:ea typeface="굴림" charset="-127"/>
              </a:rPr>
              <a:t>frames.</a:t>
            </a:r>
            <a:endParaRPr lang="en-US" altLang="ko-KR" sz="1400" dirty="0">
              <a:ea typeface="굴림" charset="-127"/>
            </a:endParaRPr>
          </a:p>
        </p:txBody>
      </p:sp>
      <p:sp>
        <p:nvSpPr>
          <p:cNvPr id="4100"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9C4094BD-958C-40A9-84A9-50467DC779FB}" type="slidenum">
              <a:rPr kumimoji="0" lang="en-US" altLang="ko-KR" smtClean="0">
                <a:latin typeface="Times New Roman" pitchFamily="18" charset="0"/>
              </a:rPr>
              <a:pPr/>
              <a:t>69</a:t>
            </a:fld>
            <a:endParaRPr kumimoji="0" lang="en-US" altLang="ko-KR" smtClean="0">
              <a:latin typeface="Times New Roman" pitchFamily="18" charset="0"/>
            </a:endParaRPr>
          </a:p>
        </p:txBody>
      </p:sp>
    </p:spTree>
    <p:extLst>
      <p:ext uri="{BB962C8B-B14F-4D97-AF65-F5344CB8AC3E}">
        <p14:creationId xmlns:p14="http://schemas.microsoft.com/office/powerpoint/2010/main" xmlns="" val="3834307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(2/12)</a:t>
            </a:r>
            <a:endParaRPr lang="ko-KR" altLang="en-US" dirty="0"/>
          </a:p>
        </p:txBody>
      </p:sp>
      <mc:AlternateContent xmlns:mc="http://schemas.openxmlformats.org/markup-compatibility/2006">
        <mc:Choice xmlns:a14="http://schemas.microsoft.com/office/drawing/2010/main" xmlns="" Requires="a14">
          <p:sp>
            <p:nvSpPr>
              <p:cNvPr id="3" name="내용 개체 틀 2"/>
              <p:cNvSpPr>
                <a:spLocks noGrp="1"/>
              </p:cNvSpPr>
              <p:nvPr>
                <p:ph idx="1"/>
              </p:nvPr>
            </p:nvSpPr>
            <p:spPr/>
            <p:txBody>
              <a:bodyPr/>
              <a:lstStyle/>
              <a:p>
                <a:pPr algn="just"/>
                <a:r>
                  <a:rPr lang="en-US" altLang="ko-KR" sz="1800" dirty="0">
                    <a:ea typeface="굴림" charset="-127"/>
                  </a:rPr>
                  <a:t>If </a:t>
                </a:r>
                <a:r>
                  <a:rPr lang="en-US" altLang="ko-KR" sz="1800" dirty="0" smtClean="0">
                    <a:ea typeface="굴림" charset="-127"/>
                  </a:rPr>
                  <a:t>a PD </a:t>
                </a:r>
                <a:r>
                  <a:rPr lang="en-US" altLang="ko-KR" sz="1800" dirty="0">
                    <a:ea typeface="굴림" charset="-127"/>
                  </a:rPr>
                  <a:t>receive the ACF, </a:t>
                </a:r>
              </a:p>
              <a:p>
                <a:pPr lvl="1" algn="just"/>
                <a:r>
                  <a:rPr lang="en-US" altLang="ko-KR" sz="1800" dirty="0" smtClean="0">
                    <a:ea typeface="굴림" charset="-127"/>
                  </a:rPr>
                  <a:t>It stores </a:t>
                </a:r>
                <a:r>
                  <a:rPr lang="en-US" altLang="ko-KR" sz="1800" dirty="0">
                    <a:ea typeface="굴림" charset="-127"/>
                  </a:rPr>
                  <a:t>the ACF in order to forward it to other PDs, </a:t>
                </a:r>
              </a:p>
              <a:p>
                <a:pPr lvl="1" algn="just"/>
                <a:r>
                  <a:rPr lang="en-US" altLang="ko-KR" sz="1800" dirty="0" smtClean="0">
                    <a:ea typeface="굴림" charset="-127"/>
                  </a:rPr>
                  <a:t>It saves </a:t>
                </a:r>
                <a:r>
                  <a:rPr lang="en-US" altLang="ko-KR" sz="1800" dirty="0">
                    <a:ea typeface="굴림" charset="-127"/>
                  </a:rPr>
                  <a:t>backward path in the routing table during </a:t>
                </a:r>
                <a:r>
                  <a:rPr lang="en-US" altLang="ko-KR" sz="1800" dirty="0" smtClean="0">
                    <a:ea typeface="굴림" charset="-127"/>
                  </a:rPr>
                  <a:t>expiration timer </a:t>
                </a:r>
                <a14:m>
                  <m:oMath xmlns:m="http://schemas.openxmlformats.org/officeDocument/2006/math">
                    <m:sSub>
                      <m:sSubPr>
                        <m:ctrlPr>
                          <a:rPr lang="en-US" altLang="ko-KR" sz="1800" i="1">
                            <a:latin typeface="Cambria Math"/>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where </a:t>
                </a:r>
                <a14:m>
                  <m:oMath xmlns:m="http://schemas.openxmlformats.org/officeDocument/2006/math">
                    <m:sSub>
                      <m:sSubPr>
                        <m:ctrlPr>
                          <a:rPr lang="en-US" altLang="ko-KR" sz="1800" i="1">
                            <a:latin typeface="Cambria Math"/>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is calculated by </a:t>
                </a:r>
                <a:r>
                  <a:rPr lang="en-US" altLang="ko-KR" sz="1800" dirty="0" smtClean="0">
                    <a:ea typeface="굴림" charset="-127"/>
                  </a:rPr>
                  <a:t>one-hop RTT</a:t>
                </a:r>
                <a:r>
                  <a:rPr lang="en-US" altLang="ko-KR" sz="1800" dirty="0">
                    <a:ea typeface="굴림" charset="-127"/>
                  </a:rPr>
                  <a:t/>
                </a:r>
                <a:r>
                  <a:rPr lang="en-US" altLang="ko-KR" sz="1800" dirty="0" smtClean="0">
                    <a:ea typeface="굴림" charset="-127"/>
                  </a:rPr>
                  <a:t>and K if it is </a:t>
                </a:r>
                <a:r>
                  <a:rPr lang="en-US" altLang="ko-KR" sz="1800" dirty="0">
                    <a:ea typeface="굴림" charset="-127"/>
                  </a:rPr>
                  <a:t>relay-enabled.</a:t>
                </a:r>
              </a:p>
              <a:p>
                <a:pPr lvl="2" algn="just"/>
                <a:r>
                  <a:rPr lang="en-US" altLang="ko-KR" sz="1600" dirty="0">
                    <a:ea typeface="굴림" charset="-127"/>
                  </a:rPr>
                  <a:t>Backward path: originator of the ACF, one-hop PD sending the ACF, Device Group ID &amp; Application type ID &amp; Application-specific ID &amp; Application-specific group ID.</a:t>
                </a:r>
              </a:p>
              <a:p>
                <a:pPr lvl="1" algn="just"/>
                <a:r>
                  <a:rPr lang="en-US" altLang="ko-KR" sz="1800" dirty="0" smtClean="0">
                    <a:ea typeface="굴림" charset="-127"/>
                  </a:rPr>
                  <a:t>It compares </a:t>
                </a:r>
                <a:r>
                  <a:rPr lang="en-US" altLang="ko-KR" sz="1800" dirty="0">
                    <a:ea typeface="굴림" charset="-127"/>
                  </a:rPr>
                  <a:t>the receiving frame’s Device Group ID &amp; Application type ID &amp; Application-specific ID &amp; Application-specific group ID with </a:t>
                </a:r>
                <a:r>
                  <a:rPr lang="en-US" altLang="ko-KR" sz="1800" dirty="0" smtClean="0">
                    <a:ea typeface="굴림" charset="-127"/>
                  </a:rPr>
                  <a:t>its </a:t>
                </a:r>
                <a:r>
                  <a:rPr lang="en-US" altLang="ko-KR" sz="1800" dirty="0">
                    <a:ea typeface="굴림" charset="-127"/>
                  </a:rPr>
                  <a:t>own.</a:t>
                </a:r>
              </a:p>
              <a:p>
                <a:pPr lvl="2" algn="just"/>
                <a:r>
                  <a:rPr lang="en-US" altLang="ko-KR" sz="1600" dirty="0">
                    <a:ea typeface="굴림" charset="-127"/>
                  </a:rPr>
                  <a:t>If they </a:t>
                </a:r>
                <a:r>
                  <a:rPr lang="en-US" altLang="ko-KR" sz="1600" dirty="0" smtClean="0">
                    <a:ea typeface="굴림" charset="-127"/>
                  </a:rPr>
                  <a:t>all are same, it replies an ARCF (Advertisement Reply Command Frame) to the PD sending the ACF (Reply of the ARCF depends upon the MGNF explained in the  following slide).</a:t>
                </a:r>
                <a:endParaRPr lang="en-US" altLang="ko-KR" sz="1600" dirty="0">
                  <a:ea typeface="굴림" charset="-127"/>
                </a:endParaRPr>
              </a:p>
              <a:p>
                <a:pPr lvl="2" algn="just"/>
                <a:r>
                  <a:rPr lang="en-US" altLang="ko-KR" sz="1600" dirty="0">
                    <a:ea typeface="굴림" charset="-127"/>
                  </a:rPr>
                  <a:t>If any of them is not same</a:t>
                </a:r>
                <a:r>
                  <a:rPr lang="en-US" altLang="ko-KR" sz="1600" dirty="0" smtClean="0">
                    <a:ea typeface="굴림" charset="-127"/>
                  </a:rPr>
                  <a:t>, it decrements the TTL of the ACF and forwards the ACF.</a:t>
                </a:r>
                <a:endParaRPr lang="en-US" altLang="ko-KR" sz="1600" dirty="0">
                  <a:ea typeface="굴림" charset="-127"/>
                </a:endParaRPr>
              </a:p>
              <a:p>
                <a:pPr lvl="1" algn="just"/>
                <a:endParaRPr lang="en-US" altLang="ko-KR" sz="1800" dirty="0">
                  <a:ea typeface="굴림" charset="-127"/>
                </a:endParaRPr>
              </a:p>
              <a:p>
                <a:endParaRPr lang="ko-KR" altLang="en-US" sz="2800"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549" t="-671" r="-627" b="-187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a:t>
            </a:fld>
            <a:endParaRPr lang="en-US" altLang="ko-KR"/>
          </a:p>
        </p:txBody>
      </p:sp>
    </p:spTree>
    <p:extLst>
      <p:ext uri="{BB962C8B-B14F-4D97-AF65-F5344CB8AC3E}">
        <p14:creationId xmlns:p14="http://schemas.microsoft.com/office/powerpoint/2010/main" xmlns="" val="2286758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(4/4)</a:t>
            </a:r>
            <a:endParaRPr lang="ko-KR" altLang="en-US" dirty="0" smtClean="0">
              <a:ea typeface="굴림" charset="-127"/>
            </a:endParaRPr>
          </a:p>
        </p:txBody>
      </p:sp>
      <p:sp>
        <p:nvSpPr>
          <p:cNvPr id="4099" name="내용 개체 틀 2"/>
          <p:cNvSpPr>
            <a:spLocks noGrp="1"/>
          </p:cNvSpPr>
          <p:nvPr>
            <p:ph idx="1"/>
          </p:nvPr>
        </p:nvSpPr>
        <p:spPr>
          <a:xfrm>
            <a:off x="685800" y="1557338"/>
            <a:ext cx="7772400" cy="4538662"/>
          </a:xfrm>
        </p:spPr>
        <p:txBody>
          <a:bodyPr/>
          <a:lstStyle/>
          <a:p>
            <a:r>
              <a:rPr lang="en-US" altLang="ko-KR" sz="1800" dirty="0" smtClean="0">
                <a:ea typeface="굴림" charset="-127"/>
              </a:rPr>
              <a:t>For reliable unicast, the role of </a:t>
            </a:r>
            <a:r>
              <a:rPr lang="en-US" altLang="ko-KR" sz="1800" dirty="0">
                <a:ea typeface="굴림" charset="-127"/>
              </a:rPr>
              <a:t>a transmitting PD </a:t>
            </a:r>
            <a:r>
              <a:rPr lang="en-US" altLang="ko-KR" sz="1800" dirty="0" smtClean="0">
                <a:ea typeface="굴림" charset="-127"/>
              </a:rPr>
              <a:t>is to complete successful transmission of its unicast data frame to its destination.</a:t>
            </a:r>
          </a:p>
          <a:p>
            <a:r>
              <a:rPr lang="en-US" altLang="ko-KR" sz="1800" dirty="0" smtClean="0">
                <a:ea typeface="굴림" charset="-127"/>
              </a:rPr>
              <a:t>Every receiving PD along the route from the source to destination shall send ACK to the transmitter in the unicast routing.</a:t>
            </a:r>
          </a:p>
          <a:p>
            <a:r>
              <a:rPr lang="en-US" altLang="ko-KR" sz="1800" dirty="0" smtClean="0">
                <a:ea typeface="굴림" charset="-127"/>
              </a:rPr>
              <a:t>The reliable unicast shall using immediate ACK or n-block ACK mechanism.</a:t>
            </a:r>
          </a:p>
        </p:txBody>
      </p:sp>
      <p:sp>
        <p:nvSpPr>
          <p:cNvPr id="4100"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9C4094BD-958C-40A9-84A9-50467DC779FB}" type="slidenum">
              <a:rPr kumimoji="0" lang="en-US" altLang="ko-KR" smtClean="0">
                <a:latin typeface="Times New Roman" pitchFamily="18" charset="0"/>
              </a:rPr>
              <a:pPr/>
              <a:t>70</a:t>
            </a:fld>
            <a:endParaRPr kumimoji="0" lang="en-US" altLang="ko-KR" smtClean="0">
              <a:latin typeface="Times New Roman" pitchFamily="18" charset="0"/>
            </a:endParaRPr>
          </a:p>
        </p:txBody>
      </p:sp>
    </p:spTree>
    <p:extLst>
      <p:ext uri="{BB962C8B-B14F-4D97-AF65-F5344CB8AC3E}">
        <p14:creationId xmlns:p14="http://schemas.microsoft.com/office/powerpoint/2010/main" xmlns="" val="36880870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85800"/>
            <a:ext cx="7772400" cy="727075"/>
          </a:xfrm>
        </p:spPr>
        <p:txBody>
          <a:bodyPr/>
          <a:lstStyle/>
          <a:p>
            <a:r>
              <a:rPr lang="en-US" altLang="ko-KR" dirty="0" smtClean="0">
                <a:ea typeface="굴림" charset="-127"/>
              </a:rPr>
              <a:t>Reliable Multicast (1/11)</a:t>
            </a:r>
            <a:endParaRPr lang="ko-KR" altLang="en-US" dirty="0" smtClean="0">
              <a:ea typeface="굴림" charset="-127"/>
            </a:endParaRPr>
          </a:p>
        </p:txBody>
      </p:sp>
      <p:sp>
        <p:nvSpPr>
          <p:cNvPr id="5123" name="내용 개체 틀 2"/>
          <p:cNvSpPr>
            <a:spLocks noGrp="1"/>
          </p:cNvSpPr>
          <p:nvPr>
            <p:ph idx="1"/>
          </p:nvPr>
        </p:nvSpPr>
        <p:spPr>
          <a:xfrm>
            <a:off x="685800" y="1557338"/>
            <a:ext cx="7772400" cy="4538662"/>
          </a:xfrm>
        </p:spPr>
        <p:txBody>
          <a:bodyPr/>
          <a:lstStyle/>
          <a:p>
            <a:r>
              <a:rPr lang="en-US" altLang="ko-KR" b="1" dirty="0" smtClean="0">
                <a:ea typeface="굴림" charset="-127"/>
              </a:rPr>
              <a:t>Adversary effect of implicit ACK for reliable multicast without bitmap transmission</a:t>
            </a:r>
            <a:endParaRPr lang="ko-KR" altLang="en-US" b="1" dirty="0" smtClean="0">
              <a:ea typeface="굴림" charset="-127"/>
            </a:endParaRPr>
          </a:p>
        </p:txBody>
      </p:sp>
      <p:sp>
        <p:nvSpPr>
          <p:cNvPr id="5124" name="직사각형 11"/>
          <p:cNvSpPr>
            <a:spLocks noChangeArrowheads="1"/>
          </p:cNvSpPr>
          <p:nvPr/>
        </p:nvSpPr>
        <p:spPr bwMode="auto">
          <a:xfrm>
            <a:off x="4714875" y="2428875"/>
            <a:ext cx="38576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buFont typeface="Arial" charset="0"/>
              <a:buChar char="•"/>
            </a:pPr>
            <a:r>
              <a:rPr kumimoji="0" lang="en-US" altLang="ko-KR" dirty="0">
                <a:ea typeface="HY견고딕" pitchFamily="18" charset="-127"/>
              </a:rPr>
              <a:t>At t = t</a:t>
            </a:r>
            <a:r>
              <a:rPr kumimoji="0" lang="en-US" altLang="ko-KR" sz="1100" dirty="0">
                <a:ea typeface="HY견고딕" pitchFamily="18" charset="-127"/>
              </a:rPr>
              <a:t>0</a:t>
            </a:r>
            <a:r>
              <a:rPr kumimoji="0" lang="en-US" altLang="ko-KR" dirty="0">
                <a:ea typeface="HY견고딕" pitchFamily="18" charset="-127"/>
              </a:rPr>
              <a:t>, </a:t>
            </a:r>
            <a:r>
              <a:rPr kumimoji="0" lang="en-US" altLang="ko-KR" dirty="0" smtClean="0">
                <a:ea typeface="HY견고딕" pitchFamily="18" charset="-127"/>
              </a:rPr>
              <a:t>A </a:t>
            </a:r>
            <a:r>
              <a:rPr kumimoji="0" lang="en-US" altLang="ko-KR" dirty="0">
                <a:ea typeface="HY견고딕" pitchFamily="18" charset="-127"/>
              </a:rPr>
              <a:t>multicasts a data frame and waits for implicit ACK from PDs B and C.</a:t>
            </a:r>
          </a:p>
        </p:txBody>
      </p:sp>
      <p:graphicFrame>
        <p:nvGraphicFramePr>
          <p:cNvPr id="38" name="표 37"/>
          <p:cNvGraphicFramePr>
            <a:graphicFrameLocks noGrp="1"/>
          </p:cNvGraphicFramePr>
          <p:nvPr/>
        </p:nvGraphicFramePr>
        <p:xfrm>
          <a:off x="674688"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9" name="표 38"/>
          <p:cNvGraphicFramePr>
            <a:graphicFrameLocks noGrp="1"/>
          </p:cNvGraphicFramePr>
          <p:nvPr/>
        </p:nvGraphicFramePr>
        <p:xfrm>
          <a:off x="3746500"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0" name="표 39"/>
          <p:cNvGraphicFramePr>
            <a:graphicFrameLocks noGrp="1"/>
          </p:cNvGraphicFramePr>
          <p:nvPr/>
        </p:nvGraphicFramePr>
        <p:xfrm>
          <a:off x="2214563" y="2500313"/>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sp>
        <p:nvSpPr>
          <p:cNvPr id="4" name="타원 3"/>
          <p:cNvSpPr/>
          <p:nvPr/>
        </p:nvSpPr>
        <p:spPr>
          <a:xfrm>
            <a:off x="2171700" y="3297238"/>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A</a:t>
            </a:r>
            <a:endParaRPr kumimoji="0" lang="ko-KR" altLang="en-US" sz="2500" dirty="0"/>
          </a:p>
        </p:txBody>
      </p:sp>
      <p:sp>
        <p:nvSpPr>
          <p:cNvPr id="5" name="타원 4"/>
          <p:cNvSpPr/>
          <p:nvPr/>
        </p:nvSpPr>
        <p:spPr>
          <a:xfrm>
            <a:off x="2957513"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C</a:t>
            </a:r>
            <a:endParaRPr kumimoji="0" lang="ko-KR" altLang="en-US" sz="2500" dirty="0"/>
          </a:p>
        </p:txBody>
      </p:sp>
      <p:sp>
        <p:nvSpPr>
          <p:cNvPr id="6" name="타원 5"/>
          <p:cNvSpPr/>
          <p:nvPr/>
        </p:nvSpPr>
        <p:spPr>
          <a:xfrm>
            <a:off x="1385888"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B</a:t>
            </a:r>
            <a:endParaRPr kumimoji="0" lang="ko-KR" altLang="en-US" sz="2500" dirty="0"/>
          </a:p>
        </p:txBody>
      </p:sp>
      <p:sp>
        <p:nvSpPr>
          <p:cNvPr id="5161" name="직사각형 6"/>
          <p:cNvSpPr>
            <a:spLocks noChangeArrowheads="1"/>
          </p:cNvSpPr>
          <p:nvPr/>
        </p:nvSpPr>
        <p:spPr bwMode="auto">
          <a:xfrm>
            <a:off x="2276475" y="5805488"/>
            <a:ext cx="1000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r>
              <a:rPr kumimoji="0" lang="en-US" altLang="ko-KR">
                <a:ea typeface="HY견고딕" pitchFamily="18" charset="-127"/>
              </a:rPr>
              <a:t>t = t</a:t>
            </a:r>
            <a:r>
              <a:rPr kumimoji="0" lang="en-US" altLang="ko-KR" sz="1200">
                <a:ea typeface="HY견고딕" pitchFamily="18" charset="-127"/>
              </a:rPr>
              <a:t>0</a:t>
            </a:r>
          </a:p>
        </p:txBody>
      </p:sp>
      <p:sp>
        <p:nvSpPr>
          <p:cNvPr id="5162" name="직사각형 7"/>
          <p:cNvSpPr>
            <a:spLocks noChangeArrowheads="1"/>
          </p:cNvSpPr>
          <p:nvPr/>
        </p:nvSpPr>
        <p:spPr bwMode="auto">
          <a:xfrm>
            <a:off x="3028950" y="2852738"/>
            <a:ext cx="15716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latinLnBrk="0" hangingPunct="0"/>
            <a:r>
              <a:rPr kumimoji="0" lang="en-US" altLang="ko-KR"/>
              <a:t>A waits for</a:t>
            </a:r>
          </a:p>
          <a:p>
            <a:pPr eaLnBrk="0" latinLnBrk="0" hangingPunct="0"/>
            <a:r>
              <a:rPr kumimoji="0" lang="en-US" altLang="ko-KR"/>
              <a:t>implicit ACK from B and C</a:t>
            </a:r>
            <a:endParaRPr kumimoji="0" lang="ko-KR" altLang="en-US"/>
          </a:p>
        </p:txBody>
      </p:sp>
      <p:cxnSp>
        <p:nvCxnSpPr>
          <p:cNvPr id="9" name="직선 화살표 연결선 8"/>
          <p:cNvCxnSpPr/>
          <p:nvPr/>
        </p:nvCxnSpPr>
        <p:spPr>
          <a:xfrm rot="5400000">
            <a:off x="1810545" y="4114006"/>
            <a:ext cx="671512" cy="409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직선 화살표 연결선 9"/>
          <p:cNvCxnSpPr/>
          <p:nvPr/>
        </p:nvCxnSpPr>
        <p:spPr>
          <a:xfrm rot="16200000" flipH="1">
            <a:off x="2574132" y="4118769"/>
            <a:ext cx="661987" cy="409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65" name="직선 화살표 연결선 12"/>
          <p:cNvCxnSpPr>
            <a:cxnSpLocks noChangeShapeType="1"/>
          </p:cNvCxnSpPr>
          <p:nvPr/>
        </p:nvCxnSpPr>
        <p:spPr bwMode="auto">
          <a:xfrm flipH="1" flipV="1">
            <a:off x="4314825" y="4819650"/>
            <a:ext cx="1193800" cy="1057275"/>
          </a:xfrm>
          <a:prstGeom prst="straightConnector1">
            <a:avLst/>
          </a:prstGeom>
          <a:noFill/>
          <a:ln w="9525" algn="ctr">
            <a:solidFill>
              <a:schemeClr val="tx1"/>
            </a:solidFill>
            <a:round/>
            <a:headEnd/>
            <a:tailEnd type="arrow" w="med" len="me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5166" name="직선 화살표 연결선 16"/>
          <p:cNvCxnSpPr>
            <a:cxnSpLocks noChangeShapeType="1"/>
          </p:cNvCxnSpPr>
          <p:nvPr/>
        </p:nvCxnSpPr>
        <p:spPr bwMode="auto">
          <a:xfrm flipH="1" flipV="1">
            <a:off x="1266825" y="4791075"/>
            <a:ext cx="4241800" cy="1085850"/>
          </a:xfrm>
          <a:prstGeom prst="straightConnector1">
            <a:avLst/>
          </a:prstGeom>
          <a:noFill/>
          <a:ln w="9525" algn="ctr">
            <a:solidFill>
              <a:schemeClr val="tx1"/>
            </a:solidFill>
            <a:round/>
            <a:headEnd/>
            <a:tailEnd type="arrow" w="med" len="me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5167" name="TextBox 18"/>
          <p:cNvSpPr txBox="1">
            <a:spLocks noChangeArrowheads="1"/>
          </p:cNvSpPr>
          <p:nvPr/>
        </p:nvSpPr>
        <p:spPr bwMode="auto">
          <a:xfrm>
            <a:off x="5508625" y="5229225"/>
            <a:ext cx="3240088" cy="923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dirty="0"/>
              <a:t>For initial transmission only,</a:t>
            </a:r>
            <a:br>
              <a:rPr kumimoji="0" lang="en-US" altLang="ko-KR" dirty="0"/>
            </a:br>
            <a:r>
              <a:rPr kumimoji="0" lang="en-US" altLang="ko-KR" dirty="0"/>
              <a:t>O denotes the case that initial transmission is successful.</a:t>
            </a:r>
            <a:endParaRPr kumimoji="0" lang="ko-KR" altLang="en-US" dirty="0"/>
          </a:p>
        </p:txBody>
      </p:sp>
      <p:sp>
        <p:nvSpPr>
          <p:cNvPr id="18"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8A9B0D43-71EA-4130-AFFB-E69F0B6A7641}" type="slidenum">
              <a:rPr kumimoji="0" lang="en-US" altLang="ko-KR" smtClean="0">
                <a:latin typeface="Times New Roman" pitchFamily="18" charset="0"/>
              </a:rPr>
              <a:pPr/>
              <a:t>71</a:t>
            </a:fld>
            <a:endParaRPr kumimoji="0" lang="en-US" altLang="ko-KR" smtClean="0">
              <a:latin typeface="Times New Roman" pitchFamily="18" charset="0"/>
            </a:endParaRPr>
          </a:p>
        </p:txBody>
      </p:sp>
    </p:spTree>
    <p:extLst>
      <p:ext uri="{BB962C8B-B14F-4D97-AF65-F5344CB8AC3E}">
        <p14:creationId xmlns:p14="http://schemas.microsoft.com/office/powerpoint/2010/main" xmlns="" val="22143246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제목 1"/>
          <p:cNvSpPr>
            <a:spLocks noGrp="1"/>
          </p:cNvSpPr>
          <p:nvPr>
            <p:ph type="title"/>
          </p:nvPr>
        </p:nvSpPr>
        <p:spPr>
          <a:xfrm>
            <a:off x="685800" y="685800"/>
            <a:ext cx="7772400" cy="727075"/>
          </a:xfrm>
        </p:spPr>
        <p:txBody>
          <a:bodyPr/>
          <a:lstStyle/>
          <a:p>
            <a:r>
              <a:rPr lang="en-US" altLang="ko-KR" smtClean="0">
                <a:ea typeface="굴림" charset="-127"/>
              </a:rPr>
              <a:t>Reliable Multicast (2/11)</a:t>
            </a:r>
            <a:endParaRPr lang="ko-KR" altLang="en-US" smtClean="0">
              <a:ea typeface="굴림" charset="-127"/>
            </a:endParaRPr>
          </a:p>
        </p:txBody>
      </p:sp>
      <p:sp>
        <p:nvSpPr>
          <p:cNvPr id="6147" name="내용 개체 틀 2"/>
          <p:cNvSpPr>
            <a:spLocks noGrp="1"/>
          </p:cNvSpPr>
          <p:nvPr>
            <p:ph idx="1"/>
          </p:nvPr>
        </p:nvSpPr>
        <p:spPr>
          <a:xfrm>
            <a:off x="685800" y="1557338"/>
            <a:ext cx="7772400" cy="4538662"/>
          </a:xfrm>
        </p:spPr>
        <p:txBody>
          <a:bodyPr/>
          <a:lstStyle/>
          <a:p>
            <a:endParaRPr lang="ko-KR" altLang="en-US" smtClean="0">
              <a:ea typeface="굴림" charset="-127"/>
            </a:endParaRPr>
          </a:p>
        </p:txBody>
      </p:sp>
      <p:sp>
        <p:nvSpPr>
          <p:cNvPr id="6148" name="직사각형 11"/>
          <p:cNvSpPr>
            <a:spLocks noChangeArrowheads="1"/>
          </p:cNvSpPr>
          <p:nvPr/>
        </p:nvSpPr>
        <p:spPr bwMode="auto">
          <a:xfrm>
            <a:off x="4714875" y="2428875"/>
            <a:ext cx="38576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buFont typeface="Arial" charset="0"/>
              <a:buChar char="•"/>
            </a:pPr>
            <a:r>
              <a:rPr kumimoji="0" lang="en-US" altLang="ko-KR">
                <a:ea typeface="HY견고딕" pitchFamily="18" charset="-127"/>
              </a:rPr>
              <a:t>At t = t</a:t>
            </a:r>
            <a:r>
              <a:rPr kumimoji="0" lang="en-US" altLang="ko-KR" sz="1100">
                <a:ea typeface="HY견고딕" pitchFamily="18" charset="-127"/>
              </a:rPr>
              <a:t>1</a:t>
            </a:r>
            <a:r>
              <a:rPr kumimoji="0" lang="en-US" altLang="ko-KR">
                <a:ea typeface="HY견고딕" pitchFamily="18" charset="-127"/>
              </a:rPr>
              <a:t>, PD B forwards the received data frame to A and C where PD A considers the data frame as an implicit ACK.</a:t>
            </a:r>
          </a:p>
          <a:p>
            <a:pPr marL="174625" indent="-174625" eaLnBrk="0" latinLnBrk="0" hangingPunct="0">
              <a:buFont typeface="Arial" charset="0"/>
              <a:buChar char="•"/>
            </a:pPr>
            <a:endParaRPr kumimoji="0" lang="en-US" altLang="ko-KR">
              <a:ea typeface="HY견고딕" pitchFamily="18" charset="-127"/>
            </a:endParaRPr>
          </a:p>
          <a:p>
            <a:pPr marL="174625" indent="-174625" eaLnBrk="0" latinLnBrk="0" hangingPunct="0">
              <a:buFont typeface="Arial" charset="0"/>
              <a:buChar char="•"/>
            </a:pPr>
            <a:r>
              <a:rPr kumimoji="0" lang="en-US" altLang="ko-KR">
                <a:ea typeface="HY견고딕" pitchFamily="18" charset="-127"/>
              </a:rPr>
              <a:t>Then, PD A waits for C’s implicit ACK while PD B waits for implicit ACK from C.</a:t>
            </a:r>
          </a:p>
        </p:txBody>
      </p:sp>
      <p:graphicFrame>
        <p:nvGraphicFramePr>
          <p:cNvPr id="14" name="표 13"/>
          <p:cNvGraphicFramePr>
            <a:graphicFrameLocks noGrp="1"/>
          </p:cNvGraphicFramePr>
          <p:nvPr/>
        </p:nvGraphicFramePr>
        <p:xfrm>
          <a:off x="674688"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5" name="표 14"/>
          <p:cNvGraphicFramePr>
            <a:graphicFrameLocks noGrp="1"/>
          </p:cNvGraphicFramePr>
          <p:nvPr/>
        </p:nvGraphicFramePr>
        <p:xfrm>
          <a:off x="3746500"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6" name="표 15"/>
          <p:cNvGraphicFramePr>
            <a:graphicFrameLocks noGrp="1"/>
          </p:cNvGraphicFramePr>
          <p:nvPr/>
        </p:nvGraphicFramePr>
        <p:xfrm>
          <a:off x="2214563" y="2500313"/>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sp>
        <p:nvSpPr>
          <p:cNvPr id="4" name="타원 3"/>
          <p:cNvSpPr/>
          <p:nvPr/>
        </p:nvSpPr>
        <p:spPr>
          <a:xfrm>
            <a:off x="2171700" y="3297238"/>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A</a:t>
            </a:r>
            <a:endParaRPr kumimoji="0" lang="ko-KR" altLang="en-US" sz="2500" dirty="0"/>
          </a:p>
        </p:txBody>
      </p:sp>
      <p:sp>
        <p:nvSpPr>
          <p:cNvPr id="5" name="타원 4"/>
          <p:cNvSpPr/>
          <p:nvPr/>
        </p:nvSpPr>
        <p:spPr>
          <a:xfrm>
            <a:off x="2957513"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C</a:t>
            </a:r>
            <a:endParaRPr kumimoji="0" lang="ko-KR" altLang="en-US" sz="2500" dirty="0"/>
          </a:p>
        </p:txBody>
      </p:sp>
      <p:sp>
        <p:nvSpPr>
          <p:cNvPr id="6" name="타원 5"/>
          <p:cNvSpPr/>
          <p:nvPr/>
        </p:nvSpPr>
        <p:spPr>
          <a:xfrm>
            <a:off x="1385888"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B</a:t>
            </a:r>
            <a:endParaRPr kumimoji="0" lang="ko-KR" altLang="en-US" sz="2500" dirty="0"/>
          </a:p>
        </p:txBody>
      </p:sp>
      <p:sp>
        <p:nvSpPr>
          <p:cNvPr id="6185" name="직사각형 6"/>
          <p:cNvSpPr>
            <a:spLocks noChangeArrowheads="1"/>
          </p:cNvSpPr>
          <p:nvPr/>
        </p:nvSpPr>
        <p:spPr bwMode="auto">
          <a:xfrm>
            <a:off x="2276475" y="5805488"/>
            <a:ext cx="1000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r>
              <a:rPr kumimoji="0" lang="en-US" altLang="ko-KR">
                <a:ea typeface="HY견고딕" pitchFamily="18" charset="-127"/>
              </a:rPr>
              <a:t>t = t</a:t>
            </a:r>
            <a:r>
              <a:rPr kumimoji="0" lang="en-US" altLang="ko-KR" sz="1200">
                <a:ea typeface="HY견고딕" pitchFamily="18" charset="-127"/>
              </a:rPr>
              <a:t>1</a:t>
            </a:r>
          </a:p>
        </p:txBody>
      </p:sp>
      <p:sp>
        <p:nvSpPr>
          <p:cNvPr id="6186" name="직사각형 7"/>
          <p:cNvSpPr>
            <a:spLocks noChangeArrowheads="1"/>
          </p:cNvSpPr>
          <p:nvPr/>
        </p:nvSpPr>
        <p:spPr bwMode="auto">
          <a:xfrm>
            <a:off x="3028950" y="2852738"/>
            <a:ext cx="15716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latinLnBrk="0" hangingPunct="0"/>
            <a:r>
              <a:rPr kumimoji="0" lang="en-US" altLang="ko-KR"/>
              <a:t>A waits for</a:t>
            </a:r>
          </a:p>
          <a:p>
            <a:pPr eaLnBrk="0" latinLnBrk="0" hangingPunct="0"/>
            <a:r>
              <a:rPr kumimoji="0" lang="en-US" altLang="ko-KR">
                <a:ea typeface="HY견고딕" pitchFamily="18" charset="-127"/>
              </a:rPr>
              <a:t>implicit ACK </a:t>
            </a:r>
            <a:r>
              <a:rPr kumimoji="0" lang="en-US" altLang="ko-KR"/>
              <a:t>from C</a:t>
            </a:r>
            <a:endParaRPr kumimoji="0" lang="ko-KR" altLang="en-US"/>
          </a:p>
        </p:txBody>
      </p:sp>
      <p:cxnSp>
        <p:nvCxnSpPr>
          <p:cNvPr id="9" name="직선 화살표 연결선 8"/>
          <p:cNvCxnSpPr/>
          <p:nvPr/>
        </p:nvCxnSpPr>
        <p:spPr>
          <a:xfrm rot="5400000" flipH="1" flipV="1">
            <a:off x="1835944" y="4120356"/>
            <a:ext cx="631825" cy="3794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직선 화살표 연결선 9"/>
          <p:cNvCxnSpPr/>
          <p:nvPr/>
        </p:nvCxnSpPr>
        <p:spPr>
          <a:xfrm>
            <a:off x="2146300" y="4927600"/>
            <a:ext cx="817563"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189" name="직사각형 10"/>
          <p:cNvSpPr>
            <a:spLocks noChangeArrowheads="1"/>
          </p:cNvSpPr>
          <p:nvPr/>
        </p:nvSpPr>
        <p:spPr bwMode="auto">
          <a:xfrm>
            <a:off x="814388" y="5297488"/>
            <a:ext cx="20716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latinLnBrk="0" hangingPunct="0"/>
            <a:r>
              <a:rPr kumimoji="0" lang="en-US" altLang="ko-KR"/>
              <a:t>B waits for </a:t>
            </a:r>
            <a:r>
              <a:rPr kumimoji="0" lang="en-US" altLang="ko-KR">
                <a:ea typeface="HY견고딕" pitchFamily="18" charset="-127"/>
              </a:rPr>
              <a:t>implicit ACK </a:t>
            </a:r>
            <a:r>
              <a:rPr kumimoji="0" lang="en-US" altLang="ko-KR"/>
              <a:t>from C</a:t>
            </a:r>
            <a:endParaRPr kumimoji="0" lang="ko-KR" altLang="en-US"/>
          </a:p>
        </p:txBody>
      </p:sp>
      <p:sp>
        <p:nvSpPr>
          <p:cNvPr id="17"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8A9B0D43-71EA-4130-AFFB-E69F0B6A7641}" type="slidenum">
              <a:rPr kumimoji="0" lang="en-US" altLang="ko-KR" smtClean="0">
                <a:latin typeface="Times New Roman" pitchFamily="18" charset="0"/>
              </a:rPr>
              <a:pPr/>
              <a:t>72</a:t>
            </a:fld>
            <a:endParaRPr kumimoji="0" lang="en-US" altLang="ko-KR" smtClean="0">
              <a:latin typeface="Times New Roman" pitchFamily="18" charset="0"/>
            </a:endParaRPr>
          </a:p>
        </p:txBody>
      </p:sp>
    </p:spTree>
    <p:extLst>
      <p:ext uri="{BB962C8B-B14F-4D97-AF65-F5344CB8AC3E}">
        <p14:creationId xmlns:p14="http://schemas.microsoft.com/office/powerpoint/2010/main" xmlns="" val="34966614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smtClean="0">
                <a:ea typeface="굴림" charset="-127"/>
              </a:rPr>
              <a:t>Reliable Multicast (3/11)</a:t>
            </a:r>
            <a:endParaRPr lang="ko-KR" altLang="en-US" smtClean="0">
              <a:ea typeface="굴림" charset="-127"/>
            </a:endParaRPr>
          </a:p>
        </p:txBody>
      </p:sp>
      <p:sp>
        <p:nvSpPr>
          <p:cNvPr id="7171" name="내용 개체 틀 2"/>
          <p:cNvSpPr>
            <a:spLocks noGrp="1"/>
          </p:cNvSpPr>
          <p:nvPr>
            <p:ph idx="1"/>
          </p:nvPr>
        </p:nvSpPr>
        <p:spPr>
          <a:xfrm>
            <a:off x="685800" y="1557338"/>
            <a:ext cx="7772400" cy="4538662"/>
          </a:xfrm>
        </p:spPr>
        <p:txBody>
          <a:bodyPr/>
          <a:lstStyle/>
          <a:p>
            <a:endParaRPr lang="ko-KR" altLang="en-US" smtClean="0">
              <a:ea typeface="굴림" charset="-127"/>
            </a:endParaRPr>
          </a:p>
        </p:txBody>
      </p:sp>
      <p:sp>
        <p:nvSpPr>
          <p:cNvPr id="7172" name="직사각형 11"/>
          <p:cNvSpPr>
            <a:spLocks noChangeArrowheads="1"/>
          </p:cNvSpPr>
          <p:nvPr/>
        </p:nvSpPr>
        <p:spPr bwMode="auto">
          <a:xfrm>
            <a:off x="4714875" y="2428875"/>
            <a:ext cx="3857625"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buFont typeface="Arial" charset="0"/>
              <a:buChar char="•"/>
            </a:pPr>
            <a:r>
              <a:rPr kumimoji="0" lang="en-US" altLang="ko-KR">
                <a:ea typeface="HY견고딕" pitchFamily="18" charset="-127"/>
              </a:rPr>
              <a:t>At t = t</a:t>
            </a:r>
            <a:r>
              <a:rPr kumimoji="0" lang="en-US" altLang="ko-KR" sz="1100">
                <a:ea typeface="HY견고딕" pitchFamily="18" charset="-127"/>
              </a:rPr>
              <a:t>2</a:t>
            </a:r>
            <a:r>
              <a:rPr kumimoji="0" lang="en-US" altLang="ko-KR">
                <a:ea typeface="HY견고딕" pitchFamily="18" charset="-127"/>
              </a:rPr>
              <a:t>, PD C forwards the received frame to A and B.</a:t>
            </a:r>
          </a:p>
          <a:p>
            <a:pPr marL="174625" indent="-174625" eaLnBrk="0" latinLnBrk="0" hangingPunct="0">
              <a:buFont typeface="Arial" charset="0"/>
              <a:buChar char="•"/>
            </a:pPr>
            <a:endParaRPr kumimoji="0" lang="en-US" altLang="ko-KR">
              <a:ea typeface="HY견고딕" pitchFamily="18" charset="-127"/>
            </a:endParaRPr>
          </a:p>
          <a:p>
            <a:pPr marL="174625" indent="-174625" eaLnBrk="0" latinLnBrk="0" hangingPunct="0">
              <a:buFont typeface="Arial" charset="0"/>
              <a:buChar char="•"/>
            </a:pPr>
            <a:r>
              <a:rPr kumimoji="0" lang="en-US" altLang="ko-KR">
                <a:ea typeface="HY견고딕" pitchFamily="18" charset="-127"/>
              </a:rPr>
              <a:t>At this moment, PD B finds its data frame is successfully received at A and C.</a:t>
            </a:r>
          </a:p>
          <a:p>
            <a:pPr marL="174625" indent="-174625" eaLnBrk="0" latinLnBrk="0" hangingPunct="0">
              <a:buFont typeface="Arial" charset="0"/>
              <a:buChar char="•"/>
            </a:pPr>
            <a:endParaRPr kumimoji="0" lang="en-US" altLang="ko-KR">
              <a:ea typeface="HY견고딕" pitchFamily="18" charset="-127"/>
            </a:endParaRPr>
          </a:p>
          <a:p>
            <a:pPr marL="174625" indent="-174625" eaLnBrk="0" latinLnBrk="0" hangingPunct="0">
              <a:buFont typeface="Arial" charset="0"/>
              <a:buChar char="•"/>
            </a:pPr>
            <a:r>
              <a:rPr kumimoji="0" lang="en-US" altLang="ko-KR"/>
              <a:t>However, suppose PD A does not receive the PD C’s implicit ACK because of transmission error.</a:t>
            </a:r>
            <a:endParaRPr kumimoji="0" lang="en-US" altLang="ko-KR">
              <a:ea typeface="HY견고딕" pitchFamily="18" charset="-127"/>
            </a:endParaRPr>
          </a:p>
        </p:txBody>
      </p:sp>
      <p:graphicFrame>
        <p:nvGraphicFramePr>
          <p:cNvPr id="14" name="표 13"/>
          <p:cNvGraphicFramePr>
            <a:graphicFrameLocks noGrp="1"/>
          </p:cNvGraphicFramePr>
          <p:nvPr/>
        </p:nvGraphicFramePr>
        <p:xfrm>
          <a:off x="674688"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5" name="표 14"/>
          <p:cNvGraphicFramePr>
            <a:graphicFrameLocks noGrp="1"/>
          </p:cNvGraphicFramePr>
          <p:nvPr/>
        </p:nvGraphicFramePr>
        <p:xfrm>
          <a:off x="3746500"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6" name="표 15"/>
          <p:cNvGraphicFramePr>
            <a:graphicFrameLocks noGrp="1"/>
          </p:cNvGraphicFramePr>
          <p:nvPr/>
        </p:nvGraphicFramePr>
        <p:xfrm>
          <a:off x="2214563" y="2500313"/>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sp>
        <p:nvSpPr>
          <p:cNvPr id="4" name="타원 3"/>
          <p:cNvSpPr/>
          <p:nvPr/>
        </p:nvSpPr>
        <p:spPr>
          <a:xfrm>
            <a:off x="2174875" y="3297238"/>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A</a:t>
            </a:r>
            <a:endParaRPr kumimoji="0" lang="ko-KR" altLang="en-US" sz="2500" dirty="0"/>
          </a:p>
        </p:txBody>
      </p:sp>
      <p:sp>
        <p:nvSpPr>
          <p:cNvPr id="5" name="타원 4"/>
          <p:cNvSpPr/>
          <p:nvPr/>
        </p:nvSpPr>
        <p:spPr>
          <a:xfrm>
            <a:off x="2960688"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C</a:t>
            </a:r>
            <a:endParaRPr kumimoji="0" lang="ko-KR" altLang="en-US" sz="2500" dirty="0"/>
          </a:p>
        </p:txBody>
      </p:sp>
      <p:sp>
        <p:nvSpPr>
          <p:cNvPr id="6" name="타원 5"/>
          <p:cNvSpPr/>
          <p:nvPr/>
        </p:nvSpPr>
        <p:spPr>
          <a:xfrm>
            <a:off x="1389063"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B</a:t>
            </a:r>
            <a:endParaRPr kumimoji="0" lang="ko-KR" altLang="en-US" sz="2500" dirty="0"/>
          </a:p>
        </p:txBody>
      </p:sp>
      <p:sp>
        <p:nvSpPr>
          <p:cNvPr id="7209" name="직사각형 6"/>
          <p:cNvSpPr>
            <a:spLocks noChangeArrowheads="1"/>
          </p:cNvSpPr>
          <p:nvPr/>
        </p:nvSpPr>
        <p:spPr bwMode="auto">
          <a:xfrm>
            <a:off x="2276475" y="5805488"/>
            <a:ext cx="1000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r>
              <a:rPr kumimoji="0" lang="en-US" altLang="ko-KR">
                <a:ea typeface="HY견고딕" pitchFamily="18" charset="-127"/>
              </a:rPr>
              <a:t>t = t</a:t>
            </a:r>
            <a:r>
              <a:rPr kumimoji="0" lang="en-US" altLang="ko-KR" sz="1200">
                <a:ea typeface="HY견고딕" pitchFamily="18" charset="-127"/>
              </a:rPr>
              <a:t>2</a:t>
            </a:r>
          </a:p>
        </p:txBody>
      </p:sp>
      <p:cxnSp>
        <p:nvCxnSpPr>
          <p:cNvPr id="8" name="직선 화살표 연결선 7"/>
          <p:cNvCxnSpPr/>
          <p:nvPr/>
        </p:nvCxnSpPr>
        <p:spPr>
          <a:xfrm rot="16200000" flipV="1">
            <a:off x="2602707" y="4134644"/>
            <a:ext cx="642937" cy="339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직선 화살표 연결선 8"/>
          <p:cNvCxnSpPr/>
          <p:nvPr/>
        </p:nvCxnSpPr>
        <p:spPr>
          <a:xfrm rot="10800000" flipV="1">
            <a:off x="2139950" y="4937125"/>
            <a:ext cx="78898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곱셈 기호 16"/>
          <p:cNvSpPr/>
          <p:nvPr/>
        </p:nvSpPr>
        <p:spPr bwMode="auto">
          <a:xfrm>
            <a:off x="2725738" y="4148138"/>
            <a:ext cx="434975" cy="434975"/>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eaLnBrk="0" latinLnBrk="0" hangingPunct="0">
              <a:defRPr/>
            </a:pPr>
            <a:endParaRPr kumimoji="0" lang="ko-KR" altLang="en-US">
              <a:solidFill>
                <a:schemeClr val="tx1"/>
              </a:solidFill>
              <a:ea typeface="굴림" pitchFamily="50" charset="-127"/>
            </a:endParaRPr>
          </a:p>
        </p:txBody>
      </p:sp>
      <p:sp>
        <p:nvSpPr>
          <p:cNvPr id="7213" name="직사각형 17"/>
          <p:cNvSpPr>
            <a:spLocks noChangeArrowheads="1"/>
          </p:cNvSpPr>
          <p:nvPr/>
        </p:nvSpPr>
        <p:spPr bwMode="auto">
          <a:xfrm>
            <a:off x="3028950" y="2852738"/>
            <a:ext cx="15716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latinLnBrk="0" hangingPunct="0"/>
            <a:r>
              <a:rPr kumimoji="0" lang="en-US" altLang="ko-KR"/>
              <a:t>A waits for</a:t>
            </a:r>
          </a:p>
          <a:p>
            <a:pPr eaLnBrk="0" latinLnBrk="0" hangingPunct="0"/>
            <a:r>
              <a:rPr kumimoji="0" lang="en-US" altLang="ko-KR">
                <a:ea typeface="HY견고딕" pitchFamily="18" charset="-127"/>
              </a:rPr>
              <a:t>implicit ACK </a:t>
            </a:r>
            <a:r>
              <a:rPr kumimoji="0" lang="en-US" altLang="ko-KR"/>
              <a:t>from C</a:t>
            </a:r>
            <a:endParaRPr kumimoji="0" lang="ko-KR" altLang="en-US"/>
          </a:p>
        </p:txBody>
      </p:sp>
      <p:sp>
        <p:nvSpPr>
          <p:cNvPr id="18"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8A9B0D43-71EA-4130-AFFB-E69F0B6A7641}" type="slidenum">
              <a:rPr kumimoji="0" lang="en-US" altLang="ko-KR" smtClean="0">
                <a:latin typeface="Times New Roman" pitchFamily="18" charset="0"/>
              </a:rPr>
              <a:pPr/>
              <a:t>73</a:t>
            </a:fld>
            <a:endParaRPr kumimoji="0" lang="en-US" altLang="ko-KR" smtClean="0">
              <a:latin typeface="Times New Roman" pitchFamily="18" charset="0"/>
            </a:endParaRPr>
          </a:p>
        </p:txBody>
      </p:sp>
    </p:spTree>
    <p:extLst>
      <p:ext uri="{BB962C8B-B14F-4D97-AF65-F5344CB8AC3E}">
        <p14:creationId xmlns:p14="http://schemas.microsoft.com/office/powerpoint/2010/main" xmlns="" val="3947859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smtClean="0">
                <a:ea typeface="굴림" charset="-127"/>
              </a:rPr>
              <a:t>Reliable Multicast (4/11)</a:t>
            </a:r>
            <a:endParaRPr lang="ko-KR" altLang="en-US" smtClean="0">
              <a:ea typeface="굴림" charset="-127"/>
            </a:endParaRPr>
          </a:p>
        </p:txBody>
      </p:sp>
      <p:sp>
        <p:nvSpPr>
          <p:cNvPr id="8195" name="내용 개체 틀 2"/>
          <p:cNvSpPr>
            <a:spLocks noGrp="1"/>
          </p:cNvSpPr>
          <p:nvPr>
            <p:ph idx="1"/>
          </p:nvPr>
        </p:nvSpPr>
        <p:spPr>
          <a:xfrm>
            <a:off x="685800" y="1557338"/>
            <a:ext cx="7772400" cy="4538662"/>
          </a:xfrm>
        </p:spPr>
        <p:txBody>
          <a:bodyPr/>
          <a:lstStyle/>
          <a:p>
            <a:endParaRPr lang="ko-KR" altLang="en-US" smtClean="0">
              <a:ea typeface="굴림" charset="-127"/>
            </a:endParaRPr>
          </a:p>
          <a:p>
            <a:endParaRPr lang="ko-KR" altLang="en-US" smtClean="0">
              <a:ea typeface="굴림" charset="-127"/>
            </a:endParaRPr>
          </a:p>
        </p:txBody>
      </p:sp>
      <p:sp>
        <p:nvSpPr>
          <p:cNvPr id="8196" name="직사각형 10"/>
          <p:cNvSpPr>
            <a:spLocks noChangeArrowheads="1"/>
          </p:cNvSpPr>
          <p:nvPr/>
        </p:nvSpPr>
        <p:spPr bwMode="auto">
          <a:xfrm>
            <a:off x="4714875" y="2428875"/>
            <a:ext cx="38576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buFont typeface="Arial" charset="0"/>
              <a:buChar char="•"/>
            </a:pPr>
            <a:r>
              <a:rPr kumimoji="0" lang="en-US" altLang="ko-KR">
                <a:ea typeface="HY견고딕" pitchFamily="18" charset="-127"/>
              </a:rPr>
              <a:t>At t = t</a:t>
            </a:r>
            <a:r>
              <a:rPr kumimoji="0" lang="en-US" altLang="ko-KR" sz="1100">
                <a:ea typeface="HY견고딕" pitchFamily="18" charset="-127"/>
              </a:rPr>
              <a:t>3</a:t>
            </a:r>
            <a:r>
              <a:rPr kumimoji="0" lang="en-US" altLang="ko-KR">
                <a:ea typeface="HY견고딕" pitchFamily="18" charset="-127"/>
              </a:rPr>
              <a:t>, PD A’s timer expires and retransmits the frame.</a:t>
            </a:r>
          </a:p>
        </p:txBody>
      </p:sp>
      <p:graphicFrame>
        <p:nvGraphicFramePr>
          <p:cNvPr id="13" name="표 12"/>
          <p:cNvGraphicFramePr>
            <a:graphicFrameLocks noGrp="1"/>
          </p:cNvGraphicFramePr>
          <p:nvPr/>
        </p:nvGraphicFramePr>
        <p:xfrm>
          <a:off x="674688"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4" name="표 13"/>
          <p:cNvGraphicFramePr>
            <a:graphicFrameLocks noGrp="1"/>
          </p:cNvGraphicFramePr>
          <p:nvPr/>
        </p:nvGraphicFramePr>
        <p:xfrm>
          <a:off x="3746500"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5" name="표 14"/>
          <p:cNvGraphicFramePr>
            <a:graphicFrameLocks noGrp="1"/>
          </p:cNvGraphicFramePr>
          <p:nvPr/>
        </p:nvGraphicFramePr>
        <p:xfrm>
          <a:off x="2214563" y="2500313"/>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sp>
        <p:nvSpPr>
          <p:cNvPr id="4" name="타원 3"/>
          <p:cNvSpPr/>
          <p:nvPr/>
        </p:nvSpPr>
        <p:spPr>
          <a:xfrm>
            <a:off x="2171700" y="3297238"/>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A</a:t>
            </a:r>
            <a:endParaRPr kumimoji="0" lang="ko-KR" altLang="en-US" sz="2500" dirty="0"/>
          </a:p>
        </p:txBody>
      </p:sp>
      <p:sp>
        <p:nvSpPr>
          <p:cNvPr id="5" name="타원 4"/>
          <p:cNvSpPr/>
          <p:nvPr/>
        </p:nvSpPr>
        <p:spPr>
          <a:xfrm>
            <a:off x="2957513"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C</a:t>
            </a:r>
            <a:endParaRPr kumimoji="0" lang="ko-KR" altLang="en-US" sz="2500" dirty="0"/>
          </a:p>
        </p:txBody>
      </p:sp>
      <p:sp>
        <p:nvSpPr>
          <p:cNvPr id="6" name="타원 5"/>
          <p:cNvSpPr/>
          <p:nvPr/>
        </p:nvSpPr>
        <p:spPr>
          <a:xfrm>
            <a:off x="1385888"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B</a:t>
            </a:r>
            <a:endParaRPr kumimoji="0" lang="ko-KR" altLang="en-US" sz="2500" dirty="0"/>
          </a:p>
        </p:txBody>
      </p:sp>
      <p:sp>
        <p:nvSpPr>
          <p:cNvPr id="8233" name="직사각형 6"/>
          <p:cNvSpPr>
            <a:spLocks noChangeArrowheads="1"/>
          </p:cNvSpPr>
          <p:nvPr/>
        </p:nvSpPr>
        <p:spPr bwMode="auto">
          <a:xfrm>
            <a:off x="2276475" y="5805488"/>
            <a:ext cx="1000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r>
              <a:rPr kumimoji="0" lang="en-US" altLang="ko-KR">
                <a:ea typeface="HY견고딕" pitchFamily="18" charset="-127"/>
              </a:rPr>
              <a:t>t = t</a:t>
            </a:r>
            <a:r>
              <a:rPr kumimoji="0" lang="en-US" altLang="ko-KR" sz="1200">
                <a:ea typeface="HY견고딕" pitchFamily="18" charset="-127"/>
              </a:rPr>
              <a:t>3</a:t>
            </a:r>
          </a:p>
        </p:txBody>
      </p:sp>
      <p:sp>
        <p:nvSpPr>
          <p:cNvPr id="8234" name="직사각형 7"/>
          <p:cNvSpPr>
            <a:spLocks noChangeArrowheads="1"/>
          </p:cNvSpPr>
          <p:nvPr/>
        </p:nvSpPr>
        <p:spPr bwMode="auto">
          <a:xfrm>
            <a:off x="3028950" y="2852738"/>
            <a:ext cx="1571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latinLnBrk="0" hangingPunct="0"/>
            <a:r>
              <a:rPr kumimoji="0" lang="en-US" altLang="ko-KR"/>
              <a:t>A retransmits multicast data frame to B and C</a:t>
            </a:r>
            <a:endParaRPr kumimoji="0" lang="ko-KR" altLang="en-US"/>
          </a:p>
        </p:txBody>
      </p:sp>
      <p:cxnSp>
        <p:nvCxnSpPr>
          <p:cNvPr id="9" name="직선 화살표 연결선 8"/>
          <p:cNvCxnSpPr/>
          <p:nvPr/>
        </p:nvCxnSpPr>
        <p:spPr>
          <a:xfrm rot="5400000">
            <a:off x="1810545" y="4114006"/>
            <a:ext cx="671512" cy="409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직선 화살표 연결선 9"/>
          <p:cNvCxnSpPr/>
          <p:nvPr/>
        </p:nvCxnSpPr>
        <p:spPr>
          <a:xfrm rot="16200000" flipH="1">
            <a:off x="2574132" y="4118769"/>
            <a:ext cx="661987" cy="409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8A9B0D43-71EA-4130-AFFB-E69F0B6A7641}" type="slidenum">
              <a:rPr kumimoji="0" lang="en-US" altLang="ko-KR" smtClean="0">
                <a:latin typeface="Times New Roman" pitchFamily="18" charset="0"/>
              </a:rPr>
              <a:pPr/>
              <a:t>74</a:t>
            </a:fld>
            <a:endParaRPr kumimoji="0" lang="en-US" altLang="ko-KR" smtClean="0">
              <a:latin typeface="Times New Roman" pitchFamily="18" charset="0"/>
            </a:endParaRPr>
          </a:p>
        </p:txBody>
      </p:sp>
    </p:spTree>
    <p:extLst>
      <p:ext uri="{BB962C8B-B14F-4D97-AF65-F5344CB8AC3E}">
        <p14:creationId xmlns:p14="http://schemas.microsoft.com/office/powerpoint/2010/main" xmlns="" val="905716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a:xfrm>
            <a:off x="685800" y="685800"/>
            <a:ext cx="7772400" cy="727075"/>
          </a:xfrm>
        </p:spPr>
        <p:txBody>
          <a:bodyPr/>
          <a:lstStyle/>
          <a:p>
            <a:r>
              <a:rPr lang="en-US" altLang="ko-KR" smtClean="0">
                <a:ea typeface="굴림" charset="-127"/>
              </a:rPr>
              <a:t>Reliable Multicast (5/11)</a:t>
            </a:r>
            <a:endParaRPr lang="ko-KR" altLang="en-US" smtClean="0">
              <a:ea typeface="굴림" charset="-127"/>
            </a:endParaRPr>
          </a:p>
        </p:txBody>
      </p:sp>
      <p:sp>
        <p:nvSpPr>
          <p:cNvPr id="9219" name="내용 개체 틀 2"/>
          <p:cNvSpPr>
            <a:spLocks noGrp="1"/>
          </p:cNvSpPr>
          <p:nvPr>
            <p:ph idx="1"/>
          </p:nvPr>
        </p:nvSpPr>
        <p:spPr>
          <a:xfrm>
            <a:off x="685800" y="1557338"/>
            <a:ext cx="7772400" cy="4538662"/>
          </a:xfrm>
        </p:spPr>
        <p:txBody>
          <a:bodyPr/>
          <a:lstStyle/>
          <a:p>
            <a:endParaRPr lang="ko-KR" altLang="en-US" dirty="0" smtClean="0">
              <a:ea typeface="굴림" charset="-127"/>
            </a:endParaRPr>
          </a:p>
        </p:txBody>
      </p:sp>
      <p:sp>
        <p:nvSpPr>
          <p:cNvPr id="9220" name="직사각형 11"/>
          <p:cNvSpPr>
            <a:spLocks noChangeArrowheads="1"/>
          </p:cNvSpPr>
          <p:nvPr/>
        </p:nvSpPr>
        <p:spPr bwMode="auto">
          <a:xfrm>
            <a:off x="4714875" y="2428875"/>
            <a:ext cx="3857625"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buFont typeface="Arial" charset="0"/>
              <a:buChar char="•"/>
            </a:pPr>
            <a:r>
              <a:rPr kumimoji="0" lang="en-US" altLang="ko-KR" dirty="0">
                <a:ea typeface="HY견고딕" pitchFamily="18" charset="-127"/>
              </a:rPr>
              <a:t>At t = t</a:t>
            </a:r>
            <a:r>
              <a:rPr kumimoji="0" lang="en-US" altLang="ko-KR" sz="1100" dirty="0">
                <a:ea typeface="HY견고딕" pitchFamily="18" charset="-127"/>
              </a:rPr>
              <a:t>4</a:t>
            </a:r>
            <a:r>
              <a:rPr kumimoji="0" lang="en-US" altLang="ko-KR" dirty="0">
                <a:ea typeface="HY견고딕" pitchFamily="18" charset="-127"/>
              </a:rPr>
              <a:t>, PD B does not need to retransmit because its bitmap is all set.</a:t>
            </a:r>
          </a:p>
          <a:p>
            <a:pPr marL="174625" indent="-174625" eaLnBrk="0" latinLnBrk="0" hangingPunct="0">
              <a:buFont typeface="Arial" charset="0"/>
              <a:buChar char="•"/>
            </a:pPr>
            <a:endParaRPr kumimoji="0" lang="en-US" altLang="ko-KR" dirty="0">
              <a:ea typeface="HY견고딕" pitchFamily="18" charset="-127"/>
            </a:endParaRPr>
          </a:p>
          <a:p>
            <a:pPr marL="174625" indent="-174625" eaLnBrk="0" latinLnBrk="0" hangingPunct="0">
              <a:buFont typeface="Arial" charset="0"/>
              <a:buChar char="•"/>
            </a:pPr>
            <a:r>
              <a:rPr kumimoji="0" lang="en-US" altLang="ko-KR" dirty="0">
                <a:ea typeface="HY견고딕" pitchFamily="18" charset="-127"/>
              </a:rPr>
              <a:t>Therefore, A’s multicasting is not successful.</a:t>
            </a:r>
          </a:p>
          <a:p>
            <a:pPr marL="174625" indent="-174625" eaLnBrk="0" latinLnBrk="0" hangingPunct="0">
              <a:buFont typeface="Arial" charset="0"/>
              <a:buChar char="•"/>
            </a:pPr>
            <a:endParaRPr kumimoji="0" lang="en-US" altLang="ko-KR" dirty="0">
              <a:ea typeface="HY견고딕" pitchFamily="18" charset="-127"/>
            </a:endParaRPr>
          </a:p>
          <a:p>
            <a:pPr marL="174625" indent="-174625" eaLnBrk="0" latinLnBrk="0" hangingPunct="0">
              <a:buFont typeface="Arial" charset="0"/>
              <a:buChar char="•"/>
            </a:pPr>
            <a:r>
              <a:rPr kumimoji="0" lang="en-US" altLang="ko-KR" dirty="0">
                <a:ea typeface="HY견고딕" pitchFamily="18" charset="-127"/>
              </a:rPr>
              <a:t>In this case, </a:t>
            </a:r>
            <a:r>
              <a:rPr kumimoji="0" lang="en-US" altLang="ko-KR" dirty="0" smtClean="0">
                <a:ea typeface="HY견고딕" pitchFamily="18" charset="-127"/>
              </a:rPr>
              <a:t>we </a:t>
            </a:r>
            <a:r>
              <a:rPr lang="en-US" altLang="ko-KR" dirty="0" smtClean="0">
                <a:ea typeface="HY견고딕" pitchFamily="18" charset="-127"/>
              </a:rPr>
              <a:t>should  </a:t>
            </a:r>
            <a:r>
              <a:rPr kumimoji="0" lang="en-US" altLang="ko-KR" dirty="0" smtClean="0">
                <a:ea typeface="HY견고딕" pitchFamily="18" charset="-127"/>
              </a:rPr>
              <a:t>transmit bitmap to fix </a:t>
            </a:r>
            <a:r>
              <a:rPr kumimoji="0" lang="en-US" altLang="ko-KR" dirty="0">
                <a:ea typeface="HY견고딕" pitchFamily="18" charset="-127"/>
              </a:rPr>
              <a:t>this problem.</a:t>
            </a:r>
          </a:p>
        </p:txBody>
      </p:sp>
      <p:graphicFrame>
        <p:nvGraphicFramePr>
          <p:cNvPr id="14" name="표 13"/>
          <p:cNvGraphicFramePr>
            <a:graphicFrameLocks noGrp="1"/>
          </p:cNvGraphicFramePr>
          <p:nvPr/>
        </p:nvGraphicFramePr>
        <p:xfrm>
          <a:off x="674688"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5" name="표 14"/>
          <p:cNvGraphicFramePr>
            <a:graphicFrameLocks noGrp="1"/>
          </p:cNvGraphicFramePr>
          <p:nvPr/>
        </p:nvGraphicFramePr>
        <p:xfrm>
          <a:off x="3746500" y="4572000"/>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A</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6" name="표 15"/>
          <p:cNvGraphicFramePr>
            <a:graphicFrameLocks noGrp="1"/>
          </p:cNvGraphicFramePr>
          <p:nvPr/>
        </p:nvGraphicFramePr>
        <p:xfrm>
          <a:off x="2214563" y="2500313"/>
          <a:ext cx="642938" cy="731838"/>
        </p:xfrm>
        <a:graphic>
          <a:graphicData uri="http://schemas.openxmlformats.org/drawingml/2006/table">
            <a:tbl>
              <a:tblPr firstRow="1" bandRow="1">
                <a:tableStyleId>{5C22544A-7EE6-4342-B048-85BDC9FD1C3A}</a:tableStyleId>
              </a:tblPr>
              <a:tblGrid>
                <a:gridCol w="321469"/>
                <a:gridCol w="321469"/>
              </a:tblGrid>
              <a:tr h="365919">
                <a:tc>
                  <a:txBody>
                    <a:bodyPr/>
                    <a:lstStyle/>
                    <a:p>
                      <a:pPr algn="ctr" latinLnBrk="1"/>
                      <a:r>
                        <a:rPr lang="en-US" altLang="ko-KR" sz="1800" b="1" dirty="0" smtClean="0">
                          <a:solidFill>
                            <a:schemeClr val="tx1"/>
                          </a:solidFill>
                        </a:rPr>
                        <a:t>B</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O</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919">
                <a:tc>
                  <a:txBody>
                    <a:bodyPr/>
                    <a:lstStyle/>
                    <a:p>
                      <a:pPr algn="ctr" latinLnBrk="1"/>
                      <a:r>
                        <a:rPr lang="en-US" altLang="ko-KR" sz="1800" b="1" dirty="0" smtClean="0">
                          <a:solidFill>
                            <a:schemeClr val="tx1"/>
                          </a:solidFill>
                        </a:rPr>
                        <a:t>C</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800" b="1" dirty="0" smtClean="0">
                          <a:solidFill>
                            <a:schemeClr val="tx1"/>
                          </a:solidFill>
                        </a:rPr>
                        <a:t>X</a:t>
                      </a:r>
                      <a:endParaRPr lang="ko-KR" altLang="en-US" sz="1800" b="1" dirty="0">
                        <a:solidFill>
                          <a:schemeClr val="tx1"/>
                        </a:solidFill>
                      </a:endParaRPr>
                    </a:p>
                  </a:txBody>
                  <a:tcPr marL="91439" marR="91439" marT="45740" marB="457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sp>
        <p:nvSpPr>
          <p:cNvPr id="4" name="타원 3"/>
          <p:cNvSpPr/>
          <p:nvPr/>
        </p:nvSpPr>
        <p:spPr>
          <a:xfrm>
            <a:off x="2171700" y="3297238"/>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A</a:t>
            </a:r>
            <a:endParaRPr kumimoji="0" lang="ko-KR" altLang="en-US" sz="2500" dirty="0"/>
          </a:p>
        </p:txBody>
      </p:sp>
      <p:sp>
        <p:nvSpPr>
          <p:cNvPr id="5" name="타원 4"/>
          <p:cNvSpPr/>
          <p:nvPr/>
        </p:nvSpPr>
        <p:spPr>
          <a:xfrm>
            <a:off x="2957513"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C</a:t>
            </a:r>
            <a:endParaRPr kumimoji="0" lang="ko-KR" altLang="en-US" sz="2500" dirty="0"/>
          </a:p>
        </p:txBody>
      </p:sp>
      <p:sp>
        <p:nvSpPr>
          <p:cNvPr id="6" name="타원 5"/>
          <p:cNvSpPr/>
          <p:nvPr/>
        </p:nvSpPr>
        <p:spPr>
          <a:xfrm>
            <a:off x="1385888" y="4583113"/>
            <a:ext cx="714375"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r>
              <a:rPr kumimoji="0" lang="en-US" altLang="ko-KR" sz="2500" dirty="0"/>
              <a:t>B</a:t>
            </a:r>
            <a:endParaRPr kumimoji="0" lang="ko-KR" altLang="en-US" sz="2500" dirty="0"/>
          </a:p>
        </p:txBody>
      </p:sp>
      <p:sp>
        <p:nvSpPr>
          <p:cNvPr id="9257" name="직사각형 6"/>
          <p:cNvSpPr>
            <a:spLocks noChangeArrowheads="1"/>
          </p:cNvSpPr>
          <p:nvPr/>
        </p:nvSpPr>
        <p:spPr bwMode="auto">
          <a:xfrm>
            <a:off x="2276475" y="5805488"/>
            <a:ext cx="1000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4625" indent="-174625" eaLnBrk="0" latinLnBrk="0" hangingPunct="0"/>
            <a:r>
              <a:rPr kumimoji="0" lang="en-US" altLang="ko-KR">
                <a:ea typeface="HY견고딕" pitchFamily="18" charset="-127"/>
              </a:rPr>
              <a:t>t = t</a:t>
            </a:r>
            <a:r>
              <a:rPr kumimoji="0" lang="en-US" altLang="ko-KR" sz="1200">
                <a:ea typeface="HY견고딕" pitchFamily="18" charset="-127"/>
              </a:rPr>
              <a:t>4</a:t>
            </a:r>
          </a:p>
        </p:txBody>
      </p:sp>
      <p:cxnSp>
        <p:nvCxnSpPr>
          <p:cNvPr id="9" name="직선 화살표 연결선 8"/>
          <p:cNvCxnSpPr/>
          <p:nvPr/>
        </p:nvCxnSpPr>
        <p:spPr>
          <a:xfrm rot="5400000" flipH="1" flipV="1">
            <a:off x="1834356" y="4120357"/>
            <a:ext cx="631825" cy="3794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직선 화살표 연결선 9"/>
          <p:cNvCxnSpPr/>
          <p:nvPr/>
        </p:nvCxnSpPr>
        <p:spPr>
          <a:xfrm>
            <a:off x="2146300" y="4927600"/>
            <a:ext cx="815975"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260" name="직사각형 10"/>
          <p:cNvSpPr>
            <a:spLocks noChangeArrowheads="1"/>
          </p:cNvSpPr>
          <p:nvPr/>
        </p:nvSpPr>
        <p:spPr bwMode="auto">
          <a:xfrm>
            <a:off x="957263" y="5297488"/>
            <a:ext cx="15557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latinLnBrk="0" hangingPunct="0"/>
            <a:r>
              <a:rPr kumimoji="0" lang="en-US" altLang="ko-KR"/>
              <a:t>B retransmits</a:t>
            </a:r>
            <a:endParaRPr kumimoji="0" lang="ko-KR" altLang="en-US"/>
          </a:p>
        </p:txBody>
      </p:sp>
      <p:sp>
        <p:nvSpPr>
          <p:cNvPr id="9261" name="직사각형 16"/>
          <p:cNvSpPr>
            <a:spLocks noChangeArrowheads="1"/>
          </p:cNvSpPr>
          <p:nvPr/>
        </p:nvSpPr>
        <p:spPr bwMode="auto">
          <a:xfrm>
            <a:off x="3028950" y="2852738"/>
            <a:ext cx="15716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latinLnBrk="0" hangingPunct="0"/>
            <a:r>
              <a:rPr kumimoji="0" lang="en-US" altLang="ko-KR"/>
              <a:t>A waits for</a:t>
            </a:r>
          </a:p>
          <a:p>
            <a:pPr eaLnBrk="0" latinLnBrk="0" hangingPunct="0"/>
            <a:r>
              <a:rPr kumimoji="0" lang="en-US" altLang="ko-KR">
                <a:ea typeface="HY견고딕" pitchFamily="18" charset="-127"/>
              </a:rPr>
              <a:t>implicit ACK </a:t>
            </a:r>
            <a:r>
              <a:rPr kumimoji="0" lang="en-US" altLang="ko-KR"/>
              <a:t>from C</a:t>
            </a:r>
            <a:endParaRPr kumimoji="0" lang="ko-KR" altLang="en-US"/>
          </a:p>
        </p:txBody>
      </p:sp>
      <p:sp>
        <p:nvSpPr>
          <p:cNvPr id="17"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8A9B0D43-71EA-4130-AFFB-E69F0B6A7641}" type="slidenum">
              <a:rPr kumimoji="0" lang="en-US" altLang="ko-KR" smtClean="0">
                <a:latin typeface="Times New Roman" pitchFamily="18" charset="0"/>
              </a:rPr>
              <a:pPr/>
              <a:t>75</a:t>
            </a:fld>
            <a:endParaRPr kumimoji="0" lang="en-US" altLang="ko-KR" smtClean="0">
              <a:latin typeface="Times New Roman" pitchFamily="18" charset="0"/>
            </a:endParaRPr>
          </a:p>
        </p:txBody>
      </p:sp>
    </p:spTree>
    <p:extLst>
      <p:ext uri="{BB962C8B-B14F-4D97-AF65-F5344CB8AC3E}">
        <p14:creationId xmlns:p14="http://schemas.microsoft.com/office/powerpoint/2010/main" xmlns="" val="24944194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p:nvPr>
        </p:nvSpPr>
        <p:spPr>
          <a:xfrm>
            <a:off x="685800" y="685800"/>
            <a:ext cx="7772400" cy="727075"/>
          </a:xfrm>
        </p:spPr>
        <p:txBody>
          <a:bodyPr/>
          <a:lstStyle/>
          <a:p>
            <a:r>
              <a:rPr lang="en-US" altLang="ko-KR" smtClean="0">
                <a:ea typeface="굴림" charset="-127"/>
              </a:rPr>
              <a:t>Reliable Multicast (6/11)</a:t>
            </a:r>
            <a:endParaRPr lang="ko-KR" altLang="en-US" smtClean="0">
              <a:ea typeface="굴림" charset="-127"/>
            </a:endParaRPr>
          </a:p>
        </p:txBody>
      </p:sp>
      <p:sp>
        <p:nvSpPr>
          <p:cNvPr id="10243" name="내용 개체 틀 2"/>
          <p:cNvSpPr>
            <a:spLocks noGrp="1"/>
          </p:cNvSpPr>
          <p:nvPr>
            <p:ph idx="1"/>
          </p:nvPr>
        </p:nvSpPr>
        <p:spPr>
          <a:xfrm>
            <a:off x="685800" y="1557338"/>
            <a:ext cx="3886200" cy="4538662"/>
          </a:xfrm>
        </p:spPr>
        <p:txBody>
          <a:bodyPr/>
          <a:lstStyle/>
          <a:p>
            <a:r>
              <a:rPr lang="en-US" altLang="ko-KR" sz="1800" dirty="0" smtClean="0">
                <a:ea typeface="굴림" charset="-127"/>
              </a:rPr>
              <a:t>This slide shows our proposed reliable multicast by transmitting bitmap.</a:t>
            </a:r>
          </a:p>
          <a:p>
            <a:r>
              <a:rPr lang="en-US" altLang="ko-KR" sz="1800" dirty="0" smtClean="0">
                <a:ea typeface="굴림" charset="-127"/>
              </a:rPr>
              <a:t>Blue PD: Multicast group member.</a:t>
            </a:r>
          </a:p>
          <a:p>
            <a:r>
              <a:rPr lang="en-US" altLang="ko-KR" sz="1800" dirty="0" smtClean="0">
                <a:ea typeface="굴림" charset="-127"/>
              </a:rPr>
              <a:t>Orange PD: Forwarding PD.</a:t>
            </a:r>
          </a:p>
          <a:p>
            <a:r>
              <a:rPr lang="en-US" altLang="ko-KR" sz="1800" dirty="0" smtClean="0">
                <a:ea typeface="굴림" charset="-127"/>
              </a:rPr>
              <a:t>Assume </a:t>
            </a:r>
            <a:r>
              <a:rPr lang="en-US" altLang="ko-KR" sz="1800" u="sng" dirty="0" smtClean="0">
                <a:ea typeface="굴림" charset="-127"/>
              </a:rPr>
              <a:t>A</a:t>
            </a:r>
            <a:r>
              <a:rPr lang="en-US" altLang="ko-KR" sz="1800" dirty="0" smtClean="0">
                <a:ea typeface="굴림" charset="-127"/>
              </a:rPr>
              <a:t> wants to multicast its data to its multicast group member.</a:t>
            </a:r>
          </a:p>
          <a:p>
            <a:r>
              <a:rPr lang="en-US" altLang="ko-KR" sz="1800" dirty="0" smtClean="0">
                <a:ea typeface="굴림" charset="-127"/>
              </a:rPr>
              <a:t>Whenever a PD multicasts, multicast data frame contains data frame and its bitmap.</a:t>
            </a:r>
          </a:p>
        </p:txBody>
      </p:sp>
      <p:sp>
        <p:nvSpPr>
          <p:cNvPr id="10244"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8A9B0D43-71EA-4130-AFFB-E69F0B6A7641}" type="slidenum">
              <a:rPr kumimoji="0" lang="en-US" altLang="ko-KR" smtClean="0">
                <a:latin typeface="Times New Roman" pitchFamily="18" charset="0"/>
              </a:rPr>
              <a:pPr/>
              <a:t>76</a:t>
            </a:fld>
            <a:endParaRPr kumimoji="0" lang="en-US" altLang="ko-KR" smtClean="0">
              <a:latin typeface="Times New Roman" pitchFamily="18" charset="0"/>
            </a:endParaRPr>
          </a:p>
        </p:txBody>
      </p:sp>
      <p:cxnSp>
        <p:nvCxnSpPr>
          <p:cNvPr id="93" name="직선 연결선 92"/>
          <p:cNvCxnSpPr/>
          <p:nvPr/>
        </p:nvCxnSpPr>
        <p:spPr bwMode="auto">
          <a:xfrm flipH="1">
            <a:off x="5153808" y="2890896"/>
            <a:ext cx="288032" cy="288032"/>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cene3d>
            <a:camera prst="orthographicFront">
              <a:rot lat="5400000" lon="5400000" rev="0"/>
            </a:camera>
            <a:lightRig rig="threePt" dir="t"/>
          </a:scene3d>
        </p:spPr>
      </p:cxnSp>
      <p:graphicFrame>
        <p:nvGraphicFramePr>
          <p:cNvPr id="99" name="표 98"/>
          <p:cNvGraphicFramePr>
            <a:graphicFrameLocks noGrp="1"/>
          </p:cNvGraphicFramePr>
          <p:nvPr/>
        </p:nvGraphicFramePr>
        <p:xfrm>
          <a:off x="4818063" y="4092575"/>
          <a:ext cx="366712" cy="660399"/>
        </p:xfrm>
        <a:graphic>
          <a:graphicData uri="http://schemas.openxmlformats.org/drawingml/2006/table">
            <a:tbl>
              <a:tblPr firstRow="1" bandRow="1">
                <a:tableStyleId>{5C22544A-7EE6-4342-B048-85BDC9FD1C3A}</a:tableStyleId>
              </a:tblPr>
              <a:tblGrid>
                <a:gridCol w="183356"/>
                <a:gridCol w="183356"/>
              </a:tblGrid>
              <a:tr h="22013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154" marR="52154" marT="26094" marB="2609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94" marB="2609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20133">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094" marB="2609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94" marB="2609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20133">
                <a:tc>
                  <a:txBody>
                    <a:bodyPr/>
                    <a:lstStyle/>
                    <a:p>
                      <a:pPr algn="ctr" latinLnBrk="1"/>
                      <a:r>
                        <a:rPr lang="en-US" altLang="ko-KR" sz="1100" b="1" dirty="0" smtClean="0">
                          <a:solidFill>
                            <a:schemeClr val="tx1"/>
                          </a:solidFill>
                        </a:rPr>
                        <a:t>I</a:t>
                      </a:r>
                      <a:endParaRPr lang="ko-KR" altLang="en-US" sz="1100" b="1" dirty="0">
                        <a:solidFill>
                          <a:schemeClr val="tx1"/>
                        </a:solidFill>
                      </a:endParaRPr>
                    </a:p>
                  </a:txBody>
                  <a:tcPr marL="52154" marR="52154" marT="26094" marB="2609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94" marB="2609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0" name="표 99"/>
          <p:cNvGraphicFramePr>
            <a:graphicFrameLocks noGrp="1"/>
          </p:cNvGraphicFramePr>
          <p:nvPr/>
        </p:nvGraphicFramePr>
        <p:xfrm>
          <a:off x="4960938" y="5226050"/>
          <a:ext cx="366712" cy="219352"/>
        </p:xfrm>
        <a:graphic>
          <a:graphicData uri="http://schemas.openxmlformats.org/drawingml/2006/table">
            <a:tbl>
              <a:tblPr firstRow="1" bandRow="1">
                <a:tableStyleId>{5C22544A-7EE6-4342-B048-85BDC9FD1C3A}</a:tableStyleId>
              </a:tblPr>
              <a:tblGrid>
                <a:gridCol w="183356"/>
                <a:gridCol w="183356"/>
              </a:tblGrid>
              <a:tr h="219075">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1" name="표 100"/>
          <p:cNvGraphicFramePr>
            <a:graphicFrameLocks noGrp="1"/>
          </p:cNvGraphicFramePr>
          <p:nvPr/>
        </p:nvGraphicFramePr>
        <p:xfrm>
          <a:off x="4735513" y="3079750"/>
          <a:ext cx="368300" cy="439752"/>
        </p:xfrm>
        <a:graphic>
          <a:graphicData uri="http://schemas.openxmlformats.org/drawingml/2006/table">
            <a:tbl>
              <a:tblPr firstRow="1" bandRow="1">
                <a:tableStyleId>{5C22544A-7EE6-4342-B048-85BDC9FD1C3A}</a:tableStyleId>
              </a:tblPr>
              <a:tblGrid>
                <a:gridCol w="184150"/>
                <a:gridCol w="184150"/>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C</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2" name="표 101"/>
          <p:cNvGraphicFramePr>
            <a:graphicFrameLocks noGrp="1"/>
          </p:cNvGraphicFramePr>
          <p:nvPr/>
        </p:nvGraphicFramePr>
        <p:xfrm>
          <a:off x="5935663" y="2400300"/>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3" name="표 102"/>
          <p:cNvGraphicFramePr>
            <a:graphicFrameLocks noGrp="1"/>
          </p:cNvGraphicFramePr>
          <p:nvPr/>
        </p:nvGraphicFramePr>
        <p:xfrm>
          <a:off x="6111875" y="3294063"/>
          <a:ext cx="366714" cy="439752"/>
        </p:xfrm>
        <a:graphic>
          <a:graphicData uri="http://schemas.openxmlformats.org/drawingml/2006/table">
            <a:tbl>
              <a:tblPr firstRow="1" bandRow="1">
                <a:tableStyleId>{5C22544A-7EE6-4342-B048-85BDC9FD1C3A}</a:tableStyleId>
              </a:tblPr>
              <a:tblGrid>
                <a:gridCol w="183357"/>
                <a:gridCol w="183357"/>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4" name="표 103"/>
          <p:cNvGraphicFramePr>
            <a:graphicFrameLocks noGrp="1"/>
          </p:cNvGraphicFramePr>
          <p:nvPr/>
        </p:nvGraphicFramePr>
        <p:xfrm>
          <a:off x="6764338" y="4884738"/>
          <a:ext cx="366712" cy="439752"/>
        </p:xfrm>
        <a:graphic>
          <a:graphicData uri="http://schemas.openxmlformats.org/drawingml/2006/table">
            <a:tbl>
              <a:tblPr firstRow="1" bandRow="1">
                <a:tableStyleId>{5C22544A-7EE6-4342-B048-85BDC9FD1C3A}</a:tableStyleId>
              </a:tblPr>
              <a:tblGrid>
                <a:gridCol w="183356"/>
                <a:gridCol w="183356"/>
              </a:tblGrid>
              <a:tr h="219869">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5" name="표 104"/>
          <p:cNvGraphicFramePr>
            <a:graphicFrameLocks noGrp="1"/>
          </p:cNvGraphicFramePr>
          <p:nvPr/>
        </p:nvGraphicFramePr>
        <p:xfrm>
          <a:off x="7740650" y="4065588"/>
          <a:ext cx="366714" cy="659106"/>
        </p:xfrm>
        <a:graphic>
          <a:graphicData uri="http://schemas.openxmlformats.org/drawingml/2006/table">
            <a:tbl>
              <a:tblPr firstRow="1" bandRow="1">
                <a:tableStyleId>{5C22544A-7EE6-4342-B048-85BDC9FD1C3A}</a:tableStyleId>
              </a:tblPr>
              <a:tblGrid>
                <a:gridCol w="183357"/>
                <a:gridCol w="183357"/>
              </a:tblGrid>
              <a:tr h="219604">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G</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H</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6" name="표 105"/>
          <p:cNvGraphicFramePr>
            <a:graphicFrameLocks noGrp="1"/>
          </p:cNvGraphicFramePr>
          <p:nvPr/>
        </p:nvGraphicFramePr>
        <p:xfrm>
          <a:off x="6954838" y="2714625"/>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7" name="표 106"/>
          <p:cNvGraphicFramePr>
            <a:graphicFrameLocks noGrp="1"/>
          </p:cNvGraphicFramePr>
          <p:nvPr/>
        </p:nvGraphicFramePr>
        <p:xfrm>
          <a:off x="8078788" y="2714625"/>
          <a:ext cx="366712" cy="220663"/>
        </p:xfrm>
        <a:graphic>
          <a:graphicData uri="http://schemas.openxmlformats.org/drawingml/2006/table">
            <a:tbl>
              <a:tblPr firstRow="1" bandRow="1">
                <a:tableStyleId>{5C22544A-7EE6-4342-B048-85BDC9FD1C3A}</a:tableStyleId>
              </a:tblPr>
              <a:tblGrid>
                <a:gridCol w="183356"/>
                <a:gridCol w="183356"/>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cxnSp>
        <p:nvCxnSpPr>
          <p:cNvPr id="10339" name="직선 연결선 30"/>
          <p:cNvCxnSpPr>
            <a:cxnSpLocks noChangeShapeType="1"/>
            <a:stCxn id="63" idx="3"/>
            <a:endCxn id="26" idx="0"/>
          </p:cNvCxnSpPr>
          <p:nvPr/>
        </p:nvCxnSpPr>
        <p:spPr bwMode="auto">
          <a:xfrm flipH="1">
            <a:off x="5314950" y="2625725"/>
            <a:ext cx="303213" cy="5207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40" name="직선 연결선 32"/>
          <p:cNvCxnSpPr>
            <a:cxnSpLocks noChangeShapeType="1"/>
            <a:stCxn id="57" idx="1"/>
            <a:endCxn id="12" idx="5"/>
          </p:cNvCxnSpPr>
          <p:nvPr/>
        </p:nvCxnSpPr>
        <p:spPr bwMode="auto">
          <a:xfrm flipH="1" flipV="1">
            <a:off x="6392863" y="4029075"/>
            <a:ext cx="449262" cy="523875"/>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41" name="직선 연결선 36"/>
          <p:cNvCxnSpPr>
            <a:cxnSpLocks noChangeShapeType="1"/>
            <a:stCxn id="60" idx="3"/>
            <a:endCxn id="57" idx="7"/>
          </p:cNvCxnSpPr>
          <p:nvPr/>
        </p:nvCxnSpPr>
        <p:spPr bwMode="auto">
          <a:xfrm flipH="1">
            <a:off x="7070725" y="4013200"/>
            <a:ext cx="439738" cy="53975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42" name="직선 연결선 37"/>
          <p:cNvCxnSpPr>
            <a:cxnSpLocks noChangeShapeType="1"/>
            <a:stCxn id="10357" idx="4"/>
            <a:endCxn id="60" idx="0"/>
          </p:cNvCxnSpPr>
          <p:nvPr/>
        </p:nvCxnSpPr>
        <p:spPr bwMode="auto">
          <a:xfrm>
            <a:off x="7497763" y="2987675"/>
            <a:ext cx="128587" cy="7493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43" name="직선 연결선 38"/>
          <p:cNvCxnSpPr>
            <a:cxnSpLocks noChangeShapeType="1"/>
            <a:stCxn id="10358" idx="3"/>
            <a:endCxn id="60" idx="7"/>
          </p:cNvCxnSpPr>
          <p:nvPr/>
        </p:nvCxnSpPr>
        <p:spPr bwMode="auto">
          <a:xfrm flipH="1">
            <a:off x="7740650" y="3236913"/>
            <a:ext cx="442913" cy="547687"/>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0344" name="TextBox 78"/>
          <p:cNvSpPr txBox="1">
            <a:spLocks noChangeArrowheads="1"/>
          </p:cNvSpPr>
          <p:nvPr/>
        </p:nvSpPr>
        <p:spPr bwMode="auto">
          <a:xfrm>
            <a:off x="5518150" y="5503863"/>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Multicast Data Frame</a:t>
            </a:r>
            <a:endParaRPr kumimoji="0" lang="ko-KR" altLang="en-US"/>
          </a:p>
        </p:txBody>
      </p:sp>
      <p:sp>
        <p:nvSpPr>
          <p:cNvPr id="44" name="오른쪽 화살표 43"/>
          <p:cNvSpPr/>
          <p:nvPr/>
        </p:nvSpPr>
        <p:spPr>
          <a:xfrm>
            <a:off x="4868863" y="563086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46" name="오른쪽 화살표 45"/>
          <p:cNvSpPr/>
          <p:nvPr/>
        </p:nvSpPr>
        <p:spPr>
          <a:xfrm>
            <a:off x="4868863" y="6030913"/>
            <a:ext cx="647700" cy="142875"/>
          </a:xfrm>
          <a:prstGeom prst="rightArrow">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0347" name="TextBox 78"/>
          <p:cNvSpPr txBox="1">
            <a:spLocks noChangeArrowheads="1"/>
          </p:cNvSpPr>
          <p:nvPr/>
        </p:nvSpPr>
        <p:spPr bwMode="auto">
          <a:xfrm>
            <a:off x="5518150" y="5905500"/>
            <a:ext cx="1389063"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ACK Frame</a:t>
            </a:r>
            <a:endParaRPr kumimoji="0" lang="ko-KR" altLang="en-US"/>
          </a:p>
        </p:txBody>
      </p:sp>
      <p:cxnSp>
        <p:nvCxnSpPr>
          <p:cNvPr id="10348" name="직선 연결선 39"/>
          <p:cNvCxnSpPr>
            <a:cxnSpLocks noChangeShapeType="1"/>
            <a:stCxn id="26" idx="4"/>
            <a:endCxn id="10360" idx="0"/>
          </p:cNvCxnSpPr>
          <p:nvPr/>
        </p:nvCxnSpPr>
        <p:spPr bwMode="auto">
          <a:xfrm>
            <a:off x="5314950" y="3470275"/>
            <a:ext cx="93663" cy="684213"/>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49" name="직선 연결선 40"/>
          <p:cNvCxnSpPr>
            <a:cxnSpLocks noChangeShapeType="1"/>
            <a:stCxn id="12" idx="2"/>
            <a:endCxn id="10360" idx="6"/>
          </p:cNvCxnSpPr>
          <p:nvPr/>
        </p:nvCxnSpPr>
        <p:spPr bwMode="auto">
          <a:xfrm flipH="1">
            <a:off x="5572125" y="3914775"/>
            <a:ext cx="542925" cy="401638"/>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50" name="직선 연결선 41"/>
          <p:cNvCxnSpPr>
            <a:cxnSpLocks noChangeShapeType="1"/>
            <a:stCxn id="10360" idx="4"/>
            <a:endCxn id="90" idx="0"/>
          </p:cNvCxnSpPr>
          <p:nvPr/>
        </p:nvCxnSpPr>
        <p:spPr bwMode="auto">
          <a:xfrm>
            <a:off x="5408613" y="4478338"/>
            <a:ext cx="134937" cy="64135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0351" name="직선 화살표 연결선 5"/>
          <p:cNvCxnSpPr>
            <a:cxnSpLocks noChangeShapeType="1"/>
          </p:cNvCxnSpPr>
          <p:nvPr/>
        </p:nvCxnSpPr>
        <p:spPr bwMode="auto">
          <a:xfrm flipH="1">
            <a:off x="5019675" y="2203450"/>
            <a:ext cx="173038" cy="863600"/>
          </a:xfrm>
          <a:prstGeom prst="straightConnector1">
            <a:avLst/>
          </a:prstGeom>
          <a:noFill/>
          <a:ln w="9525" algn="ctr">
            <a:solidFill>
              <a:schemeClr val="tx1"/>
            </a:solidFill>
            <a:round/>
            <a:headEnd/>
            <a:tailEnd type="arrow" w="med" len="me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0352" name="TextBox 6"/>
          <p:cNvSpPr txBox="1">
            <a:spLocks noChangeArrowheads="1"/>
          </p:cNvSpPr>
          <p:nvPr/>
        </p:nvSpPr>
        <p:spPr bwMode="auto">
          <a:xfrm>
            <a:off x="4787900" y="1557338"/>
            <a:ext cx="3671888" cy="6461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X indicates corresponding 1-hop neighbor is not acknowledged yet.</a:t>
            </a:r>
            <a:endParaRPr kumimoji="0" lang="ko-KR" altLang="en-US"/>
          </a:p>
        </p:txBody>
      </p:sp>
      <p:sp>
        <p:nvSpPr>
          <p:cNvPr id="12" name="타원 11"/>
          <p:cNvSpPr/>
          <p:nvPr/>
        </p:nvSpPr>
        <p:spPr bwMode="auto">
          <a:xfrm>
            <a:off x="6115050" y="375285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D</a:t>
            </a:r>
            <a:endParaRPr kumimoji="0" lang="ko-KR" altLang="en-US" sz="1500" dirty="0">
              <a:solidFill>
                <a:schemeClr val="tx1"/>
              </a:solidFill>
              <a:ea typeface="굴림" pitchFamily="50" charset="-127"/>
            </a:endParaRPr>
          </a:p>
        </p:txBody>
      </p:sp>
      <p:sp>
        <p:nvSpPr>
          <p:cNvPr id="57" name="타원 56"/>
          <p:cNvSpPr/>
          <p:nvPr/>
        </p:nvSpPr>
        <p:spPr bwMode="auto">
          <a:xfrm>
            <a:off x="6794500" y="450532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E</a:t>
            </a:r>
            <a:endParaRPr kumimoji="0" lang="ko-KR" altLang="en-US" sz="1500" dirty="0">
              <a:solidFill>
                <a:schemeClr val="bg1"/>
              </a:solidFill>
              <a:ea typeface="굴림" pitchFamily="50" charset="-127"/>
            </a:endParaRPr>
          </a:p>
        </p:txBody>
      </p:sp>
      <p:sp>
        <p:nvSpPr>
          <p:cNvPr id="60" name="타원 6"/>
          <p:cNvSpPr>
            <a:spLocks noChangeArrowheads="1"/>
          </p:cNvSpPr>
          <p:nvPr/>
        </p:nvSpPr>
        <p:spPr bwMode="auto">
          <a:xfrm>
            <a:off x="7462838" y="3736975"/>
            <a:ext cx="325437" cy="323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rPr>
              <a:t>F</a:t>
            </a:r>
            <a:endParaRPr kumimoji="0" lang="ko-KR" altLang="en-US" sz="1500" dirty="0">
              <a:solidFill>
                <a:schemeClr val="tx1"/>
              </a:solidFill>
            </a:endParaRPr>
          </a:p>
        </p:txBody>
      </p:sp>
      <p:sp>
        <p:nvSpPr>
          <p:cNvPr id="63" name="타원 62"/>
          <p:cNvSpPr/>
          <p:nvPr/>
        </p:nvSpPr>
        <p:spPr bwMode="auto">
          <a:xfrm>
            <a:off x="5572125" y="2349500"/>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C</a:t>
            </a:r>
            <a:endParaRPr kumimoji="0" lang="ko-KR" altLang="en-US" sz="1500" dirty="0">
              <a:solidFill>
                <a:schemeClr val="bg1"/>
              </a:solidFill>
              <a:ea typeface="굴림" pitchFamily="50" charset="-127"/>
            </a:endParaRPr>
          </a:p>
        </p:txBody>
      </p:sp>
      <p:sp>
        <p:nvSpPr>
          <p:cNvPr id="10357" name="타원 6"/>
          <p:cNvSpPr>
            <a:spLocks noChangeArrowheads="1"/>
          </p:cNvSpPr>
          <p:nvPr/>
        </p:nvSpPr>
        <p:spPr bwMode="auto">
          <a:xfrm>
            <a:off x="7335838" y="2662238"/>
            <a:ext cx="323850" cy="32543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G</a:t>
            </a:r>
            <a:endParaRPr kumimoji="0" lang="ko-KR" altLang="en-US" sz="1500">
              <a:solidFill>
                <a:schemeClr val="bg1"/>
              </a:solidFill>
            </a:endParaRPr>
          </a:p>
        </p:txBody>
      </p:sp>
      <p:sp>
        <p:nvSpPr>
          <p:cNvPr id="10358" name="타원 6"/>
          <p:cNvSpPr>
            <a:spLocks noChangeArrowheads="1"/>
          </p:cNvSpPr>
          <p:nvPr/>
        </p:nvSpPr>
        <p:spPr bwMode="auto">
          <a:xfrm>
            <a:off x="8135938" y="2960688"/>
            <a:ext cx="323850"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H</a:t>
            </a:r>
            <a:endParaRPr kumimoji="0" lang="ko-KR" altLang="en-US" sz="1500">
              <a:solidFill>
                <a:schemeClr val="bg1"/>
              </a:solidFill>
            </a:endParaRPr>
          </a:p>
        </p:txBody>
      </p:sp>
      <p:sp>
        <p:nvSpPr>
          <p:cNvPr id="90" name="타원 89"/>
          <p:cNvSpPr/>
          <p:nvPr/>
        </p:nvSpPr>
        <p:spPr bwMode="auto">
          <a:xfrm>
            <a:off x="5381625" y="511968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I</a:t>
            </a:r>
            <a:endParaRPr kumimoji="0" lang="ko-KR" altLang="en-US" sz="1500" dirty="0">
              <a:solidFill>
                <a:schemeClr val="bg1"/>
              </a:solidFill>
              <a:ea typeface="굴림" pitchFamily="50" charset="-127"/>
            </a:endParaRPr>
          </a:p>
        </p:txBody>
      </p:sp>
      <p:sp>
        <p:nvSpPr>
          <p:cNvPr id="10360" name="타원 10"/>
          <p:cNvSpPr>
            <a:spLocks noChangeArrowheads="1"/>
          </p:cNvSpPr>
          <p:nvPr/>
        </p:nvSpPr>
        <p:spPr bwMode="auto">
          <a:xfrm>
            <a:off x="5246688" y="4154488"/>
            <a:ext cx="325437"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A</a:t>
            </a:r>
            <a:endParaRPr kumimoji="0" lang="ko-KR" altLang="en-US" sz="1500">
              <a:solidFill>
                <a:schemeClr val="bg1"/>
              </a:solidFill>
            </a:endParaRPr>
          </a:p>
        </p:txBody>
      </p:sp>
      <p:sp>
        <p:nvSpPr>
          <p:cNvPr id="26" name="타원 25"/>
          <p:cNvSpPr/>
          <p:nvPr/>
        </p:nvSpPr>
        <p:spPr bwMode="auto">
          <a:xfrm>
            <a:off x="5153025" y="314642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B</a:t>
            </a:r>
            <a:endParaRPr kumimoji="0" lang="ko-KR" altLang="en-US" sz="1500" dirty="0">
              <a:solidFill>
                <a:schemeClr val="tx1"/>
              </a:solidFill>
              <a:ea typeface="굴림" pitchFamily="50" charset="-127"/>
            </a:endParaRPr>
          </a:p>
        </p:txBody>
      </p:sp>
      <p:cxnSp>
        <p:nvCxnSpPr>
          <p:cNvPr id="10362" name="꺾인 연결선 3"/>
          <p:cNvCxnSpPr>
            <a:cxnSpLocks noChangeShapeType="1"/>
            <a:endCxn id="10360" idx="2"/>
          </p:cNvCxnSpPr>
          <p:nvPr/>
        </p:nvCxnSpPr>
        <p:spPr bwMode="auto">
          <a:xfrm>
            <a:off x="2124075" y="2824163"/>
            <a:ext cx="3122613" cy="1492250"/>
          </a:xfrm>
          <a:prstGeom prst="bentConnector3">
            <a:avLst>
              <a:gd name="adj1" fmla="val 81389"/>
            </a:avLst>
          </a:prstGeom>
          <a:noFill/>
          <a:ln w="9525" algn="ctr">
            <a:solidFill>
              <a:schemeClr val="tx1"/>
            </a:solidFill>
            <a:round/>
            <a:headEnd/>
            <a:tailEnd type="arrow" w="med" len="med"/>
          </a:ln>
          <a:effectLst>
            <a:prstShdw prst="shdw17" dist="17961" dir="2700000">
              <a:schemeClr val="bg2"/>
            </a:prstShdw>
          </a:effectLst>
        </p:spPr>
      </p:cxnSp>
    </p:spTree>
    <p:extLst>
      <p:ext uri="{BB962C8B-B14F-4D97-AF65-F5344CB8AC3E}">
        <p14:creationId xmlns:p14="http://schemas.microsoft.com/office/powerpoint/2010/main" xmlns="" val="6326896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p:cNvSpPr>
            <a:spLocks noGrp="1"/>
          </p:cNvSpPr>
          <p:nvPr>
            <p:ph type="title"/>
          </p:nvPr>
        </p:nvSpPr>
        <p:spPr>
          <a:xfrm>
            <a:off x="685800" y="685800"/>
            <a:ext cx="7772400" cy="727075"/>
          </a:xfrm>
        </p:spPr>
        <p:txBody>
          <a:bodyPr/>
          <a:lstStyle/>
          <a:p>
            <a:r>
              <a:rPr lang="en-US" altLang="ko-KR" smtClean="0">
                <a:ea typeface="굴림" charset="-127"/>
              </a:rPr>
              <a:t>Reliable Multicast (7/11)</a:t>
            </a:r>
            <a:endParaRPr lang="ko-KR" altLang="en-US" smtClean="0">
              <a:ea typeface="굴림" charset="-127"/>
            </a:endParaRPr>
          </a:p>
        </p:txBody>
      </p:sp>
      <p:sp>
        <p:nvSpPr>
          <p:cNvPr id="11267" name="내용 개체 틀 2"/>
          <p:cNvSpPr>
            <a:spLocks noGrp="1"/>
          </p:cNvSpPr>
          <p:nvPr>
            <p:ph idx="1"/>
          </p:nvPr>
        </p:nvSpPr>
        <p:spPr>
          <a:xfrm>
            <a:off x="685800" y="1557338"/>
            <a:ext cx="3886200" cy="4538662"/>
          </a:xfrm>
        </p:spPr>
        <p:txBody>
          <a:bodyPr/>
          <a:lstStyle/>
          <a:p>
            <a:pPr marL="457200" indent="-457200">
              <a:buFontTx/>
              <a:buAutoNum type="circleNumDbPlain"/>
            </a:pPr>
            <a:r>
              <a:rPr lang="en-US" altLang="ko-KR" sz="1800" dirty="0" smtClean="0">
                <a:ea typeface="굴림" charset="-127"/>
              </a:rPr>
              <a:t>A transmits a multicast data frame to one-hop PDs (e.g., B, D, and I) for multicast.</a:t>
            </a:r>
          </a:p>
          <a:p>
            <a:pPr marL="457200" indent="-457200">
              <a:buFontTx/>
              <a:buAutoNum type="circleNumDbPlain"/>
            </a:pPr>
            <a:r>
              <a:rPr lang="en-US" altLang="ko-KR" sz="1800" dirty="0" smtClean="0">
                <a:ea typeface="굴림" charset="-127"/>
              </a:rPr>
              <a:t>However, suppose I does not receive the multicast data frame of A because of transmission error.</a:t>
            </a:r>
          </a:p>
        </p:txBody>
      </p:sp>
      <p:sp>
        <p:nvSpPr>
          <p:cNvPr id="11268"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B3D9F709-68B2-4118-B656-E1E20A2470C0}" type="slidenum">
              <a:rPr kumimoji="0" lang="en-US" altLang="ko-KR" smtClean="0">
                <a:latin typeface="Times New Roman" pitchFamily="18" charset="0"/>
              </a:rPr>
              <a:pPr/>
              <a:t>77</a:t>
            </a:fld>
            <a:endParaRPr kumimoji="0" lang="en-US" altLang="ko-KR" smtClean="0">
              <a:latin typeface="Times New Roman" pitchFamily="18" charset="0"/>
            </a:endParaRPr>
          </a:p>
        </p:txBody>
      </p:sp>
      <p:sp>
        <p:nvSpPr>
          <p:cNvPr id="11269" name="TextBox 36"/>
          <p:cNvSpPr txBox="1">
            <a:spLocks noChangeArrowheads="1"/>
          </p:cNvSpPr>
          <p:nvPr/>
        </p:nvSpPr>
        <p:spPr bwMode="auto">
          <a:xfrm>
            <a:off x="5624513" y="3800475"/>
            <a:ext cx="3381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①</a:t>
            </a:r>
          </a:p>
        </p:txBody>
      </p:sp>
      <p:cxnSp>
        <p:nvCxnSpPr>
          <p:cNvPr id="93" name="직선 연결선 92"/>
          <p:cNvCxnSpPr/>
          <p:nvPr/>
        </p:nvCxnSpPr>
        <p:spPr bwMode="auto">
          <a:xfrm flipH="1">
            <a:off x="5153808" y="2890896"/>
            <a:ext cx="288032" cy="288032"/>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cene3d>
            <a:camera prst="orthographicFront">
              <a:rot lat="5400000" lon="5400000" rev="0"/>
            </a:camera>
            <a:lightRig rig="threePt" dir="t"/>
          </a:scene3d>
        </p:spPr>
      </p:cxnSp>
      <p:sp>
        <p:nvSpPr>
          <p:cNvPr id="91" name="오른쪽 화살표 90"/>
          <p:cNvSpPr/>
          <p:nvPr/>
        </p:nvSpPr>
        <p:spPr>
          <a:xfrm rot="15896055">
            <a:off x="5045869" y="3764757"/>
            <a:ext cx="630237" cy="101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92" name="오른쪽 화살표 91"/>
          <p:cNvSpPr/>
          <p:nvPr/>
        </p:nvSpPr>
        <p:spPr>
          <a:xfrm rot="20004640">
            <a:off x="5559425" y="4040188"/>
            <a:ext cx="587375" cy="8731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94" name="오른쪽 화살표 93"/>
          <p:cNvSpPr/>
          <p:nvPr/>
        </p:nvSpPr>
        <p:spPr>
          <a:xfrm rot="4832318">
            <a:off x="5179219" y="4756944"/>
            <a:ext cx="587375" cy="87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1274" name="TextBox 36"/>
          <p:cNvSpPr txBox="1">
            <a:spLocks noChangeArrowheads="1"/>
          </p:cNvSpPr>
          <p:nvPr/>
        </p:nvSpPr>
        <p:spPr bwMode="auto">
          <a:xfrm>
            <a:off x="5070475" y="3692525"/>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①</a:t>
            </a:r>
          </a:p>
        </p:txBody>
      </p:sp>
      <p:sp>
        <p:nvSpPr>
          <p:cNvPr id="11275" name="TextBox 36"/>
          <p:cNvSpPr txBox="1">
            <a:spLocks noChangeArrowheads="1"/>
          </p:cNvSpPr>
          <p:nvPr/>
        </p:nvSpPr>
        <p:spPr bwMode="auto">
          <a:xfrm>
            <a:off x="5502275" y="4608513"/>
            <a:ext cx="3381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②</a:t>
            </a:r>
          </a:p>
        </p:txBody>
      </p:sp>
      <p:sp>
        <p:nvSpPr>
          <p:cNvPr id="6" name="곱셈 기호 5"/>
          <p:cNvSpPr/>
          <p:nvPr/>
        </p:nvSpPr>
        <p:spPr bwMode="auto">
          <a:xfrm>
            <a:off x="5246688" y="4541838"/>
            <a:ext cx="436562" cy="436562"/>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eaLnBrk="0" latinLnBrk="0" hangingPunct="0">
              <a:defRPr/>
            </a:pPr>
            <a:endParaRPr kumimoji="0" lang="ko-KR" altLang="en-US">
              <a:solidFill>
                <a:schemeClr val="tx1"/>
              </a:solidFill>
              <a:ea typeface="굴림" pitchFamily="50" charset="-127"/>
            </a:endParaRPr>
          </a:p>
        </p:txBody>
      </p:sp>
      <p:graphicFrame>
        <p:nvGraphicFramePr>
          <p:cNvPr id="99" name="표 98"/>
          <p:cNvGraphicFramePr>
            <a:graphicFrameLocks noGrp="1"/>
          </p:cNvGraphicFramePr>
          <p:nvPr/>
        </p:nvGraphicFramePr>
        <p:xfrm>
          <a:off x="4818063" y="3994150"/>
          <a:ext cx="366712" cy="659106"/>
        </p:xfrm>
        <a:graphic>
          <a:graphicData uri="http://schemas.openxmlformats.org/drawingml/2006/table">
            <a:tbl>
              <a:tblPr firstRow="1" bandRow="1">
                <a:tableStyleId>{5C22544A-7EE6-4342-B048-85BDC9FD1C3A}</a:tableStyleId>
              </a:tblPr>
              <a:tblGrid>
                <a:gridCol w="183356"/>
                <a:gridCol w="183356"/>
              </a:tblGrid>
              <a:tr h="219604">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I</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0" name="표 99"/>
          <p:cNvGraphicFramePr>
            <a:graphicFrameLocks noGrp="1"/>
          </p:cNvGraphicFramePr>
          <p:nvPr/>
        </p:nvGraphicFramePr>
        <p:xfrm>
          <a:off x="4960938" y="5226050"/>
          <a:ext cx="366712" cy="219352"/>
        </p:xfrm>
        <a:graphic>
          <a:graphicData uri="http://schemas.openxmlformats.org/drawingml/2006/table">
            <a:tbl>
              <a:tblPr firstRow="1" bandRow="1">
                <a:tableStyleId>{5C22544A-7EE6-4342-B048-85BDC9FD1C3A}</a:tableStyleId>
              </a:tblPr>
              <a:tblGrid>
                <a:gridCol w="183356"/>
                <a:gridCol w="183356"/>
              </a:tblGrid>
              <a:tr h="219075">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1" name="표 100"/>
          <p:cNvGraphicFramePr>
            <a:graphicFrameLocks noGrp="1"/>
          </p:cNvGraphicFramePr>
          <p:nvPr/>
        </p:nvGraphicFramePr>
        <p:xfrm>
          <a:off x="4735513" y="3079750"/>
          <a:ext cx="368300" cy="439752"/>
        </p:xfrm>
        <a:graphic>
          <a:graphicData uri="http://schemas.openxmlformats.org/drawingml/2006/table">
            <a:tbl>
              <a:tblPr firstRow="1" bandRow="1">
                <a:tableStyleId>{5C22544A-7EE6-4342-B048-85BDC9FD1C3A}</a:tableStyleId>
              </a:tblPr>
              <a:tblGrid>
                <a:gridCol w="184150"/>
                <a:gridCol w="184150"/>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C</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2" name="표 101"/>
          <p:cNvGraphicFramePr>
            <a:graphicFrameLocks noGrp="1"/>
          </p:cNvGraphicFramePr>
          <p:nvPr/>
        </p:nvGraphicFramePr>
        <p:xfrm>
          <a:off x="5935663" y="2400300"/>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3" name="표 102"/>
          <p:cNvGraphicFramePr>
            <a:graphicFrameLocks noGrp="1"/>
          </p:cNvGraphicFramePr>
          <p:nvPr/>
        </p:nvGraphicFramePr>
        <p:xfrm>
          <a:off x="6111875" y="3294063"/>
          <a:ext cx="366714" cy="439752"/>
        </p:xfrm>
        <a:graphic>
          <a:graphicData uri="http://schemas.openxmlformats.org/drawingml/2006/table">
            <a:tbl>
              <a:tblPr firstRow="1" bandRow="1">
                <a:tableStyleId>{5C22544A-7EE6-4342-B048-85BDC9FD1C3A}</a:tableStyleId>
              </a:tblPr>
              <a:tblGrid>
                <a:gridCol w="183357"/>
                <a:gridCol w="183357"/>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4" name="표 103"/>
          <p:cNvGraphicFramePr>
            <a:graphicFrameLocks noGrp="1"/>
          </p:cNvGraphicFramePr>
          <p:nvPr/>
        </p:nvGraphicFramePr>
        <p:xfrm>
          <a:off x="6764338" y="4884738"/>
          <a:ext cx="366712" cy="439752"/>
        </p:xfrm>
        <a:graphic>
          <a:graphicData uri="http://schemas.openxmlformats.org/drawingml/2006/table">
            <a:tbl>
              <a:tblPr firstRow="1" bandRow="1">
                <a:tableStyleId>{5C22544A-7EE6-4342-B048-85BDC9FD1C3A}</a:tableStyleId>
              </a:tblPr>
              <a:tblGrid>
                <a:gridCol w="183356"/>
                <a:gridCol w="183356"/>
              </a:tblGrid>
              <a:tr h="219869">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5" name="표 104"/>
          <p:cNvGraphicFramePr>
            <a:graphicFrameLocks noGrp="1"/>
          </p:cNvGraphicFramePr>
          <p:nvPr/>
        </p:nvGraphicFramePr>
        <p:xfrm>
          <a:off x="7740650" y="4065588"/>
          <a:ext cx="366714" cy="659106"/>
        </p:xfrm>
        <a:graphic>
          <a:graphicData uri="http://schemas.openxmlformats.org/drawingml/2006/table">
            <a:tbl>
              <a:tblPr firstRow="1" bandRow="1">
                <a:tableStyleId>{5C22544A-7EE6-4342-B048-85BDC9FD1C3A}</a:tableStyleId>
              </a:tblPr>
              <a:tblGrid>
                <a:gridCol w="183357"/>
                <a:gridCol w="183357"/>
              </a:tblGrid>
              <a:tr h="219604">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G</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H</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6" name="표 105"/>
          <p:cNvGraphicFramePr>
            <a:graphicFrameLocks noGrp="1"/>
          </p:cNvGraphicFramePr>
          <p:nvPr/>
        </p:nvGraphicFramePr>
        <p:xfrm>
          <a:off x="6954838" y="2714625"/>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7" name="표 106"/>
          <p:cNvGraphicFramePr>
            <a:graphicFrameLocks noGrp="1"/>
          </p:cNvGraphicFramePr>
          <p:nvPr/>
        </p:nvGraphicFramePr>
        <p:xfrm>
          <a:off x="8078788" y="2714625"/>
          <a:ext cx="366712" cy="220663"/>
        </p:xfrm>
        <a:graphic>
          <a:graphicData uri="http://schemas.openxmlformats.org/drawingml/2006/table">
            <a:tbl>
              <a:tblPr firstRow="1" bandRow="1">
                <a:tableStyleId>{5C22544A-7EE6-4342-B048-85BDC9FD1C3A}</a:tableStyleId>
              </a:tblPr>
              <a:tblGrid>
                <a:gridCol w="183356"/>
                <a:gridCol w="183356"/>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cxnSp>
        <p:nvCxnSpPr>
          <p:cNvPr id="11370" name="직선 연결선 30"/>
          <p:cNvCxnSpPr>
            <a:cxnSpLocks noChangeShapeType="1"/>
            <a:stCxn id="63" idx="3"/>
            <a:endCxn id="26" idx="0"/>
          </p:cNvCxnSpPr>
          <p:nvPr/>
        </p:nvCxnSpPr>
        <p:spPr bwMode="auto">
          <a:xfrm flipH="1">
            <a:off x="5314950" y="2625725"/>
            <a:ext cx="303213" cy="5207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1371" name="직선 연결선 32"/>
          <p:cNvCxnSpPr>
            <a:cxnSpLocks noChangeShapeType="1"/>
            <a:stCxn id="57" idx="1"/>
            <a:endCxn id="12" idx="5"/>
          </p:cNvCxnSpPr>
          <p:nvPr/>
        </p:nvCxnSpPr>
        <p:spPr bwMode="auto">
          <a:xfrm flipH="1" flipV="1">
            <a:off x="6392863" y="4029075"/>
            <a:ext cx="449262" cy="523875"/>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1372" name="직선 연결선 36"/>
          <p:cNvCxnSpPr>
            <a:cxnSpLocks noChangeShapeType="1"/>
            <a:stCxn id="60" idx="3"/>
            <a:endCxn id="57" idx="7"/>
          </p:cNvCxnSpPr>
          <p:nvPr/>
        </p:nvCxnSpPr>
        <p:spPr bwMode="auto">
          <a:xfrm flipH="1">
            <a:off x="7070725" y="4013200"/>
            <a:ext cx="439738" cy="53975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1373" name="직선 연결선 37"/>
          <p:cNvCxnSpPr>
            <a:cxnSpLocks noChangeShapeType="1"/>
            <a:stCxn id="11386" idx="4"/>
            <a:endCxn id="60" idx="0"/>
          </p:cNvCxnSpPr>
          <p:nvPr/>
        </p:nvCxnSpPr>
        <p:spPr bwMode="auto">
          <a:xfrm>
            <a:off x="7497763" y="2987675"/>
            <a:ext cx="128587" cy="7493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1374" name="직선 연결선 38"/>
          <p:cNvCxnSpPr>
            <a:cxnSpLocks noChangeShapeType="1"/>
            <a:stCxn id="11387" idx="3"/>
            <a:endCxn id="60" idx="7"/>
          </p:cNvCxnSpPr>
          <p:nvPr/>
        </p:nvCxnSpPr>
        <p:spPr bwMode="auto">
          <a:xfrm flipH="1">
            <a:off x="7740650" y="3236913"/>
            <a:ext cx="442913" cy="547687"/>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1375" name="TextBox 78"/>
          <p:cNvSpPr txBox="1">
            <a:spLocks noChangeArrowheads="1"/>
          </p:cNvSpPr>
          <p:nvPr/>
        </p:nvSpPr>
        <p:spPr bwMode="auto">
          <a:xfrm>
            <a:off x="5518150" y="5503863"/>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Multicast Data Frame</a:t>
            </a:r>
            <a:endParaRPr kumimoji="0" lang="ko-KR" altLang="en-US"/>
          </a:p>
        </p:txBody>
      </p:sp>
      <p:sp>
        <p:nvSpPr>
          <p:cNvPr id="44" name="오른쪽 화살표 43"/>
          <p:cNvSpPr/>
          <p:nvPr/>
        </p:nvSpPr>
        <p:spPr>
          <a:xfrm>
            <a:off x="4868863" y="563086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46" name="오른쪽 화살표 45"/>
          <p:cNvSpPr/>
          <p:nvPr/>
        </p:nvSpPr>
        <p:spPr>
          <a:xfrm>
            <a:off x="4868863" y="6030913"/>
            <a:ext cx="647700" cy="142875"/>
          </a:xfrm>
          <a:prstGeom prst="rightArrow">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1378" name="TextBox 78"/>
          <p:cNvSpPr txBox="1">
            <a:spLocks noChangeArrowheads="1"/>
          </p:cNvSpPr>
          <p:nvPr/>
        </p:nvSpPr>
        <p:spPr bwMode="auto">
          <a:xfrm>
            <a:off x="5518150" y="5905500"/>
            <a:ext cx="1389063"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ACK Frame</a:t>
            </a:r>
            <a:endParaRPr kumimoji="0" lang="ko-KR" altLang="en-US"/>
          </a:p>
        </p:txBody>
      </p:sp>
      <p:sp>
        <p:nvSpPr>
          <p:cNvPr id="11379" name="TextBox 39"/>
          <p:cNvSpPr txBox="1">
            <a:spLocks noChangeArrowheads="1"/>
          </p:cNvSpPr>
          <p:nvPr/>
        </p:nvSpPr>
        <p:spPr bwMode="auto">
          <a:xfrm>
            <a:off x="4787900" y="1557338"/>
            <a:ext cx="3671888" cy="6461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O indicates corresponding 1-hop neighbor is not acknowledged yet.</a:t>
            </a:r>
            <a:endParaRPr kumimoji="0" lang="ko-KR" altLang="en-US"/>
          </a:p>
        </p:txBody>
      </p:sp>
      <p:cxnSp>
        <p:nvCxnSpPr>
          <p:cNvPr id="11380" name="직선 화살표 연결선 40"/>
          <p:cNvCxnSpPr>
            <a:cxnSpLocks noChangeShapeType="1"/>
          </p:cNvCxnSpPr>
          <p:nvPr/>
        </p:nvCxnSpPr>
        <p:spPr bwMode="auto">
          <a:xfrm flipH="1">
            <a:off x="5019675" y="2203450"/>
            <a:ext cx="173038" cy="863600"/>
          </a:xfrm>
          <a:prstGeom prst="straightConnector1">
            <a:avLst/>
          </a:prstGeom>
          <a:noFill/>
          <a:ln w="9525" algn="ctr">
            <a:solidFill>
              <a:schemeClr val="tx1"/>
            </a:solidFill>
            <a:round/>
            <a:headEnd/>
            <a:tailEnd type="arrow" w="med" len="me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1381" name="타원 10"/>
          <p:cNvSpPr>
            <a:spLocks noChangeArrowheads="1"/>
          </p:cNvSpPr>
          <p:nvPr/>
        </p:nvSpPr>
        <p:spPr bwMode="auto">
          <a:xfrm>
            <a:off x="5246688" y="4154488"/>
            <a:ext cx="325437"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A</a:t>
            </a:r>
            <a:endParaRPr kumimoji="0" lang="ko-KR" altLang="en-US" sz="1500">
              <a:solidFill>
                <a:schemeClr val="bg1"/>
              </a:solidFill>
            </a:endParaRPr>
          </a:p>
        </p:txBody>
      </p:sp>
      <p:sp>
        <p:nvSpPr>
          <p:cNvPr id="12" name="타원 11"/>
          <p:cNvSpPr/>
          <p:nvPr/>
        </p:nvSpPr>
        <p:spPr bwMode="auto">
          <a:xfrm>
            <a:off x="6115050" y="375285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D</a:t>
            </a:r>
            <a:endParaRPr kumimoji="0" lang="ko-KR" altLang="en-US" sz="1500" dirty="0">
              <a:solidFill>
                <a:schemeClr val="tx1"/>
              </a:solidFill>
              <a:ea typeface="굴림" pitchFamily="50" charset="-127"/>
            </a:endParaRPr>
          </a:p>
        </p:txBody>
      </p:sp>
      <p:sp>
        <p:nvSpPr>
          <p:cNvPr id="57" name="타원 56"/>
          <p:cNvSpPr/>
          <p:nvPr/>
        </p:nvSpPr>
        <p:spPr bwMode="auto">
          <a:xfrm>
            <a:off x="6794500" y="450532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E</a:t>
            </a:r>
            <a:endParaRPr kumimoji="0" lang="ko-KR" altLang="en-US" sz="1500" dirty="0">
              <a:solidFill>
                <a:schemeClr val="bg1"/>
              </a:solidFill>
              <a:ea typeface="굴림" pitchFamily="50" charset="-127"/>
            </a:endParaRPr>
          </a:p>
        </p:txBody>
      </p:sp>
      <p:sp>
        <p:nvSpPr>
          <p:cNvPr id="60" name="타원 6"/>
          <p:cNvSpPr>
            <a:spLocks noChangeArrowheads="1"/>
          </p:cNvSpPr>
          <p:nvPr/>
        </p:nvSpPr>
        <p:spPr bwMode="auto">
          <a:xfrm>
            <a:off x="7462838" y="3736975"/>
            <a:ext cx="325437" cy="323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rPr>
              <a:t>F</a:t>
            </a:r>
            <a:endParaRPr kumimoji="0" lang="ko-KR" altLang="en-US" sz="1500" dirty="0">
              <a:solidFill>
                <a:schemeClr val="tx1"/>
              </a:solidFill>
            </a:endParaRPr>
          </a:p>
        </p:txBody>
      </p:sp>
      <p:sp>
        <p:nvSpPr>
          <p:cNvPr id="63" name="타원 62"/>
          <p:cNvSpPr/>
          <p:nvPr/>
        </p:nvSpPr>
        <p:spPr bwMode="auto">
          <a:xfrm>
            <a:off x="5572125" y="2349500"/>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C</a:t>
            </a:r>
            <a:endParaRPr kumimoji="0" lang="ko-KR" altLang="en-US" sz="1500" dirty="0">
              <a:solidFill>
                <a:schemeClr val="bg1"/>
              </a:solidFill>
              <a:ea typeface="굴림" pitchFamily="50" charset="-127"/>
            </a:endParaRPr>
          </a:p>
        </p:txBody>
      </p:sp>
      <p:sp>
        <p:nvSpPr>
          <p:cNvPr id="11386" name="타원 6"/>
          <p:cNvSpPr>
            <a:spLocks noChangeArrowheads="1"/>
          </p:cNvSpPr>
          <p:nvPr/>
        </p:nvSpPr>
        <p:spPr bwMode="auto">
          <a:xfrm>
            <a:off x="7335838" y="2662238"/>
            <a:ext cx="323850" cy="32543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G</a:t>
            </a:r>
            <a:endParaRPr kumimoji="0" lang="ko-KR" altLang="en-US" sz="1500">
              <a:solidFill>
                <a:schemeClr val="bg1"/>
              </a:solidFill>
            </a:endParaRPr>
          </a:p>
        </p:txBody>
      </p:sp>
      <p:sp>
        <p:nvSpPr>
          <p:cNvPr id="11387" name="타원 6"/>
          <p:cNvSpPr>
            <a:spLocks noChangeArrowheads="1"/>
          </p:cNvSpPr>
          <p:nvPr/>
        </p:nvSpPr>
        <p:spPr bwMode="auto">
          <a:xfrm>
            <a:off x="8135938" y="2960688"/>
            <a:ext cx="323850"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H</a:t>
            </a:r>
            <a:endParaRPr kumimoji="0" lang="ko-KR" altLang="en-US" sz="1500">
              <a:solidFill>
                <a:schemeClr val="bg1"/>
              </a:solidFill>
            </a:endParaRPr>
          </a:p>
        </p:txBody>
      </p:sp>
      <p:sp>
        <p:nvSpPr>
          <p:cNvPr id="90" name="타원 89"/>
          <p:cNvSpPr/>
          <p:nvPr/>
        </p:nvSpPr>
        <p:spPr bwMode="auto">
          <a:xfrm>
            <a:off x="5381625" y="511968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I</a:t>
            </a:r>
            <a:endParaRPr kumimoji="0" lang="ko-KR" altLang="en-US" sz="1500" dirty="0">
              <a:solidFill>
                <a:schemeClr val="bg1"/>
              </a:solidFill>
              <a:ea typeface="굴림" pitchFamily="50" charset="-127"/>
            </a:endParaRPr>
          </a:p>
        </p:txBody>
      </p:sp>
      <p:sp>
        <p:nvSpPr>
          <p:cNvPr id="26" name="타원 25"/>
          <p:cNvSpPr/>
          <p:nvPr/>
        </p:nvSpPr>
        <p:spPr bwMode="auto">
          <a:xfrm>
            <a:off x="5153025" y="314642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B</a:t>
            </a:r>
            <a:endParaRPr kumimoji="0" lang="ko-KR" altLang="en-US" sz="1500" dirty="0">
              <a:solidFill>
                <a:schemeClr val="tx1"/>
              </a:solidFill>
              <a:ea typeface="굴림" pitchFamily="50" charset="-127"/>
            </a:endParaRPr>
          </a:p>
        </p:txBody>
      </p:sp>
    </p:spTree>
    <p:extLst>
      <p:ext uri="{BB962C8B-B14F-4D97-AF65-F5344CB8AC3E}">
        <p14:creationId xmlns:p14="http://schemas.microsoft.com/office/powerpoint/2010/main" xmlns="" val="11003455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a:xfrm>
            <a:off x="685800" y="685800"/>
            <a:ext cx="7772400" cy="727075"/>
          </a:xfrm>
        </p:spPr>
        <p:txBody>
          <a:bodyPr/>
          <a:lstStyle/>
          <a:p>
            <a:r>
              <a:rPr lang="en-US" altLang="ko-KR" smtClean="0">
                <a:ea typeface="굴림" charset="-127"/>
              </a:rPr>
              <a:t>Reliable Multicast (8/11)</a:t>
            </a:r>
            <a:endParaRPr lang="ko-KR" altLang="en-US" smtClean="0">
              <a:ea typeface="굴림" charset="-127"/>
            </a:endParaRPr>
          </a:p>
        </p:txBody>
      </p:sp>
      <p:sp>
        <p:nvSpPr>
          <p:cNvPr id="12291" name="내용 개체 틀 2"/>
          <p:cNvSpPr>
            <a:spLocks noGrp="1"/>
          </p:cNvSpPr>
          <p:nvPr>
            <p:ph idx="1"/>
          </p:nvPr>
        </p:nvSpPr>
        <p:spPr>
          <a:xfrm>
            <a:off x="685800" y="1557338"/>
            <a:ext cx="3886200" cy="4538662"/>
          </a:xfrm>
        </p:spPr>
        <p:txBody>
          <a:bodyPr/>
          <a:lstStyle/>
          <a:p>
            <a:pPr marL="457200" indent="-457200">
              <a:buFontTx/>
              <a:buAutoNum type="circleNumDbPlain" startAt="3"/>
            </a:pPr>
            <a:r>
              <a:rPr lang="en-US" altLang="ko-KR" sz="1800" dirty="0" smtClean="0">
                <a:ea typeface="굴림" charset="-127"/>
              </a:rPr>
              <a:t>A is waiting for the one-hop PD’s implicit ACK during D</a:t>
            </a:r>
            <a:r>
              <a:rPr lang="en-US" altLang="ko-KR" sz="1800" baseline="-25000" dirty="0" smtClean="0">
                <a:ea typeface="굴림" charset="-127"/>
              </a:rPr>
              <a:t>T</a:t>
            </a:r>
            <a:r>
              <a:rPr lang="en-US" altLang="ko-KR" sz="1800" dirty="0" smtClean="0">
                <a:ea typeface="굴림" charset="-127"/>
              </a:rPr>
              <a:t>.</a:t>
            </a:r>
          </a:p>
          <a:p>
            <a:pPr marL="457200" indent="-457200">
              <a:buFontTx/>
              <a:buAutoNum type="circleNumDbPlain" startAt="3"/>
            </a:pPr>
            <a:r>
              <a:rPr lang="en-US" altLang="ko-KR" sz="1800" dirty="0" smtClean="0">
                <a:ea typeface="굴림" charset="-127"/>
              </a:rPr>
              <a:t>B and</a:t>
            </a:r>
            <a:r>
              <a:rPr lang="ko-KR" altLang="en-US" sz="1800" dirty="0" smtClean="0">
                <a:ea typeface="굴림" charset="-127"/>
              </a:rPr>
              <a:t> </a:t>
            </a:r>
            <a:r>
              <a:rPr lang="en-US" altLang="ko-KR" sz="1800" dirty="0" smtClean="0">
                <a:ea typeface="굴림" charset="-127"/>
              </a:rPr>
              <a:t>D forward the multicast data frame from A. </a:t>
            </a:r>
          </a:p>
          <a:p>
            <a:pPr marL="457200" indent="-457200">
              <a:buFontTx/>
              <a:buAutoNum type="circleNumDbPlain" startAt="3"/>
            </a:pPr>
            <a:r>
              <a:rPr lang="en-US" altLang="ko-KR" sz="1800" dirty="0" smtClean="0">
                <a:ea typeface="굴림" charset="-127"/>
              </a:rPr>
              <a:t>I cannot transmit ACK frame to A because I did not receive the multicast data frame of A.</a:t>
            </a:r>
            <a:endParaRPr lang="ko-KR" altLang="en-US" sz="1800" dirty="0" smtClean="0">
              <a:ea typeface="굴림" charset="-127"/>
            </a:endParaRPr>
          </a:p>
        </p:txBody>
      </p:sp>
      <p:sp>
        <p:nvSpPr>
          <p:cNvPr id="12292"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B7F9603F-7E54-46C5-B9DA-B10D49DF2CC8}" type="slidenum">
              <a:rPr kumimoji="0" lang="en-US" altLang="ko-KR" smtClean="0">
                <a:latin typeface="Times New Roman" pitchFamily="18" charset="0"/>
              </a:rPr>
              <a:pPr/>
              <a:t>78</a:t>
            </a:fld>
            <a:endParaRPr kumimoji="0" lang="en-US" altLang="ko-KR" smtClean="0">
              <a:latin typeface="Times New Roman" pitchFamily="18" charset="0"/>
            </a:endParaRPr>
          </a:p>
        </p:txBody>
      </p:sp>
      <p:sp>
        <p:nvSpPr>
          <p:cNvPr id="12293" name="TextBox 36"/>
          <p:cNvSpPr txBox="1">
            <a:spLocks noChangeArrowheads="1"/>
          </p:cNvSpPr>
          <p:nvPr/>
        </p:nvSpPr>
        <p:spPr bwMode="auto">
          <a:xfrm>
            <a:off x="6327775" y="4238625"/>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④</a:t>
            </a:r>
          </a:p>
        </p:txBody>
      </p:sp>
      <p:cxnSp>
        <p:nvCxnSpPr>
          <p:cNvPr id="93" name="직선 연결선 92"/>
          <p:cNvCxnSpPr/>
          <p:nvPr/>
        </p:nvCxnSpPr>
        <p:spPr bwMode="auto">
          <a:xfrm flipH="1">
            <a:off x="5153808" y="2890896"/>
            <a:ext cx="288032" cy="288032"/>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cene3d>
            <a:camera prst="orthographicFront">
              <a:rot lat="5400000" lon="5400000" rev="0"/>
            </a:camera>
            <a:lightRig rig="threePt" dir="t"/>
          </a:scene3d>
        </p:spPr>
      </p:cxnSp>
      <p:sp>
        <p:nvSpPr>
          <p:cNvPr id="91" name="오른쪽 화살표 90"/>
          <p:cNvSpPr/>
          <p:nvPr/>
        </p:nvSpPr>
        <p:spPr>
          <a:xfrm rot="17908326">
            <a:off x="5257800" y="2863851"/>
            <a:ext cx="522287" cy="8731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92" name="오른쪽 화살표 91"/>
          <p:cNvSpPr/>
          <p:nvPr/>
        </p:nvSpPr>
        <p:spPr>
          <a:xfrm rot="2929546">
            <a:off x="6304756" y="4260057"/>
            <a:ext cx="625475" cy="8731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2297" name="TextBox 36"/>
          <p:cNvSpPr txBox="1">
            <a:spLocks noChangeArrowheads="1"/>
          </p:cNvSpPr>
          <p:nvPr/>
        </p:nvSpPr>
        <p:spPr bwMode="auto">
          <a:xfrm>
            <a:off x="5148263" y="4951413"/>
            <a:ext cx="3381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⑤</a:t>
            </a:r>
          </a:p>
        </p:txBody>
      </p:sp>
      <p:sp>
        <p:nvSpPr>
          <p:cNvPr id="22" name="오른쪽 화살표 21"/>
          <p:cNvSpPr/>
          <p:nvPr/>
        </p:nvSpPr>
        <p:spPr>
          <a:xfrm rot="5070360">
            <a:off x="5049044" y="3771107"/>
            <a:ext cx="612775" cy="9048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3" name="오른쪽 화살표 22"/>
          <p:cNvSpPr/>
          <p:nvPr/>
        </p:nvSpPr>
        <p:spPr>
          <a:xfrm rot="9146805">
            <a:off x="5576888" y="4083050"/>
            <a:ext cx="555625" cy="841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2300" name="TextBox 36"/>
          <p:cNvSpPr txBox="1">
            <a:spLocks noChangeArrowheads="1"/>
          </p:cNvSpPr>
          <p:nvPr/>
        </p:nvSpPr>
        <p:spPr bwMode="auto">
          <a:xfrm>
            <a:off x="5640388" y="3863975"/>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④</a:t>
            </a:r>
          </a:p>
        </p:txBody>
      </p:sp>
      <p:sp>
        <p:nvSpPr>
          <p:cNvPr id="12301" name="TextBox 36"/>
          <p:cNvSpPr txBox="1">
            <a:spLocks noChangeArrowheads="1"/>
          </p:cNvSpPr>
          <p:nvPr/>
        </p:nvSpPr>
        <p:spPr bwMode="auto">
          <a:xfrm>
            <a:off x="5154613" y="4429125"/>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③</a:t>
            </a:r>
          </a:p>
        </p:txBody>
      </p:sp>
      <p:sp>
        <p:nvSpPr>
          <p:cNvPr id="12302" name="TextBox 36"/>
          <p:cNvSpPr txBox="1">
            <a:spLocks noChangeArrowheads="1"/>
          </p:cNvSpPr>
          <p:nvPr/>
        </p:nvSpPr>
        <p:spPr bwMode="auto">
          <a:xfrm>
            <a:off x="5043488" y="3633788"/>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④</a:t>
            </a:r>
          </a:p>
        </p:txBody>
      </p:sp>
      <p:sp>
        <p:nvSpPr>
          <p:cNvPr id="12303" name="TextBox 36"/>
          <p:cNvSpPr txBox="1">
            <a:spLocks noChangeArrowheads="1"/>
          </p:cNvSpPr>
          <p:nvPr/>
        </p:nvSpPr>
        <p:spPr bwMode="auto">
          <a:xfrm>
            <a:off x="5233988" y="2703513"/>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④</a:t>
            </a:r>
          </a:p>
        </p:txBody>
      </p:sp>
      <p:graphicFrame>
        <p:nvGraphicFramePr>
          <p:cNvPr id="30" name="표 29"/>
          <p:cNvGraphicFramePr>
            <a:graphicFrameLocks noGrp="1"/>
          </p:cNvGraphicFramePr>
          <p:nvPr/>
        </p:nvGraphicFramePr>
        <p:xfrm>
          <a:off x="4818063" y="3994150"/>
          <a:ext cx="366712" cy="659106"/>
        </p:xfrm>
        <a:graphic>
          <a:graphicData uri="http://schemas.openxmlformats.org/drawingml/2006/table">
            <a:tbl>
              <a:tblPr firstRow="1" bandRow="1">
                <a:tableStyleId>{5C22544A-7EE6-4342-B048-85BDC9FD1C3A}</a:tableStyleId>
              </a:tblPr>
              <a:tblGrid>
                <a:gridCol w="183356"/>
                <a:gridCol w="183356"/>
              </a:tblGrid>
              <a:tr h="219604">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I</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1" name="표 30"/>
          <p:cNvGraphicFramePr>
            <a:graphicFrameLocks noGrp="1"/>
          </p:cNvGraphicFramePr>
          <p:nvPr/>
        </p:nvGraphicFramePr>
        <p:xfrm>
          <a:off x="4960938" y="5226050"/>
          <a:ext cx="366712" cy="219352"/>
        </p:xfrm>
        <a:graphic>
          <a:graphicData uri="http://schemas.openxmlformats.org/drawingml/2006/table">
            <a:tbl>
              <a:tblPr firstRow="1" bandRow="1">
                <a:tableStyleId>{5C22544A-7EE6-4342-B048-85BDC9FD1C3A}</a:tableStyleId>
              </a:tblPr>
              <a:tblGrid>
                <a:gridCol w="183356"/>
                <a:gridCol w="183356"/>
              </a:tblGrid>
              <a:tr h="219075">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2" name="표 31"/>
          <p:cNvGraphicFramePr>
            <a:graphicFrameLocks noGrp="1"/>
          </p:cNvGraphicFramePr>
          <p:nvPr/>
        </p:nvGraphicFramePr>
        <p:xfrm>
          <a:off x="4735513" y="3079750"/>
          <a:ext cx="368300" cy="439752"/>
        </p:xfrm>
        <a:graphic>
          <a:graphicData uri="http://schemas.openxmlformats.org/drawingml/2006/table">
            <a:tbl>
              <a:tblPr firstRow="1" bandRow="1">
                <a:tableStyleId>{5C22544A-7EE6-4342-B048-85BDC9FD1C3A}</a:tableStyleId>
              </a:tblPr>
              <a:tblGrid>
                <a:gridCol w="184150"/>
                <a:gridCol w="184150"/>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C</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3" name="표 32"/>
          <p:cNvGraphicFramePr>
            <a:graphicFrameLocks noGrp="1"/>
          </p:cNvGraphicFramePr>
          <p:nvPr/>
        </p:nvGraphicFramePr>
        <p:xfrm>
          <a:off x="5935663" y="2400300"/>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4" name="표 33"/>
          <p:cNvGraphicFramePr>
            <a:graphicFrameLocks noGrp="1"/>
          </p:cNvGraphicFramePr>
          <p:nvPr/>
        </p:nvGraphicFramePr>
        <p:xfrm>
          <a:off x="6111875" y="3294063"/>
          <a:ext cx="366714" cy="439752"/>
        </p:xfrm>
        <a:graphic>
          <a:graphicData uri="http://schemas.openxmlformats.org/drawingml/2006/table">
            <a:tbl>
              <a:tblPr firstRow="1" bandRow="1">
                <a:tableStyleId>{5C22544A-7EE6-4342-B048-85BDC9FD1C3A}</a:tableStyleId>
              </a:tblPr>
              <a:tblGrid>
                <a:gridCol w="183357"/>
                <a:gridCol w="183357"/>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5" name="표 34"/>
          <p:cNvGraphicFramePr>
            <a:graphicFrameLocks noGrp="1"/>
          </p:cNvGraphicFramePr>
          <p:nvPr/>
        </p:nvGraphicFramePr>
        <p:xfrm>
          <a:off x="6764338" y="4884738"/>
          <a:ext cx="366712" cy="439752"/>
        </p:xfrm>
        <a:graphic>
          <a:graphicData uri="http://schemas.openxmlformats.org/drawingml/2006/table">
            <a:tbl>
              <a:tblPr firstRow="1" bandRow="1">
                <a:tableStyleId>{5C22544A-7EE6-4342-B048-85BDC9FD1C3A}</a:tableStyleId>
              </a:tblPr>
              <a:tblGrid>
                <a:gridCol w="183356"/>
                <a:gridCol w="183356"/>
              </a:tblGrid>
              <a:tr h="219869">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6" name="표 35"/>
          <p:cNvGraphicFramePr>
            <a:graphicFrameLocks noGrp="1"/>
          </p:cNvGraphicFramePr>
          <p:nvPr/>
        </p:nvGraphicFramePr>
        <p:xfrm>
          <a:off x="7740650" y="4065588"/>
          <a:ext cx="366714" cy="659106"/>
        </p:xfrm>
        <a:graphic>
          <a:graphicData uri="http://schemas.openxmlformats.org/drawingml/2006/table">
            <a:tbl>
              <a:tblPr firstRow="1" bandRow="1">
                <a:tableStyleId>{5C22544A-7EE6-4342-B048-85BDC9FD1C3A}</a:tableStyleId>
              </a:tblPr>
              <a:tblGrid>
                <a:gridCol w="183357"/>
                <a:gridCol w="183357"/>
              </a:tblGrid>
              <a:tr h="219604">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G</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H</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7" name="표 36"/>
          <p:cNvGraphicFramePr>
            <a:graphicFrameLocks noGrp="1"/>
          </p:cNvGraphicFramePr>
          <p:nvPr/>
        </p:nvGraphicFramePr>
        <p:xfrm>
          <a:off x="6954838" y="2714625"/>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8" name="표 37"/>
          <p:cNvGraphicFramePr>
            <a:graphicFrameLocks noGrp="1"/>
          </p:cNvGraphicFramePr>
          <p:nvPr/>
        </p:nvGraphicFramePr>
        <p:xfrm>
          <a:off x="8078788" y="2714625"/>
          <a:ext cx="366712" cy="220663"/>
        </p:xfrm>
        <a:graphic>
          <a:graphicData uri="http://schemas.openxmlformats.org/drawingml/2006/table">
            <a:tbl>
              <a:tblPr firstRow="1" bandRow="1">
                <a:tableStyleId>{5C22544A-7EE6-4342-B048-85BDC9FD1C3A}</a:tableStyleId>
              </a:tblPr>
              <a:tblGrid>
                <a:gridCol w="183356"/>
                <a:gridCol w="183356"/>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cxnSp>
        <p:nvCxnSpPr>
          <p:cNvPr id="12397" name="직선 연결선 38"/>
          <p:cNvCxnSpPr>
            <a:cxnSpLocks noChangeShapeType="1"/>
            <a:stCxn id="12412" idx="4"/>
            <a:endCxn id="90" idx="0"/>
          </p:cNvCxnSpPr>
          <p:nvPr/>
        </p:nvCxnSpPr>
        <p:spPr bwMode="auto">
          <a:xfrm>
            <a:off x="5408613" y="4478338"/>
            <a:ext cx="134937" cy="64135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2398" name="직선 연결선 39"/>
          <p:cNvCxnSpPr>
            <a:cxnSpLocks noChangeShapeType="1"/>
            <a:stCxn id="60" idx="3"/>
            <a:endCxn id="57" idx="7"/>
          </p:cNvCxnSpPr>
          <p:nvPr/>
        </p:nvCxnSpPr>
        <p:spPr bwMode="auto">
          <a:xfrm flipH="1">
            <a:off x="7070725" y="4013200"/>
            <a:ext cx="439738" cy="53975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2399" name="직선 연결선 40"/>
          <p:cNvCxnSpPr>
            <a:cxnSpLocks noChangeShapeType="1"/>
            <a:stCxn id="12410" idx="4"/>
            <a:endCxn id="60" idx="0"/>
          </p:cNvCxnSpPr>
          <p:nvPr/>
        </p:nvCxnSpPr>
        <p:spPr bwMode="auto">
          <a:xfrm>
            <a:off x="7497763" y="2987675"/>
            <a:ext cx="128587" cy="7493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2400" name="직선 연결선 41"/>
          <p:cNvCxnSpPr>
            <a:cxnSpLocks noChangeShapeType="1"/>
            <a:stCxn id="12411" idx="3"/>
            <a:endCxn id="60" idx="7"/>
          </p:cNvCxnSpPr>
          <p:nvPr/>
        </p:nvCxnSpPr>
        <p:spPr bwMode="auto">
          <a:xfrm flipH="1">
            <a:off x="7740650" y="3236913"/>
            <a:ext cx="442913" cy="547687"/>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2401" name="TextBox 78"/>
          <p:cNvSpPr txBox="1">
            <a:spLocks noChangeArrowheads="1"/>
          </p:cNvSpPr>
          <p:nvPr/>
        </p:nvSpPr>
        <p:spPr bwMode="auto">
          <a:xfrm>
            <a:off x="5518150" y="5503863"/>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Multicast Data Frame</a:t>
            </a:r>
            <a:endParaRPr kumimoji="0" lang="ko-KR" altLang="en-US"/>
          </a:p>
        </p:txBody>
      </p:sp>
      <p:sp>
        <p:nvSpPr>
          <p:cNvPr id="44" name="오른쪽 화살표 43"/>
          <p:cNvSpPr/>
          <p:nvPr/>
        </p:nvSpPr>
        <p:spPr>
          <a:xfrm>
            <a:off x="4868863" y="563086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46" name="오른쪽 화살표 45"/>
          <p:cNvSpPr/>
          <p:nvPr/>
        </p:nvSpPr>
        <p:spPr>
          <a:xfrm>
            <a:off x="4868863" y="6030913"/>
            <a:ext cx="647700" cy="142875"/>
          </a:xfrm>
          <a:prstGeom prst="rightArrow">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2404" name="TextBox 78"/>
          <p:cNvSpPr txBox="1">
            <a:spLocks noChangeArrowheads="1"/>
          </p:cNvSpPr>
          <p:nvPr/>
        </p:nvSpPr>
        <p:spPr bwMode="auto">
          <a:xfrm>
            <a:off x="5518150" y="5905500"/>
            <a:ext cx="1389063"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ACK Frame</a:t>
            </a:r>
            <a:endParaRPr kumimoji="0" lang="ko-KR" altLang="en-US"/>
          </a:p>
        </p:txBody>
      </p:sp>
      <p:sp>
        <p:nvSpPr>
          <p:cNvPr id="12" name="타원 11"/>
          <p:cNvSpPr/>
          <p:nvPr/>
        </p:nvSpPr>
        <p:spPr bwMode="auto">
          <a:xfrm>
            <a:off x="6115050" y="375285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D</a:t>
            </a:r>
            <a:endParaRPr kumimoji="0" lang="ko-KR" altLang="en-US" sz="1500" dirty="0">
              <a:solidFill>
                <a:schemeClr val="tx1"/>
              </a:solidFill>
              <a:ea typeface="굴림" pitchFamily="50" charset="-127"/>
            </a:endParaRPr>
          </a:p>
        </p:txBody>
      </p:sp>
      <p:sp>
        <p:nvSpPr>
          <p:cNvPr id="26" name="타원 25"/>
          <p:cNvSpPr/>
          <p:nvPr/>
        </p:nvSpPr>
        <p:spPr bwMode="auto">
          <a:xfrm>
            <a:off x="5153025" y="314642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B</a:t>
            </a:r>
            <a:endParaRPr kumimoji="0" lang="ko-KR" altLang="en-US" sz="1500" dirty="0">
              <a:solidFill>
                <a:schemeClr val="tx1"/>
              </a:solidFill>
              <a:ea typeface="굴림" pitchFamily="50" charset="-127"/>
            </a:endParaRPr>
          </a:p>
        </p:txBody>
      </p:sp>
      <p:sp>
        <p:nvSpPr>
          <p:cNvPr id="57" name="타원 56"/>
          <p:cNvSpPr/>
          <p:nvPr/>
        </p:nvSpPr>
        <p:spPr bwMode="auto">
          <a:xfrm>
            <a:off x="6794500" y="450532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E</a:t>
            </a:r>
            <a:endParaRPr kumimoji="0" lang="ko-KR" altLang="en-US" sz="1500" dirty="0">
              <a:solidFill>
                <a:schemeClr val="bg1"/>
              </a:solidFill>
              <a:ea typeface="굴림" pitchFamily="50" charset="-127"/>
            </a:endParaRPr>
          </a:p>
        </p:txBody>
      </p:sp>
      <p:sp>
        <p:nvSpPr>
          <p:cNvPr id="60" name="타원 6"/>
          <p:cNvSpPr>
            <a:spLocks noChangeArrowheads="1"/>
          </p:cNvSpPr>
          <p:nvPr/>
        </p:nvSpPr>
        <p:spPr bwMode="auto">
          <a:xfrm>
            <a:off x="7462838" y="3736975"/>
            <a:ext cx="325437" cy="323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rPr>
              <a:t>F</a:t>
            </a:r>
            <a:endParaRPr kumimoji="0" lang="ko-KR" altLang="en-US" sz="1500" dirty="0">
              <a:solidFill>
                <a:schemeClr val="tx1"/>
              </a:solidFill>
            </a:endParaRPr>
          </a:p>
        </p:txBody>
      </p:sp>
      <p:sp>
        <p:nvSpPr>
          <p:cNvPr id="63" name="타원 62"/>
          <p:cNvSpPr/>
          <p:nvPr/>
        </p:nvSpPr>
        <p:spPr bwMode="auto">
          <a:xfrm>
            <a:off x="5572125" y="2349500"/>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C</a:t>
            </a:r>
            <a:endParaRPr kumimoji="0" lang="ko-KR" altLang="en-US" sz="1500" dirty="0">
              <a:solidFill>
                <a:schemeClr val="bg1"/>
              </a:solidFill>
              <a:ea typeface="굴림" pitchFamily="50" charset="-127"/>
            </a:endParaRPr>
          </a:p>
        </p:txBody>
      </p:sp>
      <p:sp>
        <p:nvSpPr>
          <p:cNvPr id="12410" name="타원 6"/>
          <p:cNvSpPr>
            <a:spLocks noChangeArrowheads="1"/>
          </p:cNvSpPr>
          <p:nvPr/>
        </p:nvSpPr>
        <p:spPr bwMode="auto">
          <a:xfrm>
            <a:off x="7335838" y="2662238"/>
            <a:ext cx="323850" cy="32543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G</a:t>
            </a:r>
            <a:endParaRPr kumimoji="0" lang="ko-KR" altLang="en-US" sz="1500">
              <a:solidFill>
                <a:schemeClr val="bg1"/>
              </a:solidFill>
            </a:endParaRPr>
          </a:p>
        </p:txBody>
      </p:sp>
      <p:sp>
        <p:nvSpPr>
          <p:cNvPr id="12411" name="타원 6"/>
          <p:cNvSpPr>
            <a:spLocks noChangeArrowheads="1"/>
          </p:cNvSpPr>
          <p:nvPr/>
        </p:nvSpPr>
        <p:spPr bwMode="auto">
          <a:xfrm>
            <a:off x="8135938" y="2960688"/>
            <a:ext cx="323850"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H</a:t>
            </a:r>
            <a:endParaRPr kumimoji="0" lang="ko-KR" altLang="en-US" sz="1500">
              <a:solidFill>
                <a:schemeClr val="bg1"/>
              </a:solidFill>
            </a:endParaRPr>
          </a:p>
        </p:txBody>
      </p:sp>
      <p:sp>
        <p:nvSpPr>
          <p:cNvPr id="12412" name="타원 10"/>
          <p:cNvSpPr>
            <a:spLocks noChangeArrowheads="1"/>
          </p:cNvSpPr>
          <p:nvPr/>
        </p:nvSpPr>
        <p:spPr bwMode="auto">
          <a:xfrm>
            <a:off x="5246688" y="4154488"/>
            <a:ext cx="325437"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A</a:t>
            </a:r>
            <a:endParaRPr kumimoji="0" lang="ko-KR" altLang="en-US" sz="1500">
              <a:solidFill>
                <a:schemeClr val="bg1"/>
              </a:solidFill>
            </a:endParaRPr>
          </a:p>
        </p:txBody>
      </p:sp>
      <p:sp>
        <p:nvSpPr>
          <p:cNvPr id="90" name="타원 89"/>
          <p:cNvSpPr/>
          <p:nvPr/>
        </p:nvSpPr>
        <p:spPr bwMode="auto">
          <a:xfrm>
            <a:off x="5381625" y="511968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I</a:t>
            </a:r>
            <a:endParaRPr kumimoji="0" lang="ko-KR" altLang="en-US" sz="1500" dirty="0">
              <a:solidFill>
                <a:schemeClr val="bg1"/>
              </a:solidFill>
              <a:ea typeface="굴림" pitchFamily="50" charset="-127"/>
            </a:endParaRPr>
          </a:p>
        </p:txBody>
      </p:sp>
    </p:spTree>
    <p:extLst>
      <p:ext uri="{BB962C8B-B14F-4D97-AF65-F5344CB8AC3E}">
        <p14:creationId xmlns:p14="http://schemas.microsoft.com/office/powerpoint/2010/main" xmlns="" val="582538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p:cNvSpPr>
            <a:spLocks noGrp="1"/>
          </p:cNvSpPr>
          <p:nvPr>
            <p:ph type="title"/>
          </p:nvPr>
        </p:nvSpPr>
        <p:spPr>
          <a:xfrm>
            <a:off x="685800" y="685800"/>
            <a:ext cx="7772400" cy="727075"/>
          </a:xfrm>
        </p:spPr>
        <p:txBody>
          <a:bodyPr/>
          <a:lstStyle/>
          <a:p>
            <a:r>
              <a:rPr lang="en-US" altLang="ko-KR" smtClean="0">
                <a:ea typeface="굴림" charset="-127"/>
              </a:rPr>
              <a:t>Reliable Multicast (9/11)</a:t>
            </a:r>
            <a:endParaRPr lang="ko-KR" altLang="en-US" smtClean="0">
              <a:ea typeface="굴림" charset="-127"/>
            </a:endParaRPr>
          </a:p>
        </p:txBody>
      </p:sp>
      <p:sp>
        <p:nvSpPr>
          <p:cNvPr id="13315" name="내용 개체 틀 2"/>
          <p:cNvSpPr>
            <a:spLocks noGrp="1"/>
          </p:cNvSpPr>
          <p:nvPr>
            <p:ph idx="1"/>
          </p:nvPr>
        </p:nvSpPr>
        <p:spPr>
          <a:xfrm>
            <a:off x="685800" y="1557338"/>
            <a:ext cx="3886200" cy="4538662"/>
          </a:xfrm>
        </p:spPr>
        <p:txBody>
          <a:bodyPr/>
          <a:lstStyle/>
          <a:p>
            <a:pPr marL="514350" indent="-514350">
              <a:lnSpc>
                <a:spcPct val="90000"/>
              </a:lnSpc>
              <a:buFontTx/>
              <a:buAutoNum type="circleNumDbPlain" startAt="6"/>
            </a:pPr>
            <a:r>
              <a:rPr lang="en-US" altLang="ko-KR" sz="1600" dirty="0" smtClean="0">
                <a:ea typeface="굴림" charset="-127"/>
              </a:rPr>
              <a:t>Since C received the forwarding frame, it transmits ACK to B.</a:t>
            </a:r>
          </a:p>
          <a:p>
            <a:pPr marL="514350" indent="-514350">
              <a:lnSpc>
                <a:spcPct val="90000"/>
              </a:lnSpc>
              <a:buFontTx/>
              <a:buAutoNum type="circleNumDbPlain" startAt="6"/>
            </a:pPr>
            <a:r>
              <a:rPr lang="en-US" altLang="ko-KR" sz="1600" dirty="0" smtClean="0">
                <a:ea typeface="굴림" charset="-127"/>
              </a:rPr>
              <a:t>E forwards the multicast data frame from D.</a:t>
            </a:r>
          </a:p>
          <a:p>
            <a:pPr marL="514350" indent="-514350">
              <a:lnSpc>
                <a:spcPct val="90000"/>
              </a:lnSpc>
              <a:buFontTx/>
              <a:buAutoNum type="circleNumDbPlain" startAt="6"/>
            </a:pPr>
            <a:r>
              <a:rPr lang="en-US" altLang="ko-KR" sz="1600" dirty="0" smtClean="0">
                <a:ea typeface="굴림" charset="-127"/>
              </a:rPr>
              <a:t>However, suppose D does not receive an implicit ACK from E because of transmission error.</a:t>
            </a:r>
          </a:p>
          <a:p>
            <a:pPr marL="514350" indent="-514350">
              <a:lnSpc>
                <a:spcPct val="90000"/>
              </a:lnSpc>
              <a:buFontTx/>
              <a:buAutoNum type="circleNumDbPlain" startAt="6"/>
            </a:pPr>
            <a:r>
              <a:rPr lang="en-US" altLang="ko-KR" sz="1600" dirty="0" smtClean="0">
                <a:ea typeface="굴림" charset="-127"/>
              </a:rPr>
              <a:t>A did not receive an ACK from I before timer is expired. Therefore, A retransmits the multicast data frame. Then, B and D check the A’s bitmap in the data frame.  </a:t>
            </a:r>
            <a:br>
              <a:rPr lang="en-US" altLang="ko-KR" sz="1600" dirty="0" smtClean="0">
                <a:ea typeface="굴림" charset="-127"/>
              </a:rPr>
            </a:br>
            <a:r>
              <a:rPr lang="en-US" altLang="ko-KR" sz="1600" dirty="0" smtClean="0">
                <a:ea typeface="굴림" charset="-127"/>
              </a:rPr>
              <a:t>B and D does not retransmit the data frame because A’s bitmap is checked.</a:t>
            </a:r>
          </a:p>
        </p:txBody>
      </p:sp>
      <p:sp>
        <p:nvSpPr>
          <p:cNvPr id="1331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C55F795A-1810-4A0A-A688-6437E8D2D80D}" type="slidenum">
              <a:rPr kumimoji="0" lang="en-US" altLang="ko-KR" smtClean="0">
                <a:latin typeface="Times New Roman" pitchFamily="18" charset="0"/>
              </a:rPr>
              <a:pPr/>
              <a:t>79</a:t>
            </a:fld>
            <a:endParaRPr kumimoji="0" lang="en-US" altLang="ko-KR" smtClean="0">
              <a:latin typeface="Times New Roman" pitchFamily="18" charset="0"/>
            </a:endParaRPr>
          </a:p>
        </p:txBody>
      </p:sp>
      <p:sp>
        <p:nvSpPr>
          <p:cNvPr id="13317" name="TextBox 36"/>
          <p:cNvSpPr txBox="1">
            <a:spLocks noChangeArrowheads="1"/>
          </p:cNvSpPr>
          <p:nvPr/>
        </p:nvSpPr>
        <p:spPr bwMode="auto">
          <a:xfrm>
            <a:off x="5238750" y="2679700"/>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⑥</a:t>
            </a:r>
          </a:p>
        </p:txBody>
      </p:sp>
      <p:cxnSp>
        <p:nvCxnSpPr>
          <p:cNvPr id="93" name="직선 연결선 92"/>
          <p:cNvCxnSpPr/>
          <p:nvPr/>
        </p:nvCxnSpPr>
        <p:spPr bwMode="auto">
          <a:xfrm flipH="1">
            <a:off x="5153808" y="2890896"/>
            <a:ext cx="288032" cy="288032"/>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cene3d>
            <a:camera prst="orthographicFront">
              <a:rot lat="5400000" lon="5400000" rev="0"/>
            </a:camera>
            <a:lightRig rig="threePt" dir="t"/>
          </a:scene3d>
        </p:spPr>
      </p:cxnSp>
      <p:sp>
        <p:nvSpPr>
          <p:cNvPr id="91" name="오른쪽 화살표 90"/>
          <p:cNvSpPr/>
          <p:nvPr/>
        </p:nvSpPr>
        <p:spPr>
          <a:xfrm rot="18666839">
            <a:off x="6991350" y="4243388"/>
            <a:ext cx="601663" cy="841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2" name="오른쪽 화살표 21"/>
          <p:cNvSpPr/>
          <p:nvPr/>
        </p:nvSpPr>
        <p:spPr>
          <a:xfrm rot="13788423">
            <a:off x="6315075" y="4262438"/>
            <a:ext cx="612775" cy="920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7" name="오른쪽 화살표 26"/>
          <p:cNvSpPr/>
          <p:nvPr/>
        </p:nvSpPr>
        <p:spPr>
          <a:xfrm rot="4832318">
            <a:off x="5179219" y="4756944"/>
            <a:ext cx="587375" cy="87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8" name="곱셈 기호 27"/>
          <p:cNvSpPr/>
          <p:nvPr/>
        </p:nvSpPr>
        <p:spPr bwMode="auto">
          <a:xfrm>
            <a:off x="6421438" y="4103688"/>
            <a:ext cx="434975" cy="434975"/>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eaLnBrk="0" latinLnBrk="0" hangingPunct="0">
              <a:defRPr/>
            </a:pPr>
            <a:endParaRPr kumimoji="0" lang="ko-KR" altLang="en-US">
              <a:solidFill>
                <a:schemeClr val="tx1"/>
              </a:solidFill>
              <a:ea typeface="굴림" pitchFamily="50" charset="-127"/>
            </a:endParaRPr>
          </a:p>
        </p:txBody>
      </p:sp>
      <p:sp>
        <p:nvSpPr>
          <p:cNvPr id="29" name="오른쪽 화살표 28"/>
          <p:cNvSpPr/>
          <p:nvPr/>
        </p:nvSpPr>
        <p:spPr>
          <a:xfrm rot="7072759">
            <a:off x="5262563" y="2867025"/>
            <a:ext cx="498475" cy="984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latinLnBrk="0" hangingPunct="0">
              <a:defRPr/>
            </a:pPr>
            <a:endParaRPr kumimoji="0" lang="ko-KR" altLang="en-US"/>
          </a:p>
        </p:txBody>
      </p:sp>
      <p:sp>
        <p:nvSpPr>
          <p:cNvPr id="13324" name="TextBox 36"/>
          <p:cNvSpPr txBox="1">
            <a:spLocks noChangeArrowheads="1"/>
          </p:cNvSpPr>
          <p:nvPr/>
        </p:nvSpPr>
        <p:spPr bwMode="auto">
          <a:xfrm>
            <a:off x="6454775" y="3944938"/>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⑧</a:t>
            </a:r>
          </a:p>
        </p:txBody>
      </p:sp>
      <p:sp>
        <p:nvSpPr>
          <p:cNvPr id="13325" name="TextBox 36"/>
          <p:cNvSpPr txBox="1">
            <a:spLocks noChangeArrowheads="1"/>
          </p:cNvSpPr>
          <p:nvPr/>
        </p:nvSpPr>
        <p:spPr bwMode="auto">
          <a:xfrm>
            <a:off x="7165975" y="4264025"/>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⑦</a:t>
            </a:r>
          </a:p>
        </p:txBody>
      </p:sp>
      <p:sp>
        <p:nvSpPr>
          <p:cNvPr id="13326" name="TextBox 36"/>
          <p:cNvSpPr txBox="1">
            <a:spLocks noChangeArrowheads="1"/>
          </p:cNvSpPr>
          <p:nvPr/>
        </p:nvSpPr>
        <p:spPr bwMode="auto">
          <a:xfrm>
            <a:off x="5419725" y="4573588"/>
            <a:ext cx="3397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⑨</a:t>
            </a:r>
          </a:p>
        </p:txBody>
      </p:sp>
      <p:sp>
        <p:nvSpPr>
          <p:cNvPr id="13327" name="TextBox 36"/>
          <p:cNvSpPr txBox="1">
            <a:spLocks noChangeArrowheads="1"/>
          </p:cNvSpPr>
          <p:nvPr/>
        </p:nvSpPr>
        <p:spPr bwMode="auto">
          <a:xfrm>
            <a:off x="5624513" y="3800475"/>
            <a:ext cx="3381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⑨</a:t>
            </a:r>
          </a:p>
        </p:txBody>
      </p:sp>
      <p:sp>
        <p:nvSpPr>
          <p:cNvPr id="36" name="오른쪽 화살표 35"/>
          <p:cNvSpPr/>
          <p:nvPr/>
        </p:nvSpPr>
        <p:spPr>
          <a:xfrm rot="15896055">
            <a:off x="5045869" y="3764757"/>
            <a:ext cx="630237" cy="101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37" name="오른쪽 화살표 36"/>
          <p:cNvSpPr/>
          <p:nvPr/>
        </p:nvSpPr>
        <p:spPr>
          <a:xfrm rot="20004640">
            <a:off x="5559425" y="4040188"/>
            <a:ext cx="587375" cy="8731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3330" name="TextBox 36"/>
          <p:cNvSpPr txBox="1">
            <a:spLocks noChangeArrowheads="1"/>
          </p:cNvSpPr>
          <p:nvPr/>
        </p:nvSpPr>
        <p:spPr bwMode="auto">
          <a:xfrm>
            <a:off x="5070475" y="3692525"/>
            <a:ext cx="3397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⑨</a:t>
            </a:r>
          </a:p>
        </p:txBody>
      </p:sp>
      <p:graphicFrame>
        <p:nvGraphicFramePr>
          <p:cNvPr id="39" name="표 38"/>
          <p:cNvGraphicFramePr>
            <a:graphicFrameLocks noGrp="1"/>
          </p:cNvGraphicFramePr>
          <p:nvPr/>
        </p:nvGraphicFramePr>
        <p:xfrm>
          <a:off x="4818063" y="3994150"/>
          <a:ext cx="366712" cy="659106"/>
        </p:xfrm>
        <a:graphic>
          <a:graphicData uri="http://schemas.openxmlformats.org/drawingml/2006/table">
            <a:tbl>
              <a:tblPr firstRow="1" bandRow="1">
                <a:tableStyleId>{5C22544A-7EE6-4342-B048-85BDC9FD1C3A}</a:tableStyleId>
              </a:tblPr>
              <a:tblGrid>
                <a:gridCol w="183356"/>
                <a:gridCol w="183356"/>
              </a:tblGrid>
              <a:tr h="219604">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I</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0" name="표 39"/>
          <p:cNvGraphicFramePr>
            <a:graphicFrameLocks noGrp="1"/>
          </p:cNvGraphicFramePr>
          <p:nvPr/>
        </p:nvGraphicFramePr>
        <p:xfrm>
          <a:off x="4960938" y="5226050"/>
          <a:ext cx="366712" cy="219352"/>
        </p:xfrm>
        <a:graphic>
          <a:graphicData uri="http://schemas.openxmlformats.org/drawingml/2006/table">
            <a:tbl>
              <a:tblPr firstRow="1" bandRow="1">
                <a:tableStyleId>{5C22544A-7EE6-4342-B048-85BDC9FD1C3A}</a:tableStyleId>
              </a:tblPr>
              <a:tblGrid>
                <a:gridCol w="183356"/>
                <a:gridCol w="183356"/>
              </a:tblGrid>
              <a:tr h="219075">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1" name="표 40"/>
          <p:cNvGraphicFramePr>
            <a:graphicFrameLocks noGrp="1"/>
          </p:cNvGraphicFramePr>
          <p:nvPr/>
        </p:nvGraphicFramePr>
        <p:xfrm>
          <a:off x="4735513" y="3079750"/>
          <a:ext cx="368300" cy="439752"/>
        </p:xfrm>
        <a:graphic>
          <a:graphicData uri="http://schemas.openxmlformats.org/drawingml/2006/table">
            <a:tbl>
              <a:tblPr firstRow="1" bandRow="1">
                <a:tableStyleId>{5C22544A-7EE6-4342-B048-85BDC9FD1C3A}</a:tableStyleId>
              </a:tblPr>
              <a:tblGrid>
                <a:gridCol w="184150"/>
                <a:gridCol w="184150"/>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C</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2" name="표 41"/>
          <p:cNvGraphicFramePr>
            <a:graphicFrameLocks noGrp="1"/>
          </p:cNvGraphicFramePr>
          <p:nvPr/>
        </p:nvGraphicFramePr>
        <p:xfrm>
          <a:off x="5935663" y="2400300"/>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3" name="표 42"/>
          <p:cNvGraphicFramePr>
            <a:graphicFrameLocks noGrp="1"/>
          </p:cNvGraphicFramePr>
          <p:nvPr/>
        </p:nvGraphicFramePr>
        <p:xfrm>
          <a:off x="6111875" y="3294063"/>
          <a:ext cx="366714" cy="439752"/>
        </p:xfrm>
        <a:graphic>
          <a:graphicData uri="http://schemas.openxmlformats.org/drawingml/2006/table">
            <a:tbl>
              <a:tblPr firstRow="1" bandRow="1">
                <a:tableStyleId>{5C22544A-7EE6-4342-B048-85BDC9FD1C3A}</a:tableStyleId>
              </a:tblPr>
              <a:tblGrid>
                <a:gridCol w="183357"/>
                <a:gridCol w="183357"/>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4" name="표 43"/>
          <p:cNvGraphicFramePr>
            <a:graphicFrameLocks noGrp="1"/>
          </p:cNvGraphicFramePr>
          <p:nvPr/>
        </p:nvGraphicFramePr>
        <p:xfrm>
          <a:off x="6764338" y="4884738"/>
          <a:ext cx="366712" cy="439752"/>
        </p:xfrm>
        <a:graphic>
          <a:graphicData uri="http://schemas.openxmlformats.org/drawingml/2006/table">
            <a:tbl>
              <a:tblPr firstRow="1" bandRow="1">
                <a:tableStyleId>{5C22544A-7EE6-4342-B048-85BDC9FD1C3A}</a:tableStyleId>
              </a:tblPr>
              <a:tblGrid>
                <a:gridCol w="183356"/>
                <a:gridCol w="183356"/>
              </a:tblGrid>
              <a:tr h="219869">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5" name="표 44"/>
          <p:cNvGraphicFramePr>
            <a:graphicFrameLocks noGrp="1"/>
          </p:cNvGraphicFramePr>
          <p:nvPr/>
        </p:nvGraphicFramePr>
        <p:xfrm>
          <a:off x="7740650" y="4065588"/>
          <a:ext cx="366714" cy="659106"/>
        </p:xfrm>
        <a:graphic>
          <a:graphicData uri="http://schemas.openxmlformats.org/drawingml/2006/table">
            <a:tbl>
              <a:tblPr firstRow="1" bandRow="1">
                <a:tableStyleId>{5C22544A-7EE6-4342-B048-85BDC9FD1C3A}</a:tableStyleId>
              </a:tblPr>
              <a:tblGrid>
                <a:gridCol w="183357"/>
                <a:gridCol w="183357"/>
              </a:tblGrid>
              <a:tr h="219604">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G</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H</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6" name="표 45"/>
          <p:cNvGraphicFramePr>
            <a:graphicFrameLocks noGrp="1"/>
          </p:cNvGraphicFramePr>
          <p:nvPr/>
        </p:nvGraphicFramePr>
        <p:xfrm>
          <a:off x="6954838" y="2714625"/>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7" name="표 46"/>
          <p:cNvGraphicFramePr>
            <a:graphicFrameLocks noGrp="1"/>
          </p:cNvGraphicFramePr>
          <p:nvPr/>
        </p:nvGraphicFramePr>
        <p:xfrm>
          <a:off x="8078788" y="2714625"/>
          <a:ext cx="366712" cy="220663"/>
        </p:xfrm>
        <a:graphic>
          <a:graphicData uri="http://schemas.openxmlformats.org/drawingml/2006/table">
            <a:tbl>
              <a:tblPr firstRow="1" bandRow="1">
                <a:tableStyleId>{5C22544A-7EE6-4342-B048-85BDC9FD1C3A}</a:tableStyleId>
              </a:tblPr>
              <a:tblGrid>
                <a:gridCol w="183356"/>
                <a:gridCol w="183356"/>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cxnSp>
        <p:nvCxnSpPr>
          <p:cNvPr id="13424" name="직선 연결선 47"/>
          <p:cNvCxnSpPr>
            <a:cxnSpLocks noChangeShapeType="1"/>
            <a:stCxn id="13436" idx="4"/>
            <a:endCxn id="60" idx="0"/>
          </p:cNvCxnSpPr>
          <p:nvPr/>
        </p:nvCxnSpPr>
        <p:spPr bwMode="auto">
          <a:xfrm>
            <a:off x="7497763" y="2987675"/>
            <a:ext cx="128587" cy="7493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3425" name="직선 연결선 48"/>
          <p:cNvCxnSpPr>
            <a:cxnSpLocks noChangeShapeType="1"/>
            <a:stCxn id="13437" idx="3"/>
            <a:endCxn id="60" idx="7"/>
          </p:cNvCxnSpPr>
          <p:nvPr/>
        </p:nvCxnSpPr>
        <p:spPr bwMode="auto">
          <a:xfrm flipH="1">
            <a:off x="7740650" y="3236913"/>
            <a:ext cx="442913" cy="547687"/>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3426" name="TextBox 78"/>
          <p:cNvSpPr txBox="1">
            <a:spLocks noChangeArrowheads="1"/>
          </p:cNvSpPr>
          <p:nvPr/>
        </p:nvSpPr>
        <p:spPr bwMode="auto">
          <a:xfrm>
            <a:off x="5518150" y="5503863"/>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Multicast Data Frame</a:t>
            </a:r>
            <a:endParaRPr kumimoji="0" lang="ko-KR" altLang="en-US"/>
          </a:p>
        </p:txBody>
      </p:sp>
      <p:sp>
        <p:nvSpPr>
          <p:cNvPr id="51" name="오른쪽 화살표 50"/>
          <p:cNvSpPr/>
          <p:nvPr/>
        </p:nvSpPr>
        <p:spPr>
          <a:xfrm>
            <a:off x="4868863" y="563086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53" name="오른쪽 화살표 52"/>
          <p:cNvSpPr/>
          <p:nvPr/>
        </p:nvSpPr>
        <p:spPr>
          <a:xfrm>
            <a:off x="4868863" y="6030913"/>
            <a:ext cx="647700" cy="142875"/>
          </a:xfrm>
          <a:prstGeom prst="rightArrow">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3429" name="TextBox 78"/>
          <p:cNvSpPr txBox="1">
            <a:spLocks noChangeArrowheads="1"/>
          </p:cNvSpPr>
          <p:nvPr/>
        </p:nvSpPr>
        <p:spPr bwMode="auto">
          <a:xfrm>
            <a:off x="5518150" y="5905500"/>
            <a:ext cx="1389063"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ACK Frame</a:t>
            </a:r>
            <a:endParaRPr kumimoji="0" lang="ko-KR" altLang="en-US"/>
          </a:p>
        </p:txBody>
      </p:sp>
      <p:sp>
        <p:nvSpPr>
          <p:cNvPr id="13430" name="타원 10"/>
          <p:cNvSpPr>
            <a:spLocks noChangeArrowheads="1"/>
          </p:cNvSpPr>
          <p:nvPr/>
        </p:nvSpPr>
        <p:spPr bwMode="auto">
          <a:xfrm>
            <a:off x="5246688" y="4154488"/>
            <a:ext cx="325437"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A</a:t>
            </a:r>
            <a:endParaRPr kumimoji="0" lang="ko-KR" altLang="en-US" sz="1500">
              <a:solidFill>
                <a:schemeClr val="bg1"/>
              </a:solidFill>
            </a:endParaRPr>
          </a:p>
        </p:txBody>
      </p:sp>
      <p:sp>
        <p:nvSpPr>
          <p:cNvPr id="12" name="타원 11"/>
          <p:cNvSpPr/>
          <p:nvPr/>
        </p:nvSpPr>
        <p:spPr bwMode="auto">
          <a:xfrm>
            <a:off x="6115050" y="375285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D</a:t>
            </a:r>
            <a:endParaRPr kumimoji="0" lang="ko-KR" altLang="en-US" sz="1500" dirty="0">
              <a:solidFill>
                <a:schemeClr val="tx1"/>
              </a:solidFill>
              <a:ea typeface="굴림" pitchFamily="50" charset="-127"/>
            </a:endParaRPr>
          </a:p>
        </p:txBody>
      </p:sp>
      <p:sp>
        <p:nvSpPr>
          <p:cNvPr id="26" name="타원 25"/>
          <p:cNvSpPr/>
          <p:nvPr/>
        </p:nvSpPr>
        <p:spPr bwMode="auto">
          <a:xfrm>
            <a:off x="5153025" y="314642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B</a:t>
            </a:r>
            <a:endParaRPr kumimoji="0" lang="ko-KR" altLang="en-US" sz="1500" dirty="0">
              <a:solidFill>
                <a:schemeClr val="tx1"/>
              </a:solidFill>
              <a:ea typeface="굴림" pitchFamily="50" charset="-127"/>
            </a:endParaRPr>
          </a:p>
        </p:txBody>
      </p:sp>
      <p:sp>
        <p:nvSpPr>
          <p:cNvPr id="57" name="타원 56"/>
          <p:cNvSpPr/>
          <p:nvPr/>
        </p:nvSpPr>
        <p:spPr bwMode="auto">
          <a:xfrm>
            <a:off x="6794500" y="450532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E</a:t>
            </a:r>
            <a:endParaRPr kumimoji="0" lang="ko-KR" altLang="en-US" sz="1500" dirty="0">
              <a:solidFill>
                <a:schemeClr val="bg1"/>
              </a:solidFill>
              <a:ea typeface="굴림" pitchFamily="50" charset="-127"/>
            </a:endParaRPr>
          </a:p>
        </p:txBody>
      </p:sp>
      <p:sp>
        <p:nvSpPr>
          <p:cNvPr id="60" name="타원 6"/>
          <p:cNvSpPr>
            <a:spLocks noChangeArrowheads="1"/>
          </p:cNvSpPr>
          <p:nvPr/>
        </p:nvSpPr>
        <p:spPr bwMode="auto">
          <a:xfrm>
            <a:off x="7462838" y="3736975"/>
            <a:ext cx="325437" cy="323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rPr>
              <a:t>F</a:t>
            </a:r>
            <a:endParaRPr kumimoji="0" lang="ko-KR" altLang="en-US" sz="1500" dirty="0">
              <a:solidFill>
                <a:schemeClr val="tx1"/>
              </a:solidFill>
            </a:endParaRPr>
          </a:p>
        </p:txBody>
      </p:sp>
      <p:sp>
        <p:nvSpPr>
          <p:cNvPr id="63" name="타원 62"/>
          <p:cNvSpPr/>
          <p:nvPr/>
        </p:nvSpPr>
        <p:spPr bwMode="auto">
          <a:xfrm>
            <a:off x="5572125" y="2349500"/>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C</a:t>
            </a:r>
            <a:endParaRPr kumimoji="0" lang="ko-KR" altLang="en-US" sz="1500" dirty="0">
              <a:solidFill>
                <a:schemeClr val="bg1"/>
              </a:solidFill>
              <a:ea typeface="굴림" pitchFamily="50" charset="-127"/>
            </a:endParaRPr>
          </a:p>
        </p:txBody>
      </p:sp>
      <p:sp>
        <p:nvSpPr>
          <p:cNvPr id="13436" name="타원 6"/>
          <p:cNvSpPr>
            <a:spLocks noChangeArrowheads="1"/>
          </p:cNvSpPr>
          <p:nvPr/>
        </p:nvSpPr>
        <p:spPr bwMode="auto">
          <a:xfrm>
            <a:off x="7335838" y="2662238"/>
            <a:ext cx="323850" cy="32543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G</a:t>
            </a:r>
            <a:endParaRPr kumimoji="0" lang="ko-KR" altLang="en-US" sz="1500">
              <a:solidFill>
                <a:schemeClr val="bg1"/>
              </a:solidFill>
            </a:endParaRPr>
          </a:p>
        </p:txBody>
      </p:sp>
      <p:sp>
        <p:nvSpPr>
          <p:cNvPr id="13437" name="타원 6"/>
          <p:cNvSpPr>
            <a:spLocks noChangeArrowheads="1"/>
          </p:cNvSpPr>
          <p:nvPr/>
        </p:nvSpPr>
        <p:spPr bwMode="auto">
          <a:xfrm>
            <a:off x="8135938" y="2960688"/>
            <a:ext cx="323850"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H</a:t>
            </a:r>
            <a:endParaRPr kumimoji="0" lang="ko-KR" altLang="en-US" sz="1500">
              <a:solidFill>
                <a:schemeClr val="bg1"/>
              </a:solidFill>
            </a:endParaRPr>
          </a:p>
        </p:txBody>
      </p:sp>
      <p:sp>
        <p:nvSpPr>
          <p:cNvPr id="90" name="타원 89"/>
          <p:cNvSpPr/>
          <p:nvPr/>
        </p:nvSpPr>
        <p:spPr bwMode="auto">
          <a:xfrm>
            <a:off x="5381625" y="511968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I</a:t>
            </a:r>
            <a:endParaRPr kumimoji="0" lang="ko-KR" altLang="en-US" sz="1500" dirty="0">
              <a:solidFill>
                <a:schemeClr val="bg1"/>
              </a:solidFill>
              <a:ea typeface="굴림" pitchFamily="50" charset="-127"/>
            </a:endParaRPr>
          </a:p>
        </p:txBody>
      </p:sp>
    </p:spTree>
    <p:extLst>
      <p:ext uri="{BB962C8B-B14F-4D97-AF65-F5344CB8AC3E}">
        <p14:creationId xmlns:p14="http://schemas.microsoft.com/office/powerpoint/2010/main" xmlns="" val="1288007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(3/12) </a:t>
            </a:r>
            <a:endParaRPr lang="ko-KR" altLang="en-US" dirty="0"/>
          </a:p>
        </p:txBody>
      </p:sp>
      <p:sp>
        <p:nvSpPr>
          <p:cNvPr id="3" name="내용 개체 틀 2"/>
          <p:cNvSpPr>
            <a:spLocks noGrp="1"/>
          </p:cNvSpPr>
          <p:nvPr>
            <p:ph idx="1"/>
          </p:nvPr>
        </p:nvSpPr>
        <p:spPr/>
        <p:txBody>
          <a:bodyPr/>
          <a:lstStyle/>
          <a:p>
            <a:pPr algn="just"/>
            <a:r>
              <a:rPr lang="en-US" altLang="ko-KR" sz="1800" dirty="0" smtClean="0">
                <a:ea typeface="굴림" charset="-127"/>
              </a:rPr>
              <a:t>In order to limit the duplicate ARCF, PDs replying the ARCF multicast a </a:t>
            </a:r>
            <a:r>
              <a:rPr lang="en-US" altLang="ko-KR" sz="1800" dirty="0">
                <a:ea typeface="굴림" charset="-127"/>
              </a:rPr>
              <a:t>Multicast Group Notification Frame (MGNF</a:t>
            </a:r>
            <a:r>
              <a:rPr lang="en-US" altLang="ko-KR" sz="1800" dirty="0" smtClean="0">
                <a:ea typeface="굴림" charset="-127"/>
              </a:rPr>
              <a:t>) after </a:t>
            </a:r>
            <a:r>
              <a:rPr lang="en-US" altLang="ko-KR" sz="1800" dirty="0">
                <a:ea typeface="굴림" charset="-127"/>
              </a:rPr>
              <a:t>random </a:t>
            </a:r>
            <a:r>
              <a:rPr lang="en-US" altLang="ko-KR" sz="1800" dirty="0" smtClean="0">
                <a:ea typeface="굴림" charset="-127"/>
              </a:rPr>
              <a:t>time. </a:t>
            </a:r>
            <a:r>
              <a:rPr lang="en-US" altLang="ko-KR" sz="1800" dirty="0">
                <a:ea typeface="굴림" charset="-127"/>
              </a:rPr>
              <a:t>(MGNF is explained detail </a:t>
            </a:r>
            <a:r>
              <a:rPr lang="en-US" altLang="ko-KR" sz="1800" dirty="0" smtClean="0">
                <a:ea typeface="굴림" charset="-127"/>
              </a:rPr>
              <a:t>in later section) </a:t>
            </a:r>
            <a:endParaRPr lang="en-US" altLang="ko-KR" sz="1800" dirty="0">
              <a:ea typeface="굴림" charset="-127"/>
            </a:endParaRPr>
          </a:p>
          <a:p>
            <a:pPr algn="just"/>
            <a:r>
              <a:rPr lang="en-US" altLang="ko-KR" sz="1800" dirty="0" smtClean="0">
                <a:ea typeface="굴림" charset="-127"/>
              </a:rPr>
              <a:t>Then, the PD multicasting the MGNF replies source PD with an </a:t>
            </a:r>
            <a:r>
              <a:rPr lang="en-US" altLang="ko-KR" sz="1800" dirty="0">
                <a:ea typeface="굴림" charset="-127"/>
              </a:rPr>
              <a:t>ARCF </a:t>
            </a:r>
            <a:r>
              <a:rPr lang="en-US" altLang="ko-KR" sz="1800" dirty="0" smtClean="0">
                <a:ea typeface="굴림" charset="-127"/>
              </a:rPr>
              <a:t>by using backward path.</a:t>
            </a:r>
          </a:p>
          <a:p>
            <a:pPr algn="just"/>
            <a:r>
              <a:rPr lang="en-US" altLang="ko-KR" sz="1800" dirty="0" smtClean="0">
                <a:ea typeface="굴림" charset="-127"/>
              </a:rPr>
              <a:t>A PD receiving both ACF and MGNF does not reply an ARCF.</a:t>
            </a:r>
          </a:p>
          <a:p>
            <a:pPr algn="just"/>
            <a:r>
              <a:rPr lang="en-US" altLang="ko-KR" sz="1800" dirty="0" smtClean="0">
                <a:ea typeface="굴림" charset="-127"/>
              </a:rPr>
              <a:t>A PD receiving </a:t>
            </a:r>
            <a:r>
              <a:rPr lang="en-US" altLang="ko-KR" sz="1800" dirty="0">
                <a:ea typeface="굴림" charset="-127"/>
              </a:rPr>
              <a:t>the ARCF </a:t>
            </a:r>
            <a:r>
              <a:rPr lang="en-US" altLang="ko-KR" sz="1800" dirty="0" smtClean="0">
                <a:ea typeface="굴림" charset="-127"/>
              </a:rPr>
              <a:t>whose destination is not itself saves </a:t>
            </a:r>
            <a:r>
              <a:rPr lang="en-US" altLang="ko-KR" sz="1800" dirty="0">
                <a:ea typeface="굴림" charset="-127"/>
              </a:rPr>
              <a:t>the route </a:t>
            </a:r>
            <a:r>
              <a:rPr lang="en-US" altLang="ko-KR" sz="1800" dirty="0" smtClean="0">
                <a:ea typeface="굴림" charset="-127"/>
              </a:rPr>
              <a:t>information of</a:t>
            </a:r>
          </a:p>
          <a:p>
            <a:pPr marL="685800" lvl="3" indent="-342900" algn="just"/>
            <a:r>
              <a:rPr lang="en-US" altLang="ko-KR" sz="1600" dirty="0">
                <a:ea typeface="굴림" charset="-127"/>
              </a:rPr>
              <a:t>ID of the source PD sending the ARCF, ID </a:t>
            </a:r>
            <a:r>
              <a:rPr lang="en-US" altLang="ko-KR" sz="1600" dirty="0" smtClean="0">
                <a:ea typeface="굴림" charset="-127"/>
              </a:rPr>
              <a:t>of the one-hop </a:t>
            </a:r>
            <a:r>
              <a:rPr lang="en-US" altLang="ko-KR" sz="1600" dirty="0">
                <a:ea typeface="굴림" charset="-127"/>
              </a:rPr>
              <a:t>PD sending the </a:t>
            </a:r>
            <a:r>
              <a:rPr lang="en-US" altLang="ko-KR" sz="1600" dirty="0" smtClean="0">
                <a:ea typeface="굴림" charset="-127"/>
              </a:rPr>
              <a:t>ARCF</a:t>
            </a:r>
            <a:r>
              <a:rPr lang="en-US" altLang="ko-KR" sz="1600" dirty="0">
                <a:ea typeface="굴림" charset="-127"/>
              </a:rPr>
              <a:t>, Device Group </a:t>
            </a:r>
            <a:r>
              <a:rPr lang="en-US" altLang="ko-KR" sz="1600" dirty="0" smtClean="0">
                <a:ea typeface="굴림" charset="-127"/>
              </a:rPr>
              <a:t>ID, Application </a:t>
            </a:r>
            <a:r>
              <a:rPr lang="en-US" altLang="ko-KR" sz="1600" dirty="0">
                <a:ea typeface="굴림" charset="-127"/>
              </a:rPr>
              <a:t>type </a:t>
            </a:r>
            <a:r>
              <a:rPr lang="en-US" altLang="ko-KR" sz="1600" dirty="0" smtClean="0">
                <a:ea typeface="굴림" charset="-127"/>
              </a:rPr>
              <a:t>ID, Application-specific ID, Application-specific </a:t>
            </a:r>
            <a:r>
              <a:rPr lang="en-US" altLang="ko-KR" sz="1600" dirty="0">
                <a:ea typeface="굴림" charset="-127"/>
              </a:rPr>
              <a:t>group ID</a:t>
            </a:r>
            <a:r>
              <a:rPr lang="en-US" altLang="ko-KR" sz="1600" dirty="0" smtClean="0">
                <a:ea typeface="굴림" charset="-127"/>
              </a:rPr>
              <a:t>.</a:t>
            </a:r>
          </a:p>
          <a:p>
            <a:pPr marL="685800" lvl="3" indent="-342900" algn="just"/>
            <a:r>
              <a:rPr lang="en-US" altLang="ko-KR" sz="1600" dirty="0" smtClean="0">
                <a:ea typeface="굴림" charset="-127"/>
              </a:rPr>
              <a:t>Then, this PD is referred to as “FORWARDING PD.”</a:t>
            </a:r>
            <a:endParaRPr lang="en-US" altLang="ko-KR" sz="1800" dirty="0" smtClean="0">
              <a:ea typeface="굴림" charset="-127"/>
            </a:endParaRPr>
          </a:p>
          <a:p>
            <a:pPr algn="just"/>
            <a:r>
              <a:rPr lang="en-US" altLang="ko-KR" sz="1800" dirty="0">
                <a:ea typeface="굴림" charset="-127"/>
              </a:rPr>
              <a:t>A PD receiving the ARCF whose destination is </a:t>
            </a:r>
            <a:r>
              <a:rPr lang="en-US" altLang="ko-KR" sz="1800" dirty="0" smtClean="0">
                <a:ea typeface="굴림" charset="-127"/>
              </a:rPr>
              <a:t>itself </a:t>
            </a:r>
            <a:r>
              <a:rPr lang="en-US" altLang="ko-KR" sz="1800" dirty="0">
                <a:ea typeface="굴림" charset="-127"/>
              </a:rPr>
              <a:t>saves the route </a:t>
            </a:r>
            <a:r>
              <a:rPr lang="en-US" altLang="ko-KR" sz="1800" dirty="0" smtClean="0">
                <a:ea typeface="굴림" charset="-127"/>
              </a:rPr>
              <a:t>information same as FORWARDING PD.</a:t>
            </a:r>
          </a:p>
          <a:p>
            <a:pPr lvl="1" algn="just"/>
            <a:r>
              <a:rPr lang="en-US" altLang="ko-KR" sz="1600" dirty="0" smtClean="0">
                <a:ea typeface="굴림" charset="-127"/>
              </a:rPr>
              <a:t>Then</a:t>
            </a:r>
            <a:r>
              <a:rPr lang="en-US" altLang="ko-KR" sz="1600" dirty="0">
                <a:ea typeface="굴림" charset="-127"/>
              </a:rPr>
              <a:t>, this PD is referred to as </a:t>
            </a:r>
            <a:r>
              <a:rPr lang="en-US" altLang="ko-KR" sz="1600" dirty="0" smtClean="0">
                <a:ea typeface="굴림" charset="-127"/>
              </a:rPr>
              <a:t>“JOINED MULTICAST GROUP MEMBER.”</a:t>
            </a:r>
            <a:endParaRPr lang="en-US" altLang="ko-KR" sz="1800" dirty="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a:t>
            </a:fld>
            <a:endParaRPr lang="en-US" altLang="ko-KR"/>
          </a:p>
        </p:txBody>
      </p:sp>
    </p:spTree>
    <p:extLst>
      <p:ext uri="{BB962C8B-B14F-4D97-AF65-F5344CB8AC3E}">
        <p14:creationId xmlns:p14="http://schemas.microsoft.com/office/powerpoint/2010/main" xmlns="" val="34994912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a:xfrm>
            <a:off x="685800" y="685800"/>
            <a:ext cx="7772400" cy="727075"/>
          </a:xfrm>
        </p:spPr>
        <p:txBody>
          <a:bodyPr/>
          <a:lstStyle/>
          <a:p>
            <a:r>
              <a:rPr lang="en-US" altLang="ko-KR" smtClean="0">
                <a:ea typeface="굴림" charset="-127"/>
              </a:rPr>
              <a:t>Reliable Multicast (10/11)</a:t>
            </a:r>
            <a:endParaRPr lang="ko-KR" altLang="en-US" smtClean="0">
              <a:ea typeface="굴림" charset="-127"/>
            </a:endParaRPr>
          </a:p>
        </p:txBody>
      </p:sp>
      <p:sp>
        <p:nvSpPr>
          <p:cNvPr id="14339" name="내용 개체 틀 2"/>
          <p:cNvSpPr>
            <a:spLocks noGrp="1"/>
          </p:cNvSpPr>
          <p:nvPr>
            <p:ph idx="1"/>
          </p:nvPr>
        </p:nvSpPr>
        <p:spPr>
          <a:xfrm>
            <a:off x="685800" y="1557338"/>
            <a:ext cx="3886200" cy="4538662"/>
          </a:xfrm>
        </p:spPr>
        <p:txBody>
          <a:bodyPr/>
          <a:lstStyle/>
          <a:p>
            <a:pPr marL="514350" indent="-514350">
              <a:buFontTx/>
              <a:buAutoNum type="circleNumDbPlain" startAt="10"/>
            </a:pPr>
            <a:r>
              <a:rPr lang="en-US" altLang="ko-KR" sz="1800" dirty="0" smtClean="0">
                <a:solidFill>
                  <a:srgbClr val="000000"/>
                </a:solidFill>
                <a:ea typeface="굴림" charset="-127"/>
              </a:rPr>
              <a:t>I transmits the ACK to A and A sets I`s bitmap.</a:t>
            </a:r>
          </a:p>
          <a:p>
            <a:pPr marL="514350" indent="-514350">
              <a:buNone/>
            </a:pPr>
            <a:r>
              <a:rPr lang="ko-KR" altLang="en-US" sz="1800" dirty="0" smtClean="0">
                <a:solidFill>
                  <a:srgbClr val="000000"/>
                </a:solidFill>
                <a:ea typeface="굴림" charset="-127"/>
              </a:rPr>
              <a:t>⑪    </a:t>
            </a:r>
            <a:r>
              <a:rPr lang="en-US" altLang="ko-KR" sz="1800" dirty="0" smtClean="0">
                <a:solidFill>
                  <a:srgbClr val="000000"/>
                </a:solidFill>
                <a:ea typeface="굴림" charset="-127"/>
              </a:rPr>
              <a:t>Since D did not receive an implicit ACK from E </a:t>
            </a:r>
            <a:r>
              <a:rPr lang="en-US" altLang="ko-KR" sz="1800" dirty="0">
                <a:ea typeface="굴림" charset="-127"/>
              </a:rPr>
              <a:t>during </a:t>
            </a:r>
            <a:r>
              <a:rPr lang="en-US" altLang="ko-KR" sz="1800" dirty="0" smtClean="0">
                <a:ea typeface="굴림" charset="-127"/>
              </a:rPr>
              <a:t>D</a:t>
            </a:r>
            <a:r>
              <a:rPr lang="en-US" altLang="ko-KR" sz="1800" baseline="-25000" dirty="0" smtClean="0">
                <a:ea typeface="굴림" charset="-127"/>
              </a:rPr>
              <a:t>T</a:t>
            </a:r>
            <a:r>
              <a:rPr lang="en-US" altLang="ko-KR" sz="1800" dirty="0" smtClean="0">
                <a:solidFill>
                  <a:srgbClr val="000000"/>
                </a:solidFill>
                <a:ea typeface="굴림" charset="-127"/>
              </a:rPr>
              <a:t>, D retransmits the multicast data frame.</a:t>
            </a:r>
            <a:endParaRPr lang="en-US" altLang="ko-KR" sz="1800" dirty="0" smtClean="0">
              <a:ea typeface="굴림" charset="-127"/>
            </a:endParaRPr>
          </a:p>
          <a:p>
            <a:pPr marL="514350" indent="-514350">
              <a:buFontTx/>
              <a:buNone/>
            </a:pPr>
            <a:r>
              <a:rPr lang="ko-KR" altLang="en-US" sz="1800" dirty="0" smtClean="0">
                <a:ea typeface="굴림" charset="-127"/>
              </a:rPr>
              <a:t>⑫    </a:t>
            </a:r>
            <a:r>
              <a:rPr lang="en-US" altLang="ko-KR" sz="1800" dirty="0" smtClean="0">
                <a:ea typeface="굴림" charset="-127"/>
              </a:rPr>
              <a:t>F forwards the multicast data frame from E.</a:t>
            </a:r>
          </a:p>
        </p:txBody>
      </p:sp>
      <p:sp>
        <p:nvSpPr>
          <p:cNvPr id="14340"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F1B7D7BB-F285-4A2E-B8AE-EFEAE3AC0533}" type="slidenum">
              <a:rPr kumimoji="0" lang="en-US" altLang="ko-KR" smtClean="0">
                <a:latin typeface="Times New Roman" pitchFamily="18" charset="0"/>
              </a:rPr>
              <a:pPr/>
              <a:t>80</a:t>
            </a:fld>
            <a:endParaRPr kumimoji="0" lang="en-US" altLang="ko-KR" smtClean="0">
              <a:latin typeface="Times New Roman" pitchFamily="18" charset="0"/>
            </a:endParaRPr>
          </a:p>
        </p:txBody>
      </p:sp>
      <p:sp>
        <p:nvSpPr>
          <p:cNvPr id="14341" name="TextBox 36"/>
          <p:cNvSpPr txBox="1">
            <a:spLocks noChangeArrowheads="1"/>
          </p:cNvSpPr>
          <p:nvPr/>
        </p:nvSpPr>
        <p:spPr bwMode="auto">
          <a:xfrm>
            <a:off x="6327775" y="4238625"/>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⑪</a:t>
            </a:r>
          </a:p>
        </p:txBody>
      </p:sp>
      <p:cxnSp>
        <p:nvCxnSpPr>
          <p:cNvPr id="93" name="직선 연결선 92"/>
          <p:cNvCxnSpPr/>
          <p:nvPr/>
        </p:nvCxnSpPr>
        <p:spPr bwMode="auto">
          <a:xfrm flipH="1">
            <a:off x="5153808" y="2890896"/>
            <a:ext cx="288032" cy="288032"/>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cene3d>
            <a:camera prst="orthographicFront">
              <a:rot lat="5400000" lon="5400000" rev="0"/>
            </a:camera>
            <a:lightRig rig="threePt" dir="t"/>
          </a:scene3d>
        </p:spPr>
      </p:cxnSp>
      <p:sp>
        <p:nvSpPr>
          <p:cNvPr id="91" name="오른쪽 화살표 90"/>
          <p:cNvSpPr/>
          <p:nvPr/>
        </p:nvSpPr>
        <p:spPr>
          <a:xfrm rot="18666839">
            <a:off x="7666038" y="3470275"/>
            <a:ext cx="635000" cy="825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2" name="오른쪽 화살표 21"/>
          <p:cNvSpPr/>
          <p:nvPr/>
        </p:nvSpPr>
        <p:spPr>
          <a:xfrm rot="15887950">
            <a:off x="7216776" y="3316287"/>
            <a:ext cx="679450" cy="793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7" name="오른쪽 화살표 26"/>
          <p:cNvSpPr/>
          <p:nvPr/>
        </p:nvSpPr>
        <p:spPr>
          <a:xfrm rot="15686034">
            <a:off x="5179219" y="4756944"/>
            <a:ext cx="587375" cy="873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latinLnBrk="0" hangingPunct="0">
              <a:defRPr/>
            </a:pPr>
            <a:endParaRPr kumimoji="0" lang="ko-KR" altLang="en-US"/>
          </a:p>
        </p:txBody>
      </p:sp>
      <p:sp>
        <p:nvSpPr>
          <p:cNvPr id="20" name="오른쪽 화살표 19"/>
          <p:cNvSpPr/>
          <p:nvPr/>
        </p:nvSpPr>
        <p:spPr>
          <a:xfrm rot="7976830">
            <a:off x="6999288" y="4270375"/>
            <a:ext cx="612775" cy="920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4" name="오른쪽 화살표 23"/>
          <p:cNvSpPr/>
          <p:nvPr/>
        </p:nvSpPr>
        <p:spPr>
          <a:xfrm rot="2929546">
            <a:off x="6304756" y="4260057"/>
            <a:ext cx="625475" cy="8731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5" name="오른쪽 화살표 24"/>
          <p:cNvSpPr/>
          <p:nvPr/>
        </p:nvSpPr>
        <p:spPr>
          <a:xfrm rot="9146805">
            <a:off x="5576888" y="4083050"/>
            <a:ext cx="555625" cy="8413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4349" name="TextBox 36"/>
          <p:cNvSpPr txBox="1">
            <a:spLocks noChangeArrowheads="1"/>
          </p:cNvSpPr>
          <p:nvPr/>
        </p:nvSpPr>
        <p:spPr bwMode="auto">
          <a:xfrm>
            <a:off x="5651500" y="3833813"/>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⑪</a:t>
            </a:r>
          </a:p>
        </p:txBody>
      </p:sp>
      <p:sp>
        <p:nvSpPr>
          <p:cNvPr id="14350" name="TextBox 36"/>
          <p:cNvSpPr txBox="1">
            <a:spLocks noChangeArrowheads="1"/>
          </p:cNvSpPr>
          <p:nvPr/>
        </p:nvSpPr>
        <p:spPr bwMode="auto">
          <a:xfrm>
            <a:off x="5157788" y="4684713"/>
            <a:ext cx="3397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⑩</a:t>
            </a:r>
          </a:p>
        </p:txBody>
      </p:sp>
      <p:sp>
        <p:nvSpPr>
          <p:cNvPr id="14351" name="TextBox 36"/>
          <p:cNvSpPr txBox="1">
            <a:spLocks noChangeArrowheads="1"/>
          </p:cNvSpPr>
          <p:nvPr/>
        </p:nvSpPr>
        <p:spPr bwMode="auto">
          <a:xfrm>
            <a:off x="7118350" y="4016375"/>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⑫</a:t>
            </a:r>
          </a:p>
        </p:txBody>
      </p:sp>
      <p:sp>
        <p:nvSpPr>
          <p:cNvPr id="14352" name="TextBox 36"/>
          <p:cNvSpPr txBox="1">
            <a:spLocks noChangeArrowheads="1"/>
          </p:cNvSpPr>
          <p:nvPr/>
        </p:nvSpPr>
        <p:spPr bwMode="auto">
          <a:xfrm>
            <a:off x="7269163" y="3221038"/>
            <a:ext cx="3381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⑫</a:t>
            </a:r>
          </a:p>
        </p:txBody>
      </p:sp>
      <p:sp>
        <p:nvSpPr>
          <p:cNvPr id="14353" name="TextBox 36"/>
          <p:cNvSpPr txBox="1">
            <a:spLocks noChangeArrowheads="1"/>
          </p:cNvSpPr>
          <p:nvPr/>
        </p:nvSpPr>
        <p:spPr bwMode="auto">
          <a:xfrm>
            <a:off x="7874000" y="3522663"/>
            <a:ext cx="3381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⑫</a:t>
            </a:r>
          </a:p>
        </p:txBody>
      </p:sp>
      <p:graphicFrame>
        <p:nvGraphicFramePr>
          <p:cNvPr id="34" name="표 33"/>
          <p:cNvGraphicFramePr>
            <a:graphicFrameLocks noGrp="1"/>
          </p:cNvGraphicFramePr>
          <p:nvPr/>
        </p:nvGraphicFramePr>
        <p:xfrm>
          <a:off x="4818063" y="3994150"/>
          <a:ext cx="366712" cy="659106"/>
        </p:xfrm>
        <a:graphic>
          <a:graphicData uri="http://schemas.openxmlformats.org/drawingml/2006/table">
            <a:tbl>
              <a:tblPr firstRow="1" bandRow="1">
                <a:tableStyleId>{5C22544A-7EE6-4342-B048-85BDC9FD1C3A}</a:tableStyleId>
              </a:tblPr>
              <a:tblGrid>
                <a:gridCol w="183356"/>
                <a:gridCol w="183356"/>
              </a:tblGrid>
              <a:tr h="219604">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I</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5" name="표 34"/>
          <p:cNvGraphicFramePr>
            <a:graphicFrameLocks noGrp="1"/>
          </p:cNvGraphicFramePr>
          <p:nvPr/>
        </p:nvGraphicFramePr>
        <p:xfrm>
          <a:off x="4960938" y="5226050"/>
          <a:ext cx="366712" cy="219352"/>
        </p:xfrm>
        <a:graphic>
          <a:graphicData uri="http://schemas.openxmlformats.org/drawingml/2006/table">
            <a:tbl>
              <a:tblPr firstRow="1" bandRow="1">
                <a:tableStyleId>{5C22544A-7EE6-4342-B048-85BDC9FD1C3A}</a:tableStyleId>
              </a:tblPr>
              <a:tblGrid>
                <a:gridCol w="183356"/>
                <a:gridCol w="183356"/>
              </a:tblGrid>
              <a:tr h="219075">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6" name="표 35"/>
          <p:cNvGraphicFramePr>
            <a:graphicFrameLocks noGrp="1"/>
          </p:cNvGraphicFramePr>
          <p:nvPr/>
        </p:nvGraphicFramePr>
        <p:xfrm>
          <a:off x="4735513" y="3079750"/>
          <a:ext cx="368300" cy="439752"/>
        </p:xfrm>
        <a:graphic>
          <a:graphicData uri="http://schemas.openxmlformats.org/drawingml/2006/table">
            <a:tbl>
              <a:tblPr firstRow="1" bandRow="1">
                <a:tableStyleId>{5C22544A-7EE6-4342-B048-85BDC9FD1C3A}</a:tableStyleId>
              </a:tblPr>
              <a:tblGrid>
                <a:gridCol w="184150"/>
                <a:gridCol w="184150"/>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C</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7" name="표 36"/>
          <p:cNvGraphicFramePr>
            <a:graphicFrameLocks noGrp="1"/>
          </p:cNvGraphicFramePr>
          <p:nvPr/>
        </p:nvGraphicFramePr>
        <p:xfrm>
          <a:off x="5935663" y="2400300"/>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8" name="표 37"/>
          <p:cNvGraphicFramePr>
            <a:graphicFrameLocks noGrp="1"/>
          </p:cNvGraphicFramePr>
          <p:nvPr/>
        </p:nvGraphicFramePr>
        <p:xfrm>
          <a:off x="6111875" y="3294063"/>
          <a:ext cx="366714" cy="439752"/>
        </p:xfrm>
        <a:graphic>
          <a:graphicData uri="http://schemas.openxmlformats.org/drawingml/2006/table">
            <a:tbl>
              <a:tblPr firstRow="1" bandRow="1">
                <a:tableStyleId>{5C22544A-7EE6-4342-B048-85BDC9FD1C3A}</a:tableStyleId>
              </a:tblPr>
              <a:tblGrid>
                <a:gridCol w="183357"/>
                <a:gridCol w="183357"/>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9" name="표 38"/>
          <p:cNvGraphicFramePr>
            <a:graphicFrameLocks noGrp="1"/>
          </p:cNvGraphicFramePr>
          <p:nvPr/>
        </p:nvGraphicFramePr>
        <p:xfrm>
          <a:off x="6764338" y="4884738"/>
          <a:ext cx="366712" cy="439752"/>
        </p:xfrm>
        <a:graphic>
          <a:graphicData uri="http://schemas.openxmlformats.org/drawingml/2006/table">
            <a:tbl>
              <a:tblPr firstRow="1" bandRow="1">
                <a:tableStyleId>{5C22544A-7EE6-4342-B048-85BDC9FD1C3A}</a:tableStyleId>
              </a:tblPr>
              <a:tblGrid>
                <a:gridCol w="183356"/>
                <a:gridCol w="183356"/>
              </a:tblGrid>
              <a:tr h="219869">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0" name="표 39"/>
          <p:cNvGraphicFramePr>
            <a:graphicFrameLocks noGrp="1"/>
          </p:cNvGraphicFramePr>
          <p:nvPr/>
        </p:nvGraphicFramePr>
        <p:xfrm>
          <a:off x="7740650" y="4065588"/>
          <a:ext cx="366714" cy="659106"/>
        </p:xfrm>
        <a:graphic>
          <a:graphicData uri="http://schemas.openxmlformats.org/drawingml/2006/table">
            <a:tbl>
              <a:tblPr firstRow="1" bandRow="1">
                <a:tableStyleId>{5C22544A-7EE6-4342-B048-85BDC9FD1C3A}</a:tableStyleId>
              </a:tblPr>
              <a:tblGrid>
                <a:gridCol w="183357"/>
                <a:gridCol w="183357"/>
              </a:tblGrid>
              <a:tr h="219604">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G</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H</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X</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1" name="표 40"/>
          <p:cNvGraphicFramePr>
            <a:graphicFrameLocks noGrp="1"/>
          </p:cNvGraphicFramePr>
          <p:nvPr/>
        </p:nvGraphicFramePr>
        <p:xfrm>
          <a:off x="6954838" y="2714625"/>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2" name="표 41"/>
          <p:cNvGraphicFramePr>
            <a:graphicFrameLocks noGrp="1"/>
          </p:cNvGraphicFramePr>
          <p:nvPr/>
        </p:nvGraphicFramePr>
        <p:xfrm>
          <a:off x="8078788" y="2714625"/>
          <a:ext cx="366712" cy="220663"/>
        </p:xfrm>
        <a:graphic>
          <a:graphicData uri="http://schemas.openxmlformats.org/drawingml/2006/table">
            <a:tbl>
              <a:tblPr firstRow="1" bandRow="1">
                <a:tableStyleId>{5C22544A-7EE6-4342-B048-85BDC9FD1C3A}</a:tableStyleId>
              </a:tblPr>
              <a:tblGrid>
                <a:gridCol w="183356"/>
                <a:gridCol w="183356"/>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cxnSp>
        <p:nvCxnSpPr>
          <p:cNvPr id="14447" name="직선 연결선 42"/>
          <p:cNvCxnSpPr>
            <a:cxnSpLocks noChangeShapeType="1"/>
            <a:stCxn id="63" idx="3"/>
            <a:endCxn id="26" idx="0"/>
          </p:cNvCxnSpPr>
          <p:nvPr/>
        </p:nvCxnSpPr>
        <p:spPr bwMode="auto">
          <a:xfrm flipH="1">
            <a:off x="5314950" y="2625725"/>
            <a:ext cx="303213" cy="5207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4448" name="직선 연결선 43"/>
          <p:cNvCxnSpPr>
            <a:cxnSpLocks noChangeShapeType="1"/>
            <a:stCxn id="26" idx="4"/>
            <a:endCxn id="14453" idx="0"/>
          </p:cNvCxnSpPr>
          <p:nvPr/>
        </p:nvCxnSpPr>
        <p:spPr bwMode="auto">
          <a:xfrm>
            <a:off x="5314950" y="3470275"/>
            <a:ext cx="93663" cy="684213"/>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4449" name="TextBox 78"/>
          <p:cNvSpPr txBox="1">
            <a:spLocks noChangeArrowheads="1"/>
          </p:cNvSpPr>
          <p:nvPr/>
        </p:nvSpPr>
        <p:spPr bwMode="auto">
          <a:xfrm>
            <a:off x="5518150" y="5503863"/>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Multicast Data Frame</a:t>
            </a:r>
            <a:endParaRPr kumimoji="0" lang="ko-KR" altLang="en-US"/>
          </a:p>
        </p:txBody>
      </p:sp>
      <p:sp>
        <p:nvSpPr>
          <p:cNvPr id="47" name="오른쪽 화살표 46"/>
          <p:cNvSpPr/>
          <p:nvPr/>
        </p:nvSpPr>
        <p:spPr>
          <a:xfrm>
            <a:off x="4868863" y="563086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4451" name="TextBox 78"/>
          <p:cNvSpPr txBox="1">
            <a:spLocks noChangeArrowheads="1"/>
          </p:cNvSpPr>
          <p:nvPr/>
        </p:nvSpPr>
        <p:spPr bwMode="auto">
          <a:xfrm>
            <a:off x="5518150" y="5905500"/>
            <a:ext cx="1389063"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ACK Frame</a:t>
            </a:r>
            <a:endParaRPr kumimoji="0" lang="ko-KR" altLang="en-US"/>
          </a:p>
        </p:txBody>
      </p:sp>
      <p:sp>
        <p:nvSpPr>
          <p:cNvPr id="49" name="오른쪽 화살표 48"/>
          <p:cNvSpPr/>
          <p:nvPr/>
        </p:nvSpPr>
        <p:spPr>
          <a:xfrm>
            <a:off x="4868863" y="6030913"/>
            <a:ext cx="647700" cy="142875"/>
          </a:xfrm>
          <a:prstGeom prst="rightArrow">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4453" name="타원 10"/>
          <p:cNvSpPr>
            <a:spLocks noChangeArrowheads="1"/>
          </p:cNvSpPr>
          <p:nvPr/>
        </p:nvSpPr>
        <p:spPr bwMode="auto">
          <a:xfrm>
            <a:off x="5246688" y="4154488"/>
            <a:ext cx="325437"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A</a:t>
            </a:r>
            <a:endParaRPr kumimoji="0" lang="ko-KR" altLang="en-US" sz="1500">
              <a:solidFill>
                <a:schemeClr val="bg1"/>
              </a:solidFill>
            </a:endParaRPr>
          </a:p>
        </p:txBody>
      </p:sp>
      <p:sp>
        <p:nvSpPr>
          <p:cNvPr id="12" name="타원 11"/>
          <p:cNvSpPr/>
          <p:nvPr/>
        </p:nvSpPr>
        <p:spPr bwMode="auto">
          <a:xfrm>
            <a:off x="6115050" y="375285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D</a:t>
            </a:r>
            <a:endParaRPr kumimoji="0" lang="ko-KR" altLang="en-US" sz="1500" dirty="0">
              <a:solidFill>
                <a:schemeClr val="tx1"/>
              </a:solidFill>
              <a:ea typeface="굴림" pitchFamily="50" charset="-127"/>
            </a:endParaRPr>
          </a:p>
        </p:txBody>
      </p:sp>
      <p:sp>
        <p:nvSpPr>
          <p:cNvPr id="57" name="타원 56"/>
          <p:cNvSpPr/>
          <p:nvPr/>
        </p:nvSpPr>
        <p:spPr bwMode="auto">
          <a:xfrm>
            <a:off x="6794500" y="450532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E</a:t>
            </a:r>
            <a:endParaRPr kumimoji="0" lang="ko-KR" altLang="en-US" sz="1500" dirty="0">
              <a:solidFill>
                <a:schemeClr val="bg1"/>
              </a:solidFill>
              <a:ea typeface="굴림" pitchFamily="50" charset="-127"/>
            </a:endParaRPr>
          </a:p>
        </p:txBody>
      </p:sp>
      <p:sp>
        <p:nvSpPr>
          <p:cNvPr id="60" name="타원 6"/>
          <p:cNvSpPr>
            <a:spLocks noChangeArrowheads="1"/>
          </p:cNvSpPr>
          <p:nvPr/>
        </p:nvSpPr>
        <p:spPr bwMode="auto">
          <a:xfrm>
            <a:off x="7462838" y="3736975"/>
            <a:ext cx="325437" cy="323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rPr>
              <a:t>F</a:t>
            </a:r>
            <a:endParaRPr kumimoji="0" lang="ko-KR" altLang="en-US" sz="1500" dirty="0">
              <a:solidFill>
                <a:schemeClr val="tx1"/>
              </a:solidFill>
            </a:endParaRPr>
          </a:p>
        </p:txBody>
      </p:sp>
      <p:sp>
        <p:nvSpPr>
          <p:cNvPr id="63" name="타원 62"/>
          <p:cNvSpPr/>
          <p:nvPr/>
        </p:nvSpPr>
        <p:spPr bwMode="auto">
          <a:xfrm>
            <a:off x="5572125" y="2349500"/>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C</a:t>
            </a:r>
            <a:endParaRPr kumimoji="0" lang="ko-KR" altLang="en-US" sz="1500" dirty="0">
              <a:solidFill>
                <a:schemeClr val="bg1"/>
              </a:solidFill>
              <a:ea typeface="굴림" pitchFamily="50" charset="-127"/>
            </a:endParaRPr>
          </a:p>
        </p:txBody>
      </p:sp>
      <p:sp>
        <p:nvSpPr>
          <p:cNvPr id="14458" name="타원 6"/>
          <p:cNvSpPr>
            <a:spLocks noChangeArrowheads="1"/>
          </p:cNvSpPr>
          <p:nvPr/>
        </p:nvSpPr>
        <p:spPr bwMode="auto">
          <a:xfrm>
            <a:off x="7335838" y="2662238"/>
            <a:ext cx="323850" cy="32543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G</a:t>
            </a:r>
            <a:endParaRPr kumimoji="0" lang="ko-KR" altLang="en-US" sz="1500">
              <a:solidFill>
                <a:schemeClr val="bg1"/>
              </a:solidFill>
            </a:endParaRPr>
          </a:p>
        </p:txBody>
      </p:sp>
      <p:sp>
        <p:nvSpPr>
          <p:cNvPr id="14459" name="타원 6"/>
          <p:cNvSpPr>
            <a:spLocks noChangeArrowheads="1"/>
          </p:cNvSpPr>
          <p:nvPr/>
        </p:nvSpPr>
        <p:spPr bwMode="auto">
          <a:xfrm>
            <a:off x="8135938" y="2960688"/>
            <a:ext cx="323850"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H</a:t>
            </a:r>
            <a:endParaRPr kumimoji="0" lang="ko-KR" altLang="en-US" sz="1500">
              <a:solidFill>
                <a:schemeClr val="bg1"/>
              </a:solidFill>
            </a:endParaRPr>
          </a:p>
        </p:txBody>
      </p:sp>
      <p:sp>
        <p:nvSpPr>
          <p:cNvPr id="90" name="타원 89"/>
          <p:cNvSpPr/>
          <p:nvPr/>
        </p:nvSpPr>
        <p:spPr bwMode="auto">
          <a:xfrm>
            <a:off x="5381625" y="511968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I</a:t>
            </a:r>
            <a:endParaRPr kumimoji="0" lang="ko-KR" altLang="en-US" sz="1500" dirty="0">
              <a:solidFill>
                <a:schemeClr val="bg1"/>
              </a:solidFill>
              <a:ea typeface="굴림" pitchFamily="50" charset="-127"/>
            </a:endParaRPr>
          </a:p>
        </p:txBody>
      </p:sp>
      <p:sp>
        <p:nvSpPr>
          <p:cNvPr id="26" name="타원 25"/>
          <p:cNvSpPr/>
          <p:nvPr/>
        </p:nvSpPr>
        <p:spPr bwMode="auto">
          <a:xfrm>
            <a:off x="5153025" y="314642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B</a:t>
            </a:r>
            <a:endParaRPr kumimoji="0" lang="ko-KR" altLang="en-US" sz="1500" dirty="0">
              <a:solidFill>
                <a:schemeClr val="tx1"/>
              </a:solidFill>
              <a:ea typeface="굴림" pitchFamily="50" charset="-127"/>
            </a:endParaRPr>
          </a:p>
        </p:txBody>
      </p:sp>
    </p:spTree>
    <p:extLst>
      <p:ext uri="{BB962C8B-B14F-4D97-AF65-F5344CB8AC3E}">
        <p14:creationId xmlns:p14="http://schemas.microsoft.com/office/powerpoint/2010/main" xmlns="" val="31843709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title"/>
          </p:nvPr>
        </p:nvSpPr>
        <p:spPr>
          <a:xfrm>
            <a:off x="685800" y="685800"/>
            <a:ext cx="7772400" cy="727075"/>
          </a:xfrm>
        </p:spPr>
        <p:txBody>
          <a:bodyPr/>
          <a:lstStyle/>
          <a:p>
            <a:r>
              <a:rPr lang="en-US" altLang="ko-KR" smtClean="0">
                <a:ea typeface="굴림" charset="-127"/>
              </a:rPr>
              <a:t>Reliable Multicast (11/11)</a:t>
            </a:r>
            <a:endParaRPr lang="ko-KR" altLang="en-US" smtClean="0">
              <a:ea typeface="굴림" charset="-127"/>
            </a:endParaRPr>
          </a:p>
        </p:txBody>
      </p:sp>
      <p:sp>
        <p:nvSpPr>
          <p:cNvPr id="15363" name="내용 개체 틀 2"/>
          <p:cNvSpPr>
            <a:spLocks noGrp="1"/>
          </p:cNvSpPr>
          <p:nvPr>
            <p:ph idx="1"/>
          </p:nvPr>
        </p:nvSpPr>
        <p:spPr>
          <a:xfrm>
            <a:off x="685800" y="1557338"/>
            <a:ext cx="3886200" cy="4538662"/>
          </a:xfrm>
        </p:spPr>
        <p:txBody>
          <a:bodyPr/>
          <a:lstStyle/>
          <a:p>
            <a:pPr marL="0" indent="0">
              <a:buNone/>
            </a:pPr>
            <a:r>
              <a:rPr lang="ko-KR" altLang="en-US" sz="1800" dirty="0" smtClean="0">
                <a:ea typeface="굴림" charset="-127"/>
              </a:rPr>
              <a:t>⑬    </a:t>
            </a:r>
            <a:r>
              <a:rPr lang="en-US" altLang="ko-KR" sz="1800" dirty="0" smtClean="0">
                <a:ea typeface="굴림" charset="-127"/>
              </a:rPr>
              <a:t>E checks D’s bitmap </a:t>
            </a:r>
            <a:r>
              <a:rPr lang="en-US" altLang="ko-KR" sz="1800" dirty="0">
                <a:ea typeface="굴림" charset="-127"/>
              </a:rPr>
              <a:t>in </a:t>
            </a:r>
            <a:r>
              <a:rPr lang="en-US" altLang="ko-KR" sz="1800" dirty="0" smtClean="0">
                <a:ea typeface="굴림" charset="-127"/>
              </a:rPr>
              <a:t>a data </a:t>
            </a:r>
            <a:br>
              <a:rPr lang="en-US" altLang="ko-KR" sz="1800" dirty="0" smtClean="0">
                <a:ea typeface="굴림" charset="-127"/>
              </a:rPr>
            </a:br>
            <a:r>
              <a:rPr lang="en-US" altLang="ko-KR" sz="1800" dirty="0" smtClean="0">
                <a:ea typeface="굴림" charset="-127"/>
              </a:rPr>
              <a:t>        frame from D. E retransmits an </a:t>
            </a:r>
            <a:br>
              <a:rPr lang="en-US" altLang="ko-KR" sz="1800" dirty="0" smtClean="0">
                <a:ea typeface="굴림" charset="-127"/>
              </a:rPr>
            </a:br>
            <a:r>
              <a:rPr lang="en-US" altLang="ko-KR" sz="1800" dirty="0" smtClean="0">
                <a:ea typeface="굴림" charset="-127"/>
              </a:rPr>
              <a:t>        implicit  ACK  because </a:t>
            </a:r>
            <a:r>
              <a:rPr lang="en-US" altLang="ko-KR" sz="1800" dirty="0">
                <a:ea typeface="굴림" charset="-127"/>
              </a:rPr>
              <a:t>D</a:t>
            </a:r>
            <a:r>
              <a:rPr lang="en-US" altLang="ko-KR" sz="1800" dirty="0" smtClean="0">
                <a:ea typeface="굴림" charset="-127"/>
              </a:rPr>
              <a:t>’s </a:t>
            </a:r>
            <a:br>
              <a:rPr lang="en-US" altLang="ko-KR" sz="1800" dirty="0" smtClean="0">
                <a:ea typeface="굴림" charset="-127"/>
              </a:rPr>
            </a:br>
            <a:r>
              <a:rPr lang="en-US" altLang="ko-KR" sz="1800" dirty="0" smtClean="0">
                <a:ea typeface="굴림" charset="-127"/>
              </a:rPr>
              <a:t>        bitmap </a:t>
            </a:r>
            <a:r>
              <a:rPr lang="en-US" altLang="ko-KR" sz="1800" dirty="0">
                <a:ea typeface="굴림" charset="-127"/>
              </a:rPr>
              <a:t>is </a:t>
            </a:r>
            <a:r>
              <a:rPr lang="en-US" altLang="ko-KR" sz="1800" dirty="0" smtClean="0">
                <a:ea typeface="굴림" charset="-127"/>
              </a:rPr>
              <a:t>not checked. Then, D</a:t>
            </a:r>
            <a:br>
              <a:rPr lang="en-US" altLang="ko-KR" sz="1800" dirty="0" smtClean="0">
                <a:ea typeface="굴림" charset="-127"/>
              </a:rPr>
            </a:br>
            <a:r>
              <a:rPr lang="en-US" altLang="ko-KR" sz="1800" dirty="0" smtClean="0">
                <a:ea typeface="굴림" charset="-127"/>
              </a:rPr>
              <a:t>        sets E`s bitmap.</a:t>
            </a:r>
            <a:endParaRPr lang="en-US" altLang="ko-KR" sz="1800" dirty="0">
              <a:ea typeface="굴림" charset="-127"/>
            </a:endParaRPr>
          </a:p>
          <a:p>
            <a:pPr marL="0" indent="0">
              <a:buFontTx/>
              <a:buNone/>
            </a:pPr>
            <a:r>
              <a:rPr lang="ko-KR" altLang="en-US" sz="1800" dirty="0" smtClean="0">
                <a:ea typeface="굴림" charset="-127"/>
              </a:rPr>
              <a:t>⑭    </a:t>
            </a:r>
            <a:r>
              <a:rPr lang="en-US" altLang="ko-KR" sz="1800" dirty="0" smtClean="0">
                <a:solidFill>
                  <a:srgbClr val="000000"/>
                </a:solidFill>
                <a:ea typeface="굴림" charset="-127"/>
              </a:rPr>
              <a:t>G and H transmit an ACK to F.</a:t>
            </a:r>
            <a:br>
              <a:rPr lang="en-US" altLang="ko-KR" sz="1800" dirty="0" smtClean="0">
                <a:solidFill>
                  <a:srgbClr val="000000"/>
                </a:solidFill>
                <a:ea typeface="굴림" charset="-127"/>
              </a:rPr>
            </a:br>
            <a:r>
              <a:rPr lang="en-US" altLang="ko-KR" sz="1800" dirty="0" smtClean="0">
                <a:solidFill>
                  <a:srgbClr val="000000"/>
                </a:solidFill>
                <a:ea typeface="굴림" charset="-127"/>
              </a:rPr>
              <a:t>        Therefore, F sets bitmaps of G </a:t>
            </a:r>
            <a:br>
              <a:rPr lang="en-US" altLang="ko-KR" sz="1800" dirty="0" smtClean="0">
                <a:solidFill>
                  <a:srgbClr val="000000"/>
                </a:solidFill>
                <a:ea typeface="굴림" charset="-127"/>
              </a:rPr>
            </a:br>
            <a:r>
              <a:rPr lang="en-US" altLang="ko-KR" sz="1800" dirty="0" smtClean="0">
                <a:solidFill>
                  <a:srgbClr val="000000"/>
                </a:solidFill>
                <a:ea typeface="굴림" charset="-127"/>
              </a:rPr>
              <a:t>        and H. </a:t>
            </a:r>
          </a:p>
          <a:p>
            <a:pPr marL="0" indent="0">
              <a:buFontTx/>
              <a:buNone/>
            </a:pPr>
            <a:endParaRPr lang="en-US" altLang="ko-KR" sz="1800" dirty="0" smtClean="0">
              <a:ea typeface="굴림" charset="-127"/>
            </a:endParaRPr>
          </a:p>
          <a:p>
            <a:pPr marL="0" indent="0">
              <a:buFontTx/>
              <a:buNone/>
            </a:pPr>
            <a:endParaRPr lang="en-US" altLang="ko-KR" sz="1800" dirty="0" smtClean="0">
              <a:ea typeface="굴림" charset="-127"/>
            </a:endParaRPr>
          </a:p>
          <a:p>
            <a:pPr marL="0" indent="0">
              <a:buFontTx/>
              <a:buNone/>
            </a:pPr>
            <a:r>
              <a:rPr lang="en-US" altLang="ko-KR" sz="1800" dirty="0">
                <a:ea typeface="굴림" charset="-127"/>
              </a:rPr>
              <a:t>Finally, </a:t>
            </a:r>
            <a:r>
              <a:rPr lang="en-US" altLang="ko-KR" sz="1800" dirty="0" smtClean="0">
                <a:ea typeface="굴림" charset="-127"/>
              </a:rPr>
              <a:t>all of PD’s bitmaps are set.</a:t>
            </a:r>
          </a:p>
          <a:p>
            <a:pPr marL="0" indent="0">
              <a:buFontTx/>
              <a:buNone/>
            </a:pPr>
            <a:endParaRPr lang="en-US" altLang="ko-KR" sz="1800" dirty="0">
              <a:ea typeface="굴림" charset="-127"/>
            </a:endParaRPr>
          </a:p>
          <a:p>
            <a:pPr marL="0" indent="0">
              <a:buFontTx/>
              <a:buNone/>
            </a:pPr>
            <a:r>
              <a:rPr lang="en-US" altLang="ko-KR" sz="1800" dirty="0" smtClean="0">
                <a:ea typeface="굴림" charset="-127"/>
              </a:rPr>
              <a:t>We can reduce the bitmap overhead by employing block ACK mechanism.</a:t>
            </a:r>
          </a:p>
        </p:txBody>
      </p:sp>
      <p:sp>
        <p:nvSpPr>
          <p:cNvPr id="15364"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D4DB0795-061C-4858-97B6-F86BDD1D9E83}" type="slidenum">
              <a:rPr kumimoji="0" lang="en-US" altLang="ko-KR" smtClean="0">
                <a:latin typeface="Times New Roman" pitchFamily="18" charset="0"/>
              </a:rPr>
              <a:pPr/>
              <a:t>81</a:t>
            </a:fld>
            <a:endParaRPr kumimoji="0" lang="en-US" altLang="ko-KR" smtClean="0">
              <a:latin typeface="Times New Roman" pitchFamily="18" charset="0"/>
            </a:endParaRPr>
          </a:p>
        </p:txBody>
      </p:sp>
      <p:sp>
        <p:nvSpPr>
          <p:cNvPr id="15365" name="TextBox 36"/>
          <p:cNvSpPr txBox="1">
            <a:spLocks noChangeArrowheads="1"/>
          </p:cNvSpPr>
          <p:nvPr/>
        </p:nvSpPr>
        <p:spPr bwMode="auto">
          <a:xfrm>
            <a:off x="6327775" y="4238625"/>
            <a:ext cx="3381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⑬</a:t>
            </a:r>
          </a:p>
        </p:txBody>
      </p:sp>
      <p:cxnSp>
        <p:nvCxnSpPr>
          <p:cNvPr id="93" name="직선 연결선 92"/>
          <p:cNvCxnSpPr/>
          <p:nvPr/>
        </p:nvCxnSpPr>
        <p:spPr bwMode="auto">
          <a:xfrm flipH="1">
            <a:off x="5153808" y="2890896"/>
            <a:ext cx="288032" cy="288032"/>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cene3d>
            <a:camera prst="orthographicFront">
              <a:rot lat="5400000" lon="5400000" rev="0"/>
            </a:camera>
            <a:lightRig rig="threePt" dir="t"/>
          </a:scene3d>
        </p:spPr>
      </p:cxnSp>
      <p:sp>
        <p:nvSpPr>
          <p:cNvPr id="91" name="오른쪽 화살표 90"/>
          <p:cNvSpPr/>
          <p:nvPr/>
        </p:nvSpPr>
        <p:spPr>
          <a:xfrm rot="7724548">
            <a:off x="7668418" y="3482182"/>
            <a:ext cx="601663" cy="825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latinLnBrk="0" hangingPunct="0">
              <a:defRPr/>
            </a:pPr>
            <a:endParaRPr kumimoji="0" lang="ko-KR" altLang="en-US"/>
          </a:p>
        </p:txBody>
      </p:sp>
      <p:sp>
        <p:nvSpPr>
          <p:cNvPr id="22" name="오른쪽 화살표 21"/>
          <p:cNvSpPr/>
          <p:nvPr/>
        </p:nvSpPr>
        <p:spPr>
          <a:xfrm rot="4990602">
            <a:off x="7230269" y="3323432"/>
            <a:ext cx="666750" cy="80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latinLnBrk="0" hangingPunct="0">
              <a:defRPr/>
            </a:pPr>
            <a:endParaRPr kumimoji="0" lang="ko-KR" altLang="en-US"/>
          </a:p>
        </p:txBody>
      </p:sp>
      <p:sp>
        <p:nvSpPr>
          <p:cNvPr id="23" name="오른쪽 화살표 22"/>
          <p:cNvSpPr/>
          <p:nvPr/>
        </p:nvSpPr>
        <p:spPr>
          <a:xfrm rot="18666839">
            <a:off x="6991350" y="4243388"/>
            <a:ext cx="601663" cy="841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24" name="오른쪽 화살표 23"/>
          <p:cNvSpPr/>
          <p:nvPr/>
        </p:nvSpPr>
        <p:spPr>
          <a:xfrm rot="13788423">
            <a:off x="6315075" y="4262438"/>
            <a:ext cx="612775" cy="920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5371" name="TextBox 36"/>
          <p:cNvSpPr txBox="1">
            <a:spLocks noChangeArrowheads="1"/>
          </p:cNvSpPr>
          <p:nvPr/>
        </p:nvSpPr>
        <p:spPr bwMode="auto">
          <a:xfrm>
            <a:off x="7019925" y="4064000"/>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⑬</a:t>
            </a:r>
          </a:p>
        </p:txBody>
      </p:sp>
      <p:sp>
        <p:nvSpPr>
          <p:cNvPr id="15372" name="TextBox 36"/>
          <p:cNvSpPr txBox="1">
            <a:spLocks noChangeArrowheads="1"/>
          </p:cNvSpPr>
          <p:nvPr/>
        </p:nvSpPr>
        <p:spPr bwMode="auto">
          <a:xfrm>
            <a:off x="7243763" y="3236913"/>
            <a:ext cx="3397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⑭</a:t>
            </a:r>
          </a:p>
        </p:txBody>
      </p:sp>
      <p:sp>
        <p:nvSpPr>
          <p:cNvPr id="15373" name="TextBox 36"/>
          <p:cNvSpPr txBox="1">
            <a:spLocks noChangeArrowheads="1"/>
          </p:cNvSpPr>
          <p:nvPr/>
        </p:nvSpPr>
        <p:spPr bwMode="auto">
          <a:xfrm>
            <a:off x="7904163" y="3443288"/>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ko-KR" altLang="en-US" sz="1200"/>
              <a:t>⑭</a:t>
            </a:r>
          </a:p>
        </p:txBody>
      </p:sp>
      <p:graphicFrame>
        <p:nvGraphicFramePr>
          <p:cNvPr id="31" name="표 30"/>
          <p:cNvGraphicFramePr>
            <a:graphicFrameLocks noGrp="1"/>
          </p:cNvGraphicFramePr>
          <p:nvPr/>
        </p:nvGraphicFramePr>
        <p:xfrm>
          <a:off x="4818063" y="3994150"/>
          <a:ext cx="366712" cy="659106"/>
        </p:xfrm>
        <a:graphic>
          <a:graphicData uri="http://schemas.openxmlformats.org/drawingml/2006/table">
            <a:tbl>
              <a:tblPr firstRow="1" bandRow="1">
                <a:tableStyleId>{5C22544A-7EE6-4342-B048-85BDC9FD1C3A}</a:tableStyleId>
              </a:tblPr>
              <a:tblGrid>
                <a:gridCol w="183356"/>
                <a:gridCol w="183356"/>
              </a:tblGrid>
              <a:tr h="219604">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I</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2" name="표 31"/>
          <p:cNvGraphicFramePr>
            <a:graphicFrameLocks noGrp="1"/>
          </p:cNvGraphicFramePr>
          <p:nvPr/>
        </p:nvGraphicFramePr>
        <p:xfrm>
          <a:off x="4960938" y="5226050"/>
          <a:ext cx="366712" cy="219352"/>
        </p:xfrm>
        <a:graphic>
          <a:graphicData uri="http://schemas.openxmlformats.org/drawingml/2006/table">
            <a:tbl>
              <a:tblPr firstRow="1" bandRow="1">
                <a:tableStyleId>{5C22544A-7EE6-4342-B048-85BDC9FD1C3A}</a:tableStyleId>
              </a:tblPr>
              <a:tblGrid>
                <a:gridCol w="183356"/>
                <a:gridCol w="183356"/>
              </a:tblGrid>
              <a:tr h="219075">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5856" marB="258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3" name="표 32"/>
          <p:cNvGraphicFramePr>
            <a:graphicFrameLocks noGrp="1"/>
          </p:cNvGraphicFramePr>
          <p:nvPr/>
        </p:nvGraphicFramePr>
        <p:xfrm>
          <a:off x="4735513" y="3079750"/>
          <a:ext cx="368300" cy="439752"/>
        </p:xfrm>
        <a:graphic>
          <a:graphicData uri="http://schemas.openxmlformats.org/drawingml/2006/table">
            <a:tbl>
              <a:tblPr firstRow="1" bandRow="1">
                <a:tableStyleId>{5C22544A-7EE6-4342-B048-85BDC9FD1C3A}</a:tableStyleId>
              </a:tblPr>
              <a:tblGrid>
                <a:gridCol w="184150"/>
                <a:gridCol w="184150"/>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C</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4" name="표 33"/>
          <p:cNvGraphicFramePr>
            <a:graphicFrameLocks noGrp="1"/>
          </p:cNvGraphicFramePr>
          <p:nvPr/>
        </p:nvGraphicFramePr>
        <p:xfrm>
          <a:off x="5935663" y="2400300"/>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B</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5" name="표 34"/>
          <p:cNvGraphicFramePr>
            <a:graphicFrameLocks noGrp="1"/>
          </p:cNvGraphicFramePr>
          <p:nvPr/>
        </p:nvGraphicFramePr>
        <p:xfrm>
          <a:off x="6111875" y="3294063"/>
          <a:ext cx="366714" cy="439752"/>
        </p:xfrm>
        <a:graphic>
          <a:graphicData uri="http://schemas.openxmlformats.org/drawingml/2006/table">
            <a:tbl>
              <a:tblPr firstRow="1" bandRow="1">
                <a:tableStyleId>{5C22544A-7EE6-4342-B048-85BDC9FD1C3A}</a:tableStyleId>
              </a:tblPr>
              <a:tblGrid>
                <a:gridCol w="183357"/>
                <a:gridCol w="183357"/>
              </a:tblGrid>
              <a:tr h="219869">
                <a:tc>
                  <a:txBody>
                    <a:bodyPr/>
                    <a:lstStyle/>
                    <a:p>
                      <a:pPr algn="ctr" latinLnBrk="1"/>
                      <a:r>
                        <a:rPr lang="en-US" altLang="ko-KR" sz="1100" b="1" dirty="0" smtClean="0">
                          <a:solidFill>
                            <a:schemeClr val="tx1"/>
                          </a:solidFill>
                        </a:rPr>
                        <a:t>A</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6" name="표 35"/>
          <p:cNvGraphicFramePr>
            <a:graphicFrameLocks noGrp="1"/>
          </p:cNvGraphicFramePr>
          <p:nvPr/>
        </p:nvGraphicFramePr>
        <p:xfrm>
          <a:off x="6764338" y="4884738"/>
          <a:ext cx="366712" cy="439752"/>
        </p:xfrm>
        <a:graphic>
          <a:graphicData uri="http://schemas.openxmlformats.org/drawingml/2006/table">
            <a:tbl>
              <a:tblPr firstRow="1" bandRow="1">
                <a:tableStyleId>{5C22544A-7EE6-4342-B048-85BDC9FD1C3A}</a:tableStyleId>
              </a:tblPr>
              <a:tblGrid>
                <a:gridCol w="183356"/>
                <a:gridCol w="183356"/>
              </a:tblGrid>
              <a:tr h="219869">
                <a:tc>
                  <a:txBody>
                    <a:bodyPr/>
                    <a:lstStyle/>
                    <a:p>
                      <a:pPr algn="ctr" latinLnBrk="1"/>
                      <a:r>
                        <a:rPr lang="en-US" altLang="ko-KR" sz="1100" b="1" dirty="0" smtClean="0">
                          <a:solidFill>
                            <a:schemeClr val="tx1"/>
                          </a:solidFill>
                        </a:rPr>
                        <a:t>D</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869">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118" marB="261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7" name="표 36"/>
          <p:cNvGraphicFramePr>
            <a:graphicFrameLocks noGrp="1"/>
          </p:cNvGraphicFramePr>
          <p:nvPr/>
        </p:nvGraphicFramePr>
        <p:xfrm>
          <a:off x="7740650" y="4065588"/>
          <a:ext cx="366714" cy="659106"/>
        </p:xfrm>
        <a:graphic>
          <a:graphicData uri="http://schemas.openxmlformats.org/drawingml/2006/table">
            <a:tbl>
              <a:tblPr firstRow="1" bandRow="1">
                <a:tableStyleId>{5C22544A-7EE6-4342-B048-85BDC9FD1C3A}</a:tableStyleId>
              </a:tblPr>
              <a:tblGrid>
                <a:gridCol w="183357"/>
                <a:gridCol w="183357"/>
              </a:tblGrid>
              <a:tr h="219604">
                <a:tc>
                  <a:txBody>
                    <a:bodyPr/>
                    <a:lstStyle/>
                    <a:p>
                      <a:pPr algn="ctr" latinLnBrk="1"/>
                      <a:r>
                        <a:rPr lang="en-US" altLang="ko-KR" sz="1100" b="1" dirty="0" smtClean="0">
                          <a:solidFill>
                            <a:schemeClr val="tx1"/>
                          </a:solidFill>
                        </a:rPr>
                        <a:t>E</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G</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219604">
                <a:tc>
                  <a:txBody>
                    <a:bodyPr/>
                    <a:lstStyle/>
                    <a:p>
                      <a:pPr algn="ctr" latinLnBrk="1"/>
                      <a:r>
                        <a:rPr lang="en-US" altLang="ko-KR" sz="1100" b="1" dirty="0" smtClean="0">
                          <a:solidFill>
                            <a:schemeClr val="tx1"/>
                          </a:solidFill>
                        </a:rPr>
                        <a:t>H</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031" marB="2603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8" name="표 37"/>
          <p:cNvGraphicFramePr>
            <a:graphicFrameLocks noGrp="1"/>
          </p:cNvGraphicFramePr>
          <p:nvPr/>
        </p:nvGraphicFramePr>
        <p:xfrm>
          <a:off x="6954838" y="2714625"/>
          <a:ext cx="368300" cy="220663"/>
        </p:xfrm>
        <a:graphic>
          <a:graphicData uri="http://schemas.openxmlformats.org/drawingml/2006/table">
            <a:tbl>
              <a:tblPr firstRow="1" bandRow="1">
                <a:tableStyleId>{5C22544A-7EE6-4342-B048-85BDC9FD1C3A}</a:tableStyleId>
              </a:tblPr>
              <a:tblGrid>
                <a:gridCol w="184150"/>
                <a:gridCol w="184150"/>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379" marR="52379"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39" name="표 38"/>
          <p:cNvGraphicFramePr>
            <a:graphicFrameLocks noGrp="1"/>
          </p:cNvGraphicFramePr>
          <p:nvPr/>
        </p:nvGraphicFramePr>
        <p:xfrm>
          <a:off x="8078788" y="2714625"/>
          <a:ext cx="366712" cy="220663"/>
        </p:xfrm>
        <a:graphic>
          <a:graphicData uri="http://schemas.openxmlformats.org/drawingml/2006/table">
            <a:tbl>
              <a:tblPr firstRow="1" bandRow="1">
                <a:tableStyleId>{5C22544A-7EE6-4342-B048-85BDC9FD1C3A}</a:tableStyleId>
              </a:tblPr>
              <a:tblGrid>
                <a:gridCol w="183356"/>
                <a:gridCol w="183356"/>
              </a:tblGrid>
              <a:tr h="220663">
                <a:tc>
                  <a:txBody>
                    <a:bodyPr/>
                    <a:lstStyle/>
                    <a:p>
                      <a:pPr algn="ctr" latinLnBrk="1"/>
                      <a:r>
                        <a:rPr lang="en-US" altLang="ko-KR" sz="1100" b="1" dirty="0" smtClean="0">
                          <a:solidFill>
                            <a:schemeClr val="tx1"/>
                          </a:solidFill>
                        </a:rPr>
                        <a:t>F</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latinLnBrk="1"/>
                      <a:r>
                        <a:rPr lang="en-US" altLang="ko-KR" sz="1100" b="1" dirty="0" smtClean="0">
                          <a:solidFill>
                            <a:schemeClr val="tx1"/>
                          </a:solidFill>
                        </a:rPr>
                        <a:t>O</a:t>
                      </a:r>
                      <a:endParaRPr lang="ko-KR" altLang="en-US" sz="1100" b="1" dirty="0">
                        <a:solidFill>
                          <a:schemeClr val="tx1"/>
                        </a:solidFill>
                      </a:endParaRPr>
                    </a:p>
                  </a:txBody>
                  <a:tcPr marL="52154" marR="52154" marT="26218" marB="26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bl>
          </a:graphicData>
        </a:graphic>
      </p:graphicFrame>
      <p:cxnSp>
        <p:nvCxnSpPr>
          <p:cNvPr id="15467" name="직선 연결선 39"/>
          <p:cNvCxnSpPr>
            <a:cxnSpLocks noChangeShapeType="1"/>
            <a:stCxn id="63" idx="3"/>
            <a:endCxn id="26" idx="0"/>
          </p:cNvCxnSpPr>
          <p:nvPr/>
        </p:nvCxnSpPr>
        <p:spPr bwMode="auto">
          <a:xfrm flipH="1">
            <a:off x="5314950" y="2625725"/>
            <a:ext cx="303213" cy="52070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5468" name="직선 연결선 40"/>
          <p:cNvCxnSpPr>
            <a:cxnSpLocks noChangeShapeType="1"/>
            <a:stCxn id="26" idx="4"/>
            <a:endCxn id="15475" idx="0"/>
          </p:cNvCxnSpPr>
          <p:nvPr/>
        </p:nvCxnSpPr>
        <p:spPr bwMode="auto">
          <a:xfrm>
            <a:off x="5314950" y="3470275"/>
            <a:ext cx="93663" cy="684213"/>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5469" name="직선 연결선 41"/>
          <p:cNvCxnSpPr>
            <a:cxnSpLocks noChangeShapeType="1"/>
            <a:stCxn id="15475" idx="4"/>
            <a:endCxn id="90" idx="0"/>
          </p:cNvCxnSpPr>
          <p:nvPr/>
        </p:nvCxnSpPr>
        <p:spPr bwMode="auto">
          <a:xfrm>
            <a:off x="5408613" y="4478338"/>
            <a:ext cx="134937" cy="641350"/>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cxnSp>
        <p:nvCxnSpPr>
          <p:cNvPr id="15470" name="직선 연결선 42"/>
          <p:cNvCxnSpPr>
            <a:cxnSpLocks noChangeShapeType="1"/>
            <a:stCxn id="12" idx="2"/>
            <a:endCxn id="15475" idx="6"/>
          </p:cNvCxnSpPr>
          <p:nvPr/>
        </p:nvCxnSpPr>
        <p:spPr bwMode="auto">
          <a:xfrm flipH="1">
            <a:off x="5572125" y="3914775"/>
            <a:ext cx="542925" cy="401638"/>
          </a:xfrm>
          <a:prstGeom prst="line">
            <a:avLst/>
          </a:prstGeom>
          <a:noFill/>
          <a:ln w="19050" algn="ctr">
            <a:solidFill>
              <a:schemeClr val="tx2"/>
            </a:solidFill>
            <a:round/>
            <a:headEnd/>
            <a:tailEnd/>
          </a:ln>
          <a:effectLst>
            <a:prstShdw prst="shdw17" dist="17961" dir="2700000">
              <a:schemeClr val="bg2"/>
            </a:prstShdw>
          </a:effectLst>
          <a:extLst>
            <a:ext uri="{909E8E84-426E-40DD-AFC4-6F175D3DCCD1}">
              <a14:hiddenFill xmlns:a14="http://schemas.microsoft.com/office/drawing/2010/main" xmlns="">
                <a:noFill/>
              </a14:hiddenFill>
            </a:ext>
          </a:extLst>
        </p:spPr>
      </p:cxnSp>
      <p:sp>
        <p:nvSpPr>
          <p:cNvPr id="15471" name="TextBox 78"/>
          <p:cNvSpPr txBox="1">
            <a:spLocks noChangeArrowheads="1"/>
          </p:cNvSpPr>
          <p:nvPr/>
        </p:nvSpPr>
        <p:spPr bwMode="auto">
          <a:xfrm>
            <a:off x="5518150" y="5503863"/>
            <a:ext cx="23780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Multicast Data Frame</a:t>
            </a:r>
            <a:endParaRPr kumimoji="0" lang="ko-KR" altLang="en-US"/>
          </a:p>
        </p:txBody>
      </p:sp>
      <p:sp>
        <p:nvSpPr>
          <p:cNvPr id="45" name="오른쪽 화살표 44"/>
          <p:cNvSpPr/>
          <p:nvPr/>
        </p:nvSpPr>
        <p:spPr>
          <a:xfrm>
            <a:off x="4868863" y="563086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47" name="오른쪽 화살표 46"/>
          <p:cNvSpPr/>
          <p:nvPr/>
        </p:nvSpPr>
        <p:spPr>
          <a:xfrm>
            <a:off x="4868863" y="6030913"/>
            <a:ext cx="647700" cy="142875"/>
          </a:xfrm>
          <a:prstGeom prst="rightArrow">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latinLnBrk="0" hangingPunct="0">
              <a:defRPr/>
            </a:pPr>
            <a:endParaRPr kumimoji="0" lang="ko-KR" altLang="en-US"/>
          </a:p>
        </p:txBody>
      </p:sp>
      <p:sp>
        <p:nvSpPr>
          <p:cNvPr id="15474" name="TextBox 78"/>
          <p:cNvSpPr txBox="1">
            <a:spLocks noChangeArrowheads="1"/>
          </p:cNvSpPr>
          <p:nvPr/>
        </p:nvSpPr>
        <p:spPr bwMode="auto">
          <a:xfrm>
            <a:off x="5518150" y="5905500"/>
            <a:ext cx="1389063"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pPr latinLnBrk="0"/>
            <a:r>
              <a:rPr kumimoji="0" lang="en-US" altLang="ko-KR"/>
              <a:t>ACK Frame</a:t>
            </a:r>
            <a:endParaRPr kumimoji="0" lang="ko-KR" altLang="en-US"/>
          </a:p>
        </p:txBody>
      </p:sp>
      <p:sp>
        <p:nvSpPr>
          <p:cNvPr id="15475" name="타원 10"/>
          <p:cNvSpPr>
            <a:spLocks noChangeArrowheads="1"/>
          </p:cNvSpPr>
          <p:nvPr/>
        </p:nvSpPr>
        <p:spPr bwMode="auto">
          <a:xfrm>
            <a:off x="5246688" y="4154488"/>
            <a:ext cx="325437"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A</a:t>
            </a:r>
            <a:endParaRPr kumimoji="0" lang="ko-KR" altLang="en-US" sz="1500">
              <a:solidFill>
                <a:schemeClr val="bg1"/>
              </a:solidFill>
            </a:endParaRPr>
          </a:p>
        </p:txBody>
      </p:sp>
      <p:sp>
        <p:nvSpPr>
          <p:cNvPr id="12" name="타원 11"/>
          <p:cNvSpPr/>
          <p:nvPr/>
        </p:nvSpPr>
        <p:spPr bwMode="auto">
          <a:xfrm>
            <a:off x="6115050" y="375285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D</a:t>
            </a:r>
            <a:endParaRPr kumimoji="0" lang="ko-KR" altLang="en-US" sz="1500" dirty="0">
              <a:solidFill>
                <a:schemeClr val="tx1"/>
              </a:solidFill>
              <a:ea typeface="굴림" pitchFamily="50" charset="-127"/>
            </a:endParaRPr>
          </a:p>
        </p:txBody>
      </p:sp>
      <p:sp>
        <p:nvSpPr>
          <p:cNvPr id="57" name="타원 56"/>
          <p:cNvSpPr/>
          <p:nvPr/>
        </p:nvSpPr>
        <p:spPr bwMode="auto">
          <a:xfrm>
            <a:off x="6794500" y="450532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E</a:t>
            </a:r>
            <a:endParaRPr kumimoji="0" lang="ko-KR" altLang="en-US" sz="1500" dirty="0">
              <a:solidFill>
                <a:schemeClr val="bg1"/>
              </a:solidFill>
              <a:ea typeface="굴림" pitchFamily="50" charset="-127"/>
            </a:endParaRPr>
          </a:p>
        </p:txBody>
      </p:sp>
      <p:sp>
        <p:nvSpPr>
          <p:cNvPr id="60" name="타원 6"/>
          <p:cNvSpPr>
            <a:spLocks noChangeArrowheads="1"/>
          </p:cNvSpPr>
          <p:nvPr/>
        </p:nvSpPr>
        <p:spPr bwMode="auto">
          <a:xfrm>
            <a:off x="7462838" y="3736975"/>
            <a:ext cx="325437" cy="323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rPr>
              <a:t>F</a:t>
            </a:r>
            <a:endParaRPr kumimoji="0" lang="ko-KR" altLang="en-US" sz="1500" dirty="0">
              <a:solidFill>
                <a:schemeClr val="tx1"/>
              </a:solidFill>
            </a:endParaRPr>
          </a:p>
        </p:txBody>
      </p:sp>
      <p:sp>
        <p:nvSpPr>
          <p:cNvPr id="63" name="타원 62"/>
          <p:cNvSpPr/>
          <p:nvPr/>
        </p:nvSpPr>
        <p:spPr bwMode="auto">
          <a:xfrm>
            <a:off x="5572125" y="2349500"/>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C</a:t>
            </a:r>
            <a:endParaRPr kumimoji="0" lang="ko-KR" altLang="en-US" sz="1500" dirty="0">
              <a:solidFill>
                <a:schemeClr val="bg1"/>
              </a:solidFill>
              <a:ea typeface="굴림" pitchFamily="50" charset="-127"/>
            </a:endParaRPr>
          </a:p>
        </p:txBody>
      </p:sp>
      <p:sp>
        <p:nvSpPr>
          <p:cNvPr id="15480" name="타원 6"/>
          <p:cNvSpPr>
            <a:spLocks noChangeArrowheads="1"/>
          </p:cNvSpPr>
          <p:nvPr/>
        </p:nvSpPr>
        <p:spPr bwMode="auto">
          <a:xfrm>
            <a:off x="7335838" y="2662238"/>
            <a:ext cx="323850" cy="32543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G</a:t>
            </a:r>
            <a:endParaRPr kumimoji="0" lang="ko-KR" altLang="en-US" sz="1500">
              <a:solidFill>
                <a:schemeClr val="bg1"/>
              </a:solidFill>
            </a:endParaRPr>
          </a:p>
        </p:txBody>
      </p:sp>
      <p:sp>
        <p:nvSpPr>
          <p:cNvPr id="15481" name="타원 6"/>
          <p:cNvSpPr>
            <a:spLocks noChangeArrowheads="1"/>
          </p:cNvSpPr>
          <p:nvPr/>
        </p:nvSpPr>
        <p:spPr bwMode="auto">
          <a:xfrm>
            <a:off x="8135938" y="2960688"/>
            <a:ext cx="323850" cy="323850"/>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eaLnBrk="0" latinLnBrk="0" hangingPunct="0"/>
            <a:r>
              <a:rPr kumimoji="0" lang="en-US" altLang="ko-KR" sz="1500">
                <a:solidFill>
                  <a:schemeClr val="bg1"/>
                </a:solidFill>
              </a:rPr>
              <a:t>H</a:t>
            </a:r>
            <a:endParaRPr kumimoji="0" lang="ko-KR" altLang="en-US" sz="1500">
              <a:solidFill>
                <a:schemeClr val="bg1"/>
              </a:solidFill>
            </a:endParaRPr>
          </a:p>
        </p:txBody>
      </p:sp>
      <p:sp>
        <p:nvSpPr>
          <p:cNvPr id="90" name="타원 89"/>
          <p:cNvSpPr/>
          <p:nvPr/>
        </p:nvSpPr>
        <p:spPr bwMode="auto">
          <a:xfrm>
            <a:off x="5381625" y="511968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latinLnBrk="0" hangingPunct="0">
              <a:defRPr/>
            </a:pPr>
            <a:r>
              <a:rPr kumimoji="0" lang="en-US" altLang="ko-KR" sz="1500" dirty="0">
                <a:solidFill>
                  <a:schemeClr val="bg1"/>
                </a:solidFill>
                <a:ea typeface="굴림" pitchFamily="50" charset="-127"/>
              </a:rPr>
              <a:t>I</a:t>
            </a:r>
            <a:endParaRPr kumimoji="0" lang="ko-KR" altLang="en-US" sz="1500" dirty="0">
              <a:solidFill>
                <a:schemeClr val="bg1"/>
              </a:solidFill>
              <a:ea typeface="굴림" pitchFamily="50" charset="-127"/>
            </a:endParaRPr>
          </a:p>
        </p:txBody>
      </p:sp>
      <p:sp>
        <p:nvSpPr>
          <p:cNvPr id="26" name="타원 25"/>
          <p:cNvSpPr/>
          <p:nvPr/>
        </p:nvSpPr>
        <p:spPr bwMode="auto">
          <a:xfrm>
            <a:off x="5153025" y="314642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latinLnBrk="0" hangingPunct="0">
              <a:defRPr/>
            </a:pPr>
            <a:r>
              <a:rPr kumimoji="0" lang="en-US" altLang="ko-KR" sz="1500" dirty="0">
                <a:solidFill>
                  <a:schemeClr val="tx1"/>
                </a:solidFill>
                <a:ea typeface="굴림" pitchFamily="50" charset="-127"/>
              </a:rPr>
              <a:t>B</a:t>
            </a:r>
            <a:endParaRPr kumimoji="0" lang="ko-KR" altLang="en-US" sz="1500" dirty="0">
              <a:solidFill>
                <a:schemeClr val="tx1"/>
              </a:solidFill>
              <a:ea typeface="굴림" pitchFamily="50" charset="-127"/>
            </a:endParaRPr>
          </a:p>
        </p:txBody>
      </p:sp>
    </p:spTree>
    <p:extLst>
      <p:ext uri="{BB962C8B-B14F-4D97-AF65-F5344CB8AC3E}">
        <p14:creationId xmlns:p14="http://schemas.microsoft.com/office/powerpoint/2010/main" xmlns="" val="17280441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Antenna Support (1/8)</a:t>
            </a:r>
            <a:endParaRPr lang="ko-KR" altLang="en-US" dirty="0"/>
          </a:p>
        </p:txBody>
      </p:sp>
      <mc:AlternateContent xmlns:mc="http://schemas.openxmlformats.org/markup-compatibility/2006">
        <mc:Choice xmlns:a14="http://schemas.microsoft.com/office/drawing/2010/main" xmlns="" Requires="a14">
          <p:sp>
            <p:nvSpPr>
              <p:cNvPr id="3" name="내용 개체 틀 2"/>
              <p:cNvSpPr>
                <a:spLocks noGrp="1"/>
              </p:cNvSpPr>
              <p:nvPr>
                <p:ph idx="1"/>
              </p:nvPr>
            </p:nvSpPr>
            <p:spPr/>
            <p:txBody>
              <a:bodyPr>
                <a:normAutofit fontScale="92500" lnSpcReduction="10000"/>
              </a:bodyPr>
              <a:lstStyle/>
              <a:p>
                <a:r>
                  <a:rPr lang="en-US" altLang="ko-KR" sz="2000" dirty="0" smtClean="0"/>
                  <a:t>If a PD can support directional antenna, it has to additional routing table field which is describes its beam number forwarding to destination in order to transmit frame.</a:t>
                </a:r>
              </a:p>
              <a:p>
                <a:endParaRPr lang="en-US" altLang="ko-KR" sz="2000" dirty="0" smtClean="0">
                  <a:ea typeface="굴림" charset="-127"/>
                </a:endParaRPr>
              </a:p>
              <a:p>
                <a:r>
                  <a:rPr lang="en-US" altLang="ko-KR" sz="2000" dirty="0" smtClean="0">
                    <a:ea typeface="굴림" charset="-127"/>
                  </a:rPr>
                  <a:t>That </a:t>
                </a:r>
                <a:r>
                  <a:rPr lang="en-US" altLang="ko-KR" sz="2000" dirty="0">
                    <a:ea typeface="굴림" charset="-127"/>
                  </a:rPr>
                  <a:t>routing table contains</a:t>
                </a:r>
              </a:p>
              <a:p>
                <a:pPr lvl="1"/>
                <a:r>
                  <a:rPr lang="en-US" altLang="ko-KR" sz="2000" dirty="0">
                    <a:ea typeface="굴림" charset="-127"/>
                  </a:rPr>
                  <a:t>Destination address</a:t>
                </a:r>
              </a:p>
              <a:p>
                <a:pPr lvl="1"/>
                <a:r>
                  <a:rPr lang="en-US" altLang="ko-KR" sz="2000" dirty="0">
                    <a:ea typeface="굴림" charset="-127"/>
                  </a:rPr>
                  <a:t>Next-hop address</a:t>
                </a:r>
              </a:p>
              <a:p>
                <a:pPr lvl="1"/>
                <a:r>
                  <a:rPr lang="en-US" altLang="ko-KR" sz="2000" dirty="0">
                    <a:ea typeface="굴림" charset="-127"/>
                  </a:rPr>
                  <a:t>Expiration timer </a:t>
                </a:r>
              </a:p>
              <a:p>
                <a:pPr lvl="1"/>
                <a:r>
                  <a:rPr lang="en-US" altLang="ko-KR" sz="2000" dirty="0">
                    <a:ea typeface="굴림" charset="-127"/>
                  </a:rPr>
                  <a:t>Number of hops </a:t>
                </a:r>
              </a:p>
              <a:p>
                <a:pPr lvl="1"/>
                <a:r>
                  <a:rPr lang="en-US" altLang="ko-KR" sz="2000" dirty="0" err="1">
                    <a:ea typeface="굴림" charset="-127"/>
                  </a:rPr>
                  <a:t>Current_SN</a:t>
                </a:r>
                <a:endParaRPr lang="en-US" altLang="ko-KR" sz="2000" dirty="0">
                  <a:ea typeface="굴림" charset="-127"/>
                </a:endParaRPr>
              </a:p>
              <a:p>
                <a:pPr lvl="1"/>
                <a:r>
                  <a:rPr lang="en-US" altLang="ko-KR" sz="2000" dirty="0">
                    <a:ea typeface="굴림" charset="-127"/>
                  </a:rPr>
                  <a:t>Device Group ID</a:t>
                </a:r>
              </a:p>
              <a:p>
                <a:pPr lvl="1"/>
                <a:r>
                  <a:rPr lang="en-US" altLang="ko-KR" sz="2000" dirty="0">
                    <a:ea typeface="굴림" charset="-127"/>
                  </a:rPr>
                  <a:t>Bitmap</a:t>
                </a:r>
              </a:p>
              <a:p>
                <a:pPr lvl="1"/>
                <a:r>
                  <a:rPr lang="en-US" altLang="ko-KR" sz="2000" dirty="0">
                    <a:ea typeface="굴림" charset="-127"/>
                  </a:rPr>
                  <a:t>Last  ACF reception time(</a:t>
                </a:r>
                <a14:m>
                  <m:oMath xmlns:m="http://schemas.openxmlformats.org/officeDocument/2006/math">
                    <m:sSub>
                      <m:sSubPr>
                        <m:ctrlPr>
                          <a:rPr lang="en-US" altLang="ko-KR" sz="2000" i="1">
                            <a:solidFill>
                              <a:prstClr val="black"/>
                            </a:solidFill>
                            <a:latin typeface="Cambria Math"/>
                          </a:rPr>
                        </m:ctrlPr>
                      </m:sSubPr>
                      <m:e>
                        <m:r>
                          <a:rPr lang="en-US" altLang="ko-KR" sz="2000" i="1">
                            <a:solidFill>
                              <a:prstClr val="black"/>
                            </a:solidFill>
                            <a:latin typeface="Cambria Math"/>
                          </a:rPr>
                          <m:t>𝑇</m:t>
                        </m:r>
                      </m:e>
                      <m:sub>
                        <m:r>
                          <a:rPr lang="en-US" altLang="ko-KR" sz="2000" i="1">
                            <a:solidFill>
                              <a:prstClr val="black"/>
                            </a:solidFill>
                            <a:latin typeface="Cambria Math"/>
                          </a:rPr>
                          <m:t>0</m:t>
                        </m:r>
                      </m:sub>
                    </m:sSub>
                  </m:oMath>
                </a14:m>
                <a:r>
                  <a:rPr lang="en-US" altLang="ko-KR" sz="2000" dirty="0">
                    <a:ea typeface="굴림" charset="-127"/>
                  </a:rPr>
                  <a:t>)</a:t>
                </a:r>
                <a:endParaRPr lang="en-US" altLang="ko-KR" sz="2000" dirty="0" smtClean="0">
                  <a:ea typeface="굴림" charset="-127"/>
                </a:endParaRPr>
              </a:p>
              <a:p>
                <a:pPr lvl="1"/>
                <a:r>
                  <a:rPr lang="en-US" altLang="ko-KR" sz="2000" dirty="0" smtClean="0">
                    <a:ea typeface="굴림" charset="-127"/>
                  </a:rPr>
                  <a:t>Beam Number</a:t>
                </a:r>
              </a:p>
              <a:p>
                <a:pPr marL="0" indent="0">
                  <a:buNone/>
                </a:pPr>
                <a:endParaRPr lang="en-US" altLang="ko-KR" sz="2000" dirty="0">
                  <a:ea typeface="굴림" charset="-127"/>
                </a:endParaRPr>
              </a:p>
              <a:p>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627" t="-1342"/>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82</a:t>
            </a:fld>
            <a:endParaRPr lang="en-US" altLang="ko-KR"/>
          </a:p>
        </p:txBody>
      </p:sp>
    </p:spTree>
    <p:extLst>
      <p:ext uri="{BB962C8B-B14F-4D97-AF65-F5344CB8AC3E}">
        <p14:creationId xmlns:p14="http://schemas.microsoft.com/office/powerpoint/2010/main" xmlns="" val="32907492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t>
            </a:r>
            <a:r>
              <a:rPr lang="en-US" altLang="ko-KR" dirty="0"/>
              <a:t>Antenna Support </a:t>
            </a:r>
            <a:r>
              <a:rPr lang="en-US" altLang="ko-KR" dirty="0" smtClean="0"/>
              <a:t>(2/8</a:t>
            </a:r>
            <a:r>
              <a:rPr lang="en-US" altLang="ko-KR" dirty="0"/>
              <a:t>)</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If each PD wants to join a multicast group, it performs find/join procedure by using all of beams. </a:t>
            </a:r>
          </a:p>
          <a:p>
            <a:r>
              <a:rPr lang="en-US" altLang="ko-KR" dirty="0" smtClean="0"/>
              <a:t>During finding/joining procedure, PDs receiving a ACF check the SNR per beams and saves the specific beam with the highest SNR measured in order to find communication beam.</a:t>
            </a:r>
          </a:p>
          <a:p>
            <a:pPr lvl="1"/>
            <a:r>
              <a:rPr lang="en-US" altLang="ko-KR" dirty="0" smtClean="0"/>
              <a:t>If non-multicast group member receives the ACF forwards the ACF by using all of beams.</a:t>
            </a:r>
          </a:p>
          <a:p>
            <a:pPr lvl="1"/>
            <a:r>
              <a:rPr lang="en-US" altLang="ko-KR" dirty="0" smtClean="0"/>
              <a:t>If multicast group member receives the ACF, it replies ARCF by using saved specific beam with the highest SNR measured to the originator of the ACF. </a:t>
            </a:r>
          </a:p>
          <a:p>
            <a:r>
              <a:rPr lang="en-US" altLang="ko-KR" dirty="0" smtClean="0"/>
              <a:t>When PDs receiving ARCF, it saves </a:t>
            </a:r>
            <a:r>
              <a:rPr lang="en-US" altLang="ko-KR" dirty="0"/>
              <a:t>the specific beam with the highest SNR </a:t>
            </a:r>
            <a:r>
              <a:rPr lang="en-US" altLang="ko-KR" dirty="0" smtClean="0"/>
              <a:t>measured into its routing table and forwards the ARCF by using backward path.</a:t>
            </a:r>
          </a:p>
          <a:p>
            <a:r>
              <a:rPr lang="en-US" altLang="ko-KR" dirty="0" smtClean="0"/>
              <a:t>After </a:t>
            </a:r>
            <a:r>
              <a:rPr lang="en-US" altLang="ko-KR" dirty="0"/>
              <a:t>updated routing table, all of frames except to broadcast frame can be transmitted directionally</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83</a:t>
            </a:fld>
            <a:endParaRPr lang="en-US" altLang="ko-KR"/>
          </a:p>
        </p:txBody>
      </p:sp>
    </p:spTree>
    <p:extLst>
      <p:ext uri="{BB962C8B-B14F-4D97-AF65-F5344CB8AC3E}">
        <p14:creationId xmlns:p14="http://schemas.microsoft.com/office/powerpoint/2010/main" xmlns="" val="1736482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오른쪽 화살표 34"/>
          <p:cNvSpPr/>
          <p:nvPr/>
        </p:nvSpPr>
        <p:spPr>
          <a:xfrm rot="9408037">
            <a:off x="1473474" y="45985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8" name="직선 연결선 27"/>
          <p:cNvCxnSpPr/>
          <p:nvPr/>
        </p:nvCxnSpPr>
        <p:spPr bwMode="auto">
          <a:xfrm rot="795401">
            <a:off x="1664762" y="4212912"/>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rot="795401" flipV="1">
            <a:off x="1980622" y="3952686"/>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30" name="TextBox 29"/>
          <p:cNvSpPr txBox="1"/>
          <p:nvPr/>
        </p:nvSpPr>
        <p:spPr>
          <a:xfrm>
            <a:off x="1875051" y="4323298"/>
            <a:ext cx="312906" cy="369332"/>
          </a:xfrm>
          <a:prstGeom prst="rect">
            <a:avLst/>
          </a:prstGeom>
          <a:noFill/>
        </p:spPr>
        <p:txBody>
          <a:bodyPr wrap="none" rtlCol="0">
            <a:spAutoFit/>
          </a:bodyPr>
          <a:lstStyle/>
          <a:p>
            <a:r>
              <a:rPr lang="en-US" altLang="ko-KR" dirty="0" smtClean="0"/>
              <a:t>1</a:t>
            </a:r>
            <a:endParaRPr lang="ko-KR" altLang="en-US" dirty="0"/>
          </a:p>
        </p:txBody>
      </p:sp>
      <p:sp>
        <p:nvSpPr>
          <p:cNvPr id="31" name="TextBox 30"/>
          <p:cNvSpPr txBox="1"/>
          <p:nvPr/>
        </p:nvSpPr>
        <p:spPr>
          <a:xfrm>
            <a:off x="2167095" y="4025897"/>
            <a:ext cx="312906" cy="369332"/>
          </a:xfrm>
          <a:prstGeom prst="rect">
            <a:avLst/>
          </a:prstGeom>
          <a:noFill/>
        </p:spPr>
        <p:txBody>
          <a:bodyPr wrap="none" rtlCol="0">
            <a:spAutoFit/>
          </a:bodyPr>
          <a:lstStyle/>
          <a:p>
            <a:r>
              <a:rPr lang="en-US" altLang="ko-KR" dirty="0" smtClean="0"/>
              <a:t>2</a:t>
            </a:r>
            <a:endParaRPr lang="ko-KR" altLang="en-US" dirty="0"/>
          </a:p>
        </p:txBody>
      </p:sp>
      <p:sp>
        <p:nvSpPr>
          <p:cNvPr id="33" name="TextBox 32"/>
          <p:cNvSpPr txBox="1"/>
          <p:nvPr/>
        </p:nvSpPr>
        <p:spPr>
          <a:xfrm>
            <a:off x="2187957" y="4637288"/>
            <a:ext cx="312906" cy="369332"/>
          </a:xfrm>
          <a:prstGeom prst="rect">
            <a:avLst/>
          </a:prstGeom>
          <a:noFill/>
        </p:spPr>
        <p:txBody>
          <a:bodyPr wrap="none" rtlCol="0">
            <a:spAutoFit/>
          </a:bodyPr>
          <a:lstStyle/>
          <a:p>
            <a:r>
              <a:rPr lang="en-US" altLang="ko-KR" dirty="0" smtClean="0"/>
              <a:t>4</a:t>
            </a:r>
            <a:endParaRPr lang="ko-KR" altLang="en-US" dirty="0"/>
          </a:p>
        </p:txBody>
      </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(3/8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84</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This example shows finding/joining multicast group when we employ directional antenna.</a:t>
            </a:r>
          </a:p>
          <a:p>
            <a:r>
              <a:rPr lang="en-US" altLang="ko-KR" sz="2000" dirty="0" smtClean="0">
                <a:ea typeface="굴림" charset="-127"/>
              </a:rPr>
              <a:t>If PD A wants to join a multicast group, it broadcasts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84</a:t>
            </a:fld>
            <a:endParaRPr lang="en-US" altLang="ko-KR" smtClean="0">
              <a:latin typeface="Times New Roman" pitchFamily="18" charset="0"/>
            </a:endParaRPr>
          </a:p>
        </p:txBody>
      </p:sp>
      <p:sp>
        <p:nvSpPr>
          <p:cNvPr id="7" name="타원 6"/>
          <p:cNvSpPr>
            <a:spLocks noChangeArrowheads="1"/>
          </p:cNvSpPr>
          <p:nvPr/>
        </p:nvSpPr>
        <p:spPr bwMode="auto">
          <a:xfrm>
            <a:off x="5629872" y="35258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43147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38925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37165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2" name="타원 10"/>
          <p:cNvSpPr>
            <a:spLocks noChangeArrowheads="1"/>
          </p:cNvSpPr>
          <p:nvPr/>
        </p:nvSpPr>
        <p:spPr bwMode="auto">
          <a:xfrm>
            <a:off x="6588224" y="266827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08240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4" name="오른쪽 화살표 13"/>
          <p:cNvSpPr/>
          <p:nvPr/>
        </p:nvSpPr>
        <p:spPr>
          <a:xfrm rot="13738244">
            <a:off x="1741074" y="402670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5" name="오른쪽 화살표 14"/>
          <p:cNvSpPr/>
          <p:nvPr/>
        </p:nvSpPr>
        <p:spPr>
          <a:xfrm rot="20237870">
            <a:off x="2517150" y="42221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TextBox 81"/>
          <p:cNvSpPr txBox="1">
            <a:spLocks noChangeArrowheads="1"/>
          </p:cNvSpPr>
          <p:nvPr/>
        </p:nvSpPr>
        <p:spPr bwMode="auto">
          <a:xfrm>
            <a:off x="5901110" y="4827592"/>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17" name="오른쪽 화살표 16"/>
          <p:cNvSpPr/>
          <p:nvPr/>
        </p:nvSpPr>
        <p:spPr>
          <a:xfrm>
            <a:off x="523078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TextBox 17"/>
          <p:cNvSpPr txBox="1"/>
          <p:nvPr/>
        </p:nvSpPr>
        <p:spPr>
          <a:xfrm>
            <a:off x="6912221" y="264560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05966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2785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2" name="TextBox 31"/>
          <p:cNvSpPr txBox="1"/>
          <p:nvPr/>
        </p:nvSpPr>
        <p:spPr>
          <a:xfrm>
            <a:off x="2500863" y="4270954"/>
            <a:ext cx="312906" cy="369332"/>
          </a:xfrm>
          <a:prstGeom prst="rect">
            <a:avLst/>
          </a:prstGeom>
          <a:noFill/>
        </p:spPr>
        <p:txBody>
          <a:bodyPr wrap="none" rtlCol="0">
            <a:spAutoFit/>
          </a:bodyPr>
          <a:lstStyle/>
          <a:p>
            <a:r>
              <a:rPr lang="en-US" altLang="ko-KR" dirty="0" smtClean="0"/>
              <a:t>3</a:t>
            </a:r>
            <a:endParaRPr lang="ko-KR" altLang="en-US" dirty="0"/>
          </a:p>
        </p:txBody>
      </p:sp>
      <p:sp>
        <p:nvSpPr>
          <p:cNvPr id="34" name="오른쪽 화살표 33"/>
          <p:cNvSpPr/>
          <p:nvPr/>
        </p:nvSpPr>
        <p:spPr>
          <a:xfrm rot="3338943">
            <a:off x="233267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6" name="타원 35"/>
          <p:cNvSpPr/>
          <p:nvPr/>
        </p:nvSpPr>
        <p:spPr bwMode="auto">
          <a:xfrm>
            <a:off x="1286755" y="3470928"/>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Tree>
    <p:extLst>
      <p:ext uri="{BB962C8B-B14F-4D97-AF65-F5344CB8AC3E}">
        <p14:creationId xmlns:p14="http://schemas.microsoft.com/office/powerpoint/2010/main" xmlns="" val="13620981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직선 연결선 57"/>
          <p:cNvCxnSpPr/>
          <p:nvPr/>
        </p:nvCxnSpPr>
        <p:spPr bwMode="auto">
          <a:xfrm rot="795401">
            <a:off x="1664762" y="4923700"/>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9" name="직선 연결선 58"/>
          <p:cNvCxnSpPr/>
          <p:nvPr/>
        </p:nvCxnSpPr>
        <p:spPr bwMode="auto">
          <a:xfrm rot="795401" flipV="1">
            <a:off x="1980622" y="4663474"/>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0" name="TextBox 59"/>
          <p:cNvSpPr txBox="1"/>
          <p:nvPr/>
        </p:nvSpPr>
        <p:spPr>
          <a:xfrm>
            <a:off x="1875051" y="5034086"/>
            <a:ext cx="312906" cy="369332"/>
          </a:xfrm>
          <a:prstGeom prst="rect">
            <a:avLst/>
          </a:prstGeom>
          <a:noFill/>
        </p:spPr>
        <p:txBody>
          <a:bodyPr wrap="none" rtlCol="0">
            <a:spAutoFit/>
          </a:bodyPr>
          <a:lstStyle/>
          <a:p>
            <a:r>
              <a:rPr lang="en-US" altLang="ko-KR" dirty="0" smtClean="0"/>
              <a:t>1</a:t>
            </a:r>
            <a:endParaRPr lang="ko-KR" altLang="en-US" dirty="0"/>
          </a:p>
        </p:txBody>
      </p:sp>
      <p:sp>
        <p:nvSpPr>
          <p:cNvPr id="61" name="TextBox 60"/>
          <p:cNvSpPr txBox="1"/>
          <p:nvPr/>
        </p:nvSpPr>
        <p:spPr>
          <a:xfrm>
            <a:off x="2167095" y="4736685"/>
            <a:ext cx="312906" cy="369332"/>
          </a:xfrm>
          <a:prstGeom prst="rect">
            <a:avLst/>
          </a:prstGeom>
          <a:noFill/>
        </p:spPr>
        <p:txBody>
          <a:bodyPr wrap="none" rtlCol="0">
            <a:spAutoFit/>
          </a:bodyPr>
          <a:lstStyle/>
          <a:p>
            <a:r>
              <a:rPr lang="en-US" altLang="ko-KR" dirty="0" smtClean="0"/>
              <a:t>2</a:t>
            </a:r>
            <a:endParaRPr lang="ko-KR" altLang="en-US" dirty="0"/>
          </a:p>
        </p:txBody>
      </p:sp>
      <p:sp>
        <p:nvSpPr>
          <p:cNvPr id="62" name="TextBox 61"/>
          <p:cNvSpPr txBox="1"/>
          <p:nvPr/>
        </p:nvSpPr>
        <p:spPr>
          <a:xfrm>
            <a:off x="2187957" y="5348076"/>
            <a:ext cx="312906" cy="369332"/>
          </a:xfrm>
          <a:prstGeom prst="rect">
            <a:avLst/>
          </a:prstGeom>
          <a:noFill/>
        </p:spPr>
        <p:txBody>
          <a:bodyPr wrap="none" rtlCol="0">
            <a:spAutoFit/>
          </a:bodyPr>
          <a:lstStyle/>
          <a:p>
            <a:r>
              <a:rPr lang="en-US" altLang="ko-KR" dirty="0" smtClean="0"/>
              <a:t>4</a:t>
            </a:r>
            <a:endParaRPr lang="ko-KR" altLang="en-US" dirty="0"/>
          </a:p>
        </p:txBody>
      </p:sp>
      <p:sp>
        <p:nvSpPr>
          <p:cNvPr id="63" name="TextBox 62"/>
          <p:cNvSpPr txBox="1"/>
          <p:nvPr/>
        </p:nvSpPr>
        <p:spPr>
          <a:xfrm>
            <a:off x="2500863" y="4981742"/>
            <a:ext cx="312906" cy="369332"/>
          </a:xfrm>
          <a:prstGeom prst="rect">
            <a:avLst/>
          </a:prstGeom>
          <a:noFill/>
        </p:spPr>
        <p:txBody>
          <a:bodyPr wrap="none" rtlCol="0">
            <a:spAutoFit/>
          </a:bodyPr>
          <a:lstStyle/>
          <a:p>
            <a:r>
              <a:rPr lang="en-US" altLang="ko-KR" dirty="0" smtClean="0"/>
              <a:t>3</a:t>
            </a:r>
            <a:endParaRPr lang="ko-KR" altLang="en-US" dirty="0"/>
          </a:p>
        </p:txBody>
      </p:sp>
      <p:sp>
        <p:nvSpPr>
          <p:cNvPr id="50" name="오른쪽 화살표 49"/>
          <p:cNvSpPr/>
          <p:nvPr/>
        </p:nvSpPr>
        <p:spPr>
          <a:xfrm rot="13738244">
            <a:off x="2740382" y="435886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3" name="오른쪽 화살표 52"/>
          <p:cNvSpPr/>
          <p:nvPr/>
        </p:nvSpPr>
        <p:spPr>
          <a:xfrm rot="9397374">
            <a:off x="2574797" y="505581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오른쪽 화살표 50"/>
          <p:cNvSpPr/>
          <p:nvPr/>
        </p:nvSpPr>
        <p:spPr>
          <a:xfrm rot="21011582">
            <a:off x="3674926" y="455187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9" name="오른쪽 화살표 48"/>
          <p:cNvSpPr/>
          <p:nvPr/>
        </p:nvSpPr>
        <p:spPr>
          <a:xfrm rot="2284711">
            <a:off x="1517611" y="4915577"/>
            <a:ext cx="534217" cy="1184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46" name="그룹 45"/>
          <p:cNvGrpSpPr/>
          <p:nvPr/>
        </p:nvGrpSpPr>
        <p:grpSpPr>
          <a:xfrm>
            <a:off x="755576" y="3823617"/>
            <a:ext cx="1386208" cy="1108259"/>
            <a:chOff x="1016485" y="3134403"/>
            <a:chExt cx="1386208" cy="1108259"/>
          </a:xfrm>
        </p:grpSpPr>
        <p:grpSp>
          <p:nvGrpSpPr>
            <p:cNvPr id="28" name="그룹 27"/>
            <p:cNvGrpSpPr/>
            <p:nvPr/>
          </p:nvGrpSpPr>
          <p:grpSpPr>
            <a:xfrm>
              <a:off x="1016485" y="3134403"/>
              <a:ext cx="1386208" cy="1108259"/>
              <a:chOff x="1016485" y="3134403"/>
              <a:chExt cx="1386208" cy="1108259"/>
            </a:xfrm>
          </p:grpSpPr>
          <p:cxnSp>
            <p:nvCxnSpPr>
              <p:cNvPr id="24" name="직선 연결선 2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6" name="직선 연결선 2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32" name="TextBox 31"/>
            <p:cNvSpPr txBox="1"/>
            <p:nvPr/>
          </p:nvSpPr>
          <p:spPr>
            <a:xfrm>
              <a:off x="1429422" y="3187315"/>
              <a:ext cx="312906" cy="369332"/>
            </a:xfrm>
            <a:prstGeom prst="rect">
              <a:avLst/>
            </a:prstGeom>
            <a:noFill/>
          </p:spPr>
          <p:txBody>
            <a:bodyPr wrap="none" rtlCol="0">
              <a:spAutoFit/>
            </a:bodyPr>
            <a:lstStyle/>
            <a:p>
              <a:r>
                <a:rPr lang="en-US" altLang="ko-KR" dirty="0" smtClean="0"/>
                <a:t>1</a:t>
              </a:r>
              <a:endParaRPr lang="ko-KR" altLang="en-US" dirty="0"/>
            </a:p>
          </p:txBody>
        </p:sp>
        <p:sp>
          <p:nvSpPr>
            <p:cNvPr id="33" name="TextBox 32"/>
            <p:cNvSpPr txBox="1"/>
            <p:nvPr/>
          </p:nvSpPr>
          <p:spPr>
            <a:xfrm>
              <a:off x="1868291" y="3443847"/>
              <a:ext cx="312906" cy="369332"/>
            </a:xfrm>
            <a:prstGeom prst="rect">
              <a:avLst/>
            </a:prstGeom>
            <a:noFill/>
          </p:spPr>
          <p:txBody>
            <a:bodyPr wrap="none" rtlCol="0">
              <a:spAutoFit/>
            </a:bodyPr>
            <a:lstStyle/>
            <a:p>
              <a:r>
                <a:rPr lang="en-US" altLang="ko-KR" dirty="0" smtClean="0"/>
                <a:t>2</a:t>
              </a:r>
              <a:endParaRPr lang="ko-KR" altLang="en-US" dirty="0"/>
            </a:p>
          </p:txBody>
        </p:sp>
        <p:sp>
          <p:nvSpPr>
            <p:cNvPr id="34" name="TextBox 33"/>
            <p:cNvSpPr txBox="1"/>
            <p:nvPr/>
          </p:nvSpPr>
          <p:spPr>
            <a:xfrm>
              <a:off x="1585875" y="3855706"/>
              <a:ext cx="312906" cy="369332"/>
            </a:xfrm>
            <a:prstGeom prst="rect">
              <a:avLst/>
            </a:prstGeom>
            <a:noFill/>
          </p:spPr>
          <p:txBody>
            <a:bodyPr wrap="none" rtlCol="0">
              <a:spAutoFit/>
            </a:bodyPr>
            <a:lstStyle/>
            <a:p>
              <a:r>
                <a:rPr lang="en-US" altLang="ko-KR" dirty="0" smtClean="0"/>
                <a:t>3</a:t>
              </a:r>
              <a:endParaRPr lang="ko-KR" altLang="en-US" dirty="0"/>
            </a:p>
          </p:txBody>
        </p:sp>
        <p:sp>
          <p:nvSpPr>
            <p:cNvPr id="35" name="TextBox 34"/>
            <p:cNvSpPr txBox="1"/>
            <p:nvPr/>
          </p:nvSpPr>
          <p:spPr>
            <a:xfrm>
              <a:off x="1175187" y="3600452"/>
              <a:ext cx="312906" cy="369332"/>
            </a:xfrm>
            <a:prstGeom prst="rect">
              <a:avLst/>
            </a:prstGeom>
            <a:noFill/>
          </p:spPr>
          <p:txBody>
            <a:bodyPr wrap="none" rtlCol="0">
              <a:spAutoFit/>
            </a:bodyPr>
            <a:lstStyle/>
            <a:p>
              <a:r>
                <a:rPr lang="en-US" altLang="ko-KR" dirty="0" smtClean="0"/>
                <a:t>4</a:t>
              </a:r>
              <a:endParaRPr lang="ko-KR" altLang="en-US" dirty="0"/>
            </a:p>
          </p:txBody>
        </p:sp>
      </p:gr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(4/8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85</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Then PDs D and C receive the ACF.</a:t>
            </a:r>
          </a:p>
          <a:p>
            <a:r>
              <a:rPr lang="en-US" altLang="ko-KR" sz="2000" dirty="0" smtClean="0">
                <a:ea typeface="굴림" charset="-127"/>
              </a:rPr>
              <a:t>Since D is a multicast group member, it replies ARCF by using beam 3. Then, A </a:t>
            </a:r>
            <a:r>
              <a:rPr lang="en-US" altLang="ko-KR" sz="2000" dirty="0" smtClean="0"/>
              <a:t>finds the beam with the </a:t>
            </a:r>
            <a:r>
              <a:rPr lang="en-US" altLang="ko-KR" sz="2000" dirty="0"/>
              <a:t>highest SNR </a:t>
            </a:r>
            <a:r>
              <a:rPr lang="en-US" altLang="ko-KR" sz="2000" dirty="0" smtClean="0"/>
              <a:t>measured and updates its routing table.</a:t>
            </a:r>
            <a:endParaRPr lang="en-US" altLang="ko-KR" sz="2000" dirty="0" smtClean="0">
              <a:ea typeface="굴림" charset="-127"/>
            </a:endParaRPr>
          </a:p>
          <a:p>
            <a:r>
              <a:rPr lang="en-US" altLang="ko-KR" sz="2000" dirty="0" smtClean="0">
                <a:ea typeface="굴림" charset="-127"/>
              </a:rPr>
              <a:t>C is a non multicast group member then forwards ACF by using all of beams.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85</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2" name="오른쪽 화살표 51"/>
          <p:cNvSpPr/>
          <p:nvPr/>
        </p:nvSpPr>
        <p:spPr>
          <a:xfrm rot="1829711">
            <a:off x="3606267" y="525409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4" name="TextBox 63"/>
          <p:cNvSpPr txBox="1"/>
          <p:nvPr/>
        </p:nvSpPr>
        <p:spPr>
          <a:xfrm>
            <a:off x="138797" y="5396819"/>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5" name="표 64"/>
          <p:cNvGraphicFramePr>
            <a:graphicFrameLocks noGrp="1"/>
          </p:cNvGraphicFramePr>
          <p:nvPr>
            <p:extLst>
              <p:ext uri="{D42A27DB-BD31-4B8C-83A1-F6EECF244321}">
                <p14:modId xmlns:p14="http://schemas.microsoft.com/office/powerpoint/2010/main" xmlns="" val="3480340658"/>
              </p:ext>
            </p:extLst>
          </p:nvPr>
        </p:nvGraphicFramePr>
        <p:xfrm>
          <a:off x="-5949" y="5673819"/>
          <a:ext cx="2797509" cy="731436"/>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rPr>
                        <a:t>D</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1</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17028287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오른쪽 화살표 79"/>
          <p:cNvSpPr/>
          <p:nvPr/>
        </p:nvSpPr>
        <p:spPr>
          <a:xfrm rot="14933805">
            <a:off x="4259628" y="4223152"/>
            <a:ext cx="330693" cy="13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sp>
        <p:nvSpPr>
          <p:cNvPr id="71" name="오른쪽 화살표 70"/>
          <p:cNvSpPr/>
          <p:nvPr/>
        </p:nvSpPr>
        <p:spPr>
          <a:xfrm rot="6527515">
            <a:off x="3175408" y="4327978"/>
            <a:ext cx="352247" cy="154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54" name="그룹 53"/>
          <p:cNvGrpSpPr/>
          <p:nvPr/>
        </p:nvGrpSpPr>
        <p:grpSpPr>
          <a:xfrm rot="795401">
            <a:off x="2721251" y="3220380"/>
            <a:ext cx="1386208" cy="1108259"/>
            <a:chOff x="1016485" y="3134403"/>
            <a:chExt cx="1386208" cy="1108259"/>
          </a:xfrm>
        </p:grpSpPr>
        <p:cxnSp>
          <p:nvCxnSpPr>
            <p:cNvPr id="55" name="직선 연결선 54"/>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6" name="직선 연결선 6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67" name="TextBox 66"/>
          <p:cNvSpPr txBox="1"/>
          <p:nvPr/>
        </p:nvSpPr>
        <p:spPr>
          <a:xfrm>
            <a:off x="2950540" y="3613140"/>
            <a:ext cx="312906" cy="369332"/>
          </a:xfrm>
          <a:prstGeom prst="rect">
            <a:avLst/>
          </a:prstGeom>
          <a:noFill/>
        </p:spPr>
        <p:txBody>
          <a:bodyPr wrap="none" rtlCol="0">
            <a:spAutoFit/>
          </a:bodyPr>
          <a:lstStyle/>
          <a:p>
            <a:r>
              <a:rPr lang="en-US" altLang="ko-KR" dirty="0" smtClean="0"/>
              <a:t>1</a:t>
            </a:r>
            <a:endParaRPr lang="ko-KR" altLang="en-US" dirty="0"/>
          </a:p>
        </p:txBody>
      </p:sp>
      <p:sp>
        <p:nvSpPr>
          <p:cNvPr id="68" name="TextBox 67"/>
          <p:cNvSpPr txBox="1"/>
          <p:nvPr/>
        </p:nvSpPr>
        <p:spPr>
          <a:xfrm>
            <a:off x="3242584" y="3315739"/>
            <a:ext cx="312906" cy="369332"/>
          </a:xfrm>
          <a:prstGeom prst="rect">
            <a:avLst/>
          </a:prstGeom>
          <a:noFill/>
        </p:spPr>
        <p:txBody>
          <a:bodyPr wrap="none" rtlCol="0">
            <a:spAutoFit/>
          </a:bodyPr>
          <a:lstStyle/>
          <a:p>
            <a:r>
              <a:rPr lang="en-US" altLang="ko-KR" dirty="0" smtClean="0"/>
              <a:t>2</a:t>
            </a:r>
            <a:endParaRPr lang="ko-KR" altLang="en-US" dirty="0"/>
          </a:p>
        </p:txBody>
      </p:sp>
      <p:sp>
        <p:nvSpPr>
          <p:cNvPr id="69" name="TextBox 68"/>
          <p:cNvSpPr txBox="1"/>
          <p:nvPr/>
        </p:nvSpPr>
        <p:spPr>
          <a:xfrm>
            <a:off x="3576352" y="3560796"/>
            <a:ext cx="312906" cy="369332"/>
          </a:xfrm>
          <a:prstGeom prst="rect">
            <a:avLst/>
          </a:prstGeom>
          <a:noFill/>
        </p:spPr>
        <p:txBody>
          <a:bodyPr wrap="none" rtlCol="0">
            <a:spAutoFit/>
          </a:bodyPr>
          <a:lstStyle/>
          <a:p>
            <a:r>
              <a:rPr lang="en-US" altLang="ko-KR" dirty="0" smtClean="0"/>
              <a:t>3</a:t>
            </a:r>
            <a:endParaRPr lang="ko-KR" altLang="en-US" dirty="0"/>
          </a:p>
        </p:txBody>
      </p:sp>
      <p:sp>
        <p:nvSpPr>
          <p:cNvPr id="70" name="TextBox 69"/>
          <p:cNvSpPr txBox="1"/>
          <p:nvPr/>
        </p:nvSpPr>
        <p:spPr>
          <a:xfrm>
            <a:off x="3263446" y="392713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(5/8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86</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Since F is a multicast group member, it replies ARCF by using beam 4. Then, C receives ARCF and updates its routing table. </a:t>
            </a:r>
          </a:p>
          <a:p>
            <a:r>
              <a:rPr lang="en-US" altLang="ko-KR" sz="2000" dirty="0" smtClean="0">
                <a:ea typeface="굴림" charset="-127"/>
              </a:rPr>
              <a:t>Also, E forwards its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86</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1" name="오른쪽 화살표 80"/>
          <p:cNvSpPr/>
          <p:nvPr/>
        </p:nvSpPr>
        <p:spPr>
          <a:xfrm rot="20810139">
            <a:off x="5075439" y="4427477"/>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2" name="오른쪽 화살표 81"/>
          <p:cNvSpPr/>
          <p:nvPr/>
        </p:nvSpPr>
        <p:spPr>
          <a:xfrm rot="3634416">
            <a:off x="4562624" y="5012122"/>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3" name="오른쪽 화살표 82"/>
          <p:cNvSpPr/>
          <p:nvPr/>
        </p:nvSpPr>
        <p:spPr>
          <a:xfrm rot="9874729">
            <a:off x="3763456" y="4784221"/>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xmlns="" val="26089694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오른쪽 화살표 70"/>
          <p:cNvSpPr/>
          <p:nvPr/>
        </p:nvSpPr>
        <p:spPr>
          <a:xfrm rot="9218370">
            <a:off x="2565264" y="5077852"/>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46" name="그룹 45"/>
          <p:cNvGrpSpPr/>
          <p:nvPr/>
        </p:nvGrpSpPr>
        <p:grpSpPr>
          <a:xfrm>
            <a:off x="5113124" y="3974698"/>
            <a:ext cx="1386208" cy="1108259"/>
            <a:chOff x="1016485" y="3134403"/>
            <a:chExt cx="1386208" cy="1108259"/>
          </a:xfrm>
        </p:grpSpPr>
        <p:cxnSp>
          <p:nvCxnSpPr>
            <p:cNvPr id="49" name="직선 연결선 48"/>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0" name="직선 연결선 49"/>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51" name="TextBox 50"/>
          <p:cNvSpPr txBox="1"/>
          <p:nvPr/>
        </p:nvSpPr>
        <p:spPr>
          <a:xfrm>
            <a:off x="5331397" y="4422711"/>
            <a:ext cx="312906" cy="369332"/>
          </a:xfrm>
          <a:prstGeom prst="rect">
            <a:avLst/>
          </a:prstGeom>
          <a:noFill/>
        </p:spPr>
        <p:txBody>
          <a:bodyPr wrap="none" rtlCol="0">
            <a:spAutoFit/>
          </a:bodyPr>
          <a:lstStyle/>
          <a:p>
            <a:r>
              <a:rPr lang="en-US" altLang="ko-KR" dirty="0" smtClean="0"/>
              <a:t>1</a:t>
            </a:r>
            <a:endParaRPr lang="ko-KR" altLang="en-US" dirty="0"/>
          </a:p>
        </p:txBody>
      </p:sp>
      <p:sp>
        <p:nvSpPr>
          <p:cNvPr id="52" name="TextBox 51"/>
          <p:cNvSpPr txBox="1"/>
          <p:nvPr/>
        </p:nvSpPr>
        <p:spPr>
          <a:xfrm>
            <a:off x="5561307" y="4043043"/>
            <a:ext cx="312906" cy="369332"/>
          </a:xfrm>
          <a:prstGeom prst="rect">
            <a:avLst/>
          </a:prstGeom>
          <a:noFill/>
        </p:spPr>
        <p:txBody>
          <a:bodyPr wrap="none" rtlCol="0">
            <a:spAutoFit/>
          </a:bodyPr>
          <a:lstStyle/>
          <a:p>
            <a:r>
              <a:rPr lang="en-US" altLang="ko-KR" dirty="0" smtClean="0"/>
              <a:t>2</a:t>
            </a:r>
            <a:endParaRPr lang="ko-KR" altLang="en-US" dirty="0"/>
          </a:p>
        </p:txBody>
      </p:sp>
      <p:sp>
        <p:nvSpPr>
          <p:cNvPr id="53" name="TextBox 52"/>
          <p:cNvSpPr txBox="1"/>
          <p:nvPr/>
        </p:nvSpPr>
        <p:spPr>
          <a:xfrm>
            <a:off x="5970149" y="4230669"/>
            <a:ext cx="312906" cy="369332"/>
          </a:xfrm>
          <a:prstGeom prst="rect">
            <a:avLst/>
          </a:prstGeom>
          <a:noFill/>
        </p:spPr>
        <p:txBody>
          <a:bodyPr wrap="none" rtlCol="0">
            <a:spAutoFit/>
          </a:bodyPr>
          <a:lstStyle/>
          <a:p>
            <a:r>
              <a:rPr lang="en-US" altLang="ko-KR" dirty="0" smtClean="0"/>
              <a:t>3</a:t>
            </a:r>
            <a:endParaRPr lang="ko-KR" altLang="en-US" dirty="0"/>
          </a:p>
        </p:txBody>
      </p:sp>
      <p:sp>
        <p:nvSpPr>
          <p:cNvPr id="58" name="TextBox 57"/>
          <p:cNvSpPr txBox="1"/>
          <p:nvPr/>
        </p:nvSpPr>
        <p:spPr>
          <a:xfrm>
            <a:off x="5669966" y="468212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(6/8</a:t>
            </a:r>
            <a:r>
              <a:rPr lang="en-US" altLang="ko-KR" dirty="0"/>
              <a:t>)</a:t>
            </a:r>
            <a:endParaRPr lang="ko-KR" altLang="en-US" b="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87</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When A receives ARCF from C, it updates its routing table.</a:t>
            </a:r>
          </a:p>
          <a:p>
            <a:r>
              <a:rPr lang="en-US" altLang="ko-KR" sz="2000" dirty="0" smtClean="0">
                <a:ea typeface="굴림" charset="-127"/>
              </a:rPr>
              <a:t>Also, B replies ARCF by using beam 1. Then, E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87</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218370">
            <a:off x="4964911" y="4605795"/>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60" name="TextBox 59"/>
          <p:cNvSpPr txBox="1"/>
          <p:nvPr/>
        </p:nvSpPr>
        <p:spPr>
          <a:xfrm>
            <a:off x="194671" y="287804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1" name="표 60"/>
          <p:cNvGraphicFramePr>
            <a:graphicFrameLocks noGrp="1"/>
          </p:cNvGraphicFramePr>
          <p:nvPr>
            <p:extLst>
              <p:ext uri="{D42A27DB-BD31-4B8C-83A1-F6EECF244321}">
                <p14:modId xmlns:p14="http://schemas.microsoft.com/office/powerpoint/2010/main" xmlns="" val="1767599410"/>
              </p:ext>
            </p:extLst>
          </p:nvPr>
        </p:nvGraphicFramePr>
        <p:xfrm>
          <a:off x="49925" y="3155047"/>
          <a:ext cx="2797509" cy="1005714"/>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248843">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F</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xmlns="" val="28463126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(7/8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88</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Also, E forwards ARCF by using beam 1. Then, C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88</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3715776" y="4709229"/>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xmlns="" val="5330504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smtClean="0"/>
              <a:t>Directional Antenna Support</a:t>
            </a:r>
            <a:r>
              <a:rPr lang="en-US" altLang="ko-KR" dirty="0"/>
              <a:t> </a:t>
            </a:r>
            <a:r>
              <a:rPr lang="en-US" altLang="ko-KR" dirty="0" smtClean="0"/>
              <a:t>(8/8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89</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C forwards ARCF by using beam 1.</a:t>
            </a:r>
          </a:p>
          <a:p>
            <a:r>
              <a:rPr lang="en-US" altLang="ko-KR" sz="2000" dirty="0" smtClean="0">
                <a:ea typeface="굴림" charset="-127"/>
              </a:rPr>
              <a:t>Then, A receives ARCF and updates its routing table.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89</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2636222" y="5191011"/>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
        <p:nvSpPr>
          <p:cNvPr id="41" name="TextBox 40"/>
          <p:cNvSpPr txBox="1"/>
          <p:nvPr/>
        </p:nvSpPr>
        <p:spPr>
          <a:xfrm>
            <a:off x="504772" y="252651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xmlns="" val="1923525552"/>
              </p:ext>
            </p:extLst>
          </p:nvPr>
        </p:nvGraphicFramePr>
        <p:xfrm>
          <a:off x="360026" y="2803517"/>
          <a:ext cx="2797509" cy="1279992"/>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F</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3</a:t>
                      </a:r>
                      <a:endParaRPr lang="ko-KR" altLang="en-US" sz="1200" kern="1200" dirty="0">
                        <a:solidFill>
                          <a:schemeClr val="tx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C</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latin typeface="+mn-lt"/>
                          <a:ea typeface="+mn-ea"/>
                          <a:cs typeface="+mn-cs"/>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xmlns="" val="3475717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(4/12)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Assume the following topology.</a:t>
            </a:r>
          </a:p>
          <a:p>
            <a:pPr lvl="1"/>
            <a:r>
              <a:rPr lang="en-US" altLang="ko-KR" sz="2000" dirty="0" smtClean="0">
                <a:ea typeface="굴림" charset="-127"/>
              </a:rPr>
              <a:t>There is a multicast group consisting PDs B, D, F, and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a:t>
            </a:fld>
            <a:endParaRPr lang="en-US" altLang="ko-KR" smtClean="0">
              <a:latin typeface="Times New Roman" pitchFamily="18" charset="0"/>
            </a:endParaRPr>
          </a:p>
        </p:txBody>
      </p:sp>
      <p:sp>
        <p:nvSpPr>
          <p:cNvPr id="6" name="타원 10"/>
          <p:cNvSpPr>
            <a:spLocks noChangeArrowheads="1"/>
          </p:cNvSpPr>
          <p:nvPr/>
        </p:nvSpPr>
        <p:spPr bwMode="auto">
          <a:xfrm>
            <a:off x="2195736" y="502514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294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691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cxnSp>
        <p:nvCxnSpPr>
          <p:cNvPr id="3" name="직선 화살표 연결선 2"/>
          <p:cNvCxnSpPr>
            <a:endCxn id="6" idx="1"/>
          </p:cNvCxnSpPr>
          <p:nvPr/>
        </p:nvCxnSpPr>
        <p:spPr bwMode="auto">
          <a:xfrm>
            <a:off x="1824087" y="4479317"/>
            <a:ext cx="419097" cy="593278"/>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3" name="직선 화살표 연결선 12"/>
          <p:cNvCxnSpPr>
            <a:endCxn id="7" idx="2"/>
          </p:cNvCxnSpPr>
          <p:nvPr/>
        </p:nvCxnSpPr>
        <p:spPr bwMode="auto">
          <a:xfrm flipV="1">
            <a:off x="2519733" y="4764872"/>
            <a:ext cx="706363" cy="422273"/>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5" name="직선 화살표 연결선 14"/>
          <p:cNvCxnSpPr/>
          <p:nvPr/>
        </p:nvCxnSpPr>
        <p:spPr bwMode="auto">
          <a:xfrm flipV="1">
            <a:off x="3549946" y="4602947"/>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7" name="직선 화살표 연결선 16"/>
          <p:cNvCxnSpPr/>
          <p:nvPr/>
        </p:nvCxnSpPr>
        <p:spPr bwMode="auto">
          <a:xfrm flipV="1">
            <a:off x="4751834" y="4411850"/>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14" name="TextBox 13"/>
          <p:cNvSpPr txBox="1"/>
          <p:nvPr/>
        </p:nvSpPr>
        <p:spPr>
          <a:xfrm>
            <a:off x="1322303" y="475076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3" name="TextBox 22"/>
          <p:cNvSpPr txBox="1"/>
          <p:nvPr/>
        </p:nvSpPr>
        <p:spPr>
          <a:xfrm>
            <a:off x="2591521" y="500388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4" name="TextBox 23"/>
          <p:cNvSpPr txBox="1"/>
          <p:nvPr/>
        </p:nvSpPr>
        <p:spPr>
          <a:xfrm>
            <a:off x="3653413" y="4750921"/>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5" name="TextBox 24"/>
          <p:cNvSpPr txBox="1"/>
          <p:nvPr/>
        </p:nvSpPr>
        <p:spPr>
          <a:xfrm>
            <a:off x="4855301" y="457488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7" name="타원 26"/>
          <p:cNvSpPr/>
          <p:nvPr/>
        </p:nvSpPr>
        <p:spPr bwMode="auto">
          <a:xfrm>
            <a:off x="1547664" y="420289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8" name="타원 10"/>
          <p:cNvSpPr>
            <a:spLocks noChangeArrowheads="1"/>
          </p:cNvSpPr>
          <p:nvPr/>
        </p:nvSpPr>
        <p:spPr bwMode="auto">
          <a:xfrm>
            <a:off x="2520169" y="367420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9" name="직선 화살표 연결선 28"/>
          <p:cNvCxnSpPr>
            <a:stCxn id="28" idx="4"/>
            <a:endCxn id="7" idx="1"/>
          </p:cNvCxnSpPr>
          <p:nvPr/>
        </p:nvCxnSpPr>
        <p:spPr bwMode="auto">
          <a:xfrm>
            <a:off x="2682168" y="3998202"/>
            <a:ext cx="591355" cy="652172"/>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0" name="TextBox 29"/>
          <p:cNvSpPr txBox="1"/>
          <p:nvPr/>
        </p:nvSpPr>
        <p:spPr>
          <a:xfrm>
            <a:off x="2969203" y="3998202"/>
            <a:ext cx="774571" cy="369332"/>
          </a:xfrm>
          <a:prstGeom prst="rect">
            <a:avLst/>
          </a:prstGeom>
          <a:noFill/>
        </p:spPr>
        <p:txBody>
          <a:bodyPr wrap="none" rtlCol="0">
            <a:spAutoFit/>
          </a:bodyPr>
          <a:lstStyle/>
          <a:p>
            <a:r>
              <a:rPr lang="en-US" altLang="ko-KR" dirty="0" smtClean="0"/>
              <a:t>1-hop</a:t>
            </a:r>
            <a:endParaRPr lang="ko-KR" altLang="en-US" dirty="0"/>
          </a:p>
        </p:txBody>
      </p:sp>
      <p:cxnSp>
        <p:nvCxnSpPr>
          <p:cNvPr id="43" name="직선 연결선 42"/>
          <p:cNvCxnSpPr>
            <a:stCxn id="27" idx="7"/>
            <a:endCxn id="28" idx="3"/>
          </p:cNvCxnSpPr>
          <p:nvPr/>
        </p:nvCxnSpPr>
        <p:spPr bwMode="auto">
          <a:xfrm flipV="1">
            <a:off x="1824087" y="395075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5629872" y="423624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3" name="직선 연결선 32"/>
          <p:cNvCxnSpPr>
            <a:stCxn id="31" idx="1"/>
          </p:cNvCxnSpPr>
          <p:nvPr/>
        </p:nvCxnSpPr>
        <p:spPr bwMode="auto">
          <a:xfrm flipH="1" flipV="1">
            <a:off x="4643353" y="364863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화살표 연결선 33"/>
          <p:cNvCxnSpPr>
            <a:endCxn id="8" idx="0"/>
          </p:cNvCxnSpPr>
          <p:nvPr/>
        </p:nvCxnSpPr>
        <p:spPr bwMode="auto">
          <a:xfrm>
            <a:off x="4528803" y="3696085"/>
            <a:ext cx="61106" cy="730829"/>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5" name="TextBox 34"/>
          <p:cNvSpPr txBox="1"/>
          <p:nvPr/>
        </p:nvSpPr>
        <p:spPr>
          <a:xfrm>
            <a:off x="3815338" y="380231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36" name="타원 10"/>
          <p:cNvSpPr>
            <a:spLocks noChangeArrowheads="1"/>
          </p:cNvSpPr>
          <p:nvPr/>
        </p:nvSpPr>
        <p:spPr bwMode="auto">
          <a:xfrm>
            <a:off x="4366804" y="337208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2" name="타원 10"/>
          <p:cNvSpPr>
            <a:spLocks noChangeArrowheads="1"/>
          </p:cNvSpPr>
          <p:nvPr/>
        </p:nvSpPr>
        <p:spPr bwMode="auto">
          <a:xfrm>
            <a:off x="6588224" y="367154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44" name="타원 43"/>
          <p:cNvSpPr/>
          <p:nvPr/>
        </p:nvSpPr>
        <p:spPr bwMode="auto">
          <a:xfrm>
            <a:off x="6588371" y="40856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5" name="TextBox 44"/>
          <p:cNvSpPr txBox="1"/>
          <p:nvPr/>
        </p:nvSpPr>
        <p:spPr>
          <a:xfrm>
            <a:off x="6912221" y="364887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46" name="TextBox 45"/>
          <p:cNvSpPr txBox="1"/>
          <p:nvPr/>
        </p:nvSpPr>
        <p:spPr>
          <a:xfrm>
            <a:off x="6912221" y="406293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7" name="타원 10"/>
          <p:cNvSpPr>
            <a:spLocks noChangeArrowheads="1"/>
          </p:cNvSpPr>
          <p:nvPr/>
        </p:nvSpPr>
        <p:spPr bwMode="auto">
          <a:xfrm>
            <a:off x="6588224" y="326216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TextBox 47"/>
          <p:cNvSpPr txBox="1"/>
          <p:nvPr/>
        </p:nvSpPr>
        <p:spPr>
          <a:xfrm>
            <a:off x="6912221" y="3239492"/>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xmlns="" val="2291172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Energy-Efficient and Fair Peer Discovery (1/7)</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 order to consider energy-efficiency and fairness, </a:t>
            </a:r>
            <a:r>
              <a:rPr lang="en-US" altLang="ko-KR" dirty="0" smtClean="0"/>
              <a:t>the PD which performs peer discovery should peer with a PD has a low load.</a:t>
            </a:r>
            <a:endParaRPr lang="en-US" altLang="ko-KR" sz="2400" dirty="0" smtClean="0"/>
          </a:p>
          <a:p>
            <a:pPr lvl="1"/>
            <a:r>
              <a:rPr lang="en-US" altLang="ko-KR" sz="2000" dirty="0" smtClean="0"/>
              <a:t>Then,</a:t>
            </a:r>
            <a:r>
              <a:rPr lang="ko-KR" altLang="en-US" sz="2000" dirty="0" smtClean="0"/>
              <a:t> </a:t>
            </a:r>
            <a:r>
              <a:rPr lang="en-US" altLang="ko-KR" sz="2000" dirty="0" smtClean="0"/>
              <a:t>A shall select the B or E.</a:t>
            </a:r>
            <a:endParaRPr lang="ko-KR" altLang="en-US" sz="2000" dirty="0"/>
          </a:p>
        </p:txBody>
      </p:sp>
      <p:grpSp>
        <p:nvGrpSpPr>
          <p:cNvPr id="17" name="그룹 16"/>
          <p:cNvGrpSpPr/>
          <p:nvPr/>
        </p:nvGrpSpPr>
        <p:grpSpPr>
          <a:xfrm>
            <a:off x="827584" y="3645024"/>
            <a:ext cx="7875083" cy="2690380"/>
            <a:chOff x="323528" y="3645024"/>
            <a:chExt cx="8773314" cy="3130205"/>
          </a:xfrm>
        </p:grpSpPr>
        <p:sp>
          <p:nvSpPr>
            <p:cNvPr id="4" name="순서도: 연결자 3"/>
            <p:cNvSpPr/>
            <p:nvPr/>
          </p:nvSpPr>
          <p:spPr>
            <a:xfrm>
              <a:off x="2411760" y="4725144"/>
              <a:ext cx="504056" cy="504056"/>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600" dirty="0" smtClean="0"/>
                <a:t>A</a:t>
              </a:r>
              <a:endParaRPr lang="ko-KR" altLang="en-US" sz="1600" dirty="0"/>
            </a:p>
          </p:txBody>
        </p:sp>
        <p:sp>
          <p:nvSpPr>
            <p:cNvPr id="5" name="순서도: 연결자 4"/>
            <p:cNvSpPr/>
            <p:nvPr/>
          </p:nvSpPr>
          <p:spPr>
            <a:xfrm>
              <a:off x="3347864" y="3645024"/>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B</a:t>
              </a:r>
              <a:endParaRPr lang="ko-KR" altLang="en-US" sz="1600" dirty="0"/>
            </a:p>
          </p:txBody>
        </p:sp>
        <p:sp>
          <p:nvSpPr>
            <p:cNvPr id="6" name="순서도: 연결자 5"/>
            <p:cNvSpPr/>
            <p:nvPr/>
          </p:nvSpPr>
          <p:spPr>
            <a:xfrm>
              <a:off x="755576" y="4437112"/>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D</a:t>
              </a:r>
              <a:endParaRPr lang="ko-KR" altLang="en-US" sz="1600" dirty="0"/>
            </a:p>
          </p:txBody>
        </p:sp>
        <p:sp>
          <p:nvSpPr>
            <p:cNvPr id="7" name="순서도: 연결자 6"/>
            <p:cNvSpPr/>
            <p:nvPr/>
          </p:nvSpPr>
          <p:spPr>
            <a:xfrm>
              <a:off x="1547664" y="5877272"/>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E</a:t>
              </a:r>
              <a:endParaRPr lang="ko-KR" altLang="en-US" sz="1600" dirty="0"/>
            </a:p>
          </p:txBody>
        </p:sp>
        <p:sp>
          <p:nvSpPr>
            <p:cNvPr id="8" name="순서도: 연결자 7"/>
            <p:cNvSpPr/>
            <p:nvPr/>
          </p:nvSpPr>
          <p:spPr>
            <a:xfrm>
              <a:off x="3851920" y="558924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C</a:t>
              </a:r>
              <a:endParaRPr lang="ko-KR" altLang="en-US" sz="1600" dirty="0"/>
            </a:p>
          </p:txBody>
        </p:sp>
        <p:sp>
          <p:nvSpPr>
            <p:cNvPr id="9" name="순서도: 연결자 8"/>
            <p:cNvSpPr/>
            <p:nvPr/>
          </p:nvSpPr>
          <p:spPr>
            <a:xfrm>
              <a:off x="6362550" y="414908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0" name="순서도: 연결자 9"/>
            <p:cNvSpPr/>
            <p:nvPr/>
          </p:nvSpPr>
          <p:spPr>
            <a:xfrm>
              <a:off x="6362550" y="4869160"/>
              <a:ext cx="504056" cy="504056"/>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1600" dirty="0"/>
            </a:p>
          </p:txBody>
        </p:sp>
        <p:sp>
          <p:nvSpPr>
            <p:cNvPr id="11" name="TextBox 10"/>
            <p:cNvSpPr txBox="1"/>
            <p:nvPr/>
          </p:nvSpPr>
          <p:spPr>
            <a:xfrm>
              <a:off x="6981891" y="4221088"/>
              <a:ext cx="566469" cy="322283"/>
            </a:xfrm>
            <a:prstGeom prst="rect">
              <a:avLst/>
            </a:prstGeom>
            <a:noFill/>
          </p:spPr>
          <p:txBody>
            <a:bodyPr wrap="none" rtlCol="0">
              <a:spAutoFit/>
            </a:bodyPr>
            <a:lstStyle/>
            <a:p>
              <a:r>
                <a:rPr lang="en-US" altLang="ko-KR" sz="1200" dirty="0" smtClean="0"/>
                <a:t>Peer</a:t>
              </a:r>
              <a:endParaRPr lang="ko-KR" altLang="en-US" sz="1200" dirty="0"/>
            </a:p>
          </p:txBody>
        </p:sp>
        <p:sp>
          <p:nvSpPr>
            <p:cNvPr id="12" name="TextBox 11"/>
            <p:cNvSpPr txBox="1"/>
            <p:nvPr/>
          </p:nvSpPr>
          <p:spPr>
            <a:xfrm>
              <a:off x="7010621" y="4941168"/>
              <a:ext cx="2086221" cy="322283"/>
            </a:xfrm>
            <a:prstGeom prst="rect">
              <a:avLst/>
            </a:prstGeom>
            <a:noFill/>
          </p:spPr>
          <p:txBody>
            <a:bodyPr wrap="none" rtlCol="0">
              <a:spAutoFit/>
            </a:bodyPr>
            <a:lstStyle/>
            <a:p>
              <a:r>
                <a:rPr lang="en-US" altLang="ko-KR" sz="1200" dirty="0" smtClean="0"/>
                <a:t>The PD discovering peer</a:t>
              </a:r>
              <a:endParaRPr lang="ko-KR" altLang="en-US" sz="1200" dirty="0"/>
            </a:p>
          </p:txBody>
        </p:sp>
        <p:sp>
          <p:nvSpPr>
            <p:cNvPr id="13" name="TextBox 12"/>
            <p:cNvSpPr txBox="1"/>
            <p:nvPr/>
          </p:nvSpPr>
          <p:spPr>
            <a:xfrm>
              <a:off x="3491880" y="4221088"/>
              <a:ext cx="1171870" cy="393901"/>
            </a:xfrm>
            <a:prstGeom prst="rect">
              <a:avLst/>
            </a:prstGeom>
            <a:noFill/>
          </p:spPr>
          <p:txBody>
            <a:bodyPr wrap="none" rtlCol="0">
              <a:spAutoFit/>
            </a:bodyPr>
            <a:lstStyle/>
            <a:p>
              <a:r>
                <a:rPr lang="en-US" altLang="ko-KR" sz="1600" dirty="0" smtClean="0"/>
                <a:t>Load: 0%</a:t>
              </a:r>
              <a:endParaRPr lang="ko-KR" altLang="en-US" sz="1600" dirty="0"/>
            </a:p>
          </p:txBody>
        </p:sp>
        <p:sp>
          <p:nvSpPr>
            <p:cNvPr id="14" name="TextBox 13"/>
            <p:cNvSpPr txBox="1"/>
            <p:nvPr/>
          </p:nvSpPr>
          <p:spPr>
            <a:xfrm>
              <a:off x="4067945" y="6093297"/>
              <a:ext cx="1298664" cy="393901"/>
            </a:xfrm>
            <a:prstGeom prst="rect">
              <a:avLst/>
            </a:prstGeom>
            <a:noFill/>
          </p:spPr>
          <p:txBody>
            <a:bodyPr wrap="none" rtlCol="0">
              <a:spAutoFit/>
            </a:bodyPr>
            <a:lstStyle/>
            <a:p>
              <a:r>
                <a:rPr lang="en-US" altLang="ko-KR" sz="1600" dirty="0" smtClean="0"/>
                <a:t>Load: 30%</a:t>
              </a:r>
              <a:endParaRPr lang="ko-KR" altLang="en-US" sz="1600" dirty="0"/>
            </a:p>
          </p:txBody>
        </p:sp>
        <p:sp>
          <p:nvSpPr>
            <p:cNvPr id="15" name="TextBox 14"/>
            <p:cNvSpPr txBox="1"/>
            <p:nvPr/>
          </p:nvSpPr>
          <p:spPr>
            <a:xfrm>
              <a:off x="1547664" y="6381328"/>
              <a:ext cx="1171870" cy="393901"/>
            </a:xfrm>
            <a:prstGeom prst="rect">
              <a:avLst/>
            </a:prstGeom>
            <a:noFill/>
          </p:spPr>
          <p:txBody>
            <a:bodyPr wrap="none" rtlCol="0">
              <a:spAutoFit/>
            </a:bodyPr>
            <a:lstStyle/>
            <a:p>
              <a:r>
                <a:rPr lang="en-US" altLang="ko-KR" sz="1600" dirty="0" smtClean="0"/>
                <a:t>Load: 0%</a:t>
              </a:r>
              <a:endParaRPr lang="ko-KR" altLang="en-US" sz="1600" dirty="0"/>
            </a:p>
          </p:txBody>
        </p:sp>
        <p:sp>
          <p:nvSpPr>
            <p:cNvPr id="16" name="TextBox 15"/>
            <p:cNvSpPr txBox="1"/>
            <p:nvPr/>
          </p:nvSpPr>
          <p:spPr>
            <a:xfrm>
              <a:off x="323528" y="5085184"/>
              <a:ext cx="1298664" cy="393901"/>
            </a:xfrm>
            <a:prstGeom prst="rect">
              <a:avLst/>
            </a:prstGeom>
            <a:noFill/>
          </p:spPr>
          <p:txBody>
            <a:bodyPr wrap="none" rtlCol="0">
              <a:spAutoFit/>
            </a:bodyPr>
            <a:lstStyle/>
            <a:p>
              <a:r>
                <a:rPr lang="en-US" altLang="ko-KR" sz="1600" dirty="0" smtClean="0"/>
                <a:t>Load: 70%</a:t>
              </a:r>
              <a:endParaRPr lang="ko-KR" altLang="en-US" sz="1600" dirty="0"/>
            </a:p>
          </p:txBody>
        </p:sp>
      </p:grpSp>
      <p:sp>
        <p:nvSpPr>
          <p:cNvPr id="18" name="직사각형 17"/>
          <p:cNvSpPr/>
          <p:nvPr/>
        </p:nvSpPr>
        <p:spPr>
          <a:xfrm>
            <a:off x="755576" y="3284984"/>
            <a:ext cx="5184576" cy="3096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p:cNvSpPr/>
          <p:nvPr/>
        </p:nvSpPr>
        <p:spPr>
          <a:xfrm>
            <a:off x="6156176" y="3717032"/>
            <a:ext cx="2600672" cy="1808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90</a:t>
            </a:fld>
            <a:endParaRPr lang="en-US" altLang="ko-KR"/>
          </a:p>
        </p:txBody>
      </p:sp>
    </p:spTree>
    <p:extLst>
      <p:ext uri="{BB962C8B-B14F-4D97-AF65-F5344CB8AC3E}">
        <p14:creationId xmlns:p14="http://schemas.microsoft.com/office/powerpoint/2010/main" xmlns="" val="1103118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Energy-Efficient and Fair Peer Discovery </a:t>
            </a:r>
            <a:r>
              <a:rPr lang="en-US" altLang="ko-KR" dirty="0" smtClean="0"/>
              <a:t>(2/7)</a:t>
            </a:r>
            <a:endParaRPr lang="ko-KR" altLang="en-US" dirty="0"/>
          </a:p>
        </p:txBody>
      </p:sp>
      <p:sp>
        <p:nvSpPr>
          <p:cNvPr id="3" name="내용 개체 틀 2"/>
          <p:cNvSpPr>
            <a:spLocks noGrp="1"/>
          </p:cNvSpPr>
          <p:nvPr>
            <p:ph idx="1"/>
          </p:nvPr>
        </p:nvSpPr>
        <p:spPr/>
        <p:txBody>
          <a:bodyPr>
            <a:normAutofit/>
          </a:bodyPr>
          <a:lstStyle/>
          <a:p>
            <a:r>
              <a:rPr lang="en-US" altLang="ko-KR" sz="1600" dirty="0" smtClean="0"/>
              <a:t>When a PD starting peer discovery transmit a peer discovery frame within one-hop.</a:t>
            </a:r>
          </a:p>
          <a:p>
            <a:r>
              <a:rPr lang="en-US" altLang="ko-KR" sz="1600" dirty="0" smtClean="0"/>
              <a:t>If there is appropriate PDs, they reply response preamble.</a:t>
            </a:r>
          </a:p>
          <a:p>
            <a:pPr lvl="1"/>
            <a:r>
              <a:rPr lang="en-US" altLang="ko-KR" sz="1600" dirty="0" smtClean="0"/>
              <a:t>Preamble made by considering load (by using </a:t>
            </a:r>
            <a:r>
              <a:rPr lang="en-US" altLang="ko-KR" sz="1600" dirty="0" err="1" smtClean="0"/>
              <a:t>Zadoff</a:t>
            </a:r>
            <a:r>
              <a:rPr lang="en-US" altLang="ko-KR" sz="1600" dirty="0" smtClean="0"/>
              <a:t>-Chu sequence)</a:t>
            </a:r>
          </a:p>
          <a:p>
            <a:r>
              <a:rPr lang="en-US" altLang="ko-KR" sz="1600" dirty="0" smtClean="0"/>
              <a:t>A PD receiving response preamble can distinguish PDs’ load and notify the corresponding PD’s ID which has a lowest load. </a:t>
            </a:r>
          </a:p>
          <a:p>
            <a:r>
              <a:rPr lang="en-US" altLang="ko-KR" sz="1600" dirty="0" smtClean="0"/>
              <a:t>Then, PDs which has corresponding ID, it responses after random time.</a:t>
            </a:r>
          </a:p>
          <a:p>
            <a:r>
              <a:rPr lang="en-US" altLang="ko-KR" sz="1600" dirty="0" smtClean="0"/>
              <a:t>Finally, a PD starting peer discovery confirm a specific PD.</a:t>
            </a:r>
          </a:p>
        </p:txBody>
      </p:sp>
      <p:sp>
        <p:nvSpPr>
          <p:cNvPr id="4" name="직사각형 3"/>
          <p:cNvSpPr/>
          <p:nvPr/>
        </p:nvSpPr>
        <p:spPr>
          <a:xfrm>
            <a:off x="971600" y="3861048"/>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Peer Discovery</a:t>
            </a:r>
            <a:endParaRPr lang="ko-KR" altLang="en-US" sz="1400" dirty="0"/>
          </a:p>
        </p:txBody>
      </p:sp>
      <p:sp>
        <p:nvSpPr>
          <p:cNvPr id="5" name="직사각형 4"/>
          <p:cNvSpPr/>
          <p:nvPr/>
        </p:nvSpPr>
        <p:spPr>
          <a:xfrm>
            <a:off x="2195736" y="4869160"/>
            <a:ext cx="122413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Discovery Response</a:t>
            </a:r>
          </a:p>
        </p:txBody>
      </p:sp>
      <p:sp>
        <p:nvSpPr>
          <p:cNvPr id="6" name="직사각형 5"/>
          <p:cNvSpPr/>
          <p:nvPr/>
        </p:nvSpPr>
        <p:spPr>
          <a:xfrm>
            <a:off x="3635896" y="3861048"/>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Peer ID Notify</a:t>
            </a:r>
            <a:endParaRPr lang="ko-KR" altLang="en-US" sz="1400" dirty="0"/>
          </a:p>
        </p:txBody>
      </p:sp>
      <p:sp>
        <p:nvSpPr>
          <p:cNvPr id="7" name="직사각형 6"/>
          <p:cNvSpPr/>
          <p:nvPr/>
        </p:nvSpPr>
        <p:spPr>
          <a:xfrm>
            <a:off x="4860032" y="5301208"/>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Random Access</a:t>
            </a:r>
            <a:endParaRPr lang="ko-KR" altLang="en-US" sz="1400" dirty="0"/>
          </a:p>
        </p:txBody>
      </p:sp>
      <p:sp>
        <p:nvSpPr>
          <p:cNvPr id="8" name="직사각형 7"/>
          <p:cNvSpPr/>
          <p:nvPr/>
        </p:nvSpPr>
        <p:spPr>
          <a:xfrm>
            <a:off x="6156176" y="3789040"/>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Confirm</a:t>
            </a:r>
            <a:endParaRPr lang="ko-KR" altLang="en-US" sz="1400" dirty="0"/>
          </a:p>
        </p:txBody>
      </p:sp>
      <p:sp>
        <p:nvSpPr>
          <p:cNvPr id="10" name="순서도: 연결자 9"/>
          <p:cNvSpPr/>
          <p:nvPr/>
        </p:nvSpPr>
        <p:spPr>
          <a:xfrm>
            <a:off x="251520" y="3861048"/>
            <a:ext cx="452449" cy="43323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600" dirty="0" smtClean="0"/>
              <a:t>S</a:t>
            </a:r>
            <a:endParaRPr lang="ko-KR" altLang="en-US" sz="1600" dirty="0"/>
          </a:p>
        </p:txBody>
      </p:sp>
      <p:sp>
        <p:nvSpPr>
          <p:cNvPr id="11" name="순서도: 연결자 10"/>
          <p:cNvSpPr/>
          <p:nvPr/>
        </p:nvSpPr>
        <p:spPr>
          <a:xfrm>
            <a:off x="251520" y="4365104"/>
            <a:ext cx="452449" cy="433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1</a:t>
            </a:r>
            <a:endParaRPr lang="ko-KR" altLang="en-US" sz="1600" dirty="0"/>
          </a:p>
        </p:txBody>
      </p:sp>
      <p:sp>
        <p:nvSpPr>
          <p:cNvPr id="12" name="순서도: 연결자 11"/>
          <p:cNvSpPr/>
          <p:nvPr/>
        </p:nvSpPr>
        <p:spPr>
          <a:xfrm>
            <a:off x="251520" y="4869160"/>
            <a:ext cx="452449" cy="433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2</a:t>
            </a:r>
            <a:endParaRPr lang="ko-KR" altLang="en-US" sz="1600" dirty="0"/>
          </a:p>
        </p:txBody>
      </p:sp>
      <p:sp>
        <p:nvSpPr>
          <p:cNvPr id="13" name="순서도: 연결자 12"/>
          <p:cNvSpPr/>
          <p:nvPr/>
        </p:nvSpPr>
        <p:spPr>
          <a:xfrm>
            <a:off x="251520" y="5372033"/>
            <a:ext cx="452449" cy="433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3</a:t>
            </a:r>
            <a:endParaRPr lang="ko-KR" altLang="en-US" sz="1600" dirty="0"/>
          </a:p>
        </p:txBody>
      </p:sp>
      <p:sp>
        <p:nvSpPr>
          <p:cNvPr id="14" name="순서도: 연결자 13"/>
          <p:cNvSpPr/>
          <p:nvPr/>
        </p:nvSpPr>
        <p:spPr>
          <a:xfrm>
            <a:off x="251520" y="5876089"/>
            <a:ext cx="452449" cy="433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t>4</a:t>
            </a:r>
            <a:endParaRPr lang="ko-KR" altLang="en-US" sz="1600" dirty="0"/>
          </a:p>
        </p:txBody>
      </p:sp>
      <p:sp>
        <p:nvSpPr>
          <p:cNvPr id="15" name="직사각형 14"/>
          <p:cNvSpPr/>
          <p:nvPr/>
        </p:nvSpPr>
        <p:spPr>
          <a:xfrm>
            <a:off x="2195736" y="4365104"/>
            <a:ext cx="122413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Discovery Response</a:t>
            </a:r>
          </a:p>
        </p:txBody>
      </p:sp>
      <p:sp>
        <p:nvSpPr>
          <p:cNvPr id="16" name="직사각형 15"/>
          <p:cNvSpPr/>
          <p:nvPr/>
        </p:nvSpPr>
        <p:spPr>
          <a:xfrm>
            <a:off x="2195736" y="5381600"/>
            <a:ext cx="122413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Discovery Response</a:t>
            </a:r>
          </a:p>
        </p:txBody>
      </p:sp>
      <p:sp>
        <p:nvSpPr>
          <p:cNvPr id="17" name="직사각형 16"/>
          <p:cNvSpPr/>
          <p:nvPr/>
        </p:nvSpPr>
        <p:spPr>
          <a:xfrm>
            <a:off x="2195736" y="5877272"/>
            <a:ext cx="122413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Discovery Response</a:t>
            </a:r>
          </a:p>
        </p:txBody>
      </p:sp>
      <p:sp>
        <p:nvSpPr>
          <p:cNvPr id="18" name="직사각형 17"/>
          <p:cNvSpPr/>
          <p:nvPr/>
        </p:nvSpPr>
        <p:spPr>
          <a:xfrm>
            <a:off x="4860032" y="4365104"/>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Random Access</a:t>
            </a:r>
            <a:endParaRPr lang="ko-KR" altLang="en-US" sz="1400" dirty="0"/>
          </a:p>
        </p:txBody>
      </p:sp>
      <p:sp>
        <p:nvSpPr>
          <p:cNvPr id="1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91</a:t>
            </a:fld>
            <a:endParaRPr lang="en-US" altLang="ko-KR"/>
          </a:p>
        </p:txBody>
      </p:sp>
    </p:spTree>
    <p:extLst>
      <p:ext uri="{BB962C8B-B14F-4D97-AF65-F5344CB8AC3E}">
        <p14:creationId xmlns:p14="http://schemas.microsoft.com/office/powerpoint/2010/main" xmlns="" val="33292889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Energy-Efficient and Fair Peer Discovery </a:t>
            </a:r>
            <a:r>
              <a:rPr lang="en-US" altLang="ko-KR" dirty="0" smtClean="0"/>
              <a:t>(3/7) </a:t>
            </a:r>
            <a:endParaRPr lang="ko-KR" altLang="en-US" dirty="0"/>
          </a:p>
        </p:txBody>
      </p:sp>
      <p:sp>
        <p:nvSpPr>
          <p:cNvPr id="3" name="내용 개체 틀 2"/>
          <p:cNvSpPr>
            <a:spLocks noGrp="1"/>
          </p:cNvSpPr>
          <p:nvPr>
            <p:ph idx="1"/>
          </p:nvPr>
        </p:nvSpPr>
        <p:spPr/>
        <p:txBody>
          <a:bodyPr>
            <a:normAutofit/>
          </a:bodyPr>
          <a:lstStyle/>
          <a:p>
            <a:r>
              <a:rPr lang="en-US" altLang="ko-KR" dirty="0" smtClean="0"/>
              <a:t>PDs create a ID by considering their ratio of load.</a:t>
            </a:r>
            <a:endParaRPr lang="en-US" altLang="ko-KR" sz="2400" dirty="0" smtClean="0"/>
          </a:p>
          <a:p>
            <a:r>
              <a:rPr lang="en-US" altLang="ko-KR" sz="2400" dirty="0" smtClean="0"/>
              <a:t>Using </a:t>
            </a:r>
            <a:r>
              <a:rPr lang="en-US" altLang="ko-KR" sz="2400" dirty="0" err="1" smtClean="0"/>
              <a:t>Zadoff</a:t>
            </a:r>
            <a:r>
              <a:rPr lang="en-US" altLang="ko-KR" sz="2400" dirty="0" smtClean="0"/>
              <a:t> –</a:t>
            </a:r>
            <a:r>
              <a:rPr lang="en-US" altLang="ko-KR" sz="2400" dirty="0" err="1" smtClean="0"/>
              <a:t>chu</a:t>
            </a:r>
            <a:r>
              <a:rPr lang="en-US" altLang="ko-KR" sz="2400" dirty="0" smtClean="0"/>
              <a:t> Sequence, a PD creates a preamble corresponding ID.</a:t>
            </a:r>
            <a:endParaRPr lang="ko-KR" altLang="en-US" sz="2400" dirty="0"/>
          </a:p>
        </p:txBody>
      </p:sp>
      <p:graphicFrame>
        <p:nvGraphicFramePr>
          <p:cNvPr id="4" name="표 3"/>
          <p:cNvGraphicFramePr>
            <a:graphicFrameLocks noGrp="1"/>
          </p:cNvGraphicFramePr>
          <p:nvPr>
            <p:extLst>
              <p:ext uri="{D42A27DB-BD31-4B8C-83A1-F6EECF244321}">
                <p14:modId xmlns:p14="http://schemas.microsoft.com/office/powerpoint/2010/main" xmlns="" val="2193359205"/>
              </p:ext>
            </p:extLst>
          </p:nvPr>
        </p:nvGraphicFramePr>
        <p:xfrm>
          <a:off x="827584" y="4077072"/>
          <a:ext cx="6672060" cy="828040"/>
        </p:xfrm>
        <a:graphic>
          <a:graphicData uri="http://schemas.openxmlformats.org/drawingml/2006/table">
            <a:tbl>
              <a:tblPr firstRow="1" bandRow="1">
                <a:tableStyleId>{5C22544A-7EE6-4342-B048-85BDC9FD1C3A}</a:tableStyleId>
              </a:tblPr>
              <a:tblGrid>
                <a:gridCol w="720080"/>
                <a:gridCol w="614332"/>
                <a:gridCol w="667206"/>
                <a:gridCol w="667206"/>
                <a:gridCol w="667206"/>
                <a:gridCol w="667206"/>
                <a:gridCol w="667206"/>
                <a:gridCol w="667206"/>
                <a:gridCol w="667206"/>
                <a:gridCol w="667206"/>
              </a:tblGrid>
              <a:tr h="370840">
                <a:tc>
                  <a:txBody>
                    <a:bodyPr/>
                    <a:lstStyle/>
                    <a:p>
                      <a:pPr latinLnBrk="1"/>
                      <a:r>
                        <a:rPr lang="en-US" altLang="ko-KR" sz="1200" dirty="0" smtClean="0"/>
                        <a:t>Ratio</a:t>
                      </a:r>
                      <a:r>
                        <a:rPr lang="en-US" altLang="ko-KR" sz="1200" baseline="0" dirty="0" smtClean="0"/>
                        <a:t> of load</a:t>
                      </a:r>
                      <a:endParaRPr lang="ko-KR" altLang="en-US" sz="1200" dirty="0"/>
                    </a:p>
                  </a:txBody>
                  <a:tcPr/>
                </a:tc>
                <a:tc>
                  <a:txBody>
                    <a:bodyPr/>
                    <a:lstStyle/>
                    <a:p>
                      <a:pPr latinLnBrk="1"/>
                      <a:r>
                        <a:rPr lang="en-US" altLang="ko-KR" sz="1200" dirty="0" smtClean="0"/>
                        <a:t>&lt;10%</a:t>
                      </a:r>
                      <a:endParaRPr lang="ko-KR" altLang="en-US" sz="12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smtClean="0">
                          <a:ln>
                            <a:noFill/>
                          </a:ln>
                          <a:solidFill>
                            <a:prstClr val="white"/>
                          </a:solidFill>
                          <a:effectLst/>
                          <a:uLnTx/>
                          <a:uFillTx/>
                          <a:latin typeface="+mn-lt"/>
                          <a:ea typeface="+mn-ea"/>
                          <a:cs typeface="+mn-cs"/>
                        </a:rPr>
                        <a:t>&lt;20%</a:t>
                      </a:r>
                      <a:endParaRPr kumimoji="0" lang="ko-KR" alt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latinLnBrk="1"/>
                      <a:r>
                        <a:rPr lang="en-US" altLang="ko-KR" sz="1200" dirty="0" smtClean="0"/>
                        <a:t>&lt;30%</a:t>
                      </a:r>
                      <a:endParaRPr lang="ko-KR" altLang="en-US" sz="12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&lt;40%</a:t>
                      </a:r>
                      <a:endParaRPr lang="ko-KR" altLang="en-US" sz="120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&lt;50%</a:t>
                      </a:r>
                      <a:endParaRPr lang="ko-KR" altLang="en-US" sz="120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&lt;60%</a:t>
                      </a:r>
                      <a:endParaRPr lang="ko-KR" altLang="en-US" sz="120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&lt;70%</a:t>
                      </a:r>
                      <a:endParaRPr lang="ko-KR" altLang="en-US" sz="120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&lt;80%</a:t>
                      </a:r>
                      <a:endParaRPr lang="ko-KR" altLang="en-US" sz="120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&lt;90%</a:t>
                      </a:r>
                      <a:endParaRPr lang="ko-KR" altLang="en-US" sz="1200" dirty="0" smtClean="0"/>
                    </a:p>
                  </a:txBody>
                  <a:tcPr/>
                </a:tc>
              </a:tr>
              <a:tr h="370840">
                <a:tc>
                  <a:txBody>
                    <a:bodyPr/>
                    <a:lstStyle/>
                    <a:p>
                      <a:pPr latinLnBrk="1"/>
                      <a:r>
                        <a:rPr lang="en-US" altLang="ko-KR" sz="1200" dirty="0" smtClean="0"/>
                        <a:t>ID</a:t>
                      </a:r>
                      <a:endParaRPr lang="ko-KR" altLang="en-US" sz="1200" dirty="0"/>
                    </a:p>
                  </a:txBody>
                  <a:tcPr/>
                </a:tc>
                <a:tc>
                  <a:txBody>
                    <a:bodyPr/>
                    <a:lstStyle/>
                    <a:p>
                      <a:pPr latinLnBrk="1"/>
                      <a:r>
                        <a:rPr lang="en-US" altLang="ko-KR" dirty="0" smtClean="0"/>
                        <a:t>1</a:t>
                      </a:r>
                      <a:endParaRPr lang="ko-KR" altLang="en-US" dirty="0"/>
                    </a:p>
                  </a:txBody>
                  <a:tcPr/>
                </a:tc>
                <a:tc>
                  <a:txBody>
                    <a:bodyPr/>
                    <a:lstStyle/>
                    <a:p>
                      <a:pPr latinLnBrk="1"/>
                      <a:r>
                        <a:rPr lang="en-US" altLang="ko-KR" dirty="0" smtClean="0"/>
                        <a:t>2</a:t>
                      </a:r>
                      <a:endParaRPr lang="ko-KR" altLang="en-US" dirty="0"/>
                    </a:p>
                  </a:txBody>
                  <a:tcPr/>
                </a:tc>
                <a:tc>
                  <a:txBody>
                    <a:bodyPr/>
                    <a:lstStyle/>
                    <a:p>
                      <a:pPr latinLnBrk="1"/>
                      <a:r>
                        <a:rPr lang="en-US" altLang="ko-KR" dirty="0" smtClean="0"/>
                        <a:t>3</a:t>
                      </a:r>
                      <a:endParaRPr lang="ko-KR" altLang="en-US" dirty="0"/>
                    </a:p>
                  </a:txBody>
                  <a:tcPr/>
                </a:tc>
                <a:tc>
                  <a:txBody>
                    <a:bodyPr/>
                    <a:lstStyle/>
                    <a:p>
                      <a:pPr latinLnBrk="1"/>
                      <a:r>
                        <a:rPr lang="en-US" altLang="ko-KR" dirty="0" smtClean="0"/>
                        <a:t>4</a:t>
                      </a:r>
                      <a:endParaRPr lang="ko-KR" altLang="en-US" dirty="0"/>
                    </a:p>
                  </a:txBody>
                  <a:tcPr/>
                </a:tc>
                <a:tc>
                  <a:txBody>
                    <a:bodyPr/>
                    <a:lstStyle/>
                    <a:p>
                      <a:pPr latinLnBrk="1"/>
                      <a:r>
                        <a:rPr lang="en-US" altLang="ko-KR" dirty="0" smtClean="0"/>
                        <a:t>5</a:t>
                      </a:r>
                      <a:endParaRPr lang="ko-KR" altLang="en-US" dirty="0"/>
                    </a:p>
                  </a:txBody>
                  <a:tcPr/>
                </a:tc>
                <a:tc>
                  <a:txBody>
                    <a:bodyPr/>
                    <a:lstStyle/>
                    <a:p>
                      <a:pPr latinLnBrk="1"/>
                      <a:r>
                        <a:rPr lang="en-US" altLang="ko-KR" dirty="0" smtClean="0"/>
                        <a:t>6</a:t>
                      </a:r>
                      <a:endParaRPr lang="ko-KR" altLang="en-US" dirty="0"/>
                    </a:p>
                  </a:txBody>
                  <a:tcPr/>
                </a:tc>
                <a:tc>
                  <a:txBody>
                    <a:bodyPr/>
                    <a:lstStyle/>
                    <a:p>
                      <a:pPr latinLnBrk="1"/>
                      <a:r>
                        <a:rPr lang="en-US" altLang="ko-KR" dirty="0" smtClean="0"/>
                        <a:t>7</a:t>
                      </a:r>
                      <a:endParaRPr lang="ko-KR" altLang="en-US" dirty="0"/>
                    </a:p>
                  </a:txBody>
                  <a:tcPr/>
                </a:tc>
                <a:tc>
                  <a:txBody>
                    <a:bodyPr/>
                    <a:lstStyle/>
                    <a:p>
                      <a:pPr latinLnBrk="1"/>
                      <a:r>
                        <a:rPr lang="en-US" altLang="ko-KR" dirty="0" smtClean="0"/>
                        <a:t>8</a:t>
                      </a:r>
                      <a:endParaRPr lang="ko-KR" altLang="en-US" dirty="0"/>
                    </a:p>
                  </a:txBody>
                  <a:tcPr/>
                </a:tc>
                <a:tc>
                  <a:txBody>
                    <a:bodyPr/>
                    <a:lstStyle/>
                    <a:p>
                      <a:pPr latinLnBrk="1"/>
                      <a:r>
                        <a:rPr lang="en-US" altLang="ko-KR" dirty="0" smtClean="0"/>
                        <a:t>9</a:t>
                      </a:r>
                      <a:endParaRPr lang="ko-KR" altLang="en-US" dirty="0"/>
                    </a:p>
                  </a:txBody>
                  <a:tcPr/>
                </a:tc>
              </a:tr>
            </a:tbl>
          </a:graphicData>
        </a:graphic>
      </p:graphicFrame>
      <p:sp>
        <p:nvSpPr>
          <p:cNvPr id="5" name="TextBox 4"/>
          <p:cNvSpPr txBox="1"/>
          <p:nvPr/>
        </p:nvSpPr>
        <p:spPr>
          <a:xfrm>
            <a:off x="2555776" y="5085184"/>
            <a:ext cx="3399392" cy="369332"/>
          </a:xfrm>
          <a:prstGeom prst="rect">
            <a:avLst/>
          </a:prstGeom>
          <a:noFill/>
        </p:spPr>
        <p:txBody>
          <a:bodyPr wrap="none" rtlCol="0">
            <a:spAutoFit/>
          </a:bodyPr>
          <a:lstStyle/>
          <a:p>
            <a:r>
              <a:rPr lang="en-US" altLang="ko-KR" dirty="0" smtClean="0"/>
              <a:t>&lt;Example of ID creation</a:t>
            </a:r>
            <a:r>
              <a:rPr lang="ko-KR" altLang="en-US" dirty="0" smtClean="0"/>
              <a:t> </a:t>
            </a:r>
            <a:r>
              <a:rPr lang="en-US" altLang="ko-KR" dirty="0" smtClean="0"/>
              <a:t>Table&gt;</a:t>
            </a:r>
            <a:endParaRPr lang="ko-KR" altLang="en-US" dirty="0"/>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92</a:t>
            </a:fld>
            <a:endParaRPr lang="en-US" altLang="ko-KR"/>
          </a:p>
        </p:txBody>
      </p:sp>
    </p:spTree>
    <p:extLst>
      <p:ext uri="{BB962C8B-B14F-4D97-AF65-F5344CB8AC3E}">
        <p14:creationId xmlns:p14="http://schemas.microsoft.com/office/powerpoint/2010/main" xmlns="" val="3256412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Energy-Efficient and Fair Peer Discovery </a:t>
            </a:r>
            <a:r>
              <a:rPr lang="en-US" altLang="ko-KR" dirty="0" smtClean="0"/>
              <a:t>(4/7)</a:t>
            </a:r>
            <a:endParaRPr lang="ko-KR" altLang="en-US" dirty="0"/>
          </a:p>
        </p:txBody>
      </p:sp>
      <p:sp>
        <p:nvSpPr>
          <p:cNvPr id="3" name="내용 개체 틀 2"/>
          <p:cNvSpPr>
            <a:spLocks noGrp="1"/>
          </p:cNvSpPr>
          <p:nvPr>
            <p:ph idx="1"/>
          </p:nvPr>
        </p:nvSpPr>
        <p:spPr/>
        <p:txBody>
          <a:bodyPr>
            <a:normAutofit/>
          </a:bodyPr>
          <a:lstStyle/>
          <a:p>
            <a:r>
              <a:rPr lang="en-US" altLang="ko-KR" sz="2000" dirty="0" err="1"/>
              <a:t>Zadoff</a:t>
            </a:r>
            <a:r>
              <a:rPr lang="en-US" altLang="ko-KR" sz="2000" dirty="0"/>
              <a:t>-Chu Sequence</a:t>
            </a:r>
          </a:p>
          <a:p>
            <a:pPr lvl="1"/>
            <a:r>
              <a:rPr lang="en-US" altLang="ko-KR" sz="2000" dirty="0" smtClean="0"/>
              <a:t>In LTE PHY (TS 362.11</a:t>
            </a:r>
            <a:r>
              <a:rPr lang="en-US" altLang="ko-KR" sz="2000" dirty="0"/>
              <a:t>), </a:t>
            </a:r>
            <a:r>
              <a:rPr lang="en-US" altLang="ko-KR" sz="2000" dirty="0" err="1"/>
              <a:t>Zadoff</a:t>
            </a:r>
            <a:r>
              <a:rPr lang="en-US" altLang="ko-KR" sz="2000" dirty="0"/>
              <a:t>-Chu Sequence </a:t>
            </a:r>
            <a:r>
              <a:rPr lang="en-US" altLang="ko-KR" sz="2000" dirty="0" smtClean="0"/>
              <a:t>is used.</a:t>
            </a:r>
          </a:p>
          <a:p>
            <a:pPr lvl="1"/>
            <a:r>
              <a:rPr lang="en-US" altLang="ko-KR" sz="2000" dirty="0" smtClean="0"/>
              <a:t>Each transmitter create orthogonal preamble based on ID</a:t>
            </a:r>
          </a:p>
          <a:p>
            <a:pPr lvl="1"/>
            <a:r>
              <a:rPr lang="en-US" altLang="ko-KR" sz="2000" dirty="0" smtClean="0"/>
              <a:t>Therefore, the different group can transmit a frame simultaneously.</a:t>
            </a:r>
          </a:p>
          <a:p>
            <a:pPr lvl="1"/>
            <a:r>
              <a:rPr lang="en-US" altLang="ko-KR" sz="2000" dirty="0" smtClean="0"/>
              <a:t>E.g., the group of ID 1 and 3 can be transmit a frame simultaneously since preamble is orthogonal.</a:t>
            </a:r>
          </a:p>
          <a:p>
            <a:endParaRPr lang="ko-KR" altLang="en-US" sz="2000" dirty="0"/>
          </a:p>
        </p:txBody>
      </p:sp>
      <p:pic>
        <p:nvPicPr>
          <p:cNvPr id="4" name="그림 3" descr="Prach검출결과.png"/>
          <p:cNvPicPr/>
          <p:nvPr/>
        </p:nvPicPr>
        <p:blipFill>
          <a:blip r:embed="rId3" cstate="print"/>
          <a:stretch>
            <a:fillRect/>
          </a:stretch>
        </p:blipFill>
        <p:spPr>
          <a:xfrm>
            <a:off x="2915816" y="4653136"/>
            <a:ext cx="3764478" cy="1829367"/>
          </a:xfrm>
          <a:prstGeom prst="rect">
            <a:avLst/>
          </a:prstGeom>
        </p:spPr>
      </p:pic>
      <p:sp>
        <p:nvSpPr>
          <p:cNvPr id="5"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93</a:t>
            </a:fld>
            <a:endParaRPr lang="en-US" altLang="ko-KR"/>
          </a:p>
        </p:txBody>
      </p:sp>
    </p:spTree>
    <p:extLst>
      <p:ext uri="{BB962C8B-B14F-4D97-AF65-F5344CB8AC3E}">
        <p14:creationId xmlns:p14="http://schemas.microsoft.com/office/powerpoint/2010/main" xmlns="" val="3538162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Energy-Efficient and Fair Peer Discovery </a:t>
            </a:r>
            <a:r>
              <a:rPr lang="en-US" altLang="ko-KR" dirty="0" smtClean="0"/>
              <a:t>(5/7</a:t>
            </a:r>
            <a:r>
              <a:rPr lang="en-US" altLang="ko-KR" dirty="0"/>
              <a:t>)</a:t>
            </a:r>
            <a:endParaRPr lang="ko-KR" altLang="en-US" dirty="0"/>
          </a:p>
        </p:txBody>
      </p:sp>
      <p:sp>
        <p:nvSpPr>
          <p:cNvPr id="3" name="내용 개체 틀 2"/>
          <p:cNvSpPr>
            <a:spLocks noGrp="1"/>
          </p:cNvSpPr>
          <p:nvPr>
            <p:ph idx="1"/>
          </p:nvPr>
        </p:nvSpPr>
        <p:spPr>
          <a:xfrm>
            <a:off x="457200" y="1600200"/>
            <a:ext cx="4042792" cy="4525963"/>
          </a:xfrm>
        </p:spPr>
        <p:txBody>
          <a:bodyPr>
            <a:normAutofit fontScale="85000" lnSpcReduction="20000"/>
          </a:bodyPr>
          <a:lstStyle/>
          <a:p>
            <a:r>
              <a:rPr lang="en-US" altLang="ko-KR" dirty="0"/>
              <a:t>If </a:t>
            </a:r>
            <a:r>
              <a:rPr lang="en-US" altLang="ko-KR" dirty="0" smtClean="0"/>
              <a:t>the peer which </a:t>
            </a:r>
            <a:r>
              <a:rPr lang="en-US" altLang="ko-KR" dirty="0"/>
              <a:t>is located within one-hop coverage from </a:t>
            </a:r>
            <a:r>
              <a:rPr lang="en-US" altLang="ko-KR" dirty="0" smtClean="0"/>
              <a:t>a PD performing peer discovery, </a:t>
            </a:r>
            <a:r>
              <a:rPr lang="en-US" altLang="ko-KR" dirty="0"/>
              <a:t>the PD </a:t>
            </a:r>
            <a:r>
              <a:rPr lang="en-US" altLang="ko-KR" dirty="0" smtClean="0"/>
              <a:t>does not have </a:t>
            </a:r>
            <a:r>
              <a:rPr lang="en-US" altLang="ko-KR" dirty="0"/>
              <a:t>to </a:t>
            </a:r>
            <a:r>
              <a:rPr lang="en-US" altLang="ko-KR" dirty="0" smtClean="0"/>
              <a:t>discover until K-hops.</a:t>
            </a:r>
          </a:p>
          <a:p>
            <a:r>
              <a:rPr lang="en-US" altLang="ko-KR" dirty="0" smtClean="0"/>
              <a:t>In order to energy-efficiency and save network resource, the PD performing peer discovery </a:t>
            </a:r>
            <a:r>
              <a:rPr lang="en-US" altLang="ko-KR" sz="2400" dirty="0" smtClean="0"/>
              <a:t>broadcasts Peer Discovery Request Frame(PDREQ) within one-hop coverage.</a:t>
            </a:r>
          </a:p>
          <a:p>
            <a:r>
              <a:rPr lang="en-US" altLang="ko-KR" dirty="0" smtClean="0"/>
              <a:t>If a peer receives </a:t>
            </a:r>
            <a:r>
              <a:rPr lang="en-US" altLang="ko-KR" dirty="0"/>
              <a:t>the </a:t>
            </a:r>
            <a:r>
              <a:rPr lang="en-US" altLang="ko-KR" dirty="0" smtClean="0"/>
              <a:t>PDREQ, it saves backward path to originator of the PDREQ for routing and saves the PDREQ for forwarding.</a:t>
            </a:r>
            <a:endParaRPr lang="en-US" altLang="ko-KR" sz="2400" dirty="0" smtClean="0"/>
          </a:p>
        </p:txBody>
      </p:sp>
      <p:sp>
        <p:nvSpPr>
          <p:cNvPr id="4" name="타원 3"/>
          <p:cNvSpPr/>
          <p:nvPr/>
        </p:nvSpPr>
        <p:spPr>
          <a:xfrm>
            <a:off x="6057316" y="3469138"/>
            <a:ext cx="576064" cy="57606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a:t>A</a:t>
            </a:r>
            <a:endParaRPr lang="ko-KR" altLang="en-US" dirty="0"/>
          </a:p>
        </p:txBody>
      </p:sp>
      <p:sp>
        <p:nvSpPr>
          <p:cNvPr id="11" name="타원 10"/>
          <p:cNvSpPr/>
          <p:nvPr/>
        </p:nvSpPr>
        <p:spPr>
          <a:xfrm>
            <a:off x="6233683" y="2139545"/>
            <a:ext cx="576064" cy="57606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smtClean="0"/>
              <a:t>B</a:t>
            </a:r>
            <a:endParaRPr lang="ko-KR" altLang="en-US" dirty="0"/>
          </a:p>
        </p:txBody>
      </p:sp>
      <p:sp>
        <p:nvSpPr>
          <p:cNvPr id="16" name="오른쪽 화살표 15"/>
          <p:cNvSpPr/>
          <p:nvPr/>
        </p:nvSpPr>
        <p:spPr>
          <a:xfrm rot="16200000">
            <a:off x="5941495" y="2967637"/>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오른쪽 화살표 16"/>
          <p:cNvSpPr/>
          <p:nvPr/>
        </p:nvSpPr>
        <p:spPr>
          <a:xfrm rot="5298821">
            <a:off x="6242266" y="3030978"/>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8" name="오른쪽 화살표 17"/>
          <p:cNvSpPr/>
          <p:nvPr/>
        </p:nvSpPr>
        <p:spPr>
          <a:xfrm rot="16200000">
            <a:off x="6408204" y="3081161"/>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9" name="오른쪽 화살표 18"/>
          <p:cNvSpPr/>
          <p:nvPr/>
        </p:nvSpPr>
        <p:spPr>
          <a:xfrm>
            <a:off x="4788024" y="534185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오른쪽 화살표 19"/>
          <p:cNvSpPr/>
          <p:nvPr/>
        </p:nvSpPr>
        <p:spPr>
          <a:xfrm>
            <a:off x="4812581" y="5762682"/>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1" name="오른쪽 화살표 20"/>
          <p:cNvSpPr/>
          <p:nvPr/>
        </p:nvSpPr>
        <p:spPr>
          <a:xfrm>
            <a:off x="4817630" y="6075866"/>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22" name="TextBox 21"/>
          <p:cNvSpPr txBox="1"/>
          <p:nvPr/>
        </p:nvSpPr>
        <p:spPr>
          <a:xfrm>
            <a:off x="5445433" y="5229200"/>
            <a:ext cx="3403496" cy="369332"/>
          </a:xfrm>
          <a:prstGeom prst="rect">
            <a:avLst/>
          </a:prstGeom>
          <a:noFill/>
        </p:spPr>
        <p:txBody>
          <a:bodyPr wrap="none" rtlCol="0">
            <a:spAutoFit/>
          </a:bodyPr>
          <a:lstStyle/>
          <a:p>
            <a:r>
              <a:rPr lang="en-US" altLang="ko-KR" dirty="0" smtClean="0"/>
              <a:t>Peer Discovery Request Frame</a:t>
            </a:r>
            <a:endParaRPr lang="ko-KR" altLang="en-US" dirty="0"/>
          </a:p>
        </p:txBody>
      </p:sp>
      <p:sp>
        <p:nvSpPr>
          <p:cNvPr id="23" name="TextBox 22"/>
          <p:cNvSpPr txBox="1"/>
          <p:nvPr/>
        </p:nvSpPr>
        <p:spPr>
          <a:xfrm>
            <a:off x="5445433" y="5598532"/>
            <a:ext cx="3134191" cy="369332"/>
          </a:xfrm>
          <a:prstGeom prst="rect">
            <a:avLst/>
          </a:prstGeom>
          <a:noFill/>
        </p:spPr>
        <p:txBody>
          <a:bodyPr wrap="none" rtlCol="0">
            <a:spAutoFit/>
          </a:bodyPr>
          <a:lstStyle/>
          <a:p>
            <a:r>
              <a:rPr lang="en-US" altLang="ko-KR" dirty="0" smtClean="0"/>
              <a:t>Peer Discovery Reply Frame</a:t>
            </a:r>
            <a:endParaRPr lang="ko-KR" altLang="en-US" dirty="0"/>
          </a:p>
        </p:txBody>
      </p:sp>
      <p:sp>
        <p:nvSpPr>
          <p:cNvPr id="24" name="TextBox 23"/>
          <p:cNvSpPr txBox="1"/>
          <p:nvPr/>
        </p:nvSpPr>
        <p:spPr>
          <a:xfrm>
            <a:off x="5445433" y="5963208"/>
            <a:ext cx="3352200" cy="369332"/>
          </a:xfrm>
          <a:prstGeom prst="rect">
            <a:avLst/>
          </a:prstGeom>
          <a:noFill/>
        </p:spPr>
        <p:txBody>
          <a:bodyPr wrap="none" rtlCol="0">
            <a:spAutoFit/>
          </a:bodyPr>
          <a:lstStyle/>
          <a:p>
            <a:r>
              <a:rPr lang="en-US" altLang="ko-KR" dirty="0" smtClean="0"/>
              <a:t>Peer Discovery Confirm Frame</a:t>
            </a:r>
            <a:endParaRPr lang="ko-KR" altLang="en-US" dirty="0"/>
          </a:p>
        </p:txBody>
      </p:sp>
      <p:sp>
        <p:nvSpPr>
          <p:cNvPr id="26" name="타원 25"/>
          <p:cNvSpPr/>
          <p:nvPr/>
        </p:nvSpPr>
        <p:spPr>
          <a:xfrm>
            <a:off x="7308304" y="3655089"/>
            <a:ext cx="576064" cy="576064"/>
          </a:xfrm>
          <a:prstGeom prst="ellipse">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C</a:t>
            </a:r>
            <a:endParaRPr lang="ko-KR" altLang="en-US" dirty="0"/>
          </a:p>
        </p:txBody>
      </p:sp>
      <p:sp>
        <p:nvSpPr>
          <p:cNvPr id="28" name="오른쪽 화살표 27"/>
          <p:cNvSpPr/>
          <p:nvPr/>
        </p:nvSpPr>
        <p:spPr>
          <a:xfrm rot="515228">
            <a:off x="6629998" y="3810979"/>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오른쪽 화살표 28"/>
          <p:cNvSpPr/>
          <p:nvPr/>
        </p:nvSpPr>
        <p:spPr>
          <a:xfrm rot="468961">
            <a:off x="6595007" y="3979124"/>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30" name="직사각형 29"/>
          <p:cNvSpPr/>
          <p:nvPr/>
        </p:nvSpPr>
        <p:spPr>
          <a:xfrm>
            <a:off x="6746285" y="3470423"/>
            <a:ext cx="415498" cy="369332"/>
          </a:xfrm>
          <a:prstGeom prst="rect">
            <a:avLst/>
          </a:prstGeom>
        </p:spPr>
        <p:txBody>
          <a:bodyPr wrap="none">
            <a:spAutoFit/>
          </a:bodyPr>
          <a:lstStyle/>
          <a:p>
            <a:r>
              <a:rPr lang="ko-KR" altLang="en-US" dirty="0"/>
              <a:t>①</a:t>
            </a:r>
          </a:p>
        </p:txBody>
      </p:sp>
      <p:sp>
        <p:nvSpPr>
          <p:cNvPr id="31" name="직사각형 30"/>
          <p:cNvSpPr/>
          <p:nvPr/>
        </p:nvSpPr>
        <p:spPr>
          <a:xfrm>
            <a:off x="6217882" y="2930733"/>
            <a:ext cx="415498" cy="369332"/>
          </a:xfrm>
          <a:prstGeom prst="rect">
            <a:avLst/>
          </a:prstGeom>
        </p:spPr>
        <p:txBody>
          <a:bodyPr wrap="none">
            <a:spAutoFit/>
          </a:bodyPr>
          <a:lstStyle/>
          <a:p>
            <a:r>
              <a:rPr lang="ko-KR" altLang="en-US" dirty="0"/>
              <a:t>②</a:t>
            </a:r>
          </a:p>
        </p:txBody>
      </p:sp>
      <p:sp>
        <p:nvSpPr>
          <p:cNvPr id="32" name="직사각형 31"/>
          <p:cNvSpPr/>
          <p:nvPr/>
        </p:nvSpPr>
        <p:spPr>
          <a:xfrm>
            <a:off x="6696518" y="2994349"/>
            <a:ext cx="415498" cy="369332"/>
          </a:xfrm>
          <a:prstGeom prst="rect">
            <a:avLst/>
          </a:prstGeom>
        </p:spPr>
        <p:txBody>
          <a:bodyPr wrap="none">
            <a:spAutoFit/>
          </a:bodyPr>
          <a:lstStyle/>
          <a:p>
            <a:r>
              <a:rPr lang="ko-KR" altLang="en-US" dirty="0"/>
              <a:t>③</a:t>
            </a:r>
          </a:p>
        </p:txBody>
      </p:sp>
      <p:sp>
        <p:nvSpPr>
          <p:cNvPr id="34" name="직사각형 33"/>
          <p:cNvSpPr/>
          <p:nvPr/>
        </p:nvSpPr>
        <p:spPr>
          <a:xfrm>
            <a:off x="5868144" y="2854978"/>
            <a:ext cx="415498" cy="369332"/>
          </a:xfrm>
          <a:prstGeom prst="rect">
            <a:avLst/>
          </a:prstGeom>
        </p:spPr>
        <p:txBody>
          <a:bodyPr wrap="none">
            <a:spAutoFit/>
          </a:bodyPr>
          <a:lstStyle/>
          <a:p>
            <a:r>
              <a:rPr lang="ko-KR" altLang="en-US" dirty="0"/>
              <a:t>①</a:t>
            </a:r>
          </a:p>
        </p:txBody>
      </p:sp>
      <p:sp>
        <p:nvSpPr>
          <p:cNvPr id="35" name="직사각형 34"/>
          <p:cNvSpPr/>
          <p:nvPr/>
        </p:nvSpPr>
        <p:spPr>
          <a:xfrm>
            <a:off x="6748790" y="4045202"/>
            <a:ext cx="415498" cy="369332"/>
          </a:xfrm>
          <a:prstGeom prst="rect">
            <a:avLst/>
          </a:prstGeom>
        </p:spPr>
        <p:txBody>
          <a:bodyPr wrap="none">
            <a:spAutoFit/>
          </a:bodyPr>
          <a:lstStyle/>
          <a:p>
            <a:r>
              <a:rPr lang="ko-KR" altLang="en-US" dirty="0"/>
              <a:t>③</a:t>
            </a:r>
          </a:p>
        </p:txBody>
      </p:sp>
      <p:sp>
        <p:nvSpPr>
          <p:cNvPr id="33"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94</a:t>
            </a:fld>
            <a:endParaRPr lang="en-US" altLang="ko-KR"/>
          </a:p>
        </p:txBody>
      </p:sp>
    </p:spTree>
    <p:extLst>
      <p:ext uri="{BB962C8B-B14F-4D97-AF65-F5344CB8AC3E}">
        <p14:creationId xmlns:p14="http://schemas.microsoft.com/office/powerpoint/2010/main" xmlns="" val="12449147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Energy-Efficient and Fair Peer Discovery </a:t>
            </a:r>
            <a:r>
              <a:rPr lang="en-US" altLang="ko-KR" dirty="0" smtClean="0"/>
              <a:t>(6/7</a:t>
            </a:r>
            <a:r>
              <a:rPr lang="en-US" altLang="ko-KR" dirty="0"/>
              <a:t>)</a:t>
            </a:r>
            <a:endParaRPr lang="ko-KR" altLang="en-US" dirty="0"/>
          </a:p>
        </p:txBody>
      </p:sp>
      <p:sp>
        <p:nvSpPr>
          <p:cNvPr id="3" name="내용 개체 틀 2"/>
          <p:cNvSpPr>
            <a:spLocks noGrp="1"/>
          </p:cNvSpPr>
          <p:nvPr>
            <p:ph idx="1"/>
          </p:nvPr>
        </p:nvSpPr>
        <p:spPr>
          <a:xfrm>
            <a:off x="457200" y="1600200"/>
            <a:ext cx="4042792" cy="4525963"/>
          </a:xfrm>
        </p:spPr>
        <p:txBody>
          <a:bodyPr>
            <a:normAutofit fontScale="62500" lnSpcReduction="20000"/>
          </a:bodyPr>
          <a:lstStyle/>
          <a:p>
            <a:r>
              <a:rPr lang="en-US" altLang="ko-KR" dirty="0" smtClean="0"/>
              <a:t>If </a:t>
            </a:r>
            <a:r>
              <a:rPr lang="en-US" altLang="ko-KR" dirty="0"/>
              <a:t>a peer that wanted by the </a:t>
            </a:r>
            <a:r>
              <a:rPr lang="en-US" altLang="ko-KR" dirty="0" smtClean="0"/>
              <a:t>PD, </a:t>
            </a:r>
            <a:r>
              <a:rPr lang="en-US" altLang="ko-KR" dirty="0"/>
              <a:t>it unicasts Peer Discovery Reply Frame(PDREP) to A.</a:t>
            </a:r>
          </a:p>
          <a:p>
            <a:r>
              <a:rPr lang="en-US" altLang="ko-KR" dirty="0"/>
              <a:t>Then, </a:t>
            </a:r>
          </a:p>
          <a:p>
            <a:pPr lvl="1"/>
            <a:r>
              <a:rPr lang="en-US" altLang="ko-KR" dirty="0"/>
              <a:t>If the PD receives only PDREP then broadcasts Peer Discovery Confirm Frame(PDCON) to the peer  within 1-hop coverage.</a:t>
            </a:r>
          </a:p>
          <a:p>
            <a:pPr lvl="1"/>
            <a:r>
              <a:rPr lang="en-US" altLang="ko-KR" dirty="0"/>
              <a:t>If the PD receives multiple PDREP from multiple peers then the PD </a:t>
            </a:r>
            <a:r>
              <a:rPr lang="en-US" altLang="ko-KR" dirty="0" err="1"/>
              <a:t>selecte</a:t>
            </a:r>
            <a:r>
              <a:rPr lang="en-US" altLang="ko-KR" dirty="0"/>
              <a:t> one of peers and broadcasts a PDCON with selected peer’s ID to the peer within 1-hop coverage.</a:t>
            </a:r>
          </a:p>
          <a:p>
            <a:pPr marL="457200" lvl="1" indent="0">
              <a:buNone/>
            </a:pPr>
            <a:r>
              <a:rPr lang="en-US" altLang="ko-KR" dirty="0"/>
              <a:t>    in order to peer association.</a:t>
            </a:r>
          </a:p>
          <a:p>
            <a:endParaRPr lang="en-US" altLang="ko-KR" dirty="0"/>
          </a:p>
          <a:p>
            <a:endParaRPr lang="en-US" altLang="ko-KR" dirty="0" smtClean="0"/>
          </a:p>
          <a:p>
            <a:r>
              <a:rPr lang="en-US" altLang="ko-KR" dirty="0" smtClean="0"/>
              <a:t>If a peer did not replies PDREP receives PCON, it does not have to forward because PD find a peer within one-hop.</a:t>
            </a:r>
          </a:p>
          <a:p>
            <a:endParaRPr lang="en-US" altLang="ko-KR" dirty="0" smtClean="0"/>
          </a:p>
        </p:txBody>
      </p:sp>
      <p:sp>
        <p:nvSpPr>
          <p:cNvPr id="4" name="타원 3"/>
          <p:cNvSpPr/>
          <p:nvPr/>
        </p:nvSpPr>
        <p:spPr>
          <a:xfrm>
            <a:off x="6057316" y="3469138"/>
            <a:ext cx="576064" cy="57606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a:t>A</a:t>
            </a:r>
            <a:endParaRPr lang="ko-KR" altLang="en-US" dirty="0"/>
          </a:p>
        </p:txBody>
      </p:sp>
      <p:sp>
        <p:nvSpPr>
          <p:cNvPr id="11" name="타원 10"/>
          <p:cNvSpPr/>
          <p:nvPr/>
        </p:nvSpPr>
        <p:spPr>
          <a:xfrm>
            <a:off x="6233683" y="2139545"/>
            <a:ext cx="576064" cy="57606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smtClean="0"/>
              <a:t>B</a:t>
            </a:r>
            <a:endParaRPr lang="ko-KR" altLang="en-US" dirty="0"/>
          </a:p>
        </p:txBody>
      </p:sp>
      <p:sp>
        <p:nvSpPr>
          <p:cNvPr id="16" name="오른쪽 화살표 15"/>
          <p:cNvSpPr/>
          <p:nvPr/>
        </p:nvSpPr>
        <p:spPr>
          <a:xfrm rot="16200000">
            <a:off x="5941495" y="2967637"/>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오른쪽 화살표 16"/>
          <p:cNvSpPr/>
          <p:nvPr/>
        </p:nvSpPr>
        <p:spPr>
          <a:xfrm rot="5298821">
            <a:off x="6242266" y="3030978"/>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8" name="오른쪽 화살표 17"/>
          <p:cNvSpPr/>
          <p:nvPr/>
        </p:nvSpPr>
        <p:spPr>
          <a:xfrm rot="16200000">
            <a:off x="6408204" y="3081161"/>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9" name="오른쪽 화살표 18"/>
          <p:cNvSpPr/>
          <p:nvPr/>
        </p:nvSpPr>
        <p:spPr>
          <a:xfrm>
            <a:off x="4788024" y="534185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오른쪽 화살표 19"/>
          <p:cNvSpPr/>
          <p:nvPr/>
        </p:nvSpPr>
        <p:spPr>
          <a:xfrm>
            <a:off x="4812581" y="5762682"/>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1" name="오른쪽 화살표 20"/>
          <p:cNvSpPr/>
          <p:nvPr/>
        </p:nvSpPr>
        <p:spPr>
          <a:xfrm>
            <a:off x="4817630" y="6075866"/>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22" name="TextBox 21"/>
          <p:cNvSpPr txBox="1"/>
          <p:nvPr/>
        </p:nvSpPr>
        <p:spPr>
          <a:xfrm>
            <a:off x="5445433" y="5229200"/>
            <a:ext cx="3403496" cy="369332"/>
          </a:xfrm>
          <a:prstGeom prst="rect">
            <a:avLst/>
          </a:prstGeom>
          <a:noFill/>
        </p:spPr>
        <p:txBody>
          <a:bodyPr wrap="none" rtlCol="0">
            <a:spAutoFit/>
          </a:bodyPr>
          <a:lstStyle/>
          <a:p>
            <a:r>
              <a:rPr lang="en-US" altLang="ko-KR" dirty="0" smtClean="0"/>
              <a:t>Peer Discovery Request Frame</a:t>
            </a:r>
            <a:endParaRPr lang="ko-KR" altLang="en-US" dirty="0"/>
          </a:p>
        </p:txBody>
      </p:sp>
      <p:sp>
        <p:nvSpPr>
          <p:cNvPr id="23" name="TextBox 22"/>
          <p:cNvSpPr txBox="1"/>
          <p:nvPr/>
        </p:nvSpPr>
        <p:spPr>
          <a:xfrm>
            <a:off x="5445433" y="5598532"/>
            <a:ext cx="3134191" cy="369332"/>
          </a:xfrm>
          <a:prstGeom prst="rect">
            <a:avLst/>
          </a:prstGeom>
          <a:noFill/>
        </p:spPr>
        <p:txBody>
          <a:bodyPr wrap="none" rtlCol="0">
            <a:spAutoFit/>
          </a:bodyPr>
          <a:lstStyle/>
          <a:p>
            <a:r>
              <a:rPr lang="en-US" altLang="ko-KR" dirty="0" smtClean="0"/>
              <a:t>Peer Discovery Reply Frame</a:t>
            </a:r>
            <a:endParaRPr lang="ko-KR" altLang="en-US" dirty="0"/>
          </a:p>
        </p:txBody>
      </p:sp>
      <p:sp>
        <p:nvSpPr>
          <p:cNvPr id="24" name="TextBox 23"/>
          <p:cNvSpPr txBox="1"/>
          <p:nvPr/>
        </p:nvSpPr>
        <p:spPr>
          <a:xfrm>
            <a:off x="5445433" y="5963208"/>
            <a:ext cx="3352200" cy="369332"/>
          </a:xfrm>
          <a:prstGeom prst="rect">
            <a:avLst/>
          </a:prstGeom>
          <a:noFill/>
        </p:spPr>
        <p:txBody>
          <a:bodyPr wrap="none" rtlCol="0">
            <a:spAutoFit/>
          </a:bodyPr>
          <a:lstStyle/>
          <a:p>
            <a:r>
              <a:rPr lang="en-US" altLang="ko-KR" dirty="0" smtClean="0"/>
              <a:t>Peer Discovery Confirm Frame</a:t>
            </a:r>
            <a:endParaRPr lang="ko-KR" altLang="en-US" dirty="0"/>
          </a:p>
        </p:txBody>
      </p:sp>
      <p:sp>
        <p:nvSpPr>
          <p:cNvPr id="26" name="타원 25"/>
          <p:cNvSpPr/>
          <p:nvPr/>
        </p:nvSpPr>
        <p:spPr>
          <a:xfrm>
            <a:off x="7308304" y="3655089"/>
            <a:ext cx="576064" cy="576064"/>
          </a:xfrm>
          <a:prstGeom prst="ellipse">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C</a:t>
            </a:r>
            <a:endParaRPr lang="ko-KR" altLang="en-US" dirty="0"/>
          </a:p>
        </p:txBody>
      </p:sp>
      <p:sp>
        <p:nvSpPr>
          <p:cNvPr id="28" name="오른쪽 화살표 27"/>
          <p:cNvSpPr/>
          <p:nvPr/>
        </p:nvSpPr>
        <p:spPr>
          <a:xfrm rot="515228">
            <a:off x="6629998" y="3810979"/>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오른쪽 화살표 28"/>
          <p:cNvSpPr/>
          <p:nvPr/>
        </p:nvSpPr>
        <p:spPr>
          <a:xfrm rot="468961">
            <a:off x="6595007" y="3979124"/>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30" name="직사각형 29"/>
          <p:cNvSpPr/>
          <p:nvPr/>
        </p:nvSpPr>
        <p:spPr>
          <a:xfrm>
            <a:off x="6746285" y="3470423"/>
            <a:ext cx="415498" cy="369332"/>
          </a:xfrm>
          <a:prstGeom prst="rect">
            <a:avLst/>
          </a:prstGeom>
        </p:spPr>
        <p:txBody>
          <a:bodyPr wrap="none">
            <a:spAutoFit/>
          </a:bodyPr>
          <a:lstStyle/>
          <a:p>
            <a:r>
              <a:rPr lang="ko-KR" altLang="en-US" dirty="0"/>
              <a:t>①</a:t>
            </a:r>
          </a:p>
        </p:txBody>
      </p:sp>
      <p:sp>
        <p:nvSpPr>
          <p:cNvPr id="31" name="직사각형 30"/>
          <p:cNvSpPr/>
          <p:nvPr/>
        </p:nvSpPr>
        <p:spPr>
          <a:xfrm>
            <a:off x="6217882" y="2930733"/>
            <a:ext cx="415498" cy="369332"/>
          </a:xfrm>
          <a:prstGeom prst="rect">
            <a:avLst/>
          </a:prstGeom>
        </p:spPr>
        <p:txBody>
          <a:bodyPr wrap="none">
            <a:spAutoFit/>
          </a:bodyPr>
          <a:lstStyle/>
          <a:p>
            <a:r>
              <a:rPr lang="ko-KR" altLang="en-US" dirty="0"/>
              <a:t>②</a:t>
            </a:r>
          </a:p>
        </p:txBody>
      </p:sp>
      <p:sp>
        <p:nvSpPr>
          <p:cNvPr id="32" name="직사각형 31"/>
          <p:cNvSpPr/>
          <p:nvPr/>
        </p:nvSpPr>
        <p:spPr>
          <a:xfrm>
            <a:off x="6696518" y="2994349"/>
            <a:ext cx="415498" cy="369332"/>
          </a:xfrm>
          <a:prstGeom prst="rect">
            <a:avLst/>
          </a:prstGeom>
        </p:spPr>
        <p:txBody>
          <a:bodyPr wrap="none">
            <a:spAutoFit/>
          </a:bodyPr>
          <a:lstStyle/>
          <a:p>
            <a:r>
              <a:rPr lang="ko-KR" altLang="en-US" dirty="0"/>
              <a:t>③</a:t>
            </a:r>
          </a:p>
        </p:txBody>
      </p:sp>
      <p:sp>
        <p:nvSpPr>
          <p:cNvPr id="34" name="직사각형 33"/>
          <p:cNvSpPr/>
          <p:nvPr/>
        </p:nvSpPr>
        <p:spPr>
          <a:xfrm>
            <a:off x="5868144" y="2854978"/>
            <a:ext cx="415498" cy="369332"/>
          </a:xfrm>
          <a:prstGeom prst="rect">
            <a:avLst/>
          </a:prstGeom>
        </p:spPr>
        <p:txBody>
          <a:bodyPr wrap="none">
            <a:spAutoFit/>
          </a:bodyPr>
          <a:lstStyle/>
          <a:p>
            <a:r>
              <a:rPr lang="ko-KR" altLang="en-US" dirty="0"/>
              <a:t>①</a:t>
            </a:r>
          </a:p>
        </p:txBody>
      </p:sp>
      <p:sp>
        <p:nvSpPr>
          <p:cNvPr id="35" name="직사각형 34"/>
          <p:cNvSpPr/>
          <p:nvPr/>
        </p:nvSpPr>
        <p:spPr>
          <a:xfrm>
            <a:off x="6748790" y="4045202"/>
            <a:ext cx="415498" cy="369332"/>
          </a:xfrm>
          <a:prstGeom prst="rect">
            <a:avLst/>
          </a:prstGeom>
        </p:spPr>
        <p:txBody>
          <a:bodyPr wrap="none">
            <a:spAutoFit/>
          </a:bodyPr>
          <a:lstStyle/>
          <a:p>
            <a:r>
              <a:rPr lang="ko-KR" altLang="en-US" dirty="0"/>
              <a:t>③</a:t>
            </a:r>
          </a:p>
        </p:txBody>
      </p:sp>
      <p:sp>
        <p:nvSpPr>
          <p:cNvPr id="33"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95</a:t>
            </a:fld>
            <a:endParaRPr lang="en-US" altLang="ko-KR"/>
          </a:p>
        </p:txBody>
      </p:sp>
    </p:spTree>
    <p:extLst>
      <p:ext uri="{BB962C8B-B14F-4D97-AF65-F5344CB8AC3E}">
        <p14:creationId xmlns:p14="http://schemas.microsoft.com/office/powerpoint/2010/main" xmlns="" val="17489456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Energy-Efficient and Fair Peer Discovery </a:t>
            </a:r>
            <a:r>
              <a:rPr lang="en-US" altLang="ko-KR" dirty="0" smtClean="0"/>
              <a:t>(7/7</a:t>
            </a:r>
            <a:r>
              <a:rPr lang="en-US" altLang="ko-KR" dirty="0"/>
              <a:t>)</a:t>
            </a:r>
            <a:endParaRPr lang="ko-KR" altLang="en-US" dirty="0"/>
          </a:p>
        </p:txBody>
      </p:sp>
      <p:sp>
        <p:nvSpPr>
          <p:cNvPr id="3" name="내용 개체 틀 2"/>
          <p:cNvSpPr>
            <a:spLocks noGrp="1"/>
          </p:cNvSpPr>
          <p:nvPr>
            <p:ph idx="1"/>
          </p:nvPr>
        </p:nvSpPr>
        <p:spPr>
          <a:xfrm>
            <a:off x="457200" y="1600200"/>
            <a:ext cx="4042792" cy="4525963"/>
          </a:xfrm>
        </p:spPr>
        <p:txBody>
          <a:bodyPr>
            <a:normAutofit/>
          </a:bodyPr>
          <a:lstStyle/>
          <a:p>
            <a:r>
              <a:rPr lang="en-US" altLang="ko-KR" sz="2400" dirty="0" smtClean="0"/>
              <a:t>Peers which didn’t receive PDCON, they set timer T.</a:t>
            </a:r>
            <a:endParaRPr lang="en-US" altLang="ko-KR" dirty="0" smtClean="0"/>
          </a:p>
          <a:p>
            <a:r>
              <a:rPr lang="en-US" altLang="ko-KR" sz="2400" dirty="0" smtClean="0"/>
              <a:t>If timer expired, to extend coverage of peer discovery the peer forwards PDREQ where TTL set to K-1.</a:t>
            </a:r>
          </a:p>
          <a:p>
            <a:endParaRPr lang="en-US" altLang="ko-KR" sz="2400" dirty="0" smtClean="0"/>
          </a:p>
        </p:txBody>
      </p:sp>
      <p:sp>
        <p:nvSpPr>
          <p:cNvPr id="4" name="타원 3"/>
          <p:cNvSpPr/>
          <p:nvPr/>
        </p:nvSpPr>
        <p:spPr>
          <a:xfrm>
            <a:off x="6012160" y="3429000"/>
            <a:ext cx="576064" cy="57606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a:t>A</a:t>
            </a:r>
            <a:endParaRPr lang="ko-KR" altLang="en-US" dirty="0"/>
          </a:p>
        </p:txBody>
      </p:sp>
      <p:sp>
        <p:nvSpPr>
          <p:cNvPr id="16" name="오른쪽 화살표 15"/>
          <p:cNvSpPr/>
          <p:nvPr/>
        </p:nvSpPr>
        <p:spPr>
          <a:xfrm rot="19482082">
            <a:off x="6318156" y="3038974"/>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p:cNvSpPr/>
          <p:nvPr/>
        </p:nvSpPr>
        <p:spPr>
          <a:xfrm>
            <a:off x="7308304" y="3655089"/>
            <a:ext cx="576064" cy="576064"/>
          </a:xfrm>
          <a:prstGeom prst="ellipse">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C</a:t>
            </a:r>
            <a:endParaRPr lang="ko-KR" altLang="en-US" dirty="0"/>
          </a:p>
        </p:txBody>
      </p:sp>
      <p:sp>
        <p:nvSpPr>
          <p:cNvPr id="28" name="오른쪽 화살표 27"/>
          <p:cNvSpPr/>
          <p:nvPr/>
        </p:nvSpPr>
        <p:spPr>
          <a:xfrm rot="515228">
            <a:off x="6629998" y="3810979"/>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6961154" y="2600908"/>
            <a:ext cx="576064" cy="576064"/>
          </a:xfrm>
          <a:prstGeom prst="ellipse">
            <a:avLst/>
          </a:prstGeom>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B</a:t>
            </a:r>
            <a:endParaRPr lang="ko-KR" altLang="en-US" dirty="0"/>
          </a:p>
        </p:txBody>
      </p:sp>
      <p:sp>
        <p:nvSpPr>
          <p:cNvPr id="34" name="타원 33"/>
          <p:cNvSpPr/>
          <p:nvPr/>
        </p:nvSpPr>
        <p:spPr>
          <a:xfrm>
            <a:off x="7939777" y="1866763"/>
            <a:ext cx="576064" cy="57606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smtClean="0"/>
              <a:t>D</a:t>
            </a:r>
            <a:endParaRPr lang="ko-KR" altLang="en-US" dirty="0"/>
          </a:p>
        </p:txBody>
      </p:sp>
      <p:sp>
        <p:nvSpPr>
          <p:cNvPr id="7" name="모서리가 둥근 사각형 설명선 6"/>
          <p:cNvSpPr/>
          <p:nvPr/>
        </p:nvSpPr>
        <p:spPr>
          <a:xfrm>
            <a:off x="8388424" y="4509120"/>
            <a:ext cx="736679" cy="720080"/>
          </a:xfrm>
          <a:prstGeom prst="wedgeRoundRectCallout">
            <a:avLst>
              <a:gd name="adj1" fmla="val -138828"/>
              <a:gd name="adj2" fmla="val -958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t>Timeout</a:t>
            </a:r>
            <a:endParaRPr lang="ko-KR" altLang="en-US" sz="1400" dirty="0"/>
          </a:p>
        </p:txBody>
      </p:sp>
      <p:sp>
        <p:nvSpPr>
          <p:cNvPr id="37" name="모서리가 둥근 사각형 설명선 36"/>
          <p:cNvSpPr/>
          <p:nvPr/>
        </p:nvSpPr>
        <p:spPr>
          <a:xfrm>
            <a:off x="8388424" y="4509120"/>
            <a:ext cx="736679" cy="720080"/>
          </a:xfrm>
          <a:prstGeom prst="wedgeRoundRectCallout">
            <a:avLst>
              <a:gd name="adj1" fmla="val -178671"/>
              <a:gd name="adj2" fmla="val -2479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t>Timeout</a:t>
            </a:r>
            <a:endParaRPr lang="ko-KR" altLang="en-US" sz="1400" dirty="0"/>
          </a:p>
        </p:txBody>
      </p:sp>
      <p:sp>
        <p:nvSpPr>
          <p:cNvPr id="38" name="오른쪽 화살표 37"/>
          <p:cNvSpPr/>
          <p:nvPr/>
        </p:nvSpPr>
        <p:spPr>
          <a:xfrm rot="19631591">
            <a:off x="7313700" y="2272146"/>
            <a:ext cx="648072" cy="1440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40" name="오른쪽 화살표 39"/>
          <p:cNvSpPr/>
          <p:nvPr/>
        </p:nvSpPr>
        <p:spPr>
          <a:xfrm rot="8711276">
            <a:off x="7520334" y="2494401"/>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1" name="오른쪽 화살표 40"/>
          <p:cNvSpPr/>
          <p:nvPr/>
        </p:nvSpPr>
        <p:spPr>
          <a:xfrm rot="19536296">
            <a:off x="7587057" y="2601928"/>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42" name="오른쪽 화살표 41"/>
          <p:cNvSpPr/>
          <p:nvPr/>
        </p:nvSpPr>
        <p:spPr>
          <a:xfrm rot="8711276">
            <a:off x="6540178" y="3271882"/>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3" name="오른쪽 화살표 42"/>
          <p:cNvSpPr/>
          <p:nvPr/>
        </p:nvSpPr>
        <p:spPr>
          <a:xfrm rot="19536296">
            <a:off x="6606901" y="3379409"/>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44" name="오른쪽 화살표 43"/>
          <p:cNvSpPr/>
          <p:nvPr/>
        </p:nvSpPr>
        <p:spPr>
          <a:xfrm>
            <a:off x="3948583" y="5934109"/>
            <a:ext cx="648072" cy="1440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45" name="TextBox 44"/>
          <p:cNvSpPr txBox="1"/>
          <p:nvPr/>
        </p:nvSpPr>
        <p:spPr>
          <a:xfrm>
            <a:off x="4605992" y="5821451"/>
            <a:ext cx="4570482" cy="369332"/>
          </a:xfrm>
          <a:prstGeom prst="rect">
            <a:avLst/>
          </a:prstGeom>
          <a:noFill/>
        </p:spPr>
        <p:txBody>
          <a:bodyPr wrap="none" rtlCol="0">
            <a:spAutoFit/>
          </a:bodyPr>
          <a:lstStyle/>
          <a:p>
            <a:r>
              <a:rPr lang="en-US" altLang="ko-KR" dirty="0" smtClean="0"/>
              <a:t>Forwarded Peer Discovery Request Frame</a:t>
            </a:r>
            <a:endParaRPr lang="ko-KR" altLang="en-US" dirty="0" smtClean="0"/>
          </a:p>
        </p:txBody>
      </p:sp>
      <p:sp>
        <p:nvSpPr>
          <p:cNvPr id="8" name="직사각형 7"/>
          <p:cNvSpPr/>
          <p:nvPr/>
        </p:nvSpPr>
        <p:spPr>
          <a:xfrm>
            <a:off x="6363247" y="2741650"/>
            <a:ext cx="415498" cy="369332"/>
          </a:xfrm>
          <a:prstGeom prst="rect">
            <a:avLst/>
          </a:prstGeom>
        </p:spPr>
        <p:txBody>
          <a:bodyPr wrap="none">
            <a:spAutoFit/>
          </a:bodyPr>
          <a:lstStyle/>
          <a:p>
            <a:r>
              <a:rPr lang="ko-KR" altLang="en-US" dirty="0"/>
              <a:t>①</a:t>
            </a:r>
          </a:p>
        </p:txBody>
      </p:sp>
      <p:sp>
        <p:nvSpPr>
          <p:cNvPr id="48" name="직사각형 47"/>
          <p:cNvSpPr/>
          <p:nvPr/>
        </p:nvSpPr>
        <p:spPr>
          <a:xfrm>
            <a:off x="6679009" y="3825044"/>
            <a:ext cx="415498" cy="369332"/>
          </a:xfrm>
          <a:prstGeom prst="rect">
            <a:avLst/>
          </a:prstGeom>
        </p:spPr>
        <p:txBody>
          <a:bodyPr wrap="none">
            <a:spAutoFit/>
          </a:bodyPr>
          <a:lstStyle/>
          <a:p>
            <a:r>
              <a:rPr lang="ko-KR" altLang="en-US" dirty="0"/>
              <a:t>①</a:t>
            </a:r>
          </a:p>
        </p:txBody>
      </p:sp>
      <p:sp>
        <p:nvSpPr>
          <p:cNvPr id="9" name="직사각형 8"/>
          <p:cNvSpPr/>
          <p:nvPr/>
        </p:nvSpPr>
        <p:spPr>
          <a:xfrm>
            <a:off x="7308304" y="2026981"/>
            <a:ext cx="415498" cy="369332"/>
          </a:xfrm>
          <a:prstGeom prst="rect">
            <a:avLst/>
          </a:prstGeom>
        </p:spPr>
        <p:txBody>
          <a:bodyPr wrap="none">
            <a:spAutoFit/>
          </a:bodyPr>
          <a:lstStyle/>
          <a:p>
            <a:r>
              <a:rPr lang="ko-KR" altLang="en-US" dirty="0"/>
              <a:t>②</a:t>
            </a:r>
          </a:p>
        </p:txBody>
      </p:sp>
      <p:sp>
        <p:nvSpPr>
          <p:cNvPr id="13" name="직사각형 12"/>
          <p:cNvSpPr/>
          <p:nvPr/>
        </p:nvSpPr>
        <p:spPr>
          <a:xfrm>
            <a:off x="6534367" y="3048379"/>
            <a:ext cx="415498" cy="369332"/>
          </a:xfrm>
          <a:prstGeom prst="rect">
            <a:avLst/>
          </a:prstGeom>
        </p:spPr>
        <p:txBody>
          <a:bodyPr wrap="none">
            <a:spAutoFit/>
          </a:bodyPr>
          <a:lstStyle/>
          <a:p>
            <a:r>
              <a:rPr lang="ko-KR" altLang="en-US" dirty="0"/>
              <a:t>③</a:t>
            </a:r>
          </a:p>
        </p:txBody>
      </p:sp>
      <p:sp>
        <p:nvSpPr>
          <p:cNvPr id="49" name="직사각형 48"/>
          <p:cNvSpPr/>
          <p:nvPr/>
        </p:nvSpPr>
        <p:spPr>
          <a:xfrm>
            <a:off x="7524328" y="2276872"/>
            <a:ext cx="415498" cy="369332"/>
          </a:xfrm>
          <a:prstGeom prst="rect">
            <a:avLst/>
          </a:prstGeom>
        </p:spPr>
        <p:txBody>
          <a:bodyPr wrap="none">
            <a:spAutoFit/>
          </a:bodyPr>
          <a:lstStyle/>
          <a:p>
            <a:r>
              <a:rPr lang="ko-KR" altLang="en-US" dirty="0"/>
              <a:t>③</a:t>
            </a:r>
          </a:p>
        </p:txBody>
      </p:sp>
      <p:sp>
        <p:nvSpPr>
          <p:cNvPr id="14" name="직사각형 13"/>
          <p:cNvSpPr/>
          <p:nvPr/>
        </p:nvSpPr>
        <p:spPr>
          <a:xfrm>
            <a:off x="7715591" y="2652577"/>
            <a:ext cx="415498" cy="369332"/>
          </a:xfrm>
          <a:prstGeom prst="rect">
            <a:avLst/>
          </a:prstGeom>
        </p:spPr>
        <p:txBody>
          <a:bodyPr wrap="none">
            <a:spAutoFit/>
          </a:bodyPr>
          <a:lstStyle/>
          <a:p>
            <a:r>
              <a:rPr lang="ko-KR" altLang="en-US" dirty="0"/>
              <a:t>④</a:t>
            </a:r>
          </a:p>
        </p:txBody>
      </p:sp>
      <p:sp>
        <p:nvSpPr>
          <p:cNvPr id="50" name="직사각형 49"/>
          <p:cNvSpPr/>
          <p:nvPr/>
        </p:nvSpPr>
        <p:spPr>
          <a:xfrm>
            <a:off x="6779633" y="3413437"/>
            <a:ext cx="415498" cy="369332"/>
          </a:xfrm>
          <a:prstGeom prst="rect">
            <a:avLst/>
          </a:prstGeom>
        </p:spPr>
        <p:txBody>
          <a:bodyPr wrap="none">
            <a:spAutoFit/>
          </a:bodyPr>
          <a:lstStyle/>
          <a:p>
            <a:r>
              <a:rPr lang="ko-KR" altLang="en-US" dirty="0"/>
              <a:t>④</a:t>
            </a:r>
          </a:p>
        </p:txBody>
      </p:sp>
      <p:sp>
        <p:nvSpPr>
          <p:cNvPr id="46" name="오른쪽 화살표 45"/>
          <p:cNvSpPr/>
          <p:nvPr/>
        </p:nvSpPr>
        <p:spPr>
          <a:xfrm>
            <a:off x="3923928" y="4909810"/>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오른쪽 화살표 46"/>
          <p:cNvSpPr/>
          <p:nvPr/>
        </p:nvSpPr>
        <p:spPr>
          <a:xfrm>
            <a:off x="3948485" y="5330634"/>
            <a:ext cx="648072"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1" name="오른쪽 화살표 50"/>
          <p:cNvSpPr/>
          <p:nvPr/>
        </p:nvSpPr>
        <p:spPr>
          <a:xfrm>
            <a:off x="3953534" y="5643818"/>
            <a:ext cx="648072"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52" name="TextBox 51"/>
          <p:cNvSpPr txBox="1"/>
          <p:nvPr/>
        </p:nvSpPr>
        <p:spPr>
          <a:xfrm>
            <a:off x="4581337" y="4797152"/>
            <a:ext cx="3403496" cy="369332"/>
          </a:xfrm>
          <a:prstGeom prst="rect">
            <a:avLst/>
          </a:prstGeom>
          <a:noFill/>
        </p:spPr>
        <p:txBody>
          <a:bodyPr wrap="none" rtlCol="0">
            <a:spAutoFit/>
          </a:bodyPr>
          <a:lstStyle/>
          <a:p>
            <a:r>
              <a:rPr lang="en-US" altLang="ko-KR" dirty="0" smtClean="0"/>
              <a:t>Peer Discovery Request Frame</a:t>
            </a:r>
            <a:endParaRPr lang="ko-KR" altLang="en-US" dirty="0"/>
          </a:p>
        </p:txBody>
      </p:sp>
      <p:sp>
        <p:nvSpPr>
          <p:cNvPr id="53" name="TextBox 52"/>
          <p:cNvSpPr txBox="1"/>
          <p:nvPr/>
        </p:nvSpPr>
        <p:spPr>
          <a:xfrm>
            <a:off x="4581337" y="5166484"/>
            <a:ext cx="3134191" cy="369332"/>
          </a:xfrm>
          <a:prstGeom prst="rect">
            <a:avLst/>
          </a:prstGeom>
          <a:noFill/>
        </p:spPr>
        <p:txBody>
          <a:bodyPr wrap="none" rtlCol="0">
            <a:spAutoFit/>
          </a:bodyPr>
          <a:lstStyle/>
          <a:p>
            <a:r>
              <a:rPr lang="en-US" altLang="ko-KR" dirty="0" smtClean="0"/>
              <a:t>Peer Discovery Reply Frame</a:t>
            </a:r>
            <a:endParaRPr lang="ko-KR" altLang="en-US" dirty="0"/>
          </a:p>
        </p:txBody>
      </p:sp>
      <p:sp>
        <p:nvSpPr>
          <p:cNvPr id="54" name="TextBox 53"/>
          <p:cNvSpPr txBox="1"/>
          <p:nvPr/>
        </p:nvSpPr>
        <p:spPr>
          <a:xfrm>
            <a:off x="4581337" y="5531160"/>
            <a:ext cx="3352200" cy="369332"/>
          </a:xfrm>
          <a:prstGeom prst="rect">
            <a:avLst/>
          </a:prstGeom>
          <a:noFill/>
        </p:spPr>
        <p:txBody>
          <a:bodyPr wrap="none" rtlCol="0">
            <a:spAutoFit/>
          </a:bodyPr>
          <a:lstStyle/>
          <a:p>
            <a:r>
              <a:rPr lang="en-US" altLang="ko-KR" dirty="0" smtClean="0"/>
              <a:t>Peer Discovery Confirm Frame</a:t>
            </a:r>
            <a:endParaRPr lang="ko-KR" altLang="en-US" dirty="0"/>
          </a:p>
        </p:txBody>
      </p:sp>
      <p:sp>
        <p:nvSpPr>
          <p:cNvPr id="55"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96</a:t>
            </a:fld>
            <a:endParaRPr lang="en-US" altLang="ko-KR"/>
          </a:p>
        </p:txBody>
      </p:sp>
    </p:spTree>
    <p:extLst>
      <p:ext uri="{BB962C8B-B14F-4D97-AF65-F5344CB8AC3E}">
        <p14:creationId xmlns:p14="http://schemas.microsoft.com/office/powerpoint/2010/main" xmlns="" val="2121857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Authentication</a:t>
            </a:r>
          </a:p>
        </p:txBody>
      </p:sp>
      <p:sp>
        <p:nvSpPr>
          <p:cNvPr id="7" name="Content Placeholder 2"/>
          <p:cNvSpPr txBox="1">
            <a:spLocks/>
          </p:cNvSpPr>
          <p:nvPr/>
        </p:nvSpPr>
        <p:spPr bwMode="auto">
          <a:xfrm>
            <a:off x="539440" y="1916790"/>
            <a:ext cx="8425170" cy="4248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verifying ‘who’ is at</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the other end of the link</a:t>
            </a:r>
          </a:p>
          <a:p>
            <a:pPr marL="342900" indent="-342900">
              <a:spcBef>
                <a:spcPct val="20000"/>
              </a:spcBef>
              <a:buFontTx/>
              <a:buChar char="•"/>
            </a:pPr>
            <a:r>
              <a:rPr lang="en-US" altLang="zh-CN" sz="2400" kern="0" baseline="0" dirty="0" smtClean="0">
                <a:latin typeface="+mj-lt"/>
                <a:ea typeface="宋体" pitchFamily="2" charset="-122"/>
              </a:rPr>
              <a:t>Performed</a:t>
            </a:r>
            <a:r>
              <a:rPr lang="en-US" altLang="zh-CN" sz="2400" kern="0" dirty="0" smtClean="0">
                <a:latin typeface="+mj-lt"/>
                <a:ea typeface="宋体" pitchFamily="2" charset="-122"/>
              </a:rPr>
              <a:t> for devices (PAC_ADDR)</a:t>
            </a:r>
          </a:p>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Achieved</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by authentication procedure based on the stored authentication key (AUTH_KEY) or by peering (entering a PIN)</a:t>
            </a:r>
          </a:p>
          <a:p>
            <a:pPr marL="342900" indent="-342900">
              <a:spcBef>
                <a:spcPct val="20000"/>
              </a:spcBef>
              <a:buFontTx/>
              <a:buChar char="•"/>
            </a:pPr>
            <a:endParaRPr lang="en-US" altLang="zh-CN" sz="2400" kern="0" baseline="0" dirty="0">
              <a:latin typeface="+mj-lt"/>
              <a:ea typeface="宋体" pitchFamily="2" charset="-122"/>
            </a:endParaRPr>
          </a:p>
          <a:p>
            <a:pPr>
              <a:spcBef>
                <a:spcPct val="20000"/>
              </a:spcBef>
            </a:pP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t>
            </a:r>
            <a:endParaRPr kumimoji="0" lang="en-US" altLang="zh-CN" sz="2400" b="0" i="1"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97</a:t>
            </a:fld>
            <a:endParaRPr lang="en-US" altLang="ko-KR"/>
          </a:p>
        </p:txBody>
      </p:sp>
    </p:spTree>
    <p:extLst>
      <p:ext uri="{BB962C8B-B14F-4D97-AF65-F5344CB8AC3E}">
        <p14:creationId xmlns:p14="http://schemas.microsoft.com/office/powerpoint/2010/main" xmlns="" val="39639788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395420" y="1916790"/>
            <a:ext cx="8569190" cy="4248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deciding</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if device X is allowed to have access to service Y</a:t>
            </a:r>
          </a:p>
          <a:p>
            <a:pPr marL="342900" indent="-342900">
              <a:spcBef>
                <a:spcPct val="20000"/>
              </a:spcBef>
              <a:buFontTx/>
              <a:buChar char="•"/>
            </a:pPr>
            <a:r>
              <a:rPr lang="en-US" altLang="zh-CN" sz="2400" kern="0" baseline="0" dirty="0" smtClean="0">
                <a:latin typeface="+mj-lt"/>
                <a:ea typeface="宋体" pitchFamily="2" charset="-122"/>
              </a:rPr>
              <a:t>Trusted</a:t>
            </a:r>
            <a:r>
              <a:rPr lang="en-US" altLang="zh-CN" sz="2400" kern="0" dirty="0" smtClean="0">
                <a:latin typeface="+mj-lt"/>
                <a:ea typeface="宋体" pitchFamily="2" charset="-122"/>
              </a:rPr>
              <a:t> devices (authenticated) are allowed to services</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Untrusted</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or unknown devices may require authorization based on </a:t>
            </a:r>
            <a:r>
              <a:rPr lang="en-US" altLang="zh-CN" sz="2400" kern="0" dirty="0" smtClean="0">
                <a:latin typeface="+mj-lt"/>
                <a:ea typeface="宋体" pitchFamily="2" charset="-122"/>
              </a:rPr>
              <a:t>interaction before access to services is granted</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Authorization</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always includes authentication</a:t>
            </a:r>
          </a:p>
          <a:p>
            <a:pPr marL="342900" indent="-342900">
              <a:spcBef>
                <a:spcPct val="20000"/>
              </a:spcBef>
              <a:buFontTx/>
              <a:buChar char="•"/>
            </a:pPr>
            <a:endParaRPr lang="en-US" altLang="zh-CN" sz="2400" kern="0" baseline="0" dirty="0" smtClean="0">
              <a:latin typeface="+mj-lt"/>
              <a:ea typeface="宋体" pitchFamily="2" charset="-122"/>
            </a:endParaRPr>
          </a:p>
          <a:p>
            <a:pPr marL="342900" indent="-342900">
              <a:spcBef>
                <a:spcPct val="20000"/>
              </a:spcBef>
              <a:buFontTx/>
              <a:buChar char="•"/>
            </a:pPr>
            <a:r>
              <a:rPr lang="en-US" altLang="zh-CN" sz="2400" kern="0" baseline="0" dirty="0" smtClean="0">
                <a:latin typeface="+mj-lt"/>
                <a:ea typeface="宋体" pitchFamily="2" charset="-122"/>
              </a:rPr>
              <a:t>Technically,</a:t>
            </a:r>
            <a:r>
              <a:rPr lang="en-US" altLang="zh-CN" sz="2400" kern="0" dirty="0" smtClean="0">
                <a:latin typeface="+mj-lt"/>
                <a:ea typeface="宋体" pitchFamily="2" charset="-122"/>
              </a:rPr>
              <a:t> key would be derived or given (established) to the authorized user</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98</a:t>
            </a:fld>
            <a:endParaRPr lang="en-US" altLang="ko-KR"/>
          </a:p>
        </p:txBody>
      </p:sp>
    </p:spTree>
    <p:extLst>
      <p:ext uri="{BB962C8B-B14F-4D97-AF65-F5344CB8AC3E}">
        <p14:creationId xmlns:p14="http://schemas.microsoft.com/office/powerpoint/2010/main" xmlns="" val="23323094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178012" y="1916790"/>
            <a:ext cx="8786598" cy="4248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Device trust levels</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xmlns="" val="4284957115"/>
              </p:ext>
            </p:extLst>
          </p:nvPr>
        </p:nvGraphicFramePr>
        <p:xfrm>
          <a:off x="683460" y="2708900"/>
          <a:ext cx="7921100" cy="2925624"/>
        </p:xfrm>
        <a:graphic>
          <a:graphicData uri="http://schemas.openxmlformats.org/drawingml/2006/table">
            <a:tbl>
              <a:tblPr firstRow="1" bandRow="1">
                <a:tableStyleId>{C4B1156A-380E-4F78-BDF5-A606A8083BF9}</a:tableStyleId>
              </a:tblPr>
              <a:tblGrid>
                <a:gridCol w="2160300"/>
                <a:gridCol w="5760800"/>
              </a:tblGrid>
              <a:tr h="875342">
                <a:tc>
                  <a:txBody>
                    <a:bodyPr/>
                    <a:lstStyle/>
                    <a:p>
                      <a:pPr latinLnBrk="1"/>
                      <a:r>
                        <a:rPr lang="en-US" altLang="ko-KR" b="0" i="1" dirty="0" smtClean="0"/>
                        <a:t>Trusted device</a:t>
                      </a:r>
                      <a:endParaRPr lang="ko-KR" altLang="en-US" b="0" i="1" dirty="0"/>
                    </a:p>
                  </a:txBody>
                  <a:tcPr/>
                </a:tc>
                <a:tc>
                  <a:txBody>
                    <a:bodyPr/>
                    <a:lstStyle/>
                    <a:p>
                      <a:pPr marL="285750" indent="-285750" latinLnBrk="1">
                        <a:buFontTx/>
                        <a:buChar char="-"/>
                      </a:pPr>
                      <a:r>
                        <a:rPr lang="en-US" altLang="ko-KR" b="0" dirty="0" smtClean="0"/>
                        <a:t>The device has been previously authenticated, </a:t>
                      </a:r>
                    </a:p>
                    <a:p>
                      <a:pPr marL="285750" indent="-285750" latinLnBrk="1">
                        <a:buFontTx/>
                        <a:buChar char="-"/>
                      </a:pPr>
                      <a:r>
                        <a:rPr lang="en-US" altLang="ko-KR" b="0" dirty="0" smtClean="0"/>
                        <a:t>An AUTH_KEY is stored</a:t>
                      </a:r>
                    </a:p>
                    <a:p>
                      <a:pPr marL="285750" indent="-285750" latinLnBrk="1">
                        <a:buFontTx/>
                        <a:buChar char="-"/>
                      </a:pPr>
                      <a:r>
                        <a:rPr lang="en-US" altLang="ko-KR" b="0" dirty="0" smtClean="0"/>
                        <a:t>The device</a:t>
                      </a:r>
                      <a:r>
                        <a:rPr lang="en-US" altLang="ko-KR" b="0" baseline="0" dirty="0" smtClean="0"/>
                        <a:t> is marked as “trusted” in the device DB</a:t>
                      </a:r>
                    </a:p>
                  </a:txBody>
                  <a:tcPr/>
                </a:tc>
              </a:tr>
              <a:tr h="822504">
                <a:tc>
                  <a:txBody>
                    <a:bodyPr/>
                    <a:lstStyle/>
                    <a:p>
                      <a:pPr latinLnBrk="1"/>
                      <a:r>
                        <a:rPr lang="en-US" altLang="ko-KR" i="1" dirty="0" smtClean="0"/>
                        <a:t>Untrusted device</a:t>
                      </a:r>
                      <a:endParaRPr lang="ko-KR" altLang="en-US" i="1" dirty="0"/>
                    </a:p>
                  </a:txBody>
                  <a:tcPr/>
                </a:tc>
                <a:tc>
                  <a:txBody>
                    <a:bodyPr/>
                    <a:lstStyle/>
                    <a:p>
                      <a:pPr marL="285750" indent="-285750" latinLnBrk="1">
                        <a:buFontTx/>
                        <a:buChar char="-"/>
                      </a:pPr>
                      <a:r>
                        <a:rPr lang="en-US" altLang="ko-KR" dirty="0" smtClean="0"/>
                        <a:t>The device has</a:t>
                      </a:r>
                      <a:r>
                        <a:rPr lang="en-US" altLang="ko-KR" baseline="0" dirty="0" smtClean="0"/>
                        <a:t> been previously authenticated</a:t>
                      </a:r>
                    </a:p>
                    <a:p>
                      <a:pPr marL="285750" indent="-285750" latinLnBrk="1">
                        <a:buFontTx/>
                        <a:buChar char="-"/>
                      </a:pPr>
                      <a:r>
                        <a:rPr lang="en-US" altLang="ko-KR" baseline="0" dirty="0" smtClean="0"/>
                        <a:t>An AUTH_KEY is stored</a:t>
                      </a:r>
                    </a:p>
                    <a:p>
                      <a:pPr marL="285750" indent="-285750" latinLnBrk="1">
                        <a:buFontTx/>
                        <a:buChar char="-"/>
                      </a:pPr>
                      <a:r>
                        <a:rPr lang="en-US" altLang="ko-KR" baseline="0" dirty="0" smtClean="0"/>
                        <a:t>But the device is not marked as “trusted” in the device DB</a:t>
                      </a:r>
                      <a:endParaRPr lang="ko-KR" altLang="en-US" dirty="0"/>
                    </a:p>
                  </a:txBody>
                  <a:tcPr/>
                </a:tc>
              </a:tr>
              <a:tr h="822504">
                <a:tc>
                  <a:txBody>
                    <a:bodyPr/>
                    <a:lstStyle/>
                    <a:p>
                      <a:pPr latinLnBrk="1"/>
                      <a:r>
                        <a:rPr lang="en-US" altLang="ko-KR" i="1" dirty="0" smtClean="0"/>
                        <a:t>Unknown device</a:t>
                      </a:r>
                      <a:endParaRPr lang="ko-KR" altLang="en-US" i="1" dirty="0"/>
                    </a:p>
                  </a:txBody>
                  <a:tcPr/>
                </a:tc>
                <a:tc>
                  <a:txBody>
                    <a:bodyPr/>
                    <a:lstStyle/>
                    <a:p>
                      <a:pPr marL="285750" indent="-285750" latinLnBrk="1">
                        <a:buFontTx/>
                        <a:buChar char="-"/>
                      </a:pPr>
                      <a:r>
                        <a:rPr lang="en-US" altLang="ko-KR" dirty="0" smtClean="0"/>
                        <a:t>No security information is available for this device</a:t>
                      </a:r>
                    </a:p>
                    <a:p>
                      <a:pPr marL="285750" indent="-285750" latinLnBrk="1">
                        <a:buFontTx/>
                        <a:buChar char="-"/>
                      </a:pPr>
                      <a:r>
                        <a:rPr lang="en-US" altLang="ko-KR" dirty="0" smtClean="0"/>
                        <a:t>This is also an untrusted device</a:t>
                      </a:r>
                      <a:endParaRPr lang="ko-KR" altLang="en-US" dirty="0"/>
                    </a:p>
                  </a:txBody>
                  <a:tcPr/>
                </a:tc>
              </a:tr>
            </a:tbl>
          </a:graphicData>
        </a:graphic>
      </p:graphicFrame>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99</a:t>
            </a:fld>
            <a:endParaRPr lang="en-US" altLang="ko-KR"/>
          </a:p>
        </p:txBody>
      </p:sp>
    </p:spTree>
    <p:extLst>
      <p:ext uri="{BB962C8B-B14F-4D97-AF65-F5344CB8AC3E}">
        <p14:creationId xmlns:p14="http://schemas.microsoft.com/office/powerpoint/2010/main" xmlns="" val="272274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33840</TotalTime>
  <Words>11388</Words>
  <Application>Microsoft Office PowerPoint</Application>
  <PresentationFormat>화면 슬라이드 쇼(4:3)</PresentationFormat>
  <Paragraphs>2993</Paragraphs>
  <Slides>116</Slides>
  <Notes>106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116</vt:i4>
      </vt:variant>
    </vt:vector>
  </HeadingPairs>
  <TitlesOfParts>
    <vt:vector size="119" baseType="lpstr">
      <vt:lpstr>IEEE-P802_15</vt:lpstr>
      <vt:lpstr>Equation</vt:lpstr>
      <vt:lpstr>수식</vt:lpstr>
      <vt:lpstr>슬라이드 1</vt:lpstr>
      <vt:lpstr>Technical Proposal for IEEE 802.15.8</vt:lpstr>
      <vt:lpstr>Contents (1/2)</vt:lpstr>
      <vt:lpstr>Contents (2/2)</vt:lpstr>
      <vt:lpstr>Terminologies</vt:lpstr>
      <vt:lpstr>Finding/Joining Multicast Group (1/12)</vt:lpstr>
      <vt:lpstr>Finding/Joining Multicast Group (2/12)</vt:lpstr>
      <vt:lpstr>Finding/Joining Multicast Group (3/12) </vt:lpstr>
      <vt:lpstr>Finding/Joining Multicast Group (4/12)</vt:lpstr>
      <vt:lpstr>Finding/Joining Multicast Group (5/12)</vt:lpstr>
      <vt:lpstr>Finding/Joining Multicast Group (6/12)</vt:lpstr>
      <vt:lpstr>Finding/Joining Multicast Group (7/12)</vt:lpstr>
      <vt:lpstr>Finding/Joining Multicast Group (8/12)</vt:lpstr>
      <vt:lpstr>Finding/Joining Multicast Group (9/12)</vt:lpstr>
      <vt:lpstr>Finding/Joining Multicast Group (10/12)</vt:lpstr>
      <vt:lpstr>Finding/Joining Multicast Group (11/12)</vt:lpstr>
      <vt:lpstr>Finding/Joining Multicast Group (12/12)</vt:lpstr>
      <vt:lpstr>Device Group ID Creation (1/5)</vt:lpstr>
      <vt:lpstr>Device Group ID Creation (2/5)</vt:lpstr>
      <vt:lpstr>Device Group ID Creation (3/5)</vt:lpstr>
      <vt:lpstr>Device Group ID Creation (4/5)</vt:lpstr>
      <vt:lpstr>Device Group ID Creation (5/5)</vt:lpstr>
      <vt:lpstr>Multicast Group Notification Frame (MGNF) (1/6)</vt:lpstr>
      <vt:lpstr>Multicast Group Notification Frame (2/6)</vt:lpstr>
      <vt:lpstr>Multicast Group Notification Frame (3/6)</vt:lpstr>
      <vt:lpstr>Multicast Group Notification Frame (4/6)</vt:lpstr>
      <vt:lpstr>Multicast Group Notification Frame (5/6)</vt:lpstr>
      <vt:lpstr>Multicast Group Notification Frame (6/6)</vt:lpstr>
      <vt:lpstr>How to reduce MGNF traffic</vt:lpstr>
      <vt:lpstr>Redundant MGNF Transmission (1/3)</vt:lpstr>
      <vt:lpstr>Redundant MGNF Transmission (2/3)</vt:lpstr>
      <vt:lpstr>Redundant MGNF Transmission (3/3)</vt:lpstr>
      <vt:lpstr>UMA-based MGNF Transmission (1/3)</vt:lpstr>
      <vt:lpstr>UMA-based MGNF Transmission (2/3)</vt:lpstr>
      <vt:lpstr>UMA-based MGNF Transmission (3/3)</vt:lpstr>
      <vt:lpstr>Creation and Management of Routing Table (1/8)</vt:lpstr>
      <vt:lpstr>Creation and Management of Routing Table (2/8)</vt:lpstr>
      <vt:lpstr>Creation and Management of Routing Table (3/8)</vt:lpstr>
      <vt:lpstr>Creation and Management of Routing Table (4/8)</vt:lpstr>
      <vt:lpstr>Creation and Management of Routing Table (5/8)</vt:lpstr>
      <vt:lpstr>Creation and Management of Routing Table (6/8)</vt:lpstr>
      <vt:lpstr>Creation and Management of Routing Table (7/8)</vt:lpstr>
      <vt:lpstr>Creation and Management of Routing Table (8/8)</vt:lpstr>
      <vt:lpstr>Leaving Multicast Group (1/5) </vt:lpstr>
      <vt:lpstr>Leaving Multicast Group (2/5) </vt:lpstr>
      <vt:lpstr>Leaving Multicast Group (3/5) </vt:lpstr>
      <vt:lpstr>Leaving Multicast Group (4/5) </vt:lpstr>
      <vt:lpstr>Leaving Multicast Group (5/5)</vt:lpstr>
      <vt:lpstr>Mobility Support for Multicast (1/4)</vt:lpstr>
      <vt:lpstr>Mobility Support for Multicast (2/4)</vt:lpstr>
      <vt:lpstr>Mobility Support for Multicast (3/4)</vt:lpstr>
      <vt:lpstr>Mobility Support for Multicast (4/4)</vt:lpstr>
      <vt:lpstr>Multicast Data Transmission(1/6)</vt:lpstr>
      <vt:lpstr>Multicast Data Transmission(2/6)</vt:lpstr>
      <vt:lpstr>Multicast Data Transmission(3/6)</vt:lpstr>
      <vt:lpstr>Multicast Data Transmission(4/6)</vt:lpstr>
      <vt:lpstr>Multicast Data Transmission(5/6)</vt:lpstr>
      <vt:lpstr>Multicast Data Transmission(6/6)</vt:lpstr>
      <vt:lpstr>Unicast Data Transmission(1/5)</vt:lpstr>
      <vt:lpstr>Unicast Data Transmission(2/5)</vt:lpstr>
      <vt:lpstr>Unicast Data Transmission(3/5)</vt:lpstr>
      <vt:lpstr>Unicast Data Transmission(4/5)</vt:lpstr>
      <vt:lpstr>Unicast Data Transmission(5/5)</vt:lpstr>
      <vt:lpstr>Prevention Loopback Problem (1/3)</vt:lpstr>
      <vt:lpstr>Prevention Loopback Problem (2/3)</vt:lpstr>
      <vt:lpstr>Prevention Loopback Problem (3/3)</vt:lpstr>
      <vt:lpstr>Reliability Support (1/4)</vt:lpstr>
      <vt:lpstr>Reliability Support (2/4)</vt:lpstr>
      <vt:lpstr>Reliability Support (3/4)</vt:lpstr>
      <vt:lpstr>Reliability Support (4/4)</vt:lpstr>
      <vt:lpstr>Reliable Multicast (1/11)</vt:lpstr>
      <vt:lpstr>Reliable Multicast (2/11)</vt:lpstr>
      <vt:lpstr>Reliable Multicast (3/11)</vt:lpstr>
      <vt:lpstr>Reliable Multicast (4/11)</vt:lpstr>
      <vt:lpstr>Reliable Multicast (5/11)</vt:lpstr>
      <vt:lpstr>Reliable Multicast (6/11)</vt:lpstr>
      <vt:lpstr>Reliable Multicast (7/11)</vt:lpstr>
      <vt:lpstr>Reliable Multicast (8/11)</vt:lpstr>
      <vt:lpstr>Reliable Multicast (9/11)</vt:lpstr>
      <vt:lpstr>Reliable Multicast (10/11)</vt:lpstr>
      <vt:lpstr>Reliable Multicast (11/11)</vt:lpstr>
      <vt:lpstr>Directional Antenna Support (1/8)</vt:lpstr>
      <vt:lpstr>Directional Antenna Support (2/8)</vt:lpstr>
      <vt:lpstr>Directional Antenna Support (3/8)</vt:lpstr>
      <vt:lpstr>Directional Antenna Support (4/8)</vt:lpstr>
      <vt:lpstr>Directional Antenna Support (5/8)</vt:lpstr>
      <vt:lpstr>Directional Antenna Support (6/8)</vt:lpstr>
      <vt:lpstr>Directional Antenna Support (7/8)</vt:lpstr>
      <vt:lpstr>Directional Antenna Support (8/8)</vt:lpstr>
      <vt:lpstr>Energy-Efficient and Fair Peer Discovery (1/7)</vt:lpstr>
      <vt:lpstr>Energy-Efficient and Fair Peer Discovery (2/7)</vt:lpstr>
      <vt:lpstr>Energy-Efficient and Fair Peer Discovery (3/7) </vt:lpstr>
      <vt:lpstr>Energy-Efficient and Fair Peer Discovery (4/7)</vt:lpstr>
      <vt:lpstr>Energy-Efficient and Fair Peer Discovery (5/7)</vt:lpstr>
      <vt:lpstr>Energy-Efficient and Fair Peer Discovery (6/7)</vt:lpstr>
      <vt:lpstr>Energy-Efficient and Fair Peer Discovery (7/7)</vt:lpstr>
      <vt:lpstr>Authentication</vt:lpstr>
      <vt:lpstr>Authorization</vt:lpstr>
      <vt:lpstr>Authorization</vt:lpstr>
      <vt:lpstr>Security Modes</vt:lpstr>
      <vt:lpstr>Security Modes</vt:lpstr>
      <vt:lpstr>Security Modes</vt:lpstr>
      <vt:lpstr>Security Modes</vt:lpstr>
      <vt:lpstr>Security Parameters</vt:lpstr>
      <vt:lpstr>Flow Chart for Authentication</vt:lpstr>
      <vt:lpstr>Flow Chart for Authorization</vt:lpstr>
      <vt:lpstr>Infrastructureless Architecture</vt:lpstr>
      <vt:lpstr>Key Derivation</vt:lpstr>
      <vt:lpstr>Infrastructure Architecture</vt:lpstr>
      <vt:lpstr>슬라이드 110</vt:lpstr>
      <vt:lpstr>EAP Authentication</vt:lpstr>
      <vt:lpstr>Authentication Key Generation</vt:lpstr>
      <vt:lpstr>SA-ENC 3-Way Handshake</vt:lpstr>
      <vt:lpstr>ENC_KEY Distribution</vt:lpstr>
      <vt:lpstr>Group Key Distribution</vt:lpstr>
      <vt:lpstr>Thank you</vt:lpstr>
    </vt:vector>
  </TitlesOfParts>
  <Company>Chung-Ang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Multi-hop Multicast/Unicast/Peer Discovery Protocols and Security Mechanism for IEEE 802.15.8</dc:title>
  <dc:subject>Proposal of Multi-hop Multicast/Unicast/Peer Discovery Protocols and Security Mechanism for IEEE 802.15.8</dc:subject>
  <dc:creator>Jeongseok Yu</dc:creator>
  <dc:description>Proposal of Multi-hop Multicast/Unicast/Peer Discovery Protocols and Security Mechanism for IEEE 802.15.8</dc:description>
  <cp:lastModifiedBy>John.Na</cp:lastModifiedBy>
  <cp:revision>57</cp:revision>
  <cp:lastPrinted>1998-02-10T13:28:06Z</cp:lastPrinted>
  <dcterms:created xsi:type="dcterms:W3CDTF">2007-11-11T16:49:01Z</dcterms:created>
  <dcterms:modified xsi:type="dcterms:W3CDTF">2013-05-14T19:37:13Z</dcterms:modified>
</cp:coreProperties>
</file>