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4"/>
  </p:notesMasterIdLst>
  <p:handoutMasterIdLst>
    <p:handoutMasterId r:id="rId45"/>
  </p:handoutMasterIdLst>
  <p:sldIdLst>
    <p:sldId id="908" r:id="rId2"/>
    <p:sldId id="478" r:id="rId3"/>
    <p:sldId id="722" r:id="rId4"/>
    <p:sldId id="909" r:id="rId5"/>
    <p:sldId id="774" r:id="rId6"/>
    <p:sldId id="723" r:id="rId7"/>
    <p:sldId id="910" r:id="rId8"/>
    <p:sldId id="834" r:id="rId9"/>
    <p:sldId id="838" r:id="rId10"/>
    <p:sldId id="734" r:id="rId11"/>
    <p:sldId id="735" r:id="rId12"/>
    <p:sldId id="778" r:id="rId13"/>
    <p:sldId id="911" r:id="rId14"/>
    <p:sldId id="567" r:id="rId15"/>
    <p:sldId id="704" r:id="rId16"/>
    <p:sldId id="790" r:id="rId17"/>
    <p:sldId id="784" r:id="rId18"/>
    <p:sldId id="715" r:id="rId19"/>
    <p:sldId id="855" r:id="rId20"/>
    <p:sldId id="861" r:id="rId21"/>
    <p:sldId id="831" r:id="rId22"/>
    <p:sldId id="839" r:id="rId23"/>
    <p:sldId id="840" r:id="rId24"/>
    <p:sldId id="841" r:id="rId25"/>
    <p:sldId id="651" r:id="rId26"/>
    <p:sldId id="875" r:id="rId27"/>
    <p:sldId id="870" r:id="rId28"/>
    <p:sldId id="871" r:id="rId29"/>
    <p:sldId id="872" r:id="rId30"/>
    <p:sldId id="868" r:id="rId31"/>
    <p:sldId id="869" r:id="rId32"/>
    <p:sldId id="884" r:id="rId33"/>
    <p:sldId id="885" r:id="rId34"/>
    <p:sldId id="886" r:id="rId35"/>
    <p:sldId id="887" r:id="rId36"/>
    <p:sldId id="892" r:id="rId37"/>
    <p:sldId id="900" r:id="rId38"/>
    <p:sldId id="894" r:id="rId39"/>
    <p:sldId id="895" r:id="rId40"/>
    <p:sldId id="896" r:id="rId41"/>
    <p:sldId id="907" r:id="rId42"/>
    <p:sldId id="867" r:id="rId43"/>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03" autoAdjust="0"/>
    <p:restoredTop sz="91777" autoAdjust="0"/>
  </p:normalViewPr>
  <p:slideViewPr>
    <p:cSldViewPr>
      <p:cViewPr>
        <p:scale>
          <a:sx n="90" d="100"/>
          <a:sy n="90" d="100"/>
        </p:scale>
        <p:origin x="-76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906"/>
    </p:cViewPr>
  </p:sorterViewPr>
  <p:notesViewPr>
    <p:cSldViewPr>
      <p:cViewPr varScale="1">
        <p:scale>
          <a:sx n="49" d="100"/>
          <a:sy n="49" d="100"/>
        </p:scale>
        <p:origin x="-1920"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12</a:t>
            </a:fld>
            <a:endParaRPr lang="en-US" altLang="ko-KR"/>
          </a:p>
        </p:txBody>
      </p:sp>
    </p:spTree>
    <p:extLst>
      <p:ext uri="{BB962C8B-B14F-4D97-AF65-F5344CB8AC3E}">
        <p14:creationId xmlns:p14="http://schemas.microsoft.com/office/powerpoint/2010/main" val="2734284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14</a:t>
            </a:fld>
            <a:endParaRPr lang="en-US" altLang="ko-KR"/>
          </a:p>
        </p:txBody>
      </p:sp>
    </p:spTree>
    <p:extLst>
      <p:ext uri="{BB962C8B-B14F-4D97-AF65-F5344CB8AC3E}">
        <p14:creationId xmlns:p14="http://schemas.microsoft.com/office/powerpoint/2010/main" val="3317082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15</a:t>
            </a:fld>
            <a:endParaRPr lang="en-US" altLang="ko-KR"/>
          </a:p>
        </p:txBody>
      </p:sp>
    </p:spTree>
    <p:extLst>
      <p:ext uri="{BB962C8B-B14F-4D97-AF65-F5344CB8AC3E}">
        <p14:creationId xmlns:p14="http://schemas.microsoft.com/office/powerpoint/2010/main" val="3700533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16</a:t>
            </a:fld>
            <a:endParaRPr lang="en-US" altLang="ko-KR"/>
          </a:p>
        </p:txBody>
      </p:sp>
    </p:spTree>
    <p:extLst>
      <p:ext uri="{BB962C8B-B14F-4D97-AF65-F5344CB8AC3E}">
        <p14:creationId xmlns:p14="http://schemas.microsoft.com/office/powerpoint/2010/main" val="130826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슬라이드 이미지 개체 틀 1"/>
          <p:cNvSpPr>
            <a:spLocks noGrp="1" noRot="1" noChangeAspect="1" noTextEdit="1"/>
          </p:cNvSpPr>
          <p:nvPr>
            <p:ph type="sldImg"/>
          </p:nvPr>
        </p:nvSpPr>
        <p:spPr>
          <a:ln/>
        </p:spPr>
      </p:sp>
      <p:sp>
        <p:nvSpPr>
          <p:cNvPr id="35843"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p>
        </p:txBody>
      </p:sp>
      <p:sp>
        <p:nvSpPr>
          <p:cNvPr id="35844" name="슬라이드 번호 개체 틀 3"/>
          <p:cNvSpPr>
            <a:spLocks noGrp="1"/>
          </p:cNvSpPr>
          <p:nvPr>
            <p:ph type="sldNum" sz="quarter" idx="5"/>
          </p:nvPr>
        </p:nvSpPr>
        <p:spPr>
          <a:xfrm>
            <a:off x="3003550" y="9909175"/>
            <a:ext cx="8207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fld id="{455F5E68-C529-495F-B1BC-45E004C6299A}" type="slidenum">
              <a:rPr lang="ko-KR" altLang="en-US" smtClean="0">
                <a:latin typeface="Times New Roman" pitchFamily="18" charset="0"/>
              </a:rPr>
              <a:pPr/>
              <a:t>17</a:t>
            </a:fld>
            <a:endParaRPr lang="ko-KR"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슬라이드 이미지 개체 틀 1"/>
          <p:cNvSpPr>
            <a:spLocks noGrp="1" noRot="1" noChangeAspect="1" noTextEdit="1"/>
          </p:cNvSpPr>
          <p:nvPr>
            <p:ph type="sldImg"/>
          </p:nvPr>
        </p:nvSpPr>
        <p:spPr>
          <a:ln/>
        </p:spPr>
      </p:sp>
      <p:sp>
        <p:nvSpPr>
          <p:cNvPr id="37891"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400"/>
            <a:endParaRPr lang="ko-KR" altLang="en-US" dirty="0" smtClean="0"/>
          </a:p>
        </p:txBody>
      </p:sp>
      <p:sp>
        <p:nvSpPr>
          <p:cNvPr id="37892" name="슬라이드 번호 개체 틀 3"/>
          <p:cNvSpPr>
            <a:spLocks noGrp="1"/>
          </p:cNvSpPr>
          <p:nvPr>
            <p:ph type="sldNum" sz="quarter" idx="5"/>
          </p:nvPr>
        </p:nvSpPr>
        <p:spPr>
          <a:xfrm>
            <a:off x="3003550" y="9909175"/>
            <a:ext cx="8207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fld id="{B98F2A7C-ADF3-4F76-ACE3-F7D55E8B5E1D}" type="slidenum">
              <a:rPr lang="ko-KR" altLang="en-US" smtClean="0">
                <a:latin typeface="Times New Roman" pitchFamily="18" charset="0"/>
              </a:rPr>
              <a:pPr/>
              <a:t>18</a:t>
            </a:fld>
            <a:endParaRPr lang="ko-KR"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19</a:t>
            </a:fld>
            <a:endParaRPr lang="en-US" altLang="ko-KR"/>
          </a:p>
        </p:txBody>
      </p:sp>
    </p:spTree>
    <p:extLst>
      <p:ext uri="{BB962C8B-B14F-4D97-AF65-F5344CB8AC3E}">
        <p14:creationId xmlns:p14="http://schemas.microsoft.com/office/powerpoint/2010/main" val="32701822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20</a:t>
            </a:fld>
            <a:endParaRPr lang="en-US" altLang="ko-KR"/>
          </a:p>
        </p:txBody>
      </p:sp>
    </p:spTree>
    <p:extLst>
      <p:ext uri="{BB962C8B-B14F-4D97-AF65-F5344CB8AC3E}">
        <p14:creationId xmlns:p14="http://schemas.microsoft.com/office/powerpoint/2010/main" val="3716104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21</a:t>
            </a:fld>
            <a:endParaRPr lang="en-US" altLang="ko-K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22</a:t>
            </a:fld>
            <a:endParaRPr lang="en-US" altLang="ko-KR"/>
          </a:p>
        </p:txBody>
      </p:sp>
    </p:spTree>
    <p:extLst>
      <p:ext uri="{BB962C8B-B14F-4D97-AF65-F5344CB8AC3E}">
        <p14:creationId xmlns:p14="http://schemas.microsoft.com/office/powerpoint/2010/main" val="3079443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37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3796" name="Rectangle 6"/>
          <p:cNvSpPr>
            <a:spLocks noGrp="1" noChangeArrowheads="1"/>
          </p:cNvSpPr>
          <p:nvPr>
            <p:ph type="ftr" sz="quarter" idx="4"/>
          </p:nvPr>
        </p:nvSpPr>
        <p:spPr>
          <a:xfrm>
            <a:off x="3862388" y="9909175"/>
            <a:ext cx="2570162"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490538" defTabSz="1000125">
              <a:defRPr>
                <a:solidFill>
                  <a:schemeClr val="tx1"/>
                </a:solidFill>
                <a:latin typeface="Arial" charset="0"/>
                <a:ea typeface="굴림" charset="-127"/>
              </a:defRPr>
            </a:lvl5pPr>
            <a:lvl6pPr marL="947738" defTabSz="1000125" eaLnBrk="0" fontAlgn="base" hangingPunct="0">
              <a:spcBef>
                <a:spcPct val="0"/>
              </a:spcBef>
              <a:spcAft>
                <a:spcPct val="0"/>
              </a:spcAft>
              <a:defRPr>
                <a:solidFill>
                  <a:schemeClr val="tx1"/>
                </a:solidFill>
                <a:latin typeface="Arial" charset="0"/>
                <a:ea typeface="굴림" charset="-127"/>
              </a:defRPr>
            </a:lvl6pPr>
            <a:lvl7pPr marL="1404938" defTabSz="1000125" eaLnBrk="0" fontAlgn="base" hangingPunct="0">
              <a:spcBef>
                <a:spcPct val="0"/>
              </a:spcBef>
              <a:spcAft>
                <a:spcPct val="0"/>
              </a:spcAft>
              <a:defRPr>
                <a:solidFill>
                  <a:schemeClr val="tx1"/>
                </a:solidFill>
                <a:latin typeface="Arial" charset="0"/>
                <a:ea typeface="굴림" charset="-127"/>
              </a:defRPr>
            </a:lvl7pPr>
            <a:lvl8pPr marL="1862138" defTabSz="1000125" eaLnBrk="0" fontAlgn="base" hangingPunct="0">
              <a:spcBef>
                <a:spcPct val="0"/>
              </a:spcBef>
              <a:spcAft>
                <a:spcPct val="0"/>
              </a:spcAft>
              <a:defRPr>
                <a:solidFill>
                  <a:schemeClr val="tx1"/>
                </a:solidFill>
                <a:latin typeface="Arial" charset="0"/>
                <a:ea typeface="굴림" charset="-127"/>
              </a:defRPr>
            </a:lvl8pPr>
            <a:lvl9pPr marL="2319338" defTabSz="1000125" eaLnBrk="0" fontAlgn="base" hangingPunct="0">
              <a:spcBef>
                <a:spcPct val="0"/>
              </a:spcBef>
              <a:spcAft>
                <a:spcPct val="0"/>
              </a:spcAft>
              <a:defRPr>
                <a:solidFill>
                  <a:schemeClr val="tx1"/>
                </a:solidFill>
                <a:latin typeface="Arial" charset="0"/>
                <a:ea typeface="굴림" charset="-127"/>
              </a:defRPr>
            </a:lvl9pPr>
          </a:lstStyle>
          <a:p>
            <a:pPr lvl="4"/>
            <a:r>
              <a:rPr lang="ko-KR" altLang="en-US" sz="1300" smtClean="0">
                <a:latin typeface="Times New Roman" pitchFamily="18" charset="0"/>
              </a:rPr>
              <a:t>&lt;author&gt;, &lt;company&gt;</a:t>
            </a:r>
            <a:endParaRPr lang="en-US" altLang="ko-KR" sz="1300" smtClean="0">
              <a:latin typeface="Times New Roman" pitchFamily="18" charset="0"/>
            </a:endParaRPr>
          </a:p>
        </p:txBody>
      </p:sp>
      <p:sp>
        <p:nvSpPr>
          <p:cNvPr id="33797" name="Rectangle 7"/>
          <p:cNvSpPr>
            <a:spLocks noGrp="1" noChangeArrowheads="1"/>
          </p:cNvSpPr>
          <p:nvPr>
            <p:ph type="sldNum" sz="quarter" idx="5"/>
          </p:nvPr>
        </p:nvSpPr>
        <p:spPr>
          <a:xfrm>
            <a:off x="3003550" y="9909175"/>
            <a:ext cx="820738"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en-US" altLang="ko-KR" sz="1300" smtClean="0">
                <a:latin typeface="Times New Roman" pitchFamily="18" charset="0"/>
              </a:rPr>
              <a:t>Page </a:t>
            </a:r>
            <a:fld id="{D06AD4C4-7E36-42F4-9DFB-9DE5A0B52E62}" type="slidenum">
              <a:rPr lang="en-US" altLang="ko-KR" sz="1300" smtClean="0">
                <a:latin typeface="Times New Roman" pitchFamily="18" charset="0"/>
              </a:rPr>
              <a:pPr/>
              <a:t>2</a:t>
            </a:fld>
            <a:endParaRPr lang="en-US" altLang="ko-KR" sz="1300" smtClean="0">
              <a:latin typeface="Times New Roman" pitchFamily="18" charset="0"/>
            </a:endParaRPr>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23</a:t>
            </a:fld>
            <a:endParaRPr lang="en-US" altLang="ko-KR"/>
          </a:p>
        </p:txBody>
      </p:sp>
    </p:spTree>
    <p:extLst>
      <p:ext uri="{BB962C8B-B14F-4D97-AF65-F5344CB8AC3E}">
        <p14:creationId xmlns:p14="http://schemas.microsoft.com/office/powerpoint/2010/main" val="3092661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24</a:t>
            </a:fld>
            <a:endParaRPr lang="en-US" altLang="ko-KR"/>
          </a:p>
        </p:txBody>
      </p:sp>
    </p:spTree>
    <p:extLst>
      <p:ext uri="{BB962C8B-B14F-4D97-AF65-F5344CB8AC3E}">
        <p14:creationId xmlns:p14="http://schemas.microsoft.com/office/powerpoint/2010/main" val="1471378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25</a:t>
            </a:fld>
            <a:endParaRPr lang="en-US" altLang="ko-KR"/>
          </a:p>
        </p:txBody>
      </p:sp>
    </p:spTree>
    <p:extLst>
      <p:ext uri="{BB962C8B-B14F-4D97-AF65-F5344CB8AC3E}">
        <p14:creationId xmlns:p14="http://schemas.microsoft.com/office/powerpoint/2010/main" val="20049298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26</a:t>
            </a:fld>
            <a:endParaRPr lang="en-US" altLang="ko-KR"/>
          </a:p>
        </p:txBody>
      </p:sp>
    </p:spTree>
    <p:extLst>
      <p:ext uri="{BB962C8B-B14F-4D97-AF65-F5344CB8AC3E}">
        <p14:creationId xmlns:p14="http://schemas.microsoft.com/office/powerpoint/2010/main" val="36489993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27</a:t>
            </a:fld>
            <a:endParaRPr lang="en-US" altLang="ko-KR"/>
          </a:p>
        </p:txBody>
      </p:sp>
    </p:spTree>
    <p:extLst>
      <p:ext uri="{BB962C8B-B14F-4D97-AF65-F5344CB8AC3E}">
        <p14:creationId xmlns:p14="http://schemas.microsoft.com/office/powerpoint/2010/main" val="11291748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28</a:t>
            </a:fld>
            <a:endParaRPr lang="en-US" altLang="ko-KR"/>
          </a:p>
        </p:txBody>
      </p:sp>
    </p:spTree>
    <p:extLst>
      <p:ext uri="{BB962C8B-B14F-4D97-AF65-F5344CB8AC3E}">
        <p14:creationId xmlns:p14="http://schemas.microsoft.com/office/powerpoint/2010/main" val="3790236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29</a:t>
            </a:fld>
            <a:endParaRPr lang="en-US" altLang="ko-KR"/>
          </a:p>
        </p:txBody>
      </p:sp>
    </p:spTree>
    <p:extLst>
      <p:ext uri="{BB962C8B-B14F-4D97-AF65-F5344CB8AC3E}">
        <p14:creationId xmlns:p14="http://schemas.microsoft.com/office/powerpoint/2010/main" val="32596953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a:xfrm>
            <a:off x="3003550" y="9909175"/>
            <a:ext cx="820738" cy="184666"/>
          </a:xfrm>
        </p:spPr>
        <p:txBody>
          <a:bodyPr/>
          <a:lstStyle/>
          <a:p>
            <a:fld id="{734C8D60-FA0C-4772-981B-0FE4E52E128D}" type="slidenum">
              <a:rPr lang="ko-KR" altLang="en-US" smtClean="0"/>
              <a:t>30</a:t>
            </a:fld>
            <a:endParaRPr lang="ko-KR" altLang="en-US"/>
          </a:p>
        </p:txBody>
      </p:sp>
    </p:spTree>
    <p:extLst>
      <p:ext uri="{BB962C8B-B14F-4D97-AF65-F5344CB8AC3E}">
        <p14:creationId xmlns:p14="http://schemas.microsoft.com/office/powerpoint/2010/main" val="36130333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a:xfrm>
            <a:off x="3003550" y="9909175"/>
            <a:ext cx="820738" cy="184666"/>
          </a:xfrm>
        </p:spPr>
        <p:txBody>
          <a:bodyPr/>
          <a:lstStyle/>
          <a:p>
            <a:fld id="{734C8D60-FA0C-4772-981B-0FE4E52E128D}" type="slidenum">
              <a:rPr lang="ko-KR" altLang="en-US" smtClean="0"/>
              <a:t>31</a:t>
            </a:fld>
            <a:endParaRPr lang="ko-KR" altLang="en-US"/>
          </a:p>
        </p:txBody>
      </p:sp>
    </p:spTree>
    <p:extLst>
      <p:ext uri="{BB962C8B-B14F-4D97-AF65-F5344CB8AC3E}">
        <p14:creationId xmlns:p14="http://schemas.microsoft.com/office/powerpoint/2010/main" val="36130333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32</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a:t>
            </a:fld>
            <a:endParaRPr lang="en-US" altLang="ko-KR"/>
          </a:p>
        </p:txBody>
      </p:sp>
    </p:spTree>
    <p:extLst>
      <p:ext uri="{BB962C8B-B14F-4D97-AF65-F5344CB8AC3E}">
        <p14:creationId xmlns:p14="http://schemas.microsoft.com/office/powerpoint/2010/main" val="23799125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33</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34</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35</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36</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37</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38</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39</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40</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42</a:t>
            </a:fld>
            <a:endParaRPr lang="en-US" altLang="ko-KR"/>
          </a:p>
        </p:txBody>
      </p:sp>
    </p:spTree>
    <p:extLst>
      <p:ext uri="{BB962C8B-B14F-4D97-AF65-F5344CB8AC3E}">
        <p14:creationId xmlns:p14="http://schemas.microsoft.com/office/powerpoint/2010/main" val="2347235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5</a:t>
            </a:fld>
            <a:endParaRPr lang="en-US" altLang="ko-KR"/>
          </a:p>
        </p:txBody>
      </p:sp>
    </p:spTree>
    <p:extLst>
      <p:ext uri="{BB962C8B-B14F-4D97-AF65-F5344CB8AC3E}">
        <p14:creationId xmlns:p14="http://schemas.microsoft.com/office/powerpoint/2010/main" val="4051337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6</a:t>
            </a:fld>
            <a:endParaRPr lang="en-US" altLang="ko-KR"/>
          </a:p>
        </p:txBody>
      </p:sp>
    </p:spTree>
    <p:extLst>
      <p:ext uri="{BB962C8B-B14F-4D97-AF65-F5344CB8AC3E}">
        <p14:creationId xmlns:p14="http://schemas.microsoft.com/office/powerpoint/2010/main" val="2086085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8</a:t>
            </a:fld>
            <a:endParaRPr lang="en-US" altLang="ko-KR"/>
          </a:p>
        </p:txBody>
      </p:sp>
    </p:spTree>
    <p:extLst>
      <p:ext uri="{BB962C8B-B14F-4D97-AF65-F5344CB8AC3E}">
        <p14:creationId xmlns:p14="http://schemas.microsoft.com/office/powerpoint/2010/main" val="3296570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9</a:t>
            </a:fld>
            <a:endParaRPr lang="en-US" altLang="ko-KR"/>
          </a:p>
        </p:txBody>
      </p:sp>
    </p:spTree>
    <p:extLst>
      <p:ext uri="{BB962C8B-B14F-4D97-AF65-F5344CB8AC3E}">
        <p14:creationId xmlns:p14="http://schemas.microsoft.com/office/powerpoint/2010/main" val="124463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슬라이드 이미지 개체 틀 1"/>
          <p:cNvSpPr>
            <a:spLocks noGrp="1" noRot="1" noChangeAspect="1" noTextEdit="1"/>
          </p:cNvSpPr>
          <p:nvPr>
            <p:ph type="sldImg"/>
          </p:nvPr>
        </p:nvSpPr>
        <p:spPr>
          <a:ln/>
        </p:spPr>
      </p:sp>
      <p:sp>
        <p:nvSpPr>
          <p:cNvPr id="34819"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400"/>
            <a:endParaRPr lang="ko-KR" altLang="en-US" dirty="0" smtClean="0"/>
          </a:p>
        </p:txBody>
      </p:sp>
      <p:sp>
        <p:nvSpPr>
          <p:cNvPr id="34820" name="슬라이드 번호 개체 틀 3"/>
          <p:cNvSpPr>
            <a:spLocks noGrp="1"/>
          </p:cNvSpPr>
          <p:nvPr>
            <p:ph type="sldNum" sz="quarter" idx="5"/>
          </p:nvPr>
        </p:nvSpPr>
        <p:spPr>
          <a:xfrm>
            <a:off x="3003550" y="9909175"/>
            <a:ext cx="8207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fld id="{819D2F6E-B999-49B2-ACDF-662C51E182A4}" type="slidenum">
              <a:rPr lang="ko-KR" altLang="en-US" smtClean="0">
                <a:latin typeface="Times New Roman" pitchFamily="18" charset="0"/>
              </a:rPr>
              <a:pPr/>
              <a:t>10</a:t>
            </a:fld>
            <a:endParaRPr lang="ko-KR"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슬라이드 이미지 개체 틀 1"/>
          <p:cNvSpPr>
            <a:spLocks noGrp="1" noRot="1" noChangeAspect="1" noTextEdit="1"/>
          </p:cNvSpPr>
          <p:nvPr>
            <p:ph type="sldImg"/>
          </p:nvPr>
        </p:nvSpPr>
        <p:spPr>
          <a:ln/>
        </p:spPr>
      </p:sp>
      <p:sp>
        <p:nvSpPr>
          <p:cNvPr id="34819"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400"/>
            <a:endParaRPr lang="ko-KR" altLang="en-US" dirty="0" smtClean="0"/>
          </a:p>
        </p:txBody>
      </p:sp>
      <p:sp>
        <p:nvSpPr>
          <p:cNvPr id="34820" name="슬라이드 번호 개체 틀 3"/>
          <p:cNvSpPr>
            <a:spLocks noGrp="1"/>
          </p:cNvSpPr>
          <p:nvPr>
            <p:ph type="sldNum" sz="quarter" idx="5"/>
          </p:nvPr>
        </p:nvSpPr>
        <p:spPr>
          <a:xfrm>
            <a:off x="3003550" y="9909175"/>
            <a:ext cx="8207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fld id="{819D2F6E-B999-49B2-ACDF-662C51E182A4}" type="slidenum">
              <a:rPr lang="ko-KR" altLang="en-US" smtClean="0">
                <a:latin typeface="Times New Roman" pitchFamily="18" charset="0"/>
              </a:rPr>
              <a:pPr/>
              <a:t>11</a:t>
            </a:fld>
            <a:endParaRPr lang="ko-KR"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7331"/>
            <a:ext cx="271462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15-13-0274-00-0008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a:latin typeface="Times New Roman" pitchFamily="18" charset="0"/>
              </a:rPr>
              <a:t>May 2013</a:t>
            </a: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jpe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b="1" u="sng" dirty="0" smtClean="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ko-KR" sz="1600" b="1" dirty="0" smtClean="0">
              <a:solidFill>
                <a:srgbClr val="000000"/>
              </a:solidFill>
              <a:latin typeface="Times New Roman" pitchFamily="18" charset="0"/>
            </a:endParaRPr>
          </a:p>
          <a:p>
            <a:endParaRPr lang="en-US" altLang="ko-KR" sz="1600" dirty="0" smtClean="0">
              <a:solidFill>
                <a:srgbClr val="000000"/>
              </a:solidFill>
              <a:latin typeface="Times New Roman" pitchFamily="18" charset="0"/>
            </a:endParaRPr>
          </a:p>
          <a:p>
            <a:r>
              <a:rPr lang="en-US" altLang="ko-KR" sz="1600" b="1" dirty="0" smtClean="0">
                <a:solidFill>
                  <a:srgbClr val="000000"/>
                </a:solidFill>
                <a:latin typeface="Times New Roman" pitchFamily="18" charset="0"/>
              </a:rPr>
              <a:t>Submission Title:</a:t>
            </a:r>
            <a:r>
              <a:rPr lang="en-US" altLang="ko-KR" sz="1600" dirty="0" smtClean="0">
                <a:solidFill>
                  <a:srgbClr val="000000"/>
                </a:solidFill>
                <a:latin typeface="Times New Roman" pitchFamily="18" charset="0"/>
              </a:rPr>
              <a:t> [</a:t>
            </a:r>
            <a:r>
              <a:rPr lang="en-US" altLang="zh-CN" sz="1600" dirty="0" smtClean="0">
                <a:solidFill>
                  <a:srgbClr val="000000"/>
                </a:solidFill>
                <a:latin typeface="Times New Roman" pitchFamily="18" charset="0"/>
                <a:ea typeface="宋体" pitchFamily="2" charset="-122"/>
              </a:rPr>
              <a:t>Technical Proposal for IEEE 802.15.8</a:t>
            </a:r>
            <a:r>
              <a:rPr lang="en-US" altLang="ko-KR" sz="1600" dirty="0" smtClean="0">
                <a:solidFill>
                  <a:srgbClr val="000000"/>
                </a:solidFill>
                <a:latin typeface="Times New Roman" pitchFamily="18" charset="0"/>
              </a:rPr>
              <a:t>]	</a:t>
            </a:r>
          </a:p>
          <a:p>
            <a:r>
              <a:rPr lang="en-US" altLang="ko-KR" sz="1600" b="1" dirty="0" smtClean="0">
                <a:solidFill>
                  <a:srgbClr val="000000"/>
                </a:solidFill>
                <a:latin typeface="Times New Roman" pitchFamily="18" charset="0"/>
              </a:rPr>
              <a:t>Date Submitted: </a:t>
            </a:r>
            <a:r>
              <a:rPr lang="en-US" altLang="ko-KR" sz="1600" dirty="0" smtClean="0">
                <a:solidFill>
                  <a:srgbClr val="000000"/>
                </a:solidFill>
                <a:latin typeface="Times New Roman" pitchFamily="18" charset="0"/>
              </a:rPr>
              <a:t>[6 May, 2013]	</a:t>
            </a:r>
          </a:p>
          <a:p>
            <a:r>
              <a:rPr lang="en-US" altLang="ko-KR" sz="1600" b="1" dirty="0" smtClean="0">
                <a:solidFill>
                  <a:srgbClr val="000000"/>
                </a:solidFill>
                <a:latin typeface="Times New Roman" pitchFamily="18" charset="0"/>
              </a:rPr>
              <a:t>Source:</a:t>
            </a:r>
            <a:r>
              <a:rPr lang="en-US" altLang="ko-KR" sz="1600" dirty="0" smtClean="0">
                <a:solidFill>
                  <a:srgbClr val="000000"/>
                </a:solidFill>
                <a:latin typeface="Times New Roman" pitchFamily="18" charset="0"/>
              </a:rPr>
              <a:t> [</a:t>
            </a:r>
            <a:r>
              <a:rPr lang="en-US" altLang="zh-CN" sz="1600" dirty="0" err="1" smtClean="0">
                <a:solidFill>
                  <a:srgbClr val="000000"/>
                </a:solidFill>
                <a:latin typeface="Times New Roman" pitchFamily="18" charset="0"/>
                <a:ea typeface="宋体" pitchFamily="2" charset="-122"/>
              </a:rPr>
              <a:t>Jeongseok</a:t>
            </a:r>
            <a:r>
              <a:rPr lang="en-US" altLang="zh-CN" sz="1600" dirty="0" smtClean="0">
                <a:solidFill>
                  <a:srgbClr val="000000"/>
                </a:solidFill>
                <a:latin typeface="Times New Roman" pitchFamily="18" charset="0"/>
                <a:ea typeface="宋体" pitchFamily="2" charset="-122"/>
              </a:rPr>
              <a:t> Yu, </a:t>
            </a:r>
            <a:r>
              <a:rPr lang="en-US" altLang="zh-CN" sz="1600" dirty="0" err="1" smtClean="0">
                <a:solidFill>
                  <a:srgbClr val="000000"/>
                </a:solidFill>
                <a:latin typeface="Times New Roman" pitchFamily="18" charset="0"/>
                <a:ea typeface="宋体" pitchFamily="2" charset="-122"/>
              </a:rPr>
              <a:t>Woongsoo</a:t>
            </a:r>
            <a:r>
              <a:rPr lang="en-US" altLang="zh-CN" sz="1600" dirty="0" smtClean="0">
                <a:solidFill>
                  <a:srgbClr val="000000"/>
                </a:solidFill>
                <a:latin typeface="Times New Roman" pitchFamily="18" charset="0"/>
                <a:ea typeface="宋体" pitchFamily="2" charset="-122"/>
              </a:rPr>
              <a:t> Na, </a:t>
            </a:r>
            <a:r>
              <a:rPr lang="en-US" altLang="zh-CN" sz="1600" dirty="0" err="1" smtClean="0">
                <a:solidFill>
                  <a:srgbClr val="000000"/>
                </a:solidFill>
                <a:latin typeface="Times New Roman" pitchFamily="18" charset="0"/>
                <a:ea typeface="宋体" pitchFamily="2" charset="-122"/>
              </a:rPr>
              <a:t>Hyoungchul</a:t>
            </a:r>
            <a:r>
              <a:rPr lang="en-US" altLang="zh-CN" sz="1600" dirty="0" smtClean="0">
                <a:solidFill>
                  <a:srgbClr val="000000"/>
                </a:solidFill>
                <a:latin typeface="Times New Roman" pitchFamily="18" charset="0"/>
                <a:ea typeface="宋体" pitchFamily="2" charset="-122"/>
              </a:rPr>
              <a:t> </a:t>
            </a:r>
            <a:r>
              <a:rPr lang="en-US" altLang="zh-CN" sz="1600" dirty="0" err="1" smtClean="0">
                <a:solidFill>
                  <a:srgbClr val="000000"/>
                </a:solidFill>
                <a:latin typeface="Times New Roman" pitchFamily="18" charset="0"/>
                <a:ea typeface="宋体" pitchFamily="2" charset="-122"/>
              </a:rPr>
              <a:t>Bae</a:t>
            </a:r>
            <a:r>
              <a:rPr lang="en-US" altLang="zh-CN" sz="1600" dirty="0" smtClean="0">
                <a:solidFill>
                  <a:srgbClr val="000000"/>
                </a:solidFill>
                <a:latin typeface="Times New Roman" pitchFamily="18" charset="0"/>
                <a:ea typeface="宋体" pitchFamily="2" charset="-122"/>
              </a:rPr>
              <a:t>, </a:t>
            </a:r>
            <a:r>
              <a:rPr lang="en-US" altLang="zh-CN" sz="1600" dirty="0" err="1" smtClean="0">
                <a:solidFill>
                  <a:srgbClr val="000000"/>
                </a:solidFill>
                <a:latin typeface="Times New Roman" pitchFamily="18" charset="0"/>
                <a:ea typeface="宋体" pitchFamily="2" charset="-122"/>
              </a:rPr>
              <a:t>Taejin</a:t>
            </a:r>
            <a:r>
              <a:rPr lang="en-US" altLang="zh-CN" sz="1600" dirty="0" smtClean="0">
                <a:solidFill>
                  <a:srgbClr val="000000"/>
                </a:solidFill>
                <a:latin typeface="Times New Roman" pitchFamily="18" charset="0"/>
                <a:ea typeface="宋体" pitchFamily="2" charset="-122"/>
              </a:rPr>
              <a:t> Kim, </a:t>
            </a:r>
            <a:r>
              <a:rPr lang="en-US" altLang="zh-CN" sz="1600" dirty="0" err="1" smtClean="0">
                <a:solidFill>
                  <a:srgbClr val="000000"/>
                </a:solidFill>
                <a:latin typeface="Times New Roman" pitchFamily="18" charset="0"/>
                <a:ea typeface="宋体" pitchFamily="2" charset="-122"/>
              </a:rPr>
              <a:t>Yunseong</a:t>
            </a:r>
            <a:r>
              <a:rPr lang="en-US" altLang="zh-CN" sz="1600" dirty="0" smtClean="0">
                <a:solidFill>
                  <a:srgbClr val="000000"/>
                </a:solidFill>
                <a:latin typeface="Times New Roman" pitchFamily="18" charset="0"/>
                <a:ea typeface="宋体" pitchFamily="2" charset="-122"/>
              </a:rPr>
              <a:t> Lee, </a:t>
            </a:r>
            <a:r>
              <a:rPr lang="en-US" altLang="zh-CN" sz="1600" dirty="0" err="1" smtClean="0">
                <a:solidFill>
                  <a:srgbClr val="000000"/>
                </a:solidFill>
                <a:latin typeface="Times New Roman" pitchFamily="18" charset="0"/>
                <a:ea typeface="宋体" pitchFamily="2" charset="-122"/>
              </a:rPr>
              <a:t>Juho</a:t>
            </a:r>
            <a:r>
              <a:rPr lang="en-US" altLang="zh-CN" sz="1600" dirty="0" smtClean="0">
                <a:solidFill>
                  <a:srgbClr val="000000"/>
                </a:solidFill>
                <a:latin typeface="Times New Roman" pitchFamily="18" charset="0"/>
                <a:ea typeface="宋体" pitchFamily="2" charset="-122"/>
              </a:rPr>
              <a:t> Lee, </a:t>
            </a:r>
            <a:r>
              <a:rPr lang="en-US" altLang="zh-CN" sz="1600" dirty="0" err="1" smtClean="0">
                <a:solidFill>
                  <a:srgbClr val="000000"/>
                </a:solidFill>
                <a:latin typeface="Times New Roman" pitchFamily="18" charset="0"/>
                <a:ea typeface="宋体" pitchFamily="2" charset="-122"/>
              </a:rPr>
              <a:t>Zeynep</a:t>
            </a:r>
            <a:r>
              <a:rPr lang="en-US" altLang="zh-CN" sz="1600" dirty="0" smtClean="0">
                <a:solidFill>
                  <a:srgbClr val="000000"/>
                </a:solidFill>
                <a:latin typeface="Times New Roman" pitchFamily="18" charset="0"/>
                <a:ea typeface="宋体" pitchFamily="2" charset="-122"/>
              </a:rPr>
              <a:t> </a:t>
            </a:r>
            <a:r>
              <a:rPr lang="en-US" altLang="zh-CN" sz="1600" dirty="0" err="1" smtClean="0">
                <a:solidFill>
                  <a:srgbClr val="000000"/>
                </a:solidFill>
                <a:latin typeface="Times New Roman" pitchFamily="18" charset="0"/>
                <a:ea typeface="宋体" pitchFamily="2" charset="-122"/>
              </a:rPr>
              <a:t>Vatandas</a:t>
            </a:r>
            <a:r>
              <a:rPr lang="en-US" altLang="zh-CN" sz="1600" dirty="0" smtClean="0">
                <a:solidFill>
                  <a:srgbClr val="000000"/>
                </a:solidFill>
                <a:latin typeface="Times New Roman" pitchFamily="18" charset="0"/>
                <a:ea typeface="宋体" pitchFamily="2" charset="-122"/>
              </a:rPr>
              <a:t>, </a:t>
            </a:r>
            <a:r>
              <a:rPr lang="en-US" altLang="zh-CN" sz="1600" dirty="0" err="1" smtClean="0">
                <a:solidFill>
                  <a:srgbClr val="000000"/>
                </a:solidFill>
                <a:latin typeface="Times New Roman" pitchFamily="18" charset="0"/>
                <a:ea typeface="宋体" pitchFamily="2" charset="-122"/>
              </a:rPr>
              <a:t>Sungrae</a:t>
            </a:r>
            <a:r>
              <a:rPr lang="en-US" altLang="zh-CN" sz="1600" dirty="0" smtClean="0">
                <a:solidFill>
                  <a:srgbClr val="000000"/>
                </a:solidFill>
                <a:latin typeface="Times New Roman" pitchFamily="18" charset="0"/>
                <a:ea typeface="宋体" pitchFamily="2" charset="-122"/>
              </a:rPr>
              <a:t> Cho, and </a:t>
            </a:r>
            <a:r>
              <a:rPr lang="en-US" altLang="zh-CN" sz="1600" dirty="0" err="1" smtClean="0">
                <a:solidFill>
                  <a:srgbClr val="000000"/>
                </a:solidFill>
                <a:latin typeface="Times New Roman" pitchFamily="18" charset="0"/>
                <a:ea typeface="宋体" pitchFamily="2" charset="-122"/>
              </a:rPr>
              <a:t>Junbeom</a:t>
            </a:r>
            <a:r>
              <a:rPr lang="en-US" altLang="zh-CN" sz="1600" dirty="0" smtClean="0">
                <a:solidFill>
                  <a:srgbClr val="000000"/>
                </a:solidFill>
                <a:latin typeface="Times New Roman" pitchFamily="18" charset="0"/>
                <a:ea typeface="宋体" pitchFamily="2" charset="-122"/>
              </a:rPr>
              <a:t> </a:t>
            </a:r>
            <a:r>
              <a:rPr lang="en-US" altLang="zh-CN" sz="1600" dirty="0" err="1" smtClean="0">
                <a:solidFill>
                  <a:srgbClr val="000000"/>
                </a:solidFill>
                <a:latin typeface="Times New Roman" pitchFamily="18" charset="0"/>
                <a:ea typeface="宋体" pitchFamily="2" charset="-122"/>
              </a:rPr>
              <a:t>Hur</a:t>
            </a:r>
            <a:r>
              <a:rPr lang="en-US" altLang="ko-KR" sz="1600" dirty="0" smtClean="0">
                <a:solidFill>
                  <a:srgbClr val="000000"/>
                </a:solidFill>
                <a:latin typeface="Times New Roman" pitchFamily="18" charset="0"/>
              </a:rPr>
              <a:t>] Company [</a:t>
            </a:r>
            <a:r>
              <a:rPr lang="en-US" altLang="zh-CN" sz="1600" dirty="0" smtClean="0">
                <a:solidFill>
                  <a:srgbClr val="000000"/>
                </a:solidFill>
                <a:latin typeface="Times New Roman" pitchFamily="18" charset="0"/>
                <a:ea typeface="宋体" pitchFamily="2" charset="-122"/>
              </a:rPr>
              <a:t>Chung-</a:t>
            </a:r>
            <a:r>
              <a:rPr lang="en-US" altLang="zh-CN" sz="1600" dirty="0" err="1" smtClean="0">
                <a:solidFill>
                  <a:srgbClr val="000000"/>
                </a:solidFill>
                <a:latin typeface="Times New Roman" pitchFamily="18" charset="0"/>
                <a:ea typeface="宋体" pitchFamily="2" charset="-122"/>
              </a:rPr>
              <a:t>Ang</a:t>
            </a:r>
            <a:r>
              <a:rPr lang="en-US" altLang="zh-CN" sz="1600" dirty="0" smtClean="0">
                <a:solidFill>
                  <a:srgbClr val="000000"/>
                </a:solidFill>
                <a:latin typeface="Times New Roman" pitchFamily="18" charset="0"/>
                <a:ea typeface="宋体" pitchFamily="2" charset="-122"/>
              </a:rPr>
              <a:t> University, Korea</a:t>
            </a:r>
            <a:r>
              <a:rPr lang="en-US" altLang="ko-KR" sz="1600" dirty="0" smtClean="0">
                <a:solidFill>
                  <a:srgbClr val="000000"/>
                </a:solidFill>
                <a:latin typeface="Times New Roman" pitchFamily="18" charset="0"/>
              </a:rPr>
              <a:t>]</a:t>
            </a:r>
          </a:p>
          <a:p>
            <a:r>
              <a:rPr lang="en-US" altLang="ko-KR" sz="1600" dirty="0" smtClean="0">
                <a:solidFill>
                  <a:srgbClr val="000000"/>
                </a:solidFill>
                <a:latin typeface="Times New Roman" pitchFamily="18" charset="0"/>
              </a:rPr>
              <a:t>Address [Chung-</a:t>
            </a:r>
            <a:r>
              <a:rPr lang="en-US" altLang="ko-KR" sz="1600" dirty="0" err="1" smtClean="0">
                <a:solidFill>
                  <a:srgbClr val="000000"/>
                </a:solidFill>
                <a:latin typeface="Times New Roman" pitchFamily="18" charset="0"/>
              </a:rPr>
              <a:t>Ang</a:t>
            </a:r>
            <a:r>
              <a:rPr lang="en-US" altLang="ko-KR" sz="1600" dirty="0" smtClean="0">
                <a:solidFill>
                  <a:srgbClr val="000000"/>
                </a:solidFill>
                <a:latin typeface="Times New Roman" pitchFamily="18" charset="0"/>
              </a:rPr>
              <a:t> University 221 </a:t>
            </a:r>
            <a:r>
              <a:rPr lang="en-US" altLang="ko-KR" sz="1600" dirty="0" err="1" smtClean="0">
                <a:solidFill>
                  <a:srgbClr val="000000"/>
                </a:solidFill>
                <a:latin typeface="Times New Roman" pitchFamily="18" charset="0"/>
              </a:rPr>
              <a:t>Heukseok</a:t>
            </a:r>
            <a:r>
              <a:rPr lang="en-US" altLang="ko-KR" sz="1600" dirty="0" smtClean="0">
                <a:solidFill>
                  <a:srgbClr val="000000"/>
                </a:solidFill>
                <a:latin typeface="Times New Roman" pitchFamily="18" charset="0"/>
              </a:rPr>
              <a:t>, </a:t>
            </a:r>
            <a:r>
              <a:rPr lang="en-US" altLang="ko-KR" sz="1600" dirty="0" err="1" smtClean="0">
                <a:solidFill>
                  <a:srgbClr val="000000"/>
                </a:solidFill>
                <a:latin typeface="Times New Roman" pitchFamily="18" charset="0"/>
              </a:rPr>
              <a:t>Dongjak</a:t>
            </a:r>
            <a:r>
              <a:rPr lang="en-US" altLang="ko-KR" sz="1600" dirty="0" smtClean="0">
                <a:solidFill>
                  <a:srgbClr val="000000"/>
                </a:solidFill>
                <a:latin typeface="Times New Roman" pitchFamily="18" charset="0"/>
              </a:rPr>
              <a:t>, Seoul 156-756 South Korea]</a:t>
            </a:r>
          </a:p>
          <a:p>
            <a:r>
              <a:rPr lang="en-US" altLang="ko-KR" sz="1600" dirty="0" smtClean="0">
                <a:solidFill>
                  <a:srgbClr val="000000"/>
                </a:solidFill>
                <a:latin typeface="Times New Roman" pitchFamily="18" charset="0"/>
              </a:rPr>
              <a:t>Voice:[</a:t>
            </a:r>
            <a:r>
              <a:rPr lang="en-US" altLang="ko-KR" sz="1600" dirty="0" smtClean="0">
                <a:solidFill>
                  <a:srgbClr val="000000"/>
                </a:solidFill>
                <a:latin typeface="Times New Roman" pitchFamily="18" charset="0"/>
                <a:ea typeface="+mn-ea"/>
              </a:rPr>
              <a:t>+82-2-824-1394</a:t>
            </a:r>
            <a:r>
              <a:rPr lang="en-US" altLang="ko-KR" sz="1600" dirty="0" smtClean="0">
                <a:solidFill>
                  <a:srgbClr val="000000"/>
                </a:solidFill>
                <a:latin typeface="Times New Roman" pitchFamily="18" charset="0"/>
              </a:rPr>
              <a:t>], FAX: [</a:t>
            </a:r>
            <a:r>
              <a:rPr lang="en-US" altLang="ko-KR" sz="1600" dirty="0" smtClean="0">
                <a:solidFill>
                  <a:srgbClr val="000000"/>
                </a:solidFill>
                <a:latin typeface="Times New Roman" pitchFamily="18" charset="0"/>
                <a:ea typeface="+mn-ea"/>
              </a:rPr>
              <a:t>+82-2-824-1394</a:t>
            </a:r>
            <a:r>
              <a:rPr lang="en-US" altLang="ko-KR" sz="1600" dirty="0" smtClean="0">
                <a:solidFill>
                  <a:srgbClr val="000000"/>
                </a:solidFill>
                <a:latin typeface="Times New Roman" pitchFamily="18" charset="0"/>
              </a:rPr>
              <a:t>], E-Mail:[</a:t>
            </a:r>
            <a:r>
              <a:rPr lang="en-US" altLang="zh-CN" sz="1600" dirty="0" smtClean="0">
                <a:solidFill>
                  <a:srgbClr val="000000"/>
                </a:solidFill>
                <a:latin typeface="Times New Roman" pitchFamily="18" charset="0"/>
                <a:ea typeface="宋体" pitchFamily="2" charset="-122"/>
              </a:rPr>
              <a:t>jsyu@uclab.re.kr, wsna@uclab.re.kr, hcbae@uclab.re.kr, tjkim@uclab.re.kr, yslee@uclab.re.kr, jhlee@uclab.re.kr, zvatandas@uclab.re.kr, srcho@cau.ac.kr, jbhur@cau.ac.kr</a:t>
            </a:r>
            <a:r>
              <a:rPr lang="en-US" altLang="ko-KR" sz="1600" dirty="0" smtClean="0">
                <a:solidFill>
                  <a:srgbClr val="000000"/>
                </a:solidFill>
                <a:latin typeface="Times New Roman" pitchFamily="18" charset="0"/>
              </a:rPr>
              <a:t>]	</a:t>
            </a:r>
          </a:p>
          <a:p>
            <a:pPr>
              <a:spcBef>
                <a:spcPts val="600"/>
              </a:spcBef>
              <a:spcAft>
                <a:spcPts val="600"/>
              </a:spcAft>
            </a:pPr>
            <a:r>
              <a:rPr lang="en-US" altLang="ko-KR" sz="1600" b="1" dirty="0" smtClean="0">
                <a:solidFill>
                  <a:srgbClr val="000000"/>
                </a:solidFill>
                <a:latin typeface="Times New Roman" pitchFamily="18" charset="0"/>
              </a:rPr>
              <a:t>Re:</a:t>
            </a:r>
            <a:r>
              <a:rPr lang="en-US" altLang="ko-KR" sz="1600" dirty="0" smtClean="0">
                <a:solidFill>
                  <a:srgbClr val="000000"/>
                </a:solidFill>
                <a:latin typeface="Times New Roman" pitchFamily="18" charset="0"/>
              </a:rPr>
              <a:t> [</a:t>
            </a:r>
            <a:r>
              <a:rPr lang="en-US" altLang="ja-JP" sz="1600" dirty="0" smtClean="0">
                <a:solidFill>
                  <a:srgbClr val="000000"/>
                </a:solidFill>
                <a:latin typeface="Times New Roman" pitchFamily="18" charset="0"/>
                <a:ea typeface="ＭＳ Ｐゴシック" pitchFamily="50" charset="-128"/>
              </a:rPr>
              <a:t>This is the original document</a:t>
            </a:r>
            <a:r>
              <a:rPr lang="en-US" altLang="ko-KR" sz="1600" dirty="0" smtClean="0">
                <a:solidFill>
                  <a:srgbClr val="000000"/>
                </a:solidFill>
                <a:latin typeface="Times New Roman" pitchFamily="18" charset="0"/>
              </a:rPr>
              <a:t>]</a:t>
            </a:r>
          </a:p>
          <a:p>
            <a:pPr>
              <a:spcBef>
                <a:spcPts val="600"/>
              </a:spcBef>
              <a:spcAft>
                <a:spcPts val="600"/>
              </a:spcAft>
            </a:pPr>
            <a:r>
              <a:rPr lang="en-US" altLang="ko-KR" sz="1600" b="1" dirty="0" smtClean="0">
                <a:solidFill>
                  <a:srgbClr val="000000"/>
                </a:solidFill>
                <a:latin typeface="Times New Roman" pitchFamily="18" charset="0"/>
              </a:rPr>
              <a:t>Abstract:</a:t>
            </a:r>
            <a:r>
              <a:rPr lang="en-US" altLang="ko-KR" sz="1600" dirty="0" smtClean="0">
                <a:solidFill>
                  <a:srgbClr val="000000"/>
                </a:solidFill>
                <a:latin typeface="Times New Roman" pitchFamily="18" charset="0"/>
              </a:rPr>
              <a:t>	[]</a:t>
            </a:r>
          </a:p>
          <a:p>
            <a:pPr>
              <a:spcBef>
                <a:spcPts val="600"/>
              </a:spcBef>
              <a:spcAft>
                <a:spcPts val="600"/>
              </a:spcAft>
            </a:pPr>
            <a:r>
              <a:rPr lang="en-US" altLang="ko-KR" sz="1600" b="1" dirty="0" smtClean="0">
                <a:solidFill>
                  <a:srgbClr val="000000"/>
                </a:solidFill>
                <a:latin typeface="Times New Roman" pitchFamily="18" charset="0"/>
              </a:rPr>
              <a:t>Purpose:</a:t>
            </a:r>
            <a:r>
              <a:rPr lang="en-US" altLang="ko-KR" sz="1600" dirty="0" smtClean="0">
                <a:solidFill>
                  <a:srgbClr val="000000"/>
                </a:solidFill>
                <a:latin typeface="Times New Roman" pitchFamily="18" charset="0"/>
              </a:rPr>
              <a:t>	[</a:t>
            </a:r>
            <a:r>
              <a:rPr lang="en-US" altLang="zh-CN" sz="1600" dirty="0" smtClean="0">
                <a:solidFill>
                  <a:srgbClr val="000000"/>
                </a:solidFill>
                <a:latin typeface="Times New Roman" pitchFamily="18" charset="0"/>
                <a:ea typeface="宋体" pitchFamily="2" charset="-122"/>
              </a:rPr>
              <a:t>Technical Proposal for IEEE 802.15.8</a:t>
            </a:r>
            <a:r>
              <a:rPr lang="en-US" altLang="ko-KR" sz="1600" dirty="0" smtClean="0">
                <a:solidFill>
                  <a:srgbClr val="000000"/>
                </a:solidFill>
                <a:latin typeface="Times New Roman" pitchFamily="18" charset="0"/>
              </a:rPr>
              <a:t>.]</a:t>
            </a:r>
          </a:p>
          <a:p>
            <a:r>
              <a:rPr lang="en-US" altLang="ko-KR" sz="1600" b="1" dirty="0" smtClean="0">
                <a:solidFill>
                  <a:srgbClr val="000000"/>
                </a:solidFill>
                <a:latin typeface="Times New Roman" pitchFamily="18" charset="0"/>
              </a:rPr>
              <a:t>Notice:</a:t>
            </a:r>
            <a:r>
              <a:rPr lang="en-US" altLang="ko-KR" sz="1600" dirty="0" smtClean="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smtClean="0">
                <a:solidFill>
                  <a:srgbClr val="000000"/>
                </a:solidFill>
                <a:latin typeface="Times New Roman" pitchFamily="18" charset="0"/>
              </a:rPr>
              <a:t>Release:</a:t>
            </a:r>
            <a:r>
              <a:rPr lang="en-US" altLang="ko-KR" sz="1600" dirty="0" smtClean="0">
                <a:solidFill>
                  <a:srgbClr val="000000"/>
                </a:solidFill>
                <a:latin typeface="Times New Roman"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0616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제목 1"/>
          <p:cNvSpPr>
            <a:spLocks noGrp="1"/>
          </p:cNvSpPr>
          <p:nvPr>
            <p:ph type="title"/>
          </p:nvPr>
        </p:nvSpPr>
        <p:spPr>
          <a:xfrm>
            <a:off x="685800" y="685800"/>
            <a:ext cx="8134672" cy="727075"/>
          </a:xfrm>
        </p:spPr>
        <p:txBody>
          <a:bodyPr/>
          <a:lstStyle/>
          <a:p>
            <a:r>
              <a:rPr lang="en-US" altLang="ko-KR" dirty="0" smtClean="0">
                <a:ea typeface="굴림" charset="-127"/>
              </a:rPr>
              <a:t>Multicast Group Notification Frame (MGNF) (1/3)</a:t>
            </a:r>
            <a:endParaRPr lang="ko-KR" altLang="en-US" dirty="0" smtClean="0">
              <a:ea typeface="굴림" charset="-127"/>
            </a:endParaRPr>
          </a:p>
        </p:txBody>
      </p:sp>
      <p:sp>
        <p:nvSpPr>
          <p:cNvPr id="33" name="내용 개체 틀 2"/>
          <p:cNvSpPr txBox="1">
            <a:spLocks/>
          </p:cNvSpPr>
          <p:nvPr/>
        </p:nvSpPr>
        <p:spPr bwMode="auto">
          <a:xfrm>
            <a:off x="457200" y="1356534"/>
            <a:ext cx="505090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gn="just"/>
            <a:r>
              <a:rPr lang="en-US" altLang="ko-KR" sz="2000" kern="0" dirty="0" smtClean="0"/>
              <a:t>In order to support management of the group, we use MGNF are</a:t>
            </a:r>
          </a:p>
          <a:p>
            <a:pPr lvl="1" algn="just"/>
            <a:r>
              <a:rPr lang="en-US" altLang="ko-KR" sz="2000" dirty="0" smtClean="0"/>
              <a:t>Limiting duplicate ARCF,</a:t>
            </a:r>
            <a:endParaRPr lang="en-US" altLang="ko-KR" sz="2000" kern="0" dirty="0" smtClean="0"/>
          </a:p>
          <a:p>
            <a:pPr lvl="1" algn="just"/>
            <a:r>
              <a:rPr lang="en-US" altLang="ko-KR" sz="2000" kern="0" dirty="0" smtClean="0"/>
              <a:t>Management of routing table, </a:t>
            </a:r>
          </a:p>
          <a:p>
            <a:pPr lvl="1" algn="just"/>
            <a:r>
              <a:rPr lang="en-US" altLang="ko-KR" sz="2000" kern="0" dirty="0" smtClean="0"/>
              <a:t>Notifying leaving multicast group,</a:t>
            </a:r>
          </a:p>
          <a:p>
            <a:pPr lvl="1" algn="just"/>
            <a:r>
              <a:rPr lang="en-US" altLang="ko-KR" sz="2000" kern="0" dirty="0">
                <a:sym typeface="Wingdings" pitchFamily="2" charset="2"/>
              </a:rPr>
              <a:t>Device group ID </a:t>
            </a:r>
            <a:r>
              <a:rPr lang="en-US" altLang="ko-KR" sz="2000" kern="0" dirty="0" smtClean="0">
                <a:sym typeface="Wingdings" pitchFamily="2" charset="2"/>
              </a:rPr>
              <a:t>creation,</a:t>
            </a:r>
          </a:p>
          <a:p>
            <a:pPr lvl="1" algn="just"/>
            <a:r>
              <a:rPr lang="en-US" altLang="ko-KR" sz="2000" kern="0" dirty="0">
                <a:sym typeface="Wingdings" pitchFamily="2" charset="2"/>
              </a:rPr>
              <a:t>R</a:t>
            </a:r>
            <a:r>
              <a:rPr lang="en-US" altLang="ko-KR" sz="2000" kern="0" dirty="0" smtClean="0">
                <a:sym typeface="Wingdings" pitchFamily="2" charset="2"/>
              </a:rPr>
              <a:t>equest </a:t>
            </a:r>
            <a:r>
              <a:rPr lang="en-US" altLang="ko-KR" sz="2000" kern="0" dirty="0">
                <a:sym typeface="Wingdings" pitchFamily="2" charset="2"/>
              </a:rPr>
              <a:t>for unicast </a:t>
            </a:r>
            <a:r>
              <a:rPr lang="en-US" altLang="ko-KR" sz="2000" kern="0" dirty="0" smtClean="0">
                <a:sym typeface="Wingdings" pitchFamily="2" charset="2"/>
              </a:rPr>
              <a:t>routing,</a:t>
            </a:r>
            <a:endParaRPr lang="en-US" altLang="ko-KR" sz="2000" kern="0" dirty="0">
              <a:sym typeface="Wingdings" pitchFamily="2" charset="2"/>
            </a:endParaRPr>
          </a:p>
          <a:p>
            <a:pPr lvl="1" algn="just"/>
            <a:r>
              <a:rPr lang="en-US" altLang="ko-KR" sz="2000" kern="0" dirty="0">
                <a:sym typeface="Wingdings" pitchFamily="2" charset="2"/>
              </a:rPr>
              <a:t>R</a:t>
            </a:r>
            <a:r>
              <a:rPr lang="en-US" altLang="ko-KR" sz="2000" kern="0" dirty="0" smtClean="0">
                <a:sym typeface="Wingdings" pitchFamily="2" charset="2"/>
              </a:rPr>
              <a:t>eply </a:t>
            </a:r>
            <a:r>
              <a:rPr lang="en-US" altLang="ko-KR" sz="2000" kern="0" dirty="0">
                <a:sym typeface="Wingdings" pitchFamily="2" charset="2"/>
              </a:rPr>
              <a:t>for unicast </a:t>
            </a:r>
            <a:r>
              <a:rPr lang="en-US" altLang="ko-KR" sz="2000" kern="0" dirty="0" smtClean="0">
                <a:sym typeface="Wingdings" pitchFamily="2" charset="2"/>
              </a:rPr>
              <a:t>routing,</a:t>
            </a:r>
            <a:endParaRPr lang="en-US" altLang="ko-KR" sz="2000" kern="0" dirty="0">
              <a:sym typeface="Wingdings" pitchFamily="2" charset="2"/>
            </a:endParaRPr>
          </a:p>
          <a:p>
            <a:pPr lvl="1" algn="just"/>
            <a:r>
              <a:rPr lang="en-US" altLang="ko-KR" sz="2000" kern="0" dirty="0" smtClean="0">
                <a:sym typeface="Wingdings" pitchFamily="2" charset="2"/>
              </a:rPr>
              <a:t>Mobility support, and</a:t>
            </a:r>
            <a:endParaRPr lang="en-US" altLang="ko-KR" sz="2000" kern="0" dirty="0">
              <a:sym typeface="Wingdings" pitchFamily="2" charset="2"/>
            </a:endParaRPr>
          </a:p>
          <a:p>
            <a:pPr lvl="1" algn="just"/>
            <a:r>
              <a:rPr lang="en-US" altLang="ko-KR" sz="2000" kern="0" dirty="0" smtClean="0">
                <a:sym typeface="Wingdings" pitchFamily="2" charset="2"/>
              </a:rPr>
              <a:t>Local repair,</a:t>
            </a:r>
            <a:endParaRPr lang="en-US" altLang="ko-KR" sz="2000" kern="0" dirty="0">
              <a:sym typeface="Wingdings" pitchFamily="2" charset="2"/>
            </a:endParaRPr>
          </a:p>
          <a:p>
            <a:pPr marL="457200" lvl="1" indent="0" algn="just">
              <a:buNone/>
            </a:pPr>
            <a:r>
              <a:rPr lang="en-US" altLang="ko-KR" sz="2000" kern="0" dirty="0" smtClean="0"/>
              <a:t>for relay-enabled PDs.</a:t>
            </a:r>
          </a:p>
          <a:p>
            <a:pPr algn="just"/>
            <a:endParaRPr lang="en-US" altLang="ko-KR" sz="2000" kern="0" dirty="0" smtClean="0"/>
          </a:p>
          <a:p>
            <a:pPr algn="just"/>
            <a:r>
              <a:rPr lang="en-US" altLang="ko-KR" sz="2000" kern="0" dirty="0" smtClean="0"/>
              <a:t>The MGNF has following eight notification types for above purposes.</a:t>
            </a:r>
          </a:p>
          <a:p>
            <a:pPr algn="just"/>
            <a:endParaRPr lang="en-US" altLang="ko-KR" sz="2000" kern="0" dirty="0" smtClean="0"/>
          </a:p>
        </p:txBody>
      </p:sp>
      <p:sp>
        <p:nvSpPr>
          <p:cNvPr id="12"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10</a:t>
            </a:fld>
            <a:endParaRPr lang="en-US" altLang="ko-KR"/>
          </a:p>
        </p:txBody>
      </p:sp>
      <p:sp>
        <p:nvSpPr>
          <p:cNvPr id="10" name="TextBox 9"/>
          <p:cNvSpPr txBox="1"/>
          <p:nvPr/>
        </p:nvSpPr>
        <p:spPr>
          <a:xfrm>
            <a:off x="5220072" y="2549570"/>
            <a:ext cx="3923928" cy="2062103"/>
          </a:xfrm>
          <a:prstGeom prst="rect">
            <a:avLst/>
          </a:prstGeom>
          <a:noFill/>
        </p:spPr>
        <p:txBody>
          <a:bodyPr wrap="square" rtlCol="0">
            <a:spAutoFit/>
          </a:bodyPr>
          <a:lstStyle/>
          <a:p>
            <a:r>
              <a:rPr lang="en-US" altLang="ko-KR" sz="1600" dirty="0" smtClean="0"/>
              <a:t>0 </a:t>
            </a:r>
            <a:r>
              <a:rPr lang="en-US" altLang="ko-KR" sz="1600" dirty="0" smtClean="0">
                <a:sym typeface="Wingdings" pitchFamily="2" charset="2"/>
              </a:rPr>
              <a:t> </a:t>
            </a:r>
            <a:r>
              <a:rPr lang="en-US" altLang="ko-KR" sz="1600" dirty="0" smtClean="0"/>
              <a:t>Limiting duplicate ARCF</a:t>
            </a:r>
          </a:p>
          <a:p>
            <a:r>
              <a:rPr lang="en-US" altLang="ko-KR" sz="1600" dirty="0" smtClean="0">
                <a:sym typeface="Wingdings" pitchFamily="2" charset="2"/>
              </a:rPr>
              <a:t>1  </a:t>
            </a:r>
            <a:r>
              <a:rPr lang="en-US" altLang="ko-KR" sz="1600" kern="0" dirty="0" smtClean="0"/>
              <a:t>Management of routing table</a:t>
            </a:r>
          </a:p>
          <a:p>
            <a:r>
              <a:rPr lang="en-US" altLang="ko-KR" sz="1600" dirty="0" smtClean="0">
                <a:sym typeface="Wingdings" pitchFamily="2" charset="2"/>
              </a:rPr>
              <a:t>2 </a:t>
            </a:r>
            <a:r>
              <a:rPr lang="en-US" altLang="ko-KR" sz="1600" dirty="0">
                <a:sym typeface="Wingdings" pitchFamily="2" charset="2"/>
              </a:rPr>
              <a:t> </a:t>
            </a:r>
            <a:r>
              <a:rPr lang="en-US" altLang="ko-KR" sz="1600" kern="0" dirty="0"/>
              <a:t>Notifying leaving </a:t>
            </a:r>
            <a:r>
              <a:rPr lang="en-US" altLang="ko-KR" sz="1600" kern="0" dirty="0" smtClean="0"/>
              <a:t>multicast</a:t>
            </a:r>
          </a:p>
          <a:p>
            <a:r>
              <a:rPr lang="en-US" altLang="ko-KR" sz="1600" kern="0" dirty="0" smtClean="0">
                <a:sym typeface="Wingdings" pitchFamily="2" charset="2"/>
              </a:rPr>
              <a:t>3  Device group ID creation</a:t>
            </a:r>
          </a:p>
          <a:p>
            <a:r>
              <a:rPr lang="en-US" altLang="ko-KR" sz="1600" kern="0" dirty="0" smtClean="0">
                <a:sym typeface="Wingdings" pitchFamily="2" charset="2"/>
              </a:rPr>
              <a:t>4  Request for unicast routing</a:t>
            </a:r>
          </a:p>
          <a:p>
            <a:r>
              <a:rPr lang="en-US" altLang="ko-KR" sz="1600" kern="0" dirty="0" smtClean="0">
                <a:sym typeface="Wingdings" pitchFamily="2" charset="2"/>
              </a:rPr>
              <a:t>5  </a:t>
            </a:r>
            <a:r>
              <a:rPr lang="en-US" altLang="ko-KR" sz="1600" kern="0" dirty="0">
                <a:sym typeface="Wingdings" pitchFamily="2" charset="2"/>
              </a:rPr>
              <a:t>R</a:t>
            </a:r>
            <a:r>
              <a:rPr lang="en-US" altLang="ko-KR" sz="1600" kern="0" dirty="0" smtClean="0">
                <a:sym typeface="Wingdings" pitchFamily="2" charset="2"/>
              </a:rPr>
              <a:t>eply for </a:t>
            </a:r>
            <a:r>
              <a:rPr lang="en-US" altLang="ko-KR" sz="1600" kern="0" dirty="0">
                <a:sym typeface="Wingdings" pitchFamily="2" charset="2"/>
              </a:rPr>
              <a:t>unicast </a:t>
            </a:r>
            <a:r>
              <a:rPr lang="en-US" altLang="ko-KR" sz="1600" kern="0" dirty="0" smtClean="0">
                <a:sym typeface="Wingdings" pitchFamily="2" charset="2"/>
              </a:rPr>
              <a:t>routing</a:t>
            </a:r>
          </a:p>
          <a:p>
            <a:pPr marL="0" lvl="1"/>
            <a:r>
              <a:rPr lang="en-US" altLang="ko-KR" sz="1600" kern="0" dirty="0" smtClean="0">
                <a:sym typeface="Wingdings" pitchFamily="2" charset="2"/>
              </a:rPr>
              <a:t>6  </a:t>
            </a:r>
            <a:r>
              <a:rPr lang="en-US" altLang="ko-KR" sz="1600" kern="0" dirty="0">
                <a:sym typeface="Wingdings" pitchFamily="2" charset="2"/>
              </a:rPr>
              <a:t>Mobility </a:t>
            </a:r>
            <a:r>
              <a:rPr lang="en-US" altLang="ko-KR" sz="1600" kern="0" dirty="0" smtClean="0">
                <a:sym typeface="Wingdings" pitchFamily="2" charset="2"/>
              </a:rPr>
              <a:t>support</a:t>
            </a:r>
          </a:p>
          <a:p>
            <a:pPr marL="0" lvl="1"/>
            <a:r>
              <a:rPr lang="en-US" altLang="ko-KR" sz="1600" kern="0" dirty="0" smtClean="0">
                <a:sym typeface="Wingdings" pitchFamily="2" charset="2"/>
              </a:rPr>
              <a:t>7  Local repair</a:t>
            </a:r>
            <a:endParaRPr lang="en-US" altLang="ko-KR" sz="1600" kern="0" dirty="0"/>
          </a:p>
        </p:txBody>
      </p:sp>
      <p:sp>
        <p:nvSpPr>
          <p:cNvPr id="2" name="TextBox 1"/>
          <p:cNvSpPr txBox="1"/>
          <p:nvPr/>
        </p:nvSpPr>
        <p:spPr>
          <a:xfrm>
            <a:off x="5940152" y="2132856"/>
            <a:ext cx="1950277" cy="369332"/>
          </a:xfrm>
          <a:prstGeom prst="rect">
            <a:avLst/>
          </a:prstGeom>
          <a:noFill/>
        </p:spPr>
        <p:txBody>
          <a:bodyPr wrap="none" rtlCol="0">
            <a:spAutoFit/>
          </a:bodyPr>
          <a:lstStyle/>
          <a:p>
            <a:r>
              <a:rPr lang="en-US" altLang="ko-KR" dirty="0"/>
              <a:t>Notification </a:t>
            </a:r>
            <a:r>
              <a:rPr lang="en-US" altLang="ko-KR" dirty="0" smtClean="0"/>
              <a:t>Type</a:t>
            </a:r>
            <a:endParaRPr lang="ko-KR" altLang="en-US" dirty="0"/>
          </a:p>
        </p:txBody>
      </p:sp>
    </p:spTree>
    <p:extLst>
      <p:ext uri="{BB962C8B-B14F-4D97-AF65-F5344CB8AC3E}">
        <p14:creationId xmlns:p14="http://schemas.microsoft.com/office/powerpoint/2010/main" val="2863995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내용 개체 틀 2"/>
          <p:cNvSpPr txBox="1">
            <a:spLocks/>
          </p:cNvSpPr>
          <p:nvPr/>
        </p:nvSpPr>
        <p:spPr bwMode="auto">
          <a:xfrm>
            <a:off x="457200" y="1600200"/>
            <a:ext cx="807524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gn="just"/>
            <a:r>
              <a:rPr lang="en-US" altLang="ko-KR" sz="2000" kern="0" dirty="0" smtClean="0"/>
              <a:t>Limiting duplicate ARCF</a:t>
            </a:r>
          </a:p>
          <a:p>
            <a:pPr lvl="1" algn="just"/>
            <a:r>
              <a:rPr lang="en-US" altLang="ko-KR" sz="2000" dirty="0"/>
              <a:t>In order to limit the duplicate ARCF, PDs replying the ARCF multicast a </a:t>
            </a:r>
            <a:r>
              <a:rPr lang="en-US" altLang="ko-KR" sz="2000" dirty="0" smtClean="0"/>
              <a:t>MGNF with type 0 </a:t>
            </a:r>
            <a:r>
              <a:rPr lang="en-US" altLang="ko-KR" sz="2000" dirty="0"/>
              <a:t>after random time</a:t>
            </a:r>
            <a:r>
              <a:rPr lang="en-US" altLang="ko-KR" sz="2000" dirty="0" smtClean="0"/>
              <a:t>.</a:t>
            </a:r>
          </a:p>
          <a:p>
            <a:pPr algn="just"/>
            <a:r>
              <a:rPr lang="en-US" altLang="ko-KR" sz="2000" dirty="0"/>
              <a:t>Management of routing table</a:t>
            </a:r>
          </a:p>
          <a:p>
            <a:pPr lvl="1" algn="just"/>
            <a:r>
              <a:rPr lang="en-US" altLang="ko-KR" sz="2000" dirty="0"/>
              <a:t>Each PD in multicast group multicasts MGNFs periodically </a:t>
            </a:r>
          </a:p>
          <a:p>
            <a:pPr lvl="1" algn="just"/>
            <a:r>
              <a:rPr lang="en-US" altLang="ko-KR" sz="2000" dirty="0"/>
              <a:t>Upon receiving a MGNF, PDs updates the entries of the originator of the MGNF in its routing table.</a:t>
            </a:r>
          </a:p>
          <a:p>
            <a:pPr algn="just"/>
            <a:r>
              <a:rPr lang="en-US" altLang="ko-KR" sz="2000" dirty="0">
                <a:ea typeface="굴림" charset="-127"/>
              </a:rPr>
              <a:t>Detection and Routing Table Update for link </a:t>
            </a:r>
            <a:r>
              <a:rPr lang="en-US" altLang="ko-KR" sz="2000" dirty="0" smtClean="0">
                <a:ea typeface="굴림" charset="-127"/>
              </a:rPr>
              <a:t>breakage</a:t>
            </a:r>
          </a:p>
          <a:p>
            <a:pPr lvl="1" algn="just"/>
            <a:r>
              <a:rPr lang="en-US" altLang="ko-KR" sz="2000" dirty="0" smtClean="0"/>
              <a:t>Due to PD’s mobility, the link can be broken.</a:t>
            </a:r>
          </a:p>
          <a:p>
            <a:pPr lvl="1" algn="just"/>
            <a:r>
              <a:rPr lang="en-US" altLang="ko-KR" sz="2000" dirty="0" smtClean="0"/>
              <a:t>If PDs does not receive any MGNF until timeout, it can detect link breakage. </a:t>
            </a:r>
            <a:endParaRPr lang="en-US" altLang="ko-KR" sz="2000" dirty="0">
              <a:ea typeface="굴림" charset="-127"/>
            </a:endParaRPr>
          </a:p>
          <a:p>
            <a:pPr lvl="1" algn="just"/>
            <a:endParaRPr lang="en-US" altLang="ko-KR" sz="2000" dirty="0" smtClean="0"/>
          </a:p>
          <a:p>
            <a:pPr lvl="1" algn="just"/>
            <a:endParaRPr lang="en-US" altLang="ko-KR" sz="2000" kern="0" dirty="0"/>
          </a:p>
        </p:txBody>
      </p:sp>
      <p:sp>
        <p:nvSpPr>
          <p:cNvPr id="5123" name="제목 1"/>
          <p:cNvSpPr>
            <a:spLocks noGrp="1"/>
          </p:cNvSpPr>
          <p:nvPr>
            <p:ph type="title"/>
          </p:nvPr>
        </p:nvSpPr>
        <p:spPr>
          <a:xfrm>
            <a:off x="685800" y="685800"/>
            <a:ext cx="7772400" cy="727075"/>
          </a:xfrm>
        </p:spPr>
        <p:txBody>
          <a:bodyPr/>
          <a:lstStyle/>
          <a:p>
            <a:r>
              <a:rPr lang="en-US" altLang="ko-KR" dirty="0" smtClean="0">
                <a:ea typeface="굴림" charset="-127"/>
              </a:rPr>
              <a:t>Multicast Group Notification Frame (2/3)</a:t>
            </a:r>
            <a:endParaRPr lang="ko-KR" altLang="en-US" dirty="0" smtClean="0">
              <a:ea typeface="굴림" charset="-127"/>
            </a:endParaRPr>
          </a:p>
        </p:txBody>
      </p:sp>
      <p:sp>
        <p:nvSpPr>
          <p:cNvPr id="12" name="슬라이드 번호 개체 틀 3"/>
          <p:cNvSpPr>
            <a:spLocks noGrp="1"/>
          </p:cNvSpPr>
          <p:nvPr>
            <p:ph type="sldNum" sz="quarter" idx="10"/>
          </p:nvPr>
        </p:nvSpPr>
        <p:spPr>
          <a:xfrm>
            <a:off x="4344988" y="6475413"/>
            <a:ext cx="530225" cy="182562"/>
          </a:xfrm>
        </p:spPr>
        <p:txBody>
          <a:bodyPr/>
          <a:lstStyle/>
          <a:p>
            <a:pPr>
              <a:defRPr/>
            </a:pPr>
            <a:r>
              <a:rPr lang="en-US" altLang="ko-KR" dirty="0" smtClean="0"/>
              <a:t>Slide </a:t>
            </a:r>
            <a:fld id="{663B2C6A-A10B-4153-9678-0E313D0C0BBD}" type="slidenum">
              <a:rPr lang="en-US" altLang="ko-KR" smtClean="0"/>
              <a:pPr>
                <a:defRPr/>
              </a:pPr>
              <a:t>11</a:t>
            </a:fld>
            <a:endParaRPr lang="en-US" altLang="ko-KR" dirty="0"/>
          </a:p>
        </p:txBody>
      </p:sp>
    </p:spTree>
    <p:extLst>
      <p:ext uri="{BB962C8B-B14F-4D97-AF65-F5344CB8AC3E}">
        <p14:creationId xmlns:p14="http://schemas.microsoft.com/office/powerpoint/2010/main" val="4167181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Multicast Group Notification Frame </a:t>
            </a:r>
            <a:r>
              <a:rPr lang="en-US" altLang="ko-KR" dirty="0" smtClean="0">
                <a:ea typeface="굴림" charset="-127"/>
              </a:rPr>
              <a:t>(3/3)</a:t>
            </a:r>
            <a:endParaRPr lang="ko-KR" altLang="en-US" dirty="0"/>
          </a:p>
        </p:txBody>
      </p:sp>
      <p:sp>
        <p:nvSpPr>
          <p:cNvPr id="3" name="내용 개체 틀 2"/>
          <p:cNvSpPr>
            <a:spLocks noGrp="1"/>
          </p:cNvSpPr>
          <p:nvPr>
            <p:ph idx="1"/>
          </p:nvPr>
        </p:nvSpPr>
        <p:spPr/>
        <p:txBody>
          <a:bodyPr/>
          <a:lstStyle/>
          <a:p>
            <a:r>
              <a:rPr lang="en-US" altLang="ko-KR" sz="2000" dirty="0"/>
              <a:t>Notifying leaving multicast group </a:t>
            </a:r>
          </a:p>
          <a:p>
            <a:pPr lvl="1"/>
            <a:r>
              <a:rPr lang="en-US" altLang="ko-KR" sz="1800" dirty="0"/>
              <a:t>Will be explained in later section</a:t>
            </a:r>
          </a:p>
          <a:p>
            <a:pPr algn="just"/>
            <a:r>
              <a:rPr lang="en-US" altLang="ko-KR" sz="2000" dirty="0" smtClean="0">
                <a:sym typeface="Wingdings" pitchFamily="2" charset="2"/>
              </a:rPr>
              <a:t>Request </a:t>
            </a:r>
            <a:r>
              <a:rPr lang="en-US" altLang="ko-KR" sz="2000" dirty="0">
                <a:sym typeface="Wingdings" pitchFamily="2" charset="2"/>
              </a:rPr>
              <a:t>for unicast </a:t>
            </a:r>
            <a:r>
              <a:rPr lang="en-US" altLang="ko-KR" sz="2000" dirty="0" smtClean="0">
                <a:sym typeface="Wingdings" pitchFamily="2" charset="2"/>
              </a:rPr>
              <a:t>routing</a:t>
            </a:r>
          </a:p>
          <a:p>
            <a:pPr lvl="1"/>
            <a:r>
              <a:rPr lang="en-US" altLang="ko-KR" sz="1800" dirty="0"/>
              <a:t>Will be explained in later section</a:t>
            </a:r>
          </a:p>
          <a:p>
            <a:pPr algn="just"/>
            <a:r>
              <a:rPr lang="en-US" altLang="ko-KR" sz="2000" dirty="0" smtClean="0">
                <a:sym typeface="Wingdings" pitchFamily="2" charset="2"/>
              </a:rPr>
              <a:t>Reply </a:t>
            </a:r>
            <a:r>
              <a:rPr lang="en-US" altLang="ko-KR" sz="2000" dirty="0">
                <a:sym typeface="Wingdings" pitchFamily="2" charset="2"/>
              </a:rPr>
              <a:t>for unicast </a:t>
            </a:r>
            <a:r>
              <a:rPr lang="en-US" altLang="ko-KR" sz="2000" dirty="0" smtClean="0">
                <a:sym typeface="Wingdings" pitchFamily="2" charset="2"/>
              </a:rPr>
              <a:t>routing</a:t>
            </a:r>
          </a:p>
          <a:p>
            <a:pPr lvl="1" algn="just"/>
            <a:r>
              <a:rPr lang="en-US" altLang="ko-KR" sz="1800" dirty="0"/>
              <a:t>Will be explained in later </a:t>
            </a:r>
            <a:r>
              <a:rPr lang="en-US" altLang="ko-KR" sz="1800" dirty="0" smtClean="0"/>
              <a:t>section</a:t>
            </a:r>
            <a:endParaRPr lang="en-US" altLang="ko-KR" sz="1800" dirty="0">
              <a:sym typeface="Wingdings" pitchFamily="2" charset="2"/>
            </a:endParaRPr>
          </a:p>
          <a:p>
            <a:pPr algn="just"/>
            <a:r>
              <a:rPr lang="en-US" altLang="ko-KR" sz="2000" dirty="0">
                <a:sym typeface="Wingdings" pitchFamily="2" charset="2"/>
              </a:rPr>
              <a:t>Mobility </a:t>
            </a:r>
            <a:r>
              <a:rPr lang="en-US" altLang="ko-KR" sz="2000" dirty="0" smtClean="0">
                <a:sym typeface="Wingdings" pitchFamily="2" charset="2"/>
              </a:rPr>
              <a:t>support</a:t>
            </a:r>
          </a:p>
          <a:p>
            <a:pPr lvl="1" algn="just"/>
            <a:r>
              <a:rPr lang="en-US" altLang="ko-KR" sz="1800" dirty="0"/>
              <a:t>Will be explained in later </a:t>
            </a:r>
            <a:r>
              <a:rPr lang="en-US" altLang="ko-KR" sz="1800" dirty="0" smtClean="0"/>
              <a:t>section</a:t>
            </a:r>
            <a:endParaRPr lang="en-US" altLang="ko-KR" sz="1800" dirty="0" smtClean="0">
              <a:sym typeface="Wingdings" pitchFamily="2" charset="2"/>
            </a:endParaRPr>
          </a:p>
          <a:p>
            <a:pPr algn="just"/>
            <a:r>
              <a:rPr lang="en-US" altLang="ko-KR" sz="2000" dirty="0" smtClean="0">
                <a:sym typeface="Wingdings" pitchFamily="2" charset="2"/>
              </a:rPr>
              <a:t>Local repair</a:t>
            </a:r>
          </a:p>
          <a:p>
            <a:pPr lvl="1" algn="just"/>
            <a:r>
              <a:rPr lang="en-US" altLang="ko-KR" sz="1800" dirty="0"/>
              <a:t>Will be explained in later </a:t>
            </a:r>
            <a:r>
              <a:rPr lang="en-US" altLang="ko-KR" sz="1800" dirty="0" smtClean="0"/>
              <a:t>section</a:t>
            </a:r>
            <a:endParaRPr lang="en-US" altLang="ko-KR" sz="18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12</a:t>
            </a:fld>
            <a:endParaRPr lang="en-US" altLang="ko-KR"/>
          </a:p>
        </p:txBody>
      </p:sp>
    </p:spTree>
    <p:extLst>
      <p:ext uri="{BB962C8B-B14F-4D97-AF65-F5344CB8AC3E}">
        <p14:creationId xmlns:p14="http://schemas.microsoft.com/office/powerpoint/2010/main" val="971079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Management of MGNF</a:t>
            </a:r>
            <a:endParaRPr lang="ko-KR" altLang="en-US" dirty="0"/>
          </a:p>
        </p:txBody>
      </p:sp>
      <p:sp>
        <p:nvSpPr>
          <p:cNvPr id="3" name="내용 개체 틀 2"/>
          <p:cNvSpPr>
            <a:spLocks noGrp="1"/>
          </p:cNvSpPr>
          <p:nvPr>
            <p:ph idx="1"/>
          </p:nvPr>
        </p:nvSpPr>
        <p:spPr/>
        <p:txBody>
          <a:bodyPr/>
          <a:lstStyle/>
          <a:p>
            <a:r>
              <a:rPr lang="en-US" altLang="ko-KR" sz="2000" dirty="0"/>
              <a:t>When a PD belongs to multiple multicast groups, it multicasts MGNF multiple times. </a:t>
            </a:r>
          </a:p>
          <a:p>
            <a:r>
              <a:rPr lang="en-US" altLang="ko-KR" sz="2000" dirty="0"/>
              <a:t>In order to resolve the above problem, a PD may set  Destination Address field of MGNF as </a:t>
            </a:r>
            <a:r>
              <a:rPr lang="en-US" altLang="ko-KR" sz="2000" b="1" dirty="0"/>
              <a:t>United Multicast Address (UMA).</a:t>
            </a:r>
          </a:p>
          <a:p>
            <a:r>
              <a:rPr lang="en-US" altLang="ko-KR" sz="2000" dirty="0"/>
              <a:t>The UMA unifies multiple different groups into a single one</a:t>
            </a:r>
            <a:r>
              <a:rPr lang="en-US" altLang="ko-KR" sz="2000" dirty="0" smtClean="0"/>
              <a:t>.</a:t>
            </a:r>
            <a:endParaRPr lang="en-US" altLang="ko-KR" sz="20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13</a:t>
            </a:fld>
            <a:endParaRPr lang="en-US" altLang="ko-KR"/>
          </a:p>
        </p:txBody>
      </p:sp>
      <p:sp>
        <p:nvSpPr>
          <p:cNvPr id="5" name="타원 6"/>
          <p:cNvSpPr>
            <a:spLocks noChangeArrowheads="1"/>
          </p:cNvSpPr>
          <p:nvPr/>
        </p:nvSpPr>
        <p:spPr bwMode="auto">
          <a:xfrm>
            <a:off x="3221305" y="5223472"/>
            <a:ext cx="324216" cy="324216"/>
          </a:xfrm>
          <a:prstGeom prst="ellipse">
            <a:avLst/>
          </a:prstGeom>
          <a:ln w="57150">
            <a:solidFill>
              <a:schemeClr val="tx2"/>
            </a:solidFill>
            <a:headEnd/>
            <a:tailEnd/>
          </a:ln>
        </p:spPr>
        <p:style>
          <a:lnRef idx="2">
            <a:schemeClr val="accent3">
              <a:shade val="50000"/>
            </a:schemeClr>
          </a:lnRef>
          <a:fillRef idx="1">
            <a:schemeClr val="accent3"/>
          </a:fillRef>
          <a:effectRef idx="0">
            <a:schemeClr val="accent3"/>
          </a:effectRef>
          <a:fontRef idx="minor">
            <a:schemeClr val="lt1"/>
          </a:fontRef>
        </p:style>
        <p:txBody>
          <a:bodyPr lIns="0" tIns="0" rIns="0" bIns="0" anchor="ctr"/>
          <a:lstStyle/>
          <a:p>
            <a:pPr algn="ctr"/>
            <a:r>
              <a:rPr lang="en-US" altLang="ko-KR" sz="1500" dirty="0" smtClean="0">
                <a:solidFill>
                  <a:schemeClr val="tx1"/>
                </a:solidFill>
              </a:rPr>
              <a:t>B</a:t>
            </a:r>
            <a:endParaRPr lang="ko-KR" altLang="en-US" sz="1500" dirty="0">
              <a:solidFill>
                <a:schemeClr val="tx1"/>
              </a:solidFill>
            </a:endParaRPr>
          </a:p>
        </p:txBody>
      </p:sp>
      <p:sp>
        <p:nvSpPr>
          <p:cNvPr id="6" name="타원 6"/>
          <p:cNvSpPr>
            <a:spLocks noChangeArrowheads="1"/>
          </p:cNvSpPr>
          <p:nvPr/>
        </p:nvSpPr>
        <p:spPr bwMode="auto">
          <a:xfrm>
            <a:off x="4355341" y="5352025"/>
            <a:ext cx="324216" cy="32421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0" tIns="0" rIns="0" bIns="0" anchor="ctr"/>
          <a:lstStyle/>
          <a:p>
            <a:pPr algn="ctr"/>
            <a:r>
              <a:rPr lang="en-US" altLang="ko-KR" sz="1500" dirty="0" smtClean="0">
                <a:solidFill>
                  <a:schemeClr val="tx1"/>
                </a:solidFill>
              </a:rPr>
              <a:t>D</a:t>
            </a:r>
            <a:endParaRPr lang="ko-KR" altLang="en-US" sz="1500" dirty="0">
              <a:solidFill>
                <a:schemeClr val="tx1"/>
              </a:solidFill>
            </a:endParaRPr>
          </a:p>
        </p:txBody>
      </p:sp>
      <p:sp>
        <p:nvSpPr>
          <p:cNvPr id="7" name="타원 6"/>
          <p:cNvSpPr>
            <a:spLocks noChangeArrowheads="1"/>
          </p:cNvSpPr>
          <p:nvPr/>
        </p:nvSpPr>
        <p:spPr bwMode="auto">
          <a:xfrm>
            <a:off x="2682934" y="4408287"/>
            <a:ext cx="324216" cy="32421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0" tIns="0" rIns="0" bIns="0" anchor="ctr"/>
          <a:lstStyle/>
          <a:p>
            <a:pPr algn="ctr"/>
            <a:r>
              <a:rPr lang="en-US" altLang="ko-KR" sz="1500" dirty="0" smtClean="0">
                <a:solidFill>
                  <a:schemeClr val="tx1"/>
                </a:solidFill>
              </a:rPr>
              <a:t>A</a:t>
            </a:r>
            <a:endParaRPr lang="ko-KR" altLang="en-US" sz="1500" dirty="0">
              <a:solidFill>
                <a:schemeClr val="tx1"/>
              </a:solidFill>
            </a:endParaRPr>
          </a:p>
        </p:txBody>
      </p:sp>
      <p:cxnSp>
        <p:nvCxnSpPr>
          <p:cNvPr id="8" name="직선 연결선 7"/>
          <p:cNvCxnSpPr/>
          <p:nvPr/>
        </p:nvCxnSpPr>
        <p:spPr bwMode="auto">
          <a:xfrm flipH="1" flipV="1">
            <a:off x="2935418" y="4732503"/>
            <a:ext cx="318977" cy="53162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9" name="직선 연결선 8"/>
          <p:cNvCxnSpPr>
            <a:stCxn id="6" idx="2"/>
          </p:cNvCxnSpPr>
          <p:nvPr/>
        </p:nvCxnSpPr>
        <p:spPr bwMode="auto">
          <a:xfrm flipH="1" flipV="1">
            <a:off x="3584004" y="5402354"/>
            <a:ext cx="771337" cy="111779"/>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10" name="직선 연결선 9"/>
          <p:cNvCxnSpPr/>
          <p:nvPr/>
        </p:nvCxnSpPr>
        <p:spPr bwMode="auto">
          <a:xfrm flipH="1">
            <a:off x="2444555" y="5434252"/>
            <a:ext cx="767310" cy="34157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11" name="타원 6"/>
          <p:cNvSpPr>
            <a:spLocks noChangeArrowheads="1"/>
          </p:cNvSpPr>
          <p:nvPr/>
        </p:nvSpPr>
        <p:spPr bwMode="auto">
          <a:xfrm>
            <a:off x="4517449" y="4398324"/>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cxnSp>
        <p:nvCxnSpPr>
          <p:cNvPr id="12" name="직선 연결선 11"/>
          <p:cNvCxnSpPr>
            <a:stCxn id="6" idx="0"/>
            <a:endCxn id="11" idx="4"/>
          </p:cNvCxnSpPr>
          <p:nvPr/>
        </p:nvCxnSpPr>
        <p:spPr bwMode="auto">
          <a:xfrm flipV="1">
            <a:off x="4517449" y="4722540"/>
            <a:ext cx="162108" cy="629485"/>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13" name="타원 6"/>
          <p:cNvSpPr>
            <a:spLocks noChangeArrowheads="1"/>
          </p:cNvSpPr>
          <p:nvPr/>
        </p:nvSpPr>
        <p:spPr bwMode="auto">
          <a:xfrm>
            <a:off x="2123728" y="5684628"/>
            <a:ext cx="324216" cy="324216"/>
          </a:xfrm>
          <a:prstGeom prst="ellipse">
            <a:avLst/>
          </a:prstGeom>
          <a:ln w="57150">
            <a:solidFill>
              <a:schemeClr val="tx2"/>
            </a:solidFill>
            <a:headEnd/>
            <a:tailEnd/>
          </a:ln>
        </p:spPr>
        <p:style>
          <a:lnRef idx="2">
            <a:schemeClr val="accent3">
              <a:shade val="50000"/>
            </a:schemeClr>
          </a:lnRef>
          <a:fillRef idx="1">
            <a:schemeClr val="accent3"/>
          </a:fillRef>
          <a:effectRef idx="0">
            <a:schemeClr val="accent3"/>
          </a:effectRef>
          <a:fontRef idx="minor">
            <a:schemeClr val="lt1"/>
          </a:fontRef>
        </p:style>
        <p:txBody>
          <a:bodyPr lIns="0" tIns="0" rIns="0" bIns="0" anchor="ctr"/>
          <a:lstStyle/>
          <a:p>
            <a:pPr algn="ctr"/>
            <a:r>
              <a:rPr lang="en-US" altLang="ko-KR" sz="1500" dirty="0" smtClean="0">
                <a:solidFill>
                  <a:schemeClr val="tx1"/>
                </a:solidFill>
              </a:rPr>
              <a:t>C</a:t>
            </a:r>
            <a:endParaRPr lang="ko-KR" altLang="en-US" sz="1500" dirty="0">
              <a:solidFill>
                <a:schemeClr val="tx1"/>
              </a:solidFill>
            </a:endParaRPr>
          </a:p>
        </p:txBody>
      </p:sp>
      <p:sp>
        <p:nvSpPr>
          <p:cNvPr id="14" name="오른쪽 화살표 13"/>
          <p:cNvSpPr/>
          <p:nvPr/>
        </p:nvSpPr>
        <p:spPr>
          <a:xfrm rot="9556589">
            <a:off x="2496422" y="5414914"/>
            <a:ext cx="663575" cy="198437"/>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15" name="오른쪽 화살표 14"/>
          <p:cNvSpPr/>
          <p:nvPr/>
        </p:nvSpPr>
        <p:spPr>
          <a:xfrm rot="13982239">
            <a:off x="2882412" y="4824817"/>
            <a:ext cx="663575" cy="198437"/>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16" name="오른쪽 화살표 15"/>
          <p:cNvSpPr/>
          <p:nvPr/>
        </p:nvSpPr>
        <p:spPr>
          <a:xfrm rot="395174">
            <a:off x="3637885" y="5274477"/>
            <a:ext cx="663575" cy="198437"/>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17" name="타원 10"/>
          <p:cNvSpPr>
            <a:spLocks noChangeArrowheads="1"/>
          </p:cNvSpPr>
          <p:nvPr/>
        </p:nvSpPr>
        <p:spPr bwMode="auto">
          <a:xfrm>
            <a:off x="5207619" y="4595588"/>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18" name="TextBox 17"/>
          <p:cNvSpPr txBox="1"/>
          <p:nvPr/>
        </p:nvSpPr>
        <p:spPr>
          <a:xfrm>
            <a:off x="5531616" y="4572920"/>
            <a:ext cx="2441694" cy="369332"/>
          </a:xfrm>
          <a:prstGeom prst="rect">
            <a:avLst/>
          </a:prstGeom>
          <a:noFill/>
        </p:spPr>
        <p:txBody>
          <a:bodyPr wrap="none" rtlCol="0">
            <a:spAutoFit/>
          </a:bodyPr>
          <a:lstStyle/>
          <a:p>
            <a:r>
              <a:rPr lang="en-US" altLang="ko-KR" dirty="0" smtClean="0"/>
              <a:t>: Group1 Member PD </a:t>
            </a:r>
            <a:endParaRPr lang="ko-KR" altLang="en-US" dirty="0"/>
          </a:p>
        </p:txBody>
      </p:sp>
      <p:sp>
        <p:nvSpPr>
          <p:cNvPr id="19" name="TextBox 18"/>
          <p:cNvSpPr txBox="1"/>
          <p:nvPr/>
        </p:nvSpPr>
        <p:spPr>
          <a:xfrm>
            <a:off x="5531616" y="4986986"/>
            <a:ext cx="2441694" cy="369332"/>
          </a:xfrm>
          <a:prstGeom prst="rect">
            <a:avLst/>
          </a:prstGeom>
          <a:noFill/>
        </p:spPr>
        <p:txBody>
          <a:bodyPr wrap="none" rtlCol="0">
            <a:spAutoFit/>
          </a:bodyPr>
          <a:lstStyle/>
          <a:p>
            <a:r>
              <a:rPr lang="en-US" altLang="ko-KR" dirty="0" smtClean="0"/>
              <a:t>: Group2 </a:t>
            </a:r>
            <a:r>
              <a:rPr lang="en-US" altLang="ko-KR" dirty="0"/>
              <a:t>Member PD </a:t>
            </a:r>
            <a:endParaRPr lang="ko-KR" altLang="en-US" dirty="0"/>
          </a:p>
        </p:txBody>
      </p:sp>
      <p:sp>
        <p:nvSpPr>
          <p:cNvPr id="20" name="타원 6"/>
          <p:cNvSpPr>
            <a:spLocks noChangeArrowheads="1"/>
          </p:cNvSpPr>
          <p:nvPr/>
        </p:nvSpPr>
        <p:spPr bwMode="auto">
          <a:xfrm>
            <a:off x="5207400" y="5015976"/>
            <a:ext cx="324216" cy="32421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0" tIns="0" rIns="0" bIns="0" anchor="ctr"/>
          <a:lstStyle/>
          <a:p>
            <a:pPr algn="ctr"/>
            <a:endParaRPr lang="ko-KR" altLang="en-US" sz="1500" dirty="0">
              <a:solidFill>
                <a:schemeClr val="tx1"/>
              </a:solidFill>
            </a:endParaRPr>
          </a:p>
        </p:txBody>
      </p:sp>
      <p:sp>
        <p:nvSpPr>
          <p:cNvPr id="21" name="타원 6"/>
          <p:cNvSpPr>
            <a:spLocks noChangeArrowheads="1"/>
          </p:cNvSpPr>
          <p:nvPr/>
        </p:nvSpPr>
        <p:spPr bwMode="auto">
          <a:xfrm>
            <a:off x="5205573" y="5460194"/>
            <a:ext cx="324216" cy="324216"/>
          </a:xfrm>
          <a:prstGeom prst="ellipse">
            <a:avLst/>
          </a:prstGeom>
          <a:ln w="57150">
            <a:solidFill>
              <a:schemeClr val="tx2"/>
            </a:solidFill>
            <a:headEnd/>
            <a:tailEnd/>
          </a:ln>
        </p:spPr>
        <p:style>
          <a:lnRef idx="2">
            <a:schemeClr val="accent3">
              <a:shade val="50000"/>
            </a:schemeClr>
          </a:lnRef>
          <a:fillRef idx="1">
            <a:schemeClr val="accent3"/>
          </a:fillRef>
          <a:effectRef idx="0">
            <a:schemeClr val="accent3"/>
          </a:effectRef>
          <a:fontRef idx="minor">
            <a:schemeClr val="lt1"/>
          </a:fontRef>
        </p:style>
        <p:txBody>
          <a:bodyPr lIns="0" tIns="0" rIns="0" bIns="0" anchor="ctr"/>
          <a:lstStyle/>
          <a:p>
            <a:pPr algn="ctr"/>
            <a:endParaRPr lang="ko-KR" altLang="en-US" sz="1500" dirty="0">
              <a:solidFill>
                <a:schemeClr val="tx1"/>
              </a:solidFill>
            </a:endParaRPr>
          </a:p>
        </p:txBody>
      </p:sp>
      <p:sp>
        <p:nvSpPr>
          <p:cNvPr id="22" name="TextBox 21"/>
          <p:cNvSpPr txBox="1"/>
          <p:nvPr/>
        </p:nvSpPr>
        <p:spPr>
          <a:xfrm>
            <a:off x="5537183" y="5437636"/>
            <a:ext cx="3082895" cy="369332"/>
          </a:xfrm>
          <a:prstGeom prst="rect">
            <a:avLst/>
          </a:prstGeom>
          <a:noFill/>
        </p:spPr>
        <p:txBody>
          <a:bodyPr wrap="none" rtlCol="0">
            <a:spAutoFit/>
          </a:bodyPr>
          <a:lstStyle/>
          <a:p>
            <a:r>
              <a:rPr lang="en-US" altLang="ko-KR" dirty="0" smtClean="0"/>
              <a:t>: Group1 and 2 </a:t>
            </a:r>
            <a:r>
              <a:rPr lang="en-US" altLang="ko-KR" dirty="0"/>
              <a:t>Member PD </a:t>
            </a:r>
            <a:endParaRPr lang="ko-KR" altLang="en-US" dirty="0"/>
          </a:p>
        </p:txBody>
      </p:sp>
      <p:sp>
        <p:nvSpPr>
          <p:cNvPr id="23" name="TextBox 81"/>
          <p:cNvSpPr txBox="1">
            <a:spLocks noChangeArrowheads="1"/>
          </p:cNvSpPr>
          <p:nvPr/>
        </p:nvSpPr>
        <p:spPr bwMode="auto">
          <a:xfrm>
            <a:off x="5862458" y="5954927"/>
            <a:ext cx="864339"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MGNF</a:t>
            </a:r>
            <a:endParaRPr lang="ko-KR" altLang="en-US" dirty="0"/>
          </a:p>
        </p:txBody>
      </p:sp>
      <p:sp>
        <p:nvSpPr>
          <p:cNvPr id="24" name="오른쪽 화살표 23"/>
          <p:cNvSpPr/>
          <p:nvPr/>
        </p:nvSpPr>
        <p:spPr>
          <a:xfrm>
            <a:off x="5248625" y="6030787"/>
            <a:ext cx="639798" cy="217611"/>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25" name="타원형 설명선 24"/>
          <p:cNvSpPr/>
          <p:nvPr/>
        </p:nvSpPr>
        <p:spPr bwMode="auto">
          <a:xfrm>
            <a:off x="3221305" y="3789040"/>
            <a:ext cx="1745685" cy="1125229"/>
          </a:xfrm>
          <a:prstGeom prst="wedgeEllipseCallout">
            <a:avLst>
              <a:gd name="adj1" fmla="val -33934"/>
              <a:gd name="adj2" fmla="val 83374"/>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It can transmit</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 MGNF t</a:t>
            </a:r>
            <a:r>
              <a:rPr lang="en-US" altLang="ko-KR" sz="1400" dirty="0" smtClean="0"/>
              <a:t>o group 1&amp;2 </a:t>
            </a:r>
          </a:p>
          <a:p>
            <a:pPr algn="ctr"/>
            <a:r>
              <a:rPr lang="en-US" altLang="ko-KR" sz="1400" dirty="0" smtClean="0"/>
              <a:t>just </a:t>
            </a:r>
            <a:r>
              <a:rPr lang="en-US" altLang="ko-KR" sz="1400" dirty="0"/>
              <a:t>once</a:t>
            </a:r>
            <a:r>
              <a:rPr lang="en-US" altLang="ko-KR" sz="1400" dirty="0" smtClean="0">
                <a:solidFill>
                  <a:schemeClr val="tx1"/>
                </a:solidFill>
                <a:latin typeface="Arial" charset="0"/>
                <a:ea typeface="굴림" pitchFamily="50" charset="-127"/>
              </a:rPr>
              <a:t> </a:t>
            </a:r>
          </a:p>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26" name="TextBox 25"/>
          <p:cNvSpPr txBox="1"/>
          <p:nvPr/>
        </p:nvSpPr>
        <p:spPr>
          <a:xfrm>
            <a:off x="699534" y="4375357"/>
            <a:ext cx="1071575" cy="276999"/>
          </a:xfrm>
          <a:prstGeom prst="rect">
            <a:avLst/>
          </a:prstGeom>
          <a:noFill/>
        </p:spPr>
        <p:txBody>
          <a:bodyPr wrap="none" rtlCol="0">
            <a:spAutoFit/>
          </a:bodyPr>
          <a:lstStyle/>
          <a:p>
            <a:r>
              <a:rPr lang="en-US" altLang="ko-KR" sz="1200" dirty="0" smtClean="0"/>
              <a:t>&lt;B’s MGNF</a:t>
            </a:r>
            <a:r>
              <a:rPr lang="en-US" altLang="ko-KR" sz="1200" dirty="0"/>
              <a:t>&gt;</a:t>
            </a:r>
            <a:endParaRPr lang="ko-KR" altLang="en-US" sz="1200" dirty="0"/>
          </a:p>
        </p:txBody>
      </p:sp>
      <p:graphicFrame>
        <p:nvGraphicFramePr>
          <p:cNvPr id="27" name="표 26"/>
          <p:cNvGraphicFramePr>
            <a:graphicFrameLocks noGrp="1"/>
          </p:cNvGraphicFramePr>
          <p:nvPr>
            <p:extLst>
              <p:ext uri="{D42A27DB-BD31-4B8C-83A1-F6EECF244321}">
                <p14:modId xmlns:p14="http://schemas.microsoft.com/office/powerpoint/2010/main" val="3985276673"/>
              </p:ext>
            </p:extLst>
          </p:nvPr>
        </p:nvGraphicFramePr>
        <p:xfrm>
          <a:off x="749217" y="4705812"/>
          <a:ext cx="1763190" cy="662940"/>
        </p:xfrm>
        <a:graphic>
          <a:graphicData uri="http://schemas.openxmlformats.org/drawingml/2006/table">
            <a:tbl>
              <a:tblPr firstRow="1" bandRow="1">
                <a:tableStyleId>{5940675A-B579-460E-94D1-54222C63F5DA}</a:tableStyleId>
              </a:tblPr>
              <a:tblGrid>
                <a:gridCol w="925406"/>
                <a:gridCol w="837784"/>
              </a:tblGrid>
              <a:tr h="370840">
                <a:tc>
                  <a:txBody>
                    <a:bodyPr/>
                    <a:lstStyle/>
                    <a:p>
                      <a:pPr latinLnBrk="1"/>
                      <a:r>
                        <a:rPr lang="en-US" altLang="ko-KR" sz="1050" dirty="0" smtClean="0"/>
                        <a:t>Destination Address</a:t>
                      </a:r>
                    </a:p>
                  </a:txBody>
                  <a:tcPr anchor="ctr"/>
                </a:tc>
                <a:tc>
                  <a:txBody>
                    <a:bodyPr/>
                    <a:lstStyle/>
                    <a:p>
                      <a:pPr latinLnBrk="1"/>
                      <a:r>
                        <a:rPr lang="en-US" altLang="ko-KR" sz="1050" kern="1200" dirty="0" smtClean="0"/>
                        <a:t>……</a:t>
                      </a:r>
                      <a:endParaRPr lang="ko-KR" altLang="en-US" sz="1050" kern="1200" dirty="0">
                        <a:solidFill>
                          <a:schemeClr val="bg1"/>
                        </a:solidFill>
                        <a:latin typeface="+mn-lt"/>
                        <a:ea typeface="+mn-ea"/>
                        <a:cs typeface="+mn-cs"/>
                      </a:endParaRPr>
                    </a:p>
                  </a:txBody>
                  <a:tcPr marL="91439" marR="91439" marT="45699" marB="45699" anchor="ctr"/>
                </a:tc>
              </a:tr>
              <a:tr h="205224">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050" b="0" dirty="0" smtClean="0"/>
                        <a:t>UMA</a:t>
                      </a:r>
                    </a:p>
                  </a:txBody>
                  <a:tcPr/>
                </a:tc>
                <a:tc>
                  <a:txBody>
                    <a:bodyPr/>
                    <a:lstStyle/>
                    <a:p>
                      <a:pPr latinLnBrk="1"/>
                      <a:r>
                        <a:rPr lang="en-US" altLang="ko-KR" sz="1050" kern="1200" dirty="0" smtClean="0"/>
                        <a:t>……</a:t>
                      </a:r>
                      <a:endParaRPr lang="ko-KR" altLang="en-US" sz="1050" b="0" kern="1200" dirty="0">
                        <a:solidFill>
                          <a:schemeClr val="tx1"/>
                        </a:solidFill>
                        <a:latin typeface="+mn-lt"/>
                        <a:ea typeface="+mn-ea"/>
                        <a:cs typeface="+mn-cs"/>
                      </a:endParaRPr>
                    </a:p>
                  </a:txBody>
                  <a:tcPr marL="91439" marR="91439" marT="45699" marB="45699"/>
                </a:tc>
              </a:tr>
            </a:tbl>
          </a:graphicData>
        </a:graphic>
      </p:graphicFrame>
    </p:spTree>
    <p:extLst>
      <p:ext uri="{BB962C8B-B14F-4D97-AF65-F5344CB8AC3E}">
        <p14:creationId xmlns:p14="http://schemas.microsoft.com/office/powerpoint/2010/main" val="2415192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3" name="내용 개체 틀 5"/>
              <p:cNvSpPr>
                <a:spLocks noGrp="1"/>
              </p:cNvSpPr>
              <p:nvPr>
                <p:ph idx="1"/>
              </p:nvPr>
            </p:nvSpPr>
            <p:spPr>
              <a:xfrm>
                <a:off x="685799" y="1557338"/>
                <a:ext cx="7414593" cy="4535958"/>
              </a:xfrm>
            </p:spPr>
            <p:txBody>
              <a:bodyPr/>
              <a:lstStyle/>
              <a:p>
                <a:r>
                  <a:rPr lang="en-US" altLang="ko-KR" sz="2000" dirty="0" smtClean="0">
                    <a:ea typeface="굴림" charset="-127"/>
                  </a:rPr>
                  <a:t>In order to support the multi-hop communication, relay-enabled PD maintains routing table.</a:t>
                </a:r>
              </a:p>
              <a:p>
                <a:r>
                  <a:rPr lang="en-US" altLang="ko-KR" sz="2000" dirty="0" smtClean="0">
                    <a:ea typeface="굴림" charset="-127"/>
                  </a:rPr>
                  <a:t>Whenever a relay-enabled PD receives ACF or ARCF, a routing entry is created in the routing table.</a:t>
                </a:r>
              </a:p>
              <a:p>
                <a:r>
                  <a:rPr lang="en-US" altLang="ko-KR" sz="2000" dirty="0" smtClean="0">
                    <a:ea typeface="굴림" charset="-127"/>
                  </a:rPr>
                  <a:t>Also, the routing table is updated by receiving MGNF.</a:t>
                </a:r>
              </a:p>
              <a:p>
                <a:r>
                  <a:rPr lang="en-US" altLang="ko-KR" sz="2000" dirty="0" smtClean="0">
                    <a:ea typeface="굴림" charset="-127"/>
                  </a:rPr>
                  <a:t>A routing table contains</a:t>
                </a:r>
              </a:p>
              <a:p>
                <a:pPr lvl="1"/>
                <a:r>
                  <a:rPr lang="en-US" altLang="ko-KR" sz="1800" dirty="0" smtClean="0">
                    <a:ea typeface="굴림" charset="-127"/>
                  </a:rPr>
                  <a:t>Destination address</a:t>
                </a:r>
                <a:endParaRPr lang="en-US" altLang="ko-KR" sz="1800" dirty="0">
                  <a:ea typeface="굴림" charset="-127"/>
                </a:endParaRPr>
              </a:p>
              <a:p>
                <a:pPr lvl="1"/>
                <a:r>
                  <a:rPr lang="en-US" altLang="ko-KR" sz="1800" dirty="0" smtClean="0">
                    <a:ea typeface="굴림" charset="-127"/>
                  </a:rPr>
                  <a:t>Next-hop address</a:t>
                </a:r>
                <a:endParaRPr lang="en-US" altLang="ko-KR" sz="1800" dirty="0">
                  <a:ea typeface="굴림" charset="-127"/>
                </a:endParaRPr>
              </a:p>
              <a:p>
                <a:pPr lvl="1"/>
                <a:r>
                  <a:rPr lang="en-US" altLang="ko-KR" sz="1800" dirty="0" smtClean="0">
                    <a:ea typeface="굴림" charset="-127"/>
                  </a:rPr>
                  <a:t>Expiration </a:t>
                </a:r>
                <a:r>
                  <a:rPr lang="en-US" altLang="ko-KR" sz="1800" dirty="0">
                    <a:ea typeface="굴림" charset="-127"/>
                  </a:rPr>
                  <a:t>timer </a:t>
                </a:r>
                <a:endParaRPr lang="en-US" altLang="ko-KR" sz="1800" dirty="0" smtClean="0">
                  <a:ea typeface="굴림" charset="-127"/>
                </a:endParaRPr>
              </a:p>
              <a:p>
                <a:pPr lvl="1"/>
                <a:r>
                  <a:rPr lang="en-US" altLang="ko-KR" sz="1800" dirty="0" smtClean="0">
                    <a:ea typeface="굴림" charset="-127"/>
                  </a:rPr>
                  <a:t>Number </a:t>
                </a:r>
                <a:r>
                  <a:rPr lang="en-US" altLang="ko-KR" sz="1800" dirty="0">
                    <a:ea typeface="굴림" charset="-127"/>
                  </a:rPr>
                  <a:t>of </a:t>
                </a:r>
                <a:r>
                  <a:rPr lang="en-US" altLang="ko-KR" sz="1800" dirty="0" smtClean="0">
                    <a:ea typeface="굴림" charset="-127"/>
                  </a:rPr>
                  <a:t>hops </a:t>
                </a:r>
              </a:p>
              <a:p>
                <a:pPr lvl="1"/>
                <a:r>
                  <a:rPr lang="en-US" altLang="ko-KR" sz="1800" dirty="0" err="1" smtClean="0">
                    <a:ea typeface="굴림" charset="-127"/>
                  </a:rPr>
                  <a:t>Current_SN</a:t>
                </a:r>
                <a:endParaRPr lang="en-US" altLang="ko-KR" sz="1800" dirty="0" smtClean="0">
                  <a:ea typeface="굴림" charset="-127"/>
                </a:endParaRPr>
              </a:p>
              <a:p>
                <a:pPr lvl="1"/>
                <a:r>
                  <a:rPr lang="en-US" altLang="ko-KR" sz="1800" dirty="0" smtClean="0">
                    <a:ea typeface="굴림" charset="-127"/>
                  </a:rPr>
                  <a:t>Device Group ID</a:t>
                </a:r>
              </a:p>
              <a:p>
                <a:pPr lvl="1"/>
                <a:r>
                  <a:rPr lang="en-US" altLang="ko-KR" sz="1800" dirty="0" smtClean="0">
                    <a:ea typeface="굴림" charset="-127"/>
                  </a:rPr>
                  <a:t>Bitmap</a:t>
                </a:r>
              </a:p>
              <a:p>
                <a:pPr lvl="1"/>
                <a:r>
                  <a:rPr lang="en-US" altLang="ko-KR" sz="1800" dirty="0" smtClean="0">
                    <a:ea typeface="굴림" charset="-127"/>
                  </a:rPr>
                  <a:t>Last  ACF reception time(</a:t>
                </a:r>
                <a14:m>
                  <m:oMath xmlns:m="http://schemas.openxmlformats.org/officeDocument/2006/math">
                    <m:sSub>
                      <m:sSubPr>
                        <m:ctrlPr>
                          <a:rPr lang="en-US" altLang="ko-KR" sz="2000" i="1">
                            <a:solidFill>
                              <a:prstClr val="black"/>
                            </a:solidFill>
                            <a:latin typeface="Cambria Math"/>
                            <a:ea typeface="+mn-ea"/>
                            <a:cs typeface="+mn-cs"/>
                          </a:rPr>
                        </m:ctrlPr>
                      </m:sSubPr>
                      <m:e>
                        <m:r>
                          <a:rPr lang="en-US" altLang="ko-KR" sz="2000" i="1">
                            <a:solidFill>
                              <a:prstClr val="black"/>
                            </a:solidFill>
                            <a:latin typeface="Cambria Math"/>
                            <a:ea typeface="+mn-ea"/>
                            <a:cs typeface="+mn-cs"/>
                          </a:rPr>
                          <m:t>𝑇</m:t>
                        </m:r>
                      </m:e>
                      <m:sub>
                        <m:r>
                          <a:rPr lang="en-US" altLang="ko-KR" sz="2000" i="1">
                            <a:solidFill>
                              <a:prstClr val="black"/>
                            </a:solidFill>
                            <a:latin typeface="Cambria Math"/>
                            <a:ea typeface="+mn-ea"/>
                            <a:cs typeface="+mn-cs"/>
                          </a:rPr>
                          <m:t>0</m:t>
                        </m:r>
                      </m:sub>
                    </m:sSub>
                  </m:oMath>
                </a14:m>
                <a:r>
                  <a:rPr lang="en-US" altLang="ko-KR" sz="1800" dirty="0" smtClean="0">
                    <a:ea typeface="굴림" charset="-127"/>
                  </a:rPr>
                  <a:t>)</a:t>
                </a:r>
              </a:p>
            </p:txBody>
          </p:sp>
        </mc:Choice>
        <mc:Fallback xmlns="">
          <p:sp>
            <p:nvSpPr>
              <p:cNvPr id="43" name="내용 개체 틀 5"/>
              <p:cNvSpPr>
                <a:spLocks noGrp="1" noRot="1" noChangeAspect="1" noMove="1" noResize="1" noEditPoints="1" noAdjustHandles="1" noChangeArrowheads="1" noChangeShapeType="1" noTextEdit="1"/>
              </p:cNvSpPr>
              <p:nvPr>
                <p:ph idx="1"/>
              </p:nvPr>
            </p:nvSpPr>
            <p:spPr>
              <a:xfrm>
                <a:off x="685799" y="1557338"/>
                <a:ext cx="7414593" cy="4535958"/>
              </a:xfrm>
              <a:blipFill rotWithShape="1">
                <a:blip r:embed="rId3"/>
                <a:stretch>
                  <a:fillRect l="-657" t="-403" b="-7114"/>
                </a:stretch>
              </a:blipFill>
            </p:spPr>
            <p:txBody>
              <a:bodyPr/>
              <a:lstStyle/>
              <a:p>
                <a:r>
                  <a:rPr lang="ko-KR" altLang="en-US">
                    <a:noFill/>
                  </a:rPr>
                  <a:t> </a:t>
                </a:r>
              </a:p>
            </p:txBody>
          </p:sp>
        </mc:Fallback>
      </mc:AlternateContent>
      <p:sp>
        <p:nvSpPr>
          <p:cNvPr id="2" name="제목 1"/>
          <p:cNvSpPr>
            <a:spLocks noGrp="1"/>
          </p:cNvSpPr>
          <p:nvPr>
            <p:ph type="title"/>
          </p:nvPr>
        </p:nvSpPr>
        <p:spPr/>
        <p:txBody>
          <a:bodyPr/>
          <a:lstStyle/>
          <a:p>
            <a:r>
              <a:rPr lang="en-US" altLang="ko-KR" dirty="0" smtClean="0">
                <a:ea typeface="굴림" charset="-127"/>
              </a:rPr>
              <a:t>Management of Routing Table (1/2)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spTree>
    <p:extLst>
      <p:ext uri="{BB962C8B-B14F-4D97-AF65-F5344CB8AC3E}">
        <p14:creationId xmlns:p14="http://schemas.microsoft.com/office/powerpoint/2010/main" val="655763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Management </a:t>
            </a:r>
            <a:r>
              <a:rPr lang="en-US" altLang="ko-KR" dirty="0">
                <a:ea typeface="굴림" charset="-127"/>
              </a:rPr>
              <a:t>of Routing Table </a:t>
            </a:r>
            <a:r>
              <a:rPr lang="en-US" altLang="ko-KR" dirty="0" smtClean="0">
                <a:ea typeface="굴림" charset="-127"/>
              </a:rPr>
              <a:t>(2/2)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sp>
        <p:nvSpPr>
          <p:cNvPr id="32" name="TextBox 74"/>
          <p:cNvSpPr txBox="1">
            <a:spLocks noChangeArrowheads="1"/>
          </p:cNvSpPr>
          <p:nvPr/>
        </p:nvSpPr>
        <p:spPr bwMode="auto">
          <a:xfrm>
            <a:off x="188964" y="3381944"/>
            <a:ext cx="191494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a:t>PD A’s</a:t>
            </a:r>
            <a:r>
              <a:rPr lang="ko-KR" altLang="en-US" sz="1400" dirty="0"/>
              <a:t> </a:t>
            </a:r>
            <a:r>
              <a:rPr lang="en-US" altLang="ko-KR" sz="1400" dirty="0"/>
              <a:t>Routing Table</a:t>
            </a:r>
            <a:endParaRPr lang="ko-KR" altLang="en-US" sz="1400" dirty="0"/>
          </a:p>
        </p:txBody>
      </p:sp>
      <p:sp>
        <p:nvSpPr>
          <p:cNvPr id="20" name="타원 6"/>
          <p:cNvSpPr>
            <a:spLocks noChangeArrowheads="1"/>
          </p:cNvSpPr>
          <p:nvPr/>
        </p:nvSpPr>
        <p:spPr bwMode="auto">
          <a:xfrm>
            <a:off x="7740352" y="1315684"/>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a:solidFill>
                  <a:schemeClr val="bg1"/>
                </a:solidFill>
              </a:rPr>
              <a:t>B</a:t>
            </a:r>
            <a:endParaRPr lang="ko-KR" altLang="en-US" sz="1500">
              <a:solidFill>
                <a:schemeClr val="bg1"/>
              </a:solidFill>
            </a:endParaRPr>
          </a:p>
        </p:txBody>
      </p:sp>
      <p:sp>
        <p:nvSpPr>
          <p:cNvPr id="22" name="타원 10"/>
          <p:cNvSpPr>
            <a:spLocks noChangeArrowheads="1"/>
          </p:cNvSpPr>
          <p:nvPr/>
        </p:nvSpPr>
        <p:spPr bwMode="auto">
          <a:xfrm>
            <a:off x="5594204" y="318817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a:solidFill>
                  <a:schemeClr val="bg1"/>
                </a:solidFill>
              </a:rPr>
              <a:t>A</a:t>
            </a:r>
            <a:endParaRPr lang="ko-KR" altLang="en-US" sz="1500">
              <a:solidFill>
                <a:schemeClr val="bg1"/>
              </a:solidFill>
            </a:endParaRPr>
          </a:p>
        </p:txBody>
      </p:sp>
      <p:sp>
        <p:nvSpPr>
          <p:cNvPr id="23" name="타원 22"/>
          <p:cNvSpPr/>
          <p:nvPr/>
        </p:nvSpPr>
        <p:spPr bwMode="auto">
          <a:xfrm>
            <a:off x="6324394" y="255715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24" name="타원 23"/>
          <p:cNvSpPr/>
          <p:nvPr/>
        </p:nvSpPr>
        <p:spPr bwMode="auto">
          <a:xfrm>
            <a:off x="7058519" y="1934694"/>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25" name="타원 58"/>
          <p:cNvSpPr>
            <a:spLocks noChangeArrowheads="1"/>
          </p:cNvSpPr>
          <p:nvPr/>
        </p:nvSpPr>
        <p:spPr bwMode="auto">
          <a:xfrm>
            <a:off x="6999821" y="3188171"/>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cxnSp>
        <p:nvCxnSpPr>
          <p:cNvPr id="31" name="직선 연결선 30"/>
          <p:cNvCxnSpPr>
            <a:stCxn id="22" idx="7"/>
            <a:endCxn id="23" idx="3"/>
          </p:cNvCxnSpPr>
          <p:nvPr/>
        </p:nvCxnSpPr>
        <p:spPr bwMode="auto">
          <a:xfrm flipV="1">
            <a:off x="5870753" y="2833579"/>
            <a:ext cx="501068" cy="402040"/>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3" name="직선 연결선 32"/>
          <p:cNvCxnSpPr>
            <a:stCxn id="23" idx="7"/>
            <a:endCxn id="24" idx="3"/>
          </p:cNvCxnSpPr>
          <p:nvPr/>
        </p:nvCxnSpPr>
        <p:spPr bwMode="auto">
          <a:xfrm flipV="1">
            <a:off x="6600817" y="2211117"/>
            <a:ext cx="505129" cy="39346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34"/>
          <p:cNvCxnSpPr>
            <a:stCxn id="24" idx="7"/>
            <a:endCxn id="20" idx="3"/>
          </p:cNvCxnSpPr>
          <p:nvPr/>
        </p:nvCxnSpPr>
        <p:spPr bwMode="auto">
          <a:xfrm flipV="1">
            <a:off x="7334942" y="1592420"/>
            <a:ext cx="452890" cy="38970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7" name="직선 연결선 36"/>
          <p:cNvCxnSpPr>
            <a:stCxn id="23" idx="5"/>
            <a:endCxn id="25" idx="1"/>
          </p:cNvCxnSpPr>
          <p:nvPr/>
        </p:nvCxnSpPr>
        <p:spPr bwMode="auto">
          <a:xfrm>
            <a:off x="6600817" y="2833579"/>
            <a:ext cx="446484" cy="40207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mc:AlternateContent xmlns:mc="http://schemas.openxmlformats.org/markup-compatibility/2006" xmlns:a14="http://schemas.microsoft.com/office/drawing/2010/main">
        <mc:Choice Requires="a14">
          <p:graphicFrame>
            <p:nvGraphicFramePr>
              <p:cNvPr id="26" name="표 25"/>
              <p:cNvGraphicFramePr>
                <a:graphicFrameLocks noGrp="1"/>
              </p:cNvGraphicFramePr>
              <p:nvPr>
                <p:extLst>
                  <p:ext uri="{D42A27DB-BD31-4B8C-83A1-F6EECF244321}">
                    <p14:modId xmlns:p14="http://schemas.microsoft.com/office/powerpoint/2010/main" val="2714061328"/>
                  </p:ext>
                </p:extLst>
              </p:nvPr>
            </p:nvGraphicFramePr>
            <p:xfrm>
              <a:off x="216243" y="3711298"/>
              <a:ext cx="5648418" cy="991652"/>
            </p:xfrm>
            <a:graphic>
              <a:graphicData uri="http://schemas.openxmlformats.org/drawingml/2006/table">
                <a:tbl>
                  <a:tblPr firstRow="1" bandRow="1">
                    <a:tableStyleId>{5940675A-B579-460E-94D1-54222C63F5DA}</a:tableStyleId>
                  </a:tblPr>
                  <a:tblGrid>
                    <a:gridCol w="941403"/>
                    <a:gridCol w="941403"/>
                    <a:gridCol w="941403"/>
                    <a:gridCol w="941403"/>
                    <a:gridCol w="986918"/>
                    <a:gridCol w="895888"/>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Next-hop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Expiration timer</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Number of hops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i="1" dirty="0" smtClean="0">
                              <a:ea typeface="굴림" charset="-127"/>
                            </a:rPr>
                            <a:t>T</a:t>
                          </a:r>
                          <a:r>
                            <a:rPr lang="en-US" altLang="ko-KR" sz="1100" i="1" baseline="-25000" dirty="0" smtClean="0">
                              <a:ea typeface="굴림" charset="-127"/>
                            </a:rPr>
                            <a:t>0</a:t>
                          </a:r>
                          <a:endParaRPr lang="ko-KR" altLang="en-US" sz="1100" kern="1200" dirty="0">
                            <a:solidFill>
                              <a:schemeClr val="tx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D</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14:m>
                            <m:oMathPara xmlns:m="http://schemas.openxmlformats.org/officeDocument/2006/math">
                              <m:oMathParaPr>
                                <m:jc m:val="left"/>
                              </m:oMathParaPr>
                              <m:oMath xmlns:m="http://schemas.openxmlformats.org/officeDocument/2006/math">
                                <m:sSubSup>
                                  <m:sSubSupPr>
                                    <m:ctrlPr>
                                      <a:rPr lang="en-US" altLang="ko-KR" sz="1000" i="1" smtClean="0">
                                        <a:latin typeface="Cambria Math"/>
                                      </a:rPr>
                                    </m:ctrlPr>
                                  </m:sSubSupPr>
                                  <m:e>
                                    <m:r>
                                      <a:rPr lang="en-US" altLang="ko-KR" sz="1000" i="1">
                                        <a:latin typeface="Cambria Math"/>
                                      </a:rPr>
                                      <m:t>𝑇</m:t>
                                    </m:r>
                                  </m:e>
                                  <m:sub>
                                    <m:r>
                                      <a:rPr lang="en-US" altLang="ko-KR" sz="1000" i="1">
                                        <a:latin typeface="Cambria Math"/>
                                      </a:rPr>
                                      <m:t>𝑟</m:t>
                                    </m:r>
                                  </m:sub>
                                  <m:sup>
                                    <m:r>
                                      <a:rPr lang="en-US" altLang="ko-KR" sz="1000" i="1">
                                        <a:latin typeface="Cambria Math"/>
                                      </a:rPr>
                                      <m:t>𝐷</m:t>
                                    </m:r>
                                  </m:sup>
                                </m:sSubSup>
                              </m:oMath>
                            </m:oMathPara>
                          </a14:m>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2</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ACF </a:t>
                          </a:r>
                          <a:r>
                            <a:rPr lang="en-US" altLang="ko-KR" sz="1000" b="1" kern="1200" dirty="0" err="1" smtClean="0">
                              <a:solidFill>
                                <a:schemeClr val="dk1"/>
                              </a:solidFill>
                              <a:latin typeface="+mn-lt"/>
                              <a:ea typeface="+mn-ea"/>
                              <a:cs typeface="+mn-cs"/>
                            </a:rPr>
                            <a:t>Tx</a:t>
                          </a:r>
                          <a:r>
                            <a:rPr lang="en-US" altLang="ko-KR" sz="1000" b="1" kern="1200" baseline="0" dirty="0" smtClean="0">
                              <a:solidFill>
                                <a:schemeClr val="dk1"/>
                              </a:solidFill>
                              <a:latin typeface="+mn-lt"/>
                              <a:ea typeface="+mn-ea"/>
                              <a:cs typeface="+mn-cs"/>
                            </a:rPr>
                            <a:t> Time</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239187">
                    <a:tc>
                      <a:txBody>
                        <a:bodyPr/>
                        <a:lstStyle/>
                        <a:p>
                          <a:pPr latinLnBrk="1"/>
                          <a:r>
                            <a:rPr lang="en-US" altLang="ko-KR" sz="1000" b="1" kern="1200" dirty="0" smtClean="0">
                              <a:solidFill>
                                <a:schemeClr val="dk1"/>
                              </a:solidFill>
                              <a:latin typeface="+mn-lt"/>
                              <a:ea typeface="+mn-ea"/>
                              <a:cs typeface="+mn-cs"/>
                            </a:rPr>
                            <a:t>B</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14:m>
                            <m:oMathPara xmlns:m="http://schemas.openxmlformats.org/officeDocument/2006/math">
                              <m:oMathParaPr>
                                <m:jc m:val="left"/>
                              </m:oMathParaPr>
                              <m:oMath xmlns:m="http://schemas.openxmlformats.org/officeDocument/2006/math">
                                <m:sSubSup>
                                  <m:sSubSupPr>
                                    <m:ctrlPr>
                                      <a:rPr lang="en-US" altLang="ko-KR" sz="1000" i="1" smtClean="0">
                                        <a:latin typeface="Cambria Math"/>
                                      </a:rPr>
                                    </m:ctrlPr>
                                  </m:sSubSupPr>
                                  <m:e>
                                    <m:r>
                                      <a:rPr lang="en-US" altLang="ko-KR" sz="1000" i="1">
                                        <a:latin typeface="Cambria Math"/>
                                      </a:rPr>
                                      <m:t>𝑇</m:t>
                                    </m:r>
                                  </m:e>
                                  <m:sub>
                                    <m:r>
                                      <a:rPr lang="en-US" altLang="ko-KR" sz="1000" i="1">
                                        <a:latin typeface="Cambria Math"/>
                                      </a:rPr>
                                      <m:t>𝑟</m:t>
                                    </m:r>
                                  </m:sub>
                                  <m:sup>
                                    <m:r>
                                      <a:rPr lang="en-US" altLang="ko-KR" sz="1000" b="0" i="1" smtClean="0">
                                        <a:latin typeface="Cambria Math"/>
                                      </a:rPr>
                                      <m:t>𝐵</m:t>
                                    </m:r>
                                  </m:sup>
                                </m:sSubSup>
                              </m:oMath>
                            </m:oMathPara>
                          </a14:m>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3</a:t>
                          </a:r>
                          <a:endParaRPr lang="ko-KR" altLang="en-US" sz="1000" b="1" kern="1200" dirty="0">
                            <a:solidFill>
                              <a:schemeClr val="dk1"/>
                            </a:solidFill>
                            <a:latin typeface="+mn-lt"/>
                            <a:ea typeface="+mn-ea"/>
                            <a:cs typeface="+mn-cs"/>
                          </a:endParaRPr>
                        </a:p>
                      </a:txBody>
                      <a:tcPr marL="91439" marR="91439" marT="45699" marB="45699"/>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000" b="1" kern="1200" dirty="0" smtClean="0">
                              <a:solidFill>
                                <a:schemeClr val="dk1"/>
                              </a:solidFill>
                              <a:latin typeface="+mn-lt"/>
                              <a:ea typeface="+mn-ea"/>
                              <a:cs typeface="+mn-cs"/>
                            </a:rPr>
                            <a:t>ACF </a:t>
                          </a:r>
                          <a:r>
                            <a:rPr lang="en-US" altLang="ko-KR" sz="1000" b="1" kern="1200" dirty="0" err="1" smtClean="0">
                              <a:solidFill>
                                <a:schemeClr val="dk1"/>
                              </a:solidFill>
                              <a:latin typeface="+mn-lt"/>
                              <a:ea typeface="+mn-ea"/>
                              <a:cs typeface="+mn-cs"/>
                            </a:rPr>
                            <a:t>Tx</a:t>
                          </a:r>
                          <a:r>
                            <a:rPr lang="en-US" altLang="ko-KR" sz="1000" b="1" kern="1200" baseline="0" dirty="0" smtClean="0">
                              <a:solidFill>
                                <a:schemeClr val="dk1"/>
                              </a:solidFill>
                              <a:latin typeface="+mn-lt"/>
                              <a:ea typeface="+mn-ea"/>
                              <a:cs typeface="+mn-cs"/>
                            </a:rPr>
                            <a:t> Time</a:t>
                          </a:r>
                          <a:endParaRPr lang="ko-KR" altLang="en-US" sz="1000" b="1" kern="1200" dirty="0" smtClean="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mc:Choice>
        <mc:Fallback xmlns="">
          <p:graphicFrame>
            <p:nvGraphicFramePr>
              <p:cNvPr id="26" name="표 25"/>
              <p:cNvGraphicFramePr>
                <a:graphicFrameLocks noGrp="1"/>
              </p:cNvGraphicFramePr>
              <p:nvPr>
                <p:extLst>
                  <p:ext uri="{D42A27DB-BD31-4B8C-83A1-F6EECF244321}">
                    <p14:modId xmlns:p14="http://schemas.microsoft.com/office/powerpoint/2010/main" val="2714061328"/>
                  </p:ext>
                </p:extLst>
              </p:nvPr>
            </p:nvGraphicFramePr>
            <p:xfrm>
              <a:off x="216243" y="3711298"/>
              <a:ext cx="5648418" cy="991652"/>
            </p:xfrm>
            <a:graphic>
              <a:graphicData uri="http://schemas.openxmlformats.org/drawingml/2006/table">
                <a:tbl>
                  <a:tblPr firstRow="1" bandRow="1">
                    <a:tableStyleId>{5940675A-B579-460E-94D1-54222C63F5DA}</a:tableStyleId>
                  </a:tblPr>
                  <a:tblGrid>
                    <a:gridCol w="941403"/>
                    <a:gridCol w="941403"/>
                    <a:gridCol w="941403"/>
                    <a:gridCol w="941403"/>
                    <a:gridCol w="986918"/>
                    <a:gridCol w="895888"/>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Next-hop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Expiration timer</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Number of hops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i="1" dirty="0" smtClean="0">
                              <a:ea typeface="굴림" charset="-127"/>
                            </a:rPr>
                            <a:t>T</a:t>
                          </a:r>
                          <a:r>
                            <a:rPr lang="en-US" altLang="ko-KR" sz="1100" i="1" baseline="-25000" dirty="0" smtClean="0">
                              <a:ea typeface="굴림" charset="-127"/>
                            </a:rPr>
                            <a:t>0</a:t>
                          </a:r>
                          <a:endParaRPr lang="ko-KR" altLang="en-US" sz="1100" kern="1200" dirty="0">
                            <a:solidFill>
                              <a:schemeClr val="tx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43798">
                    <a:tc>
                      <a:txBody>
                        <a:bodyPr/>
                        <a:lstStyle/>
                        <a:p>
                          <a:pPr latinLnBrk="1"/>
                          <a:r>
                            <a:rPr lang="en-US" altLang="ko-KR" sz="1000" b="1" kern="1200" dirty="0" smtClean="0">
                              <a:solidFill>
                                <a:schemeClr val="dk1"/>
                              </a:solidFill>
                              <a:latin typeface="+mn-lt"/>
                              <a:ea typeface="+mn-ea"/>
                              <a:cs typeface="+mn-cs"/>
                            </a:rPr>
                            <a:t>D</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tc>
                    <a:tc>
                      <a:txBody>
                        <a:bodyPr/>
                        <a:lstStyle/>
                        <a:p>
                          <a:endParaRPr lang="ko-KR"/>
                        </a:p>
                      </a:txBody>
                      <a:tcPr marL="91439" marR="91439" marT="45699" marB="45699">
                        <a:blipFill rotWithShape="1">
                          <a:blip r:embed="rId3"/>
                          <a:stretch>
                            <a:fillRect l="-199355" t="-207500" r="-299355" b="-110000"/>
                          </a:stretch>
                        </a:blipFill>
                      </a:tcPr>
                    </a:tc>
                    <a:tc>
                      <a:txBody>
                        <a:bodyPr/>
                        <a:lstStyle/>
                        <a:p>
                          <a:pPr latinLnBrk="1"/>
                          <a:r>
                            <a:rPr lang="en-US" altLang="ko-KR" sz="1000" b="1" kern="1200" dirty="0" smtClean="0">
                              <a:solidFill>
                                <a:schemeClr val="dk1"/>
                              </a:solidFill>
                              <a:latin typeface="+mn-lt"/>
                              <a:ea typeface="+mn-ea"/>
                              <a:cs typeface="+mn-cs"/>
                            </a:rPr>
                            <a:t>2</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ACF </a:t>
                          </a:r>
                          <a:r>
                            <a:rPr lang="en-US" altLang="ko-KR" sz="1000" b="1" kern="1200" dirty="0" err="1" smtClean="0">
                              <a:solidFill>
                                <a:schemeClr val="dk1"/>
                              </a:solidFill>
                              <a:latin typeface="+mn-lt"/>
                              <a:ea typeface="+mn-ea"/>
                              <a:cs typeface="+mn-cs"/>
                            </a:rPr>
                            <a:t>Tx</a:t>
                          </a:r>
                          <a:r>
                            <a:rPr lang="en-US" altLang="ko-KR" sz="1000" b="1" kern="1200" baseline="0" dirty="0" smtClean="0">
                              <a:solidFill>
                                <a:schemeClr val="dk1"/>
                              </a:solidFill>
                              <a:latin typeface="+mn-lt"/>
                              <a:ea typeface="+mn-ea"/>
                              <a:cs typeface="+mn-cs"/>
                            </a:rPr>
                            <a:t> Time</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243798">
                    <a:tc>
                      <a:txBody>
                        <a:bodyPr/>
                        <a:lstStyle/>
                        <a:p>
                          <a:pPr latinLnBrk="1"/>
                          <a:r>
                            <a:rPr lang="en-US" altLang="ko-KR" sz="1000" b="1" kern="1200" dirty="0" smtClean="0">
                              <a:solidFill>
                                <a:schemeClr val="dk1"/>
                              </a:solidFill>
                              <a:latin typeface="+mn-lt"/>
                              <a:ea typeface="+mn-ea"/>
                              <a:cs typeface="+mn-cs"/>
                            </a:rPr>
                            <a:t>B</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tc>
                    <a:tc>
                      <a:txBody>
                        <a:bodyPr/>
                        <a:lstStyle/>
                        <a:p>
                          <a:endParaRPr lang="ko-KR"/>
                        </a:p>
                      </a:txBody>
                      <a:tcPr marL="91439" marR="91439" marT="45699" marB="45699">
                        <a:blipFill rotWithShape="1">
                          <a:blip r:embed="rId3"/>
                          <a:stretch>
                            <a:fillRect l="-199355" t="-307500" r="-299355" b="-10000"/>
                          </a:stretch>
                        </a:blipFill>
                      </a:tcPr>
                    </a:tc>
                    <a:tc>
                      <a:txBody>
                        <a:bodyPr/>
                        <a:lstStyle/>
                        <a:p>
                          <a:pPr latinLnBrk="1"/>
                          <a:r>
                            <a:rPr lang="en-US" altLang="ko-KR" sz="1000" b="1" kern="1200" dirty="0" smtClean="0">
                              <a:solidFill>
                                <a:schemeClr val="dk1"/>
                              </a:solidFill>
                              <a:latin typeface="+mn-lt"/>
                              <a:ea typeface="+mn-ea"/>
                              <a:cs typeface="+mn-cs"/>
                            </a:rPr>
                            <a:t>3</a:t>
                          </a:r>
                          <a:endParaRPr lang="ko-KR" altLang="en-US" sz="1000" b="1" kern="1200" dirty="0">
                            <a:solidFill>
                              <a:schemeClr val="dk1"/>
                            </a:solidFill>
                            <a:latin typeface="+mn-lt"/>
                            <a:ea typeface="+mn-ea"/>
                            <a:cs typeface="+mn-cs"/>
                          </a:endParaRPr>
                        </a:p>
                      </a:txBody>
                      <a:tcPr marL="91439" marR="91439" marT="45699" marB="45699"/>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000" b="1" kern="1200" dirty="0" smtClean="0">
                              <a:solidFill>
                                <a:schemeClr val="dk1"/>
                              </a:solidFill>
                              <a:latin typeface="+mn-lt"/>
                              <a:ea typeface="+mn-ea"/>
                              <a:cs typeface="+mn-cs"/>
                            </a:rPr>
                            <a:t>ACF </a:t>
                          </a:r>
                          <a:r>
                            <a:rPr lang="en-US" altLang="ko-KR" sz="1000" b="1" kern="1200" dirty="0" err="1" smtClean="0">
                              <a:solidFill>
                                <a:schemeClr val="dk1"/>
                              </a:solidFill>
                              <a:latin typeface="+mn-lt"/>
                              <a:ea typeface="+mn-ea"/>
                              <a:cs typeface="+mn-cs"/>
                            </a:rPr>
                            <a:t>Tx</a:t>
                          </a:r>
                          <a:r>
                            <a:rPr lang="en-US" altLang="ko-KR" sz="1000" b="1" kern="1200" baseline="0" dirty="0" smtClean="0">
                              <a:solidFill>
                                <a:schemeClr val="dk1"/>
                              </a:solidFill>
                              <a:latin typeface="+mn-lt"/>
                              <a:ea typeface="+mn-ea"/>
                              <a:cs typeface="+mn-cs"/>
                            </a:rPr>
                            <a:t> Time</a:t>
                          </a:r>
                          <a:endParaRPr lang="ko-KR" altLang="en-US" sz="1000" b="1" kern="1200" dirty="0" smtClean="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mc:Fallback>
      </mc:AlternateContent>
      <p:sp>
        <p:nvSpPr>
          <p:cNvPr id="17" name="TextBox 74"/>
          <p:cNvSpPr txBox="1">
            <a:spLocks noChangeArrowheads="1"/>
          </p:cNvSpPr>
          <p:nvPr/>
        </p:nvSpPr>
        <p:spPr bwMode="auto">
          <a:xfrm>
            <a:off x="195346" y="4946727"/>
            <a:ext cx="18814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a:t>PD </a:t>
            </a:r>
            <a:r>
              <a:rPr lang="en-US" altLang="ko-KR" sz="1400" dirty="0" smtClean="0"/>
              <a:t>C’s</a:t>
            </a:r>
            <a:r>
              <a:rPr lang="ko-KR" altLang="en-US" sz="1400" dirty="0" smtClean="0"/>
              <a:t> </a:t>
            </a:r>
            <a:r>
              <a:rPr lang="en-US" altLang="ko-KR" sz="1400" dirty="0"/>
              <a:t>Routing Table</a:t>
            </a:r>
            <a:endParaRPr lang="ko-KR" altLang="en-US" sz="1400" dirty="0"/>
          </a:p>
        </p:txBody>
      </p:sp>
      <mc:AlternateContent xmlns:mc="http://schemas.openxmlformats.org/markup-compatibility/2006" xmlns:a14="http://schemas.microsoft.com/office/drawing/2010/main">
        <mc:Choice Requires="a14">
          <p:graphicFrame>
            <p:nvGraphicFramePr>
              <p:cNvPr id="18" name="표 17"/>
              <p:cNvGraphicFramePr>
                <a:graphicFrameLocks noGrp="1"/>
              </p:cNvGraphicFramePr>
              <p:nvPr>
                <p:extLst>
                  <p:ext uri="{D42A27DB-BD31-4B8C-83A1-F6EECF244321}">
                    <p14:modId xmlns:p14="http://schemas.microsoft.com/office/powerpoint/2010/main" val="2988918583"/>
                  </p:ext>
                </p:extLst>
              </p:nvPr>
            </p:nvGraphicFramePr>
            <p:xfrm>
              <a:off x="222625" y="5276081"/>
              <a:ext cx="5648418" cy="991652"/>
            </p:xfrm>
            <a:graphic>
              <a:graphicData uri="http://schemas.openxmlformats.org/drawingml/2006/table">
                <a:tbl>
                  <a:tblPr firstRow="1" bandRow="1">
                    <a:tableStyleId>{5940675A-B579-460E-94D1-54222C63F5DA}</a:tableStyleId>
                  </a:tblPr>
                  <a:tblGrid>
                    <a:gridCol w="941403"/>
                    <a:gridCol w="941403"/>
                    <a:gridCol w="941403"/>
                    <a:gridCol w="941403"/>
                    <a:gridCol w="986918"/>
                    <a:gridCol w="895888"/>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Next-hop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Expiration timer</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Number of hops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i="1" dirty="0" smtClean="0">
                              <a:ea typeface="굴림" charset="-127"/>
                            </a:rPr>
                            <a:t>T</a:t>
                          </a:r>
                          <a:r>
                            <a:rPr lang="en-US" altLang="ko-KR" sz="1100" i="1" baseline="-25000" dirty="0" smtClean="0">
                              <a:ea typeface="굴림" charset="-127"/>
                            </a:rPr>
                            <a:t>0</a:t>
                          </a:r>
                          <a:endParaRPr lang="ko-KR" altLang="en-US" sz="1100" kern="1200" dirty="0">
                            <a:solidFill>
                              <a:schemeClr val="tx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D</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D</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14:m>
                            <m:oMathPara xmlns:m="http://schemas.openxmlformats.org/officeDocument/2006/math">
                              <m:oMathParaPr>
                                <m:jc m:val="left"/>
                              </m:oMathParaPr>
                              <m:oMath xmlns:m="http://schemas.openxmlformats.org/officeDocument/2006/math">
                                <m:sSubSup>
                                  <m:sSubSupPr>
                                    <m:ctrlPr>
                                      <a:rPr lang="en-US" altLang="ko-KR" sz="1000" i="1" smtClean="0">
                                        <a:latin typeface="Cambria Math"/>
                                      </a:rPr>
                                    </m:ctrlPr>
                                  </m:sSubSupPr>
                                  <m:e>
                                    <m:r>
                                      <a:rPr lang="en-US" altLang="ko-KR" sz="1000" i="1">
                                        <a:latin typeface="Cambria Math"/>
                                      </a:rPr>
                                      <m:t>𝑇</m:t>
                                    </m:r>
                                  </m:e>
                                  <m:sub>
                                    <m:r>
                                      <a:rPr lang="en-US" altLang="ko-KR" sz="1000" i="1">
                                        <a:latin typeface="Cambria Math"/>
                                      </a:rPr>
                                      <m:t>𝑟</m:t>
                                    </m:r>
                                  </m:sub>
                                  <m:sup>
                                    <m:r>
                                      <a:rPr lang="en-US" altLang="ko-KR" sz="1000" i="1">
                                        <a:latin typeface="Cambria Math"/>
                                      </a:rPr>
                                      <m:t>𝐷</m:t>
                                    </m:r>
                                  </m:sup>
                                </m:sSubSup>
                              </m:oMath>
                            </m:oMathPara>
                          </a14:m>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1</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ACF </a:t>
                          </a:r>
                          <a:r>
                            <a:rPr lang="en-US" altLang="ko-KR" sz="1000" b="1" kern="1200" dirty="0" err="1" smtClean="0">
                              <a:solidFill>
                                <a:schemeClr val="dk1"/>
                              </a:solidFill>
                              <a:latin typeface="+mn-lt"/>
                              <a:ea typeface="+mn-ea"/>
                              <a:cs typeface="+mn-cs"/>
                            </a:rPr>
                            <a:t>Tx</a:t>
                          </a:r>
                          <a:r>
                            <a:rPr lang="en-US" altLang="ko-KR" sz="1000" b="1" kern="1200" baseline="0" dirty="0" smtClean="0">
                              <a:solidFill>
                                <a:schemeClr val="dk1"/>
                              </a:solidFill>
                              <a:latin typeface="+mn-lt"/>
                              <a:ea typeface="+mn-ea"/>
                              <a:cs typeface="+mn-cs"/>
                            </a:rPr>
                            <a:t> Time</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239187">
                    <a:tc>
                      <a:txBody>
                        <a:bodyPr/>
                        <a:lstStyle/>
                        <a:p>
                          <a:pPr latinLnBrk="1"/>
                          <a:r>
                            <a:rPr lang="en-US" altLang="ko-KR" sz="1000" b="1" kern="1200" dirty="0" smtClean="0">
                              <a:solidFill>
                                <a:schemeClr val="dk1"/>
                              </a:solidFill>
                              <a:latin typeface="+mn-lt"/>
                              <a:ea typeface="+mn-ea"/>
                              <a:cs typeface="+mn-cs"/>
                            </a:rPr>
                            <a:t>B</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E</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14:m>
                            <m:oMathPara xmlns:m="http://schemas.openxmlformats.org/officeDocument/2006/math">
                              <m:oMathParaPr>
                                <m:jc m:val="left"/>
                              </m:oMathParaPr>
                              <m:oMath xmlns:m="http://schemas.openxmlformats.org/officeDocument/2006/math">
                                <m:sSubSup>
                                  <m:sSubSupPr>
                                    <m:ctrlPr>
                                      <a:rPr lang="en-US" altLang="ko-KR" sz="1000" i="1" smtClean="0">
                                        <a:latin typeface="Cambria Math"/>
                                      </a:rPr>
                                    </m:ctrlPr>
                                  </m:sSubSupPr>
                                  <m:e>
                                    <m:r>
                                      <a:rPr lang="en-US" altLang="ko-KR" sz="1000" i="1">
                                        <a:latin typeface="Cambria Math"/>
                                      </a:rPr>
                                      <m:t>𝑇</m:t>
                                    </m:r>
                                  </m:e>
                                  <m:sub>
                                    <m:r>
                                      <a:rPr lang="en-US" altLang="ko-KR" sz="1000" i="1">
                                        <a:latin typeface="Cambria Math"/>
                                      </a:rPr>
                                      <m:t>𝑟</m:t>
                                    </m:r>
                                  </m:sub>
                                  <m:sup>
                                    <m:r>
                                      <a:rPr lang="en-US" altLang="ko-KR" sz="1000" b="0" i="1" smtClean="0">
                                        <a:latin typeface="Cambria Math"/>
                                      </a:rPr>
                                      <m:t>𝐵</m:t>
                                    </m:r>
                                  </m:sup>
                                </m:sSubSup>
                              </m:oMath>
                            </m:oMathPara>
                          </a14:m>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2</a:t>
                          </a:r>
                          <a:endParaRPr lang="ko-KR" altLang="en-US" sz="1000" b="1" kern="1200" dirty="0">
                            <a:solidFill>
                              <a:schemeClr val="dk1"/>
                            </a:solidFill>
                            <a:latin typeface="+mn-lt"/>
                            <a:ea typeface="+mn-ea"/>
                            <a:cs typeface="+mn-cs"/>
                          </a:endParaRPr>
                        </a:p>
                      </a:txBody>
                      <a:tcPr marL="91439" marR="91439" marT="45699" marB="45699"/>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000" b="1" kern="1200" dirty="0" smtClean="0">
                              <a:solidFill>
                                <a:schemeClr val="dk1"/>
                              </a:solidFill>
                              <a:latin typeface="+mn-lt"/>
                              <a:ea typeface="+mn-ea"/>
                              <a:cs typeface="+mn-cs"/>
                            </a:rPr>
                            <a:t>ACF </a:t>
                          </a:r>
                          <a:r>
                            <a:rPr lang="en-US" altLang="ko-KR" sz="1000" b="1" kern="1200" dirty="0" err="1" smtClean="0">
                              <a:solidFill>
                                <a:schemeClr val="dk1"/>
                              </a:solidFill>
                              <a:latin typeface="+mn-lt"/>
                              <a:ea typeface="+mn-ea"/>
                              <a:cs typeface="+mn-cs"/>
                            </a:rPr>
                            <a:t>Tx</a:t>
                          </a:r>
                          <a:r>
                            <a:rPr lang="en-US" altLang="ko-KR" sz="1000" b="1" kern="1200" baseline="0" dirty="0" smtClean="0">
                              <a:solidFill>
                                <a:schemeClr val="dk1"/>
                              </a:solidFill>
                              <a:latin typeface="+mn-lt"/>
                              <a:ea typeface="+mn-ea"/>
                              <a:cs typeface="+mn-cs"/>
                            </a:rPr>
                            <a:t> Time</a:t>
                          </a:r>
                          <a:endParaRPr lang="ko-KR" altLang="en-US" sz="1000" b="1" kern="1200" dirty="0" smtClean="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mc:Choice>
        <mc:Fallback xmlns="">
          <p:graphicFrame>
            <p:nvGraphicFramePr>
              <p:cNvPr id="18" name="표 17"/>
              <p:cNvGraphicFramePr>
                <a:graphicFrameLocks noGrp="1"/>
              </p:cNvGraphicFramePr>
              <p:nvPr>
                <p:extLst>
                  <p:ext uri="{D42A27DB-BD31-4B8C-83A1-F6EECF244321}">
                    <p14:modId xmlns:p14="http://schemas.microsoft.com/office/powerpoint/2010/main" val="2988918583"/>
                  </p:ext>
                </p:extLst>
              </p:nvPr>
            </p:nvGraphicFramePr>
            <p:xfrm>
              <a:off x="222625" y="5276081"/>
              <a:ext cx="5648418" cy="991652"/>
            </p:xfrm>
            <a:graphic>
              <a:graphicData uri="http://schemas.openxmlformats.org/drawingml/2006/table">
                <a:tbl>
                  <a:tblPr firstRow="1" bandRow="1">
                    <a:tableStyleId>{5940675A-B579-460E-94D1-54222C63F5DA}</a:tableStyleId>
                  </a:tblPr>
                  <a:tblGrid>
                    <a:gridCol w="941403"/>
                    <a:gridCol w="941403"/>
                    <a:gridCol w="941403"/>
                    <a:gridCol w="941403"/>
                    <a:gridCol w="986918"/>
                    <a:gridCol w="895888"/>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Next-hop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Expiration timer</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kern="1200" dirty="0" smtClean="0"/>
                            <a:t>Number of hops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100" i="1" dirty="0" smtClean="0">
                              <a:ea typeface="굴림" charset="-127"/>
                            </a:rPr>
                            <a:t>T</a:t>
                          </a:r>
                          <a:r>
                            <a:rPr lang="en-US" altLang="ko-KR" sz="1100" i="1" baseline="-25000" dirty="0" smtClean="0">
                              <a:ea typeface="굴림" charset="-127"/>
                            </a:rPr>
                            <a:t>0</a:t>
                          </a:r>
                          <a:endParaRPr lang="ko-KR" altLang="en-US" sz="1100" kern="1200" dirty="0">
                            <a:solidFill>
                              <a:schemeClr val="tx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43798">
                    <a:tc>
                      <a:txBody>
                        <a:bodyPr/>
                        <a:lstStyle/>
                        <a:p>
                          <a:pPr latinLnBrk="1"/>
                          <a:r>
                            <a:rPr lang="en-US" altLang="ko-KR" sz="1000" b="1" kern="1200" dirty="0" smtClean="0">
                              <a:solidFill>
                                <a:schemeClr val="dk1"/>
                              </a:solidFill>
                              <a:latin typeface="+mn-lt"/>
                              <a:ea typeface="+mn-ea"/>
                              <a:cs typeface="+mn-cs"/>
                            </a:rPr>
                            <a:t>D</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D</a:t>
                          </a:r>
                          <a:endParaRPr lang="ko-KR" altLang="en-US" sz="1000" b="1" kern="1200" dirty="0">
                            <a:solidFill>
                              <a:schemeClr val="dk1"/>
                            </a:solidFill>
                            <a:latin typeface="+mn-lt"/>
                            <a:ea typeface="+mn-ea"/>
                            <a:cs typeface="+mn-cs"/>
                          </a:endParaRPr>
                        </a:p>
                      </a:txBody>
                      <a:tcPr marL="91439" marR="91439" marT="45699" marB="45699"/>
                    </a:tc>
                    <a:tc>
                      <a:txBody>
                        <a:bodyPr/>
                        <a:lstStyle/>
                        <a:p>
                          <a:endParaRPr lang="ko-KR"/>
                        </a:p>
                      </a:txBody>
                      <a:tcPr marL="91439" marR="91439" marT="45699" marB="45699">
                        <a:blipFill rotWithShape="1">
                          <a:blip r:embed="rId4"/>
                          <a:stretch>
                            <a:fillRect l="-201299" t="-207500" r="-301299" b="-110000"/>
                          </a:stretch>
                        </a:blipFill>
                      </a:tcPr>
                    </a:tc>
                    <a:tc>
                      <a:txBody>
                        <a:bodyPr/>
                        <a:lstStyle/>
                        <a:p>
                          <a:pPr latinLnBrk="1"/>
                          <a:r>
                            <a:rPr lang="en-US" altLang="ko-KR" sz="1000" b="1" kern="1200" dirty="0" smtClean="0">
                              <a:solidFill>
                                <a:schemeClr val="dk1"/>
                              </a:solidFill>
                              <a:latin typeface="+mn-lt"/>
                              <a:ea typeface="+mn-ea"/>
                              <a:cs typeface="+mn-cs"/>
                            </a:rPr>
                            <a:t>1</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ACF </a:t>
                          </a:r>
                          <a:r>
                            <a:rPr lang="en-US" altLang="ko-KR" sz="1000" b="1" kern="1200" dirty="0" err="1" smtClean="0">
                              <a:solidFill>
                                <a:schemeClr val="dk1"/>
                              </a:solidFill>
                              <a:latin typeface="+mn-lt"/>
                              <a:ea typeface="+mn-ea"/>
                              <a:cs typeface="+mn-cs"/>
                            </a:rPr>
                            <a:t>Tx</a:t>
                          </a:r>
                          <a:r>
                            <a:rPr lang="en-US" altLang="ko-KR" sz="1000" b="1" kern="1200" baseline="0" dirty="0" smtClean="0">
                              <a:solidFill>
                                <a:schemeClr val="dk1"/>
                              </a:solidFill>
                              <a:latin typeface="+mn-lt"/>
                              <a:ea typeface="+mn-ea"/>
                              <a:cs typeface="+mn-cs"/>
                            </a:rPr>
                            <a:t> Time</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243798">
                    <a:tc>
                      <a:txBody>
                        <a:bodyPr/>
                        <a:lstStyle/>
                        <a:p>
                          <a:pPr latinLnBrk="1"/>
                          <a:r>
                            <a:rPr lang="en-US" altLang="ko-KR" sz="1000" b="1" kern="1200" dirty="0" smtClean="0">
                              <a:solidFill>
                                <a:schemeClr val="dk1"/>
                              </a:solidFill>
                              <a:latin typeface="+mn-lt"/>
                              <a:ea typeface="+mn-ea"/>
                              <a:cs typeface="+mn-cs"/>
                            </a:rPr>
                            <a:t>B</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E</a:t>
                          </a:r>
                          <a:endParaRPr lang="ko-KR" altLang="en-US" sz="1000" b="1" kern="1200" dirty="0">
                            <a:solidFill>
                              <a:schemeClr val="dk1"/>
                            </a:solidFill>
                            <a:latin typeface="+mn-lt"/>
                            <a:ea typeface="+mn-ea"/>
                            <a:cs typeface="+mn-cs"/>
                          </a:endParaRPr>
                        </a:p>
                      </a:txBody>
                      <a:tcPr marL="91439" marR="91439" marT="45699" marB="45699"/>
                    </a:tc>
                    <a:tc>
                      <a:txBody>
                        <a:bodyPr/>
                        <a:lstStyle/>
                        <a:p>
                          <a:endParaRPr lang="ko-KR"/>
                        </a:p>
                      </a:txBody>
                      <a:tcPr marL="91439" marR="91439" marT="45699" marB="45699">
                        <a:blipFill rotWithShape="1">
                          <a:blip r:embed="rId4"/>
                          <a:stretch>
                            <a:fillRect l="-201299" t="-307500" r="-301299" b="-10000"/>
                          </a:stretch>
                        </a:blipFill>
                      </a:tcPr>
                    </a:tc>
                    <a:tc>
                      <a:txBody>
                        <a:bodyPr/>
                        <a:lstStyle/>
                        <a:p>
                          <a:pPr latinLnBrk="1"/>
                          <a:r>
                            <a:rPr lang="en-US" altLang="ko-KR" sz="1000" b="1" kern="1200" dirty="0" smtClean="0">
                              <a:solidFill>
                                <a:schemeClr val="dk1"/>
                              </a:solidFill>
                              <a:latin typeface="+mn-lt"/>
                              <a:ea typeface="+mn-ea"/>
                              <a:cs typeface="+mn-cs"/>
                            </a:rPr>
                            <a:t>2</a:t>
                          </a:r>
                          <a:endParaRPr lang="ko-KR" altLang="en-US" sz="1000" b="1" kern="1200" dirty="0">
                            <a:solidFill>
                              <a:schemeClr val="dk1"/>
                            </a:solidFill>
                            <a:latin typeface="+mn-lt"/>
                            <a:ea typeface="+mn-ea"/>
                            <a:cs typeface="+mn-cs"/>
                          </a:endParaRPr>
                        </a:p>
                      </a:txBody>
                      <a:tcPr marL="91439" marR="91439" marT="45699" marB="45699"/>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000" b="1" kern="1200" dirty="0" smtClean="0">
                              <a:solidFill>
                                <a:schemeClr val="dk1"/>
                              </a:solidFill>
                              <a:latin typeface="+mn-lt"/>
                              <a:ea typeface="+mn-ea"/>
                              <a:cs typeface="+mn-cs"/>
                            </a:rPr>
                            <a:t>ACF </a:t>
                          </a:r>
                          <a:r>
                            <a:rPr lang="en-US" altLang="ko-KR" sz="1000" b="1" kern="1200" dirty="0" err="1" smtClean="0">
                              <a:solidFill>
                                <a:schemeClr val="dk1"/>
                              </a:solidFill>
                              <a:latin typeface="+mn-lt"/>
                              <a:ea typeface="+mn-ea"/>
                              <a:cs typeface="+mn-cs"/>
                            </a:rPr>
                            <a:t>Tx</a:t>
                          </a:r>
                          <a:r>
                            <a:rPr lang="en-US" altLang="ko-KR" sz="1000" b="1" kern="1200" baseline="0" dirty="0" smtClean="0">
                              <a:solidFill>
                                <a:schemeClr val="dk1"/>
                              </a:solidFill>
                              <a:latin typeface="+mn-lt"/>
                              <a:ea typeface="+mn-ea"/>
                              <a:cs typeface="+mn-cs"/>
                            </a:rPr>
                            <a:t> Time</a:t>
                          </a:r>
                          <a:endParaRPr lang="ko-KR" altLang="en-US" sz="1000" b="1" kern="1200" dirty="0" smtClean="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mc:Fallback>
      </mc:AlternateContent>
      <p:sp>
        <p:nvSpPr>
          <p:cNvPr id="19" name="내용 개체 틀 5"/>
          <p:cNvSpPr>
            <a:spLocks noGrp="1"/>
          </p:cNvSpPr>
          <p:nvPr>
            <p:ph idx="1"/>
          </p:nvPr>
        </p:nvSpPr>
        <p:spPr>
          <a:xfrm>
            <a:off x="685799" y="1557338"/>
            <a:ext cx="7414593" cy="4535958"/>
          </a:xfrm>
        </p:spPr>
        <p:txBody>
          <a:bodyPr/>
          <a:lstStyle/>
          <a:p>
            <a:r>
              <a:rPr lang="en-US" altLang="ko-KR" sz="2000" dirty="0" smtClean="0">
                <a:ea typeface="굴림" charset="-127"/>
              </a:rPr>
              <a:t>Example of routing table.</a:t>
            </a:r>
            <a:endParaRPr lang="en-US" altLang="ko-KR" sz="1800" dirty="0" smtClean="0">
              <a:ea typeface="굴림" charset="-127"/>
            </a:endParaRPr>
          </a:p>
        </p:txBody>
      </p:sp>
    </p:spTree>
    <p:extLst>
      <p:ext uri="{BB962C8B-B14F-4D97-AF65-F5344CB8AC3E}">
        <p14:creationId xmlns:p14="http://schemas.microsoft.com/office/powerpoint/2010/main" val="30984889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Leaving Multicast Group</a:t>
            </a:r>
            <a:endParaRPr lang="ko-KR" altLang="en-US" dirty="0"/>
          </a:p>
        </p:txBody>
      </p:sp>
      <p:sp>
        <p:nvSpPr>
          <p:cNvPr id="3" name="내용 개체 틀 2"/>
          <p:cNvSpPr>
            <a:spLocks noGrp="1"/>
          </p:cNvSpPr>
          <p:nvPr>
            <p:ph idx="1"/>
          </p:nvPr>
        </p:nvSpPr>
        <p:spPr/>
        <p:txBody>
          <a:bodyPr/>
          <a:lstStyle/>
          <a:p>
            <a:r>
              <a:rPr lang="en-US" altLang="ko-KR" dirty="0" smtClean="0"/>
              <a:t>There are several reasons for a PD to leave from the network: (1) by its intention, (2) by mobility, (3) by limited resources.</a:t>
            </a:r>
          </a:p>
          <a:p>
            <a:r>
              <a:rPr lang="en-US" altLang="ko-KR" dirty="0" smtClean="0"/>
              <a:t>If a PD wants to leave from a multicast group, it multicasts a MGNF with notification type set to 2. A recipient of MGNF may send rekeying messages to valid group members for forward secrecy.</a:t>
            </a:r>
          </a:p>
          <a:p>
            <a:pPr lvl="1" algn="just"/>
            <a:r>
              <a:rPr lang="en-US" altLang="ko-KR" sz="2000" dirty="0"/>
              <a:t>Upon receiving </a:t>
            </a:r>
            <a:r>
              <a:rPr lang="en-US" altLang="ko-KR" sz="2000" dirty="0" smtClean="0"/>
              <a:t>the </a:t>
            </a:r>
            <a:r>
              <a:rPr lang="en-US" altLang="ko-KR" sz="2000" dirty="0"/>
              <a:t>MGNF, a forwarding PD </a:t>
            </a:r>
            <a:r>
              <a:rPr lang="en-US" altLang="ko-KR" sz="2000" dirty="0" smtClean="0"/>
              <a:t>deletes </a:t>
            </a:r>
            <a:r>
              <a:rPr lang="en-US" altLang="ko-KR" sz="2000" dirty="0"/>
              <a:t>the </a:t>
            </a:r>
            <a:r>
              <a:rPr lang="en-US" altLang="ko-KR" sz="2000" dirty="0" smtClean="0"/>
              <a:t>entry </a:t>
            </a:r>
            <a:r>
              <a:rPr lang="en-US" altLang="ko-KR" sz="2000" dirty="0"/>
              <a:t>of the originator of the </a:t>
            </a:r>
            <a:r>
              <a:rPr lang="en-US" altLang="ko-KR" sz="2000" dirty="0" smtClean="0"/>
              <a:t>MGNF, </a:t>
            </a:r>
            <a:r>
              <a:rPr lang="en-US" altLang="ko-KR" sz="2000" dirty="0"/>
              <a:t>and forward the MGNF.</a:t>
            </a:r>
          </a:p>
          <a:p>
            <a:pPr lvl="1" algn="just"/>
            <a:r>
              <a:rPr lang="en-US" altLang="ko-KR" sz="2000" dirty="0"/>
              <a:t>Upon receiving </a:t>
            </a:r>
            <a:r>
              <a:rPr lang="en-US" altLang="ko-KR" sz="2000" dirty="0" smtClean="0"/>
              <a:t>the </a:t>
            </a:r>
            <a:r>
              <a:rPr lang="en-US" altLang="ko-KR" sz="2000" dirty="0"/>
              <a:t>MGNF, a non-forwarding PD </a:t>
            </a:r>
            <a:r>
              <a:rPr lang="en-US" altLang="ko-KR" sz="2000" dirty="0" smtClean="0"/>
              <a:t>deletes </a:t>
            </a:r>
            <a:r>
              <a:rPr lang="en-US" altLang="ko-KR" sz="2000" dirty="0"/>
              <a:t>the </a:t>
            </a:r>
            <a:r>
              <a:rPr lang="en-US" altLang="ko-KR" sz="2000" dirty="0" smtClean="0"/>
              <a:t>entry </a:t>
            </a:r>
            <a:r>
              <a:rPr lang="en-US" altLang="ko-KR" sz="2000" dirty="0"/>
              <a:t>of the originator of the </a:t>
            </a:r>
            <a:r>
              <a:rPr lang="en-US" altLang="ko-KR" sz="2000" dirty="0" smtClean="0"/>
              <a:t>MGNF, </a:t>
            </a:r>
            <a:r>
              <a:rPr lang="en-US" altLang="ko-KR" sz="2000" dirty="0"/>
              <a:t>but does not forward the MGNF</a:t>
            </a:r>
            <a:r>
              <a:rPr lang="en-US" altLang="ko-KR" sz="2000" dirty="0" smtClean="0"/>
              <a:t>.</a:t>
            </a:r>
          </a:p>
          <a:p>
            <a:pPr lvl="1" algn="just"/>
            <a:endParaRPr lang="en-US" altLang="ko-KR" sz="20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930B5676-B763-49EF-9EE9-1C510D5788E8}" type="slidenum">
              <a:rPr lang="en-US" altLang="ko-KR" smtClean="0"/>
              <a:pPr>
                <a:defRPr/>
              </a:pPr>
              <a:t>16</a:t>
            </a:fld>
            <a:endParaRPr lang="en-US" altLang="ko-KR"/>
          </a:p>
        </p:txBody>
      </p:sp>
    </p:spTree>
    <p:extLst>
      <p:ext uri="{BB962C8B-B14F-4D97-AF65-F5344CB8AC3E}">
        <p14:creationId xmlns:p14="http://schemas.microsoft.com/office/powerpoint/2010/main" val="3014473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a:xfrm>
            <a:off x="685800" y="685800"/>
            <a:ext cx="7772400" cy="727075"/>
          </a:xfrm>
        </p:spPr>
        <p:txBody>
          <a:bodyPr/>
          <a:lstStyle/>
          <a:p>
            <a:r>
              <a:rPr lang="en-US" altLang="ko-KR" dirty="0" smtClean="0">
                <a:ea typeface="굴림" charset="-127"/>
              </a:rPr>
              <a:t>Mobility Support for Multicast (1/2)</a:t>
            </a:r>
            <a:endParaRPr lang="ko-KR" altLang="en-US" dirty="0" smtClean="0">
              <a:ea typeface="굴림" charset="-127"/>
            </a:endParaRPr>
          </a:p>
        </p:txBody>
      </p:sp>
      <p:sp>
        <p:nvSpPr>
          <p:cNvPr id="3" name="내용 개체 틀 2"/>
          <p:cNvSpPr>
            <a:spLocks noGrp="1"/>
          </p:cNvSpPr>
          <p:nvPr>
            <p:ph idx="1"/>
          </p:nvPr>
        </p:nvSpPr>
        <p:spPr>
          <a:xfrm>
            <a:off x="457200" y="1600200"/>
            <a:ext cx="4043363" cy="4525963"/>
          </a:xfrm>
        </p:spPr>
        <p:txBody>
          <a:bodyPr>
            <a:normAutofit/>
          </a:bodyPr>
          <a:lstStyle/>
          <a:p>
            <a:pPr>
              <a:lnSpc>
                <a:spcPct val="90000"/>
              </a:lnSpc>
            </a:pPr>
            <a:r>
              <a:rPr lang="en-US" altLang="ko-KR" sz="1800" dirty="0" smtClean="0">
                <a:ea typeface="굴림" charset="-127"/>
              </a:rPr>
              <a:t>The PDs’ routing table can be changed due to their mobility.</a:t>
            </a:r>
          </a:p>
          <a:p>
            <a:pPr>
              <a:lnSpc>
                <a:spcPct val="90000"/>
              </a:lnSpc>
            </a:pPr>
            <a:endParaRPr lang="en-US" altLang="ko-KR" sz="1800" dirty="0" smtClean="0">
              <a:ea typeface="굴림" charset="-127"/>
            </a:endParaRPr>
          </a:p>
          <a:p>
            <a:pPr>
              <a:lnSpc>
                <a:spcPct val="90000"/>
              </a:lnSpc>
            </a:pPr>
            <a:r>
              <a:rPr lang="en-US" altLang="ko-KR" sz="1800" dirty="0" smtClean="0">
                <a:ea typeface="굴림" charset="-127"/>
              </a:rPr>
              <a:t>If a PD recognizes that routing table needs to change, it transmits MGNF (notification type = 6) to other PD which needs to change its routing table.</a:t>
            </a:r>
          </a:p>
          <a:p>
            <a:pPr>
              <a:lnSpc>
                <a:spcPct val="90000"/>
              </a:lnSpc>
            </a:pPr>
            <a:endParaRPr lang="en-US" altLang="ko-KR" sz="1800" dirty="0" smtClean="0">
              <a:ea typeface="굴림" charset="-127"/>
            </a:endParaRPr>
          </a:p>
          <a:p>
            <a:pPr>
              <a:lnSpc>
                <a:spcPct val="90000"/>
              </a:lnSpc>
            </a:pPr>
            <a:r>
              <a:rPr lang="en-US" altLang="ko-KR" sz="1800" dirty="0" smtClean="0">
                <a:ea typeface="굴림" charset="-127"/>
              </a:rPr>
              <a:t>A PD receiving that MGNF changes its routing table. </a:t>
            </a:r>
          </a:p>
        </p:txBody>
      </p:sp>
      <p:sp>
        <p:nvSpPr>
          <p:cNvPr id="25" name="슬라이드 번호 개체 틀 3"/>
          <p:cNvSpPr>
            <a:spLocks noGrp="1"/>
          </p:cNvSpPr>
          <p:nvPr>
            <p:ph type="sldNum" sz="quarter" idx="10"/>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A82037B8-E4DB-468D-BB89-5DDD3D530FA5}" type="slidenum">
              <a:rPr lang="en-US" altLang="ko-KR" smtClean="0">
                <a:latin typeface="Times New Roman" pitchFamily="18" charset="0"/>
              </a:rPr>
              <a:pPr/>
              <a:t>17</a:t>
            </a:fld>
            <a:endParaRPr lang="en-US" altLang="ko-KR" smtClean="0">
              <a:latin typeface="Times New Roman" pitchFamily="18" charset="0"/>
            </a:endParaRPr>
          </a:p>
        </p:txBody>
      </p:sp>
      <p:grpSp>
        <p:nvGrpSpPr>
          <p:cNvPr id="63" name="그룹 8"/>
          <p:cNvGrpSpPr>
            <a:grpSpLocks/>
          </p:cNvGrpSpPr>
          <p:nvPr/>
        </p:nvGrpSpPr>
        <p:grpSpPr bwMode="auto">
          <a:xfrm>
            <a:off x="5561336" y="2833426"/>
            <a:ext cx="2341562" cy="2341563"/>
            <a:chOff x="4860032" y="2096852"/>
            <a:chExt cx="2340260" cy="2340260"/>
          </a:xfrm>
        </p:grpSpPr>
        <p:sp>
          <p:nvSpPr>
            <p:cNvPr id="64" name="타원 6"/>
            <p:cNvSpPr>
              <a:spLocks noChangeArrowheads="1"/>
            </p:cNvSpPr>
            <p:nvPr/>
          </p:nvSpPr>
          <p:spPr bwMode="auto">
            <a:xfrm>
              <a:off x="5868144" y="3104964"/>
              <a:ext cx="324036" cy="32403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65" name="타원 7"/>
            <p:cNvSpPr>
              <a:spLocks noChangeArrowheads="1"/>
            </p:cNvSpPr>
            <p:nvPr/>
          </p:nvSpPr>
          <p:spPr bwMode="auto">
            <a:xfrm>
              <a:off x="4860032" y="2096852"/>
              <a:ext cx="2340260" cy="2340260"/>
            </a:xfrm>
            <a:prstGeom prst="ellipse">
              <a:avLst/>
            </a:prstGeom>
            <a:noFill/>
            <a:ln w="9525" algn="ctr">
              <a:solidFill>
                <a:schemeClr val="tx2"/>
              </a:solidFill>
              <a:prstDash val="dash"/>
              <a:round/>
              <a:headEnd/>
              <a:tailEnd/>
            </a:ln>
            <a:effectLst>
              <a:prstShdw prst="shdw17" dist="17961" dir="2700000">
                <a:schemeClr val="bg2"/>
              </a:prstShdw>
            </a:effectLst>
            <a:extLst>
              <a:ext uri="{909E8E84-426E-40DD-AFC4-6F175D3DCCD1}">
                <a14:hiddenFill xmlns:a14="http://schemas.microsoft.com/office/drawing/2010/main">
                  <a:solidFill>
                    <a:srgbClr val="FFFFFF"/>
                  </a:solidFill>
                </a14:hiddenFill>
              </a:ext>
            </a:extLst>
          </p:spPr>
          <p:txBody>
            <a:bodyPr lIns="0" tIns="0" rIns="0" bIns="0" anchor="ctr"/>
            <a:lstStyle/>
            <a:p>
              <a:pPr algn="ctr"/>
              <a:endParaRPr lang="ko-KR" altLang="en-US" sz="1500">
                <a:solidFill>
                  <a:schemeClr val="bg1"/>
                </a:solidFill>
              </a:endParaRPr>
            </a:p>
          </p:txBody>
        </p:sp>
      </p:grpSp>
      <p:grpSp>
        <p:nvGrpSpPr>
          <p:cNvPr id="66" name="그룹 9"/>
          <p:cNvGrpSpPr>
            <a:grpSpLocks/>
          </p:cNvGrpSpPr>
          <p:nvPr/>
        </p:nvGrpSpPr>
        <p:grpSpPr bwMode="auto">
          <a:xfrm>
            <a:off x="4821715" y="2493016"/>
            <a:ext cx="2339975" cy="2339975"/>
            <a:chOff x="4860032" y="2096852"/>
            <a:chExt cx="2340260" cy="2340260"/>
          </a:xfrm>
        </p:grpSpPr>
        <p:sp>
          <p:nvSpPr>
            <p:cNvPr id="67" name="타원 10"/>
            <p:cNvSpPr>
              <a:spLocks noChangeArrowheads="1"/>
            </p:cNvSpPr>
            <p:nvPr/>
          </p:nvSpPr>
          <p:spPr bwMode="auto">
            <a:xfrm>
              <a:off x="5868144" y="3104964"/>
              <a:ext cx="324036" cy="32403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a:solidFill>
                    <a:schemeClr val="bg1"/>
                  </a:solidFill>
                </a:rPr>
                <a:t>A</a:t>
              </a:r>
              <a:endParaRPr lang="ko-KR" altLang="en-US" sz="1500">
                <a:solidFill>
                  <a:schemeClr val="bg1"/>
                </a:solidFill>
              </a:endParaRPr>
            </a:p>
          </p:txBody>
        </p:sp>
        <p:sp>
          <p:nvSpPr>
            <p:cNvPr id="68" name="타원 11"/>
            <p:cNvSpPr>
              <a:spLocks noChangeArrowheads="1"/>
            </p:cNvSpPr>
            <p:nvPr/>
          </p:nvSpPr>
          <p:spPr bwMode="auto">
            <a:xfrm>
              <a:off x="4860032" y="2096852"/>
              <a:ext cx="2340260" cy="2340260"/>
            </a:xfrm>
            <a:prstGeom prst="ellipse">
              <a:avLst/>
            </a:prstGeom>
            <a:noFill/>
            <a:ln w="9525" algn="ctr">
              <a:solidFill>
                <a:schemeClr val="tx2"/>
              </a:solidFill>
              <a:prstDash val="dash"/>
              <a:round/>
              <a:headEnd/>
              <a:tailEnd/>
            </a:ln>
            <a:effectLst>
              <a:prstShdw prst="shdw17" dist="17961" dir="2700000">
                <a:schemeClr val="bg2"/>
              </a:prstShdw>
            </a:effectLst>
            <a:extLst>
              <a:ext uri="{909E8E84-426E-40DD-AFC4-6F175D3DCCD1}">
                <a14:hiddenFill xmlns:a14="http://schemas.microsoft.com/office/drawing/2010/main">
                  <a:solidFill>
                    <a:srgbClr val="FFFFFF"/>
                  </a:solidFill>
                </a14:hiddenFill>
              </a:ext>
            </a:ex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grpSp>
      <p:grpSp>
        <p:nvGrpSpPr>
          <p:cNvPr id="69" name="그룹 12"/>
          <p:cNvGrpSpPr>
            <a:grpSpLocks/>
          </p:cNvGrpSpPr>
          <p:nvPr/>
        </p:nvGrpSpPr>
        <p:grpSpPr bwMode="auto">
          <a:xfrm>
            <a:off x="5593300" y="2034351"/>
            <a:ext cx="2339975" cy="2339975"/>
            <a:chOff x="4860032" y="2096852"/>
            <a:chExt cx="2340260" cy="2340260"/>
          </a:xfrm>
        </p:grpSpPr>
        <p:sp>
          <p:nvSpPr>
            <p:cNvPr id="70" name="타원 69"/>
            <p:cNvSpPr/>
            <p:nvPr/>
          </p:nvSpPr>
          <p:spPr bwMode="auto">
            <a:xfrm>
              <a:off x="5868218" y="3105037"/>
              <a:ext cx="323889" cy="323889"/>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C</a:t>
              </a:r>
              <a:endParaRPr lang="ko-KR" altLang="en-US" sz="1500" dirty="0">
                <a:solidFill>
                  <a:schemeClr val="tx1"/>
                </a:solidFill>
                <a:ea typeface="굴림" pitchFamily="50" charset="-127"/>
              </a:endParaRPr>
            </a:p>
          </p:txBody>
        </p:sp>
        <p:sp>
          <p:nvSpPr>
            <p:cNvPr id="71" name="타원 14"/>
            <p:cNvSpPr>
              <a:spLocks noChangeArrowheads="1"/>
            </p:cNvSpPr>
            <p:nvPr/>
          </p:nvSpPr>
          <p:spPr bwMode="auto">
            <a:xfrm>
              <a:off x="4860032" y="2096852"/>
              <a:ext cx="2340260" cy="2340260"/>
            </a:xfrm>
            <a:prstGeom prst="ellipse">
              <a:avLst/>
            </a:prstGeom>
            <a:noFill/>
            <a:ln w="9525" algn="ctr">
              <a:solidFill>
                <a:schemeClr val="tx2"/>
              </a:solidFill>
              <a:prstDash val="dash"/>
              <a:round/>
              <a:headEnd/>
              <a:tailEnd/>
            </a:ln>
            <a:effectLst>
              <a:prstShdw prst="shdw17" dist="17961" dir="2700000">
                <a:schemeClr val="bg2"/>
              </a:prstShdw>
            </a:effectLst>
            <a:extLst>
              <a:ext uri="{909E8E84-426E-40DD-AFC4-6F175D3DCCD1}">
                <a14:hiddenFill xmlns:a14="http://schemas.microsoft.com/office/drawing/2010/main">
                  <a:solidFill>
                    <a:srgbClr val="FFFFFF"/>
                  </a:solidFill>
                </a14:hiddenFill>
              </a:ext>
            </a:extLst>
          </p:spPr>
          <p:txBody>
            <a:bodyPr lIns="0" tIns="0" rIns="0" bIns="0" anchor="ctr"/>
            <a:lstStyle/>
            <a:p>
              <a:pPr algn="ctr"/>
              <a:endParaRPr lang="ko-KR" altLang="en-US" sz="1500">
                <a:solidFill>
                  <a:schemeClr val="bg1"/>
                </a:solidFill>
              </a:endParaRPr>
            </a:p>
          </p:txBody>
        </p:sp>
      </p:grpSp>
      <p:sp>
        <p:nvSpPr>
          <p:cNvPr id="72" name="타원 6"/>
          <p:cNvSpPr>
            <a:spLocks noChangeArrowheads="1"/>
          </p:cNvSpPr>
          <p:nvPr/>
        </p:nvSpPr>
        <p:spPr bwMode="auto">
          <a:xfrm>
            <a:off x="7572891" y="3204946"/>
            <a:ext cx="324216" cy="324216"/>
          </a:xfrm>
          <a:prstGeom prst="ellipse">
            <a:avLst/>
          </a:prstGeom>
          <a:solidFill>
            <a:schemeClr val="accent1">
              <a:alpha val="50000"/>
            </a:schemeClr>
          </a:solidFill>
          <a:ln w="9525" algn="ctr">
            <a:no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73" name="오른쪽 화살표 72"/>
          <p:cNvSpPr/>
          <p:nvPr/>
        </p:nvSpPr>
        <p:spPr bwMode="auto">
          <a:xfrm rot="8748444">
            <a:off x="6877185" y="3619926"/>
            <a:ext cx="778785" cy="113302"/>
          </a:xfrm>
          <a:prstGeom prst="rightArrow">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4" name="TextBox 78"/>
          <p:cNvSpPr txBox="1">
            <a:spLocks noChangeArrowheads="1"/>
          </p:cNvSpPr>
          <p:nvPr/>
        </p:nvSpPr>
        <p:spPr bwMode="auto">
          <a:xfrm>
            <a:off x="5383375" y="6039412"/>
            <a:ext cx="3736975"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a:t>Multicast Group Notification Frame</a:t>
            </a:r>
            <a:endParaRPr lang="ko-KR" altLang="en-US" dirty="0"/>
          </a:p>
        </p:txBody>
      </p:sp>
      <p:sp>
        <p:nvSpPr>
          <p:cNvPr id="75" name="오른쪽 화살표 74"/>
          <p:cNvSpPr/>
          <p:nvPr/>
        </p:nvSpPr>
        <p:spPr>
          <a:xfrm>
            <a:off x="4607088" y="6094975"/>
            <a:ext cx="776287" cy="255587"/>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76" name="오른쪽 화살표 75"/>
          <p:cNvSpPr/>
          <p:nvPr/>
        </p:nvSpPr>
        <p:spPr>
          <a:xfrm rot="16200000">
            <a:off x="6503619" y="3510060"/>
            <a:ext cx="496830" cy="167776"/>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7" name="타원형 설명선 6"/>
          <p:cNvSpPr/>
          <p:nvPr/>
        </p:nvSpPr>
        <p:spPr bwMode="auto">
          <a:xfrm>
            <a:off x="6904498" y="2524432"/>
            <a:ext cx="795498" cy="679906"/>
          </a:xfrm>
          <a:prstGeom prst="wedgeEllipseCallout">
            <a:avLst>
              <a:gd name="adj1" fmla="val -784"/>
              <a:gd name="adj2" fmla="val 101894"/>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Arial" charset="0"/>
                <a:ea typeface="굴림" pitchFamily="50" charset="-127"/>
              </a:rPr>
              <a:t>Move</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Tree>
    <p:extLst>
      <p:ext uri="{BB962C8B-B14F-4D97-AF65-F5344CB8AC3E}">
        <p14:creationId xmlns:p14="http://schemas.microsoft.com/office/powerpoint/2010/main" val="1367088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타원 27"/>
          <p:cNvSpPr/>
          <p:nvPr/>
        </p:nvSpPr>
        <p:spPr bwMode="auto">
          <a:xfrm>
            <a:off x="6853696" y="416655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11268" name="제목 1"/>
          <p:cNvSpPr>
            <a:spLocks noGrp="1"/>
          </p:cNvSpPr>
          <p:nvPr>
            <p:ph type="title"/>
          </p:nvPr>
        </p:nvSpPr>
        <p:spPr>
          <a:xfrm>
            <a:off x="685800" y="685800"/>
            <a:ext cx="7772400" cy="727075"/>
          </a:xfrm>
        </p:spPr>
        <p:txBody>
          <a:bodyPr/>
          <a:lstStyle/>
          <a:p>
            <a:r>
              <a:rPr lang="en-US" altLang="ko-KR" dirty="0">
                <a:ea typeface="굴림" charset="-127"/>
              </a:rPr>
              <a:t>Mobility Support for </a:t>
            </a:r>
            <a:r>
              <a:rPr lang="en-US" altLang="ko-KR" dirty="0" smtClean="0">
                <a:ea typeface="굴림" charset="-127"/>
              </a:rPr>
              <a:t>Multicast</a:t>
            </a:r>
            <a:r>
              <a:rPr lang="en-US" altLang="ko-KR" dirty="0">
                <a:ea typeface="굴림" charset="-127"/>
              </a:rPr>
              <a:t> </a:t>
            </a:r>
            <a:r>
              <a:rPr lang="en-US" altLang="ko-KR" dirty="0" smtClean="0">
                <a:ea typeface="굴림" charset="-127"/>
              </a:rPr>
              <a:t>(2/2)</a:t>
            </a:r>
            <a:endParaRPr lang="ko-KR" altLang="en-US" dirty="0" smtClean="0">
              <a:ea typeface="굴림" charset="-127"/>
            </a:endParaRPr>
          </a:p>
        </p:txBody>
      </p:sp>
      <p:sp>
        <p:nvSpPr>
          <p:cNvPr id="11269" name="내용 개체 틀 2"/>
          <p:cNvSpPr>
            <a:spLocks noGrp="1"/>
          </p:cNvSpPr>
          <p:nvPr>
            <p:ph idx="1"/>
          </p:nvPr>
        </p:nvSpPr>
        <p:spPr>
          <a:xfrm>
            <a:off x="457200" y="1628800"/>
            <a:ext cx="3970338" cy="4525963"/>
          </a:xfrm>
        </p:spPr>
        <p:txBody>
          <a:bodyPr/>
          <a:lstStyle/>
          <a:p>
            <a:r>
              <a:rPr lang="en-US" altLang="ko-KR" sz="2000" kern="1200" dirty="0" smtClean="0"/>
              <a:t>A PD starts local repair if it detects link </a:t>
            </a:r>
            <a:r>
              <a:rPr lang="en-US" altLang="ko-KR" sz="2000" dirty="0" smtClean="0">
                <a:ea typeface="굴림" charset="-127"/>
              </a:rPr>
              <a:t>breakage between multicast group members (due to expiration timer).</a:t>
            </a:r>
            <a:r>
              <a:rPr lang="en-US" altLang="ko-KR" sz="2000" kern="1200" dirty="0" smtClean="0"/>
              <a:t> </a:t>
            </a:r>
          </a:p>
          <a:p>
            <a:r>
              <a:rPr lang="en-US" altLang="ko-KR" sz="1800" dirty="0" smtClean="0">
                <a:ea typeface="굴림" charset="-127"/>
              </a:rPr>
              <a:t>Then, the PD multicasts MGNF (notification type = 7) in order to block multiple path with local repair in same group.</a:t>
            </a:r>
          </a:p>
          <a:p>
            <a:r>
              <a:rPr lang="en-US" altLang="ko-KR" sz="1800" dirty="0" smtClean="0">
                <a:ea typeface="굴림" charset="-127"/>
              </a:rPr>
              <a:t>And, the PD performing local repair broadcasts an ACF within K-hop coverage.</a:t>
            </a:r>
          </a:p>
          <a:p>
            <a:r>
              <a:rPr lang="en-US" altLang="ko-KR" sz="1800" dirty="0" smtClean="0">
                <a:ea typeface="굴림" charset="-127"/>
              </a:rPr>
              <a:t>Therefore, Local repair can mobility support based on finding/joining procedure.</a:t>
            </a:r>
          </a:p>
          <a:p>
            <a:pPr marL="0" indent="0">
              <a:buNone/>
            </a:pPr>
            <a:endParaRPr lang="en-US" altLang="ko-KR" sz="1800" dirty="0" smtClean="0">
              <a:ea typeface="굴림" charset="-127"/>
            </a:endParaRPr>
          </a:p>
        </p:txBody>
      </p:sp>
      <p:sp>
        <p:nvSpPr>
          <p:cNvPr id="39" name="타원 6"/>
          <p:cNvSpPr>
            <a:spLocks noChangeArrowheads="1"/>
          </p:cNvSpPr>
          <p:nvPr/>
        </p:nvSpPr>
        <p:spPr bwMode="auto">
          <a:xfrm>
            <a:off x="7227362" y="2318660"/>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48" name="타원 10"/>
          <p:cNvSpPr>
            <a:spLocks noChangeArrowheads="1"/>
          </p:cNvSpPr>
          <p:nvPr/>
        </p:nvSpPr>
        <p:spPr bwMode="auto">
          <a:xfrm>
            <a:off x="5724014" y="3110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63" name="타원 6"/>
          <p:cNvSpPr>
            <a:spLocks noChangeArrowheads="1"/>
          </p:cNvSpPr>
          <p:nvPr/>
        </p:nvSpPr>
        <p:spPr bwMode="auto">
          <a:xfrm>
            <a:off x="7731418" y="2857417"/>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cxnSp>
        <p:nvCxnSpPr>
          <p:cNvPr id="65" name="직선 연결선 64"/>
          <p:cNvCxnSpPr>
            <a:stCxn id="39" idx="5"/>
            <a:endCxn id="63" idx="1"/>
          </p:cNvCxnSpPr>
          <p:nvPr/>
        </p:nvCxnSpPr>
        <p:spPr bwMode="auto">
          <a:xfrm>
            <a:off x="7504098" y="2595396"/>
            <a:ext cx="274800" cy="30950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67" name="타원 6"/>
          <p:cNvSpPr>
            <a:spLocks noChangeArrowheads="1"/>
          </p:cNvSpPr>
          <p:nvPr/>
        </p:nvSpPr>
        <p:spPr bwMode="auto">
          <a:xfrm>
            <a:off x="6184107" y="3680282"/>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cxnSp>
        <p:nvCxnSpPr>
          <p:cNvPr id="69" name="직선 연결선 68"/>
          <p:cNvCxnSpPr>
            <a:stCxn id="48" idx="5"/>
            <a:endCxn id="67" idx="1"/>
          </p:cNvCxnSpPr>
          <p:nvPr/>
        </p:nvCxnSpPr>
        <p:spPr bwMode="auto">
          <a:xfrm>
            <a:off x="6000563" y="3386879"/>
            <a:ext cx="231024" cy="340883"/>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74" name="타원 6"/>
          <p:cNvSpPr>
            <a:spLocks noChangeArrowheads="1"/>
          </p:cNvSpPr>
          <p:nvPr/>
        </p:nvSpPr>
        <p:spPr bwMode="auto">
          <a:xfrm>
            <a:off x="7640904" y="3758819"/>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cxnSp>
        <p:nvCxnSpPr>
          <p:cNvPr id="76" name="직선 연결선 75"/>
          <p:cNvCxnSpPr>
            <a:stCxn id="67" idx="5"/>
            <a:endCxn id="28" idx="1"/>
          </p:cNvCxnSpPr>
          <p:nvPr/>
        </p:nvCxnSpPr>
        <p:spPr bwMode="auto">
          <a:xfrm>
            <a:off x="6460843" y="3957018"/>
            <a:ext cx="440280" cy="256960"/>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직선 연결선 76"/>
          <p:cNvCxnSpPr>
            <a:stCxn id="63" idx="4"/>
            <a:endCxn id="74" idx="0"/>
          </p:cNvCxnSpPr>
          <p:nvPr/>
        </p:nvCxnSpPr>
        <p:spPr bwMode="auto">
          <a:xfrm flipH="1">
            <a:off x="7803017" y="3181637"/>
            <a:ext cx="90514" cy="5771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8" name="직선 연결선 77"/>
          <p:cNvCxnSpPr>
            <a:stCxn id="28" idx="7"/>
            <a:endCxn id="74" idx="3"/>
          </p:cNvCxnSpPr>
          <p:nvPr/>
        </p:nvCxnSpPr>
        <p:spPr bwMode="auto">
          <a:xfrm flipV="1">
            <a:off x="7130119" y="4035555"/>
            <a:ext cx="558265" cy="178423"/>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2" name="타원형 설명선 91"/>
          <p:cNvSpPr/>
          <p:nvPr/>
        </p:nvSpPr>
        <p:spPr bwMode="auto">
          <a:xfrm>
            <a:off x="5436094" y="4328476"/>
            <a:ext cx="795498" cy="679906"/>
          </a:xfrm>
          <a:prstGeom prst="wedgeEllipseCallout">
            <a:avLst>
              <a:gd name="adj1" fmla="val 104806"/>
              <a:gd name="adj2" fmla="val -70127"/>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Arial" charset="0"/>
                <a:ea typeface="굴림" pitchFamily="50" charset="-127"/>
              </a:rPr>
              <a:t>Link</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Break</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93" name="타원형 설명선 92"/>
          <p:cNvSpPr/>
          <p:nvPr/>
        </p:nvSpPr>
        <p:spPr bwMode="auto">
          <a:xfrm>
            <a:off x="7227362" y="5008382"/>
            <a:ext cx="1017046" cy="679906"/>
          </a:xfrm>
          <a:prstGeom prst="wedgeEllipseCallout">
            <a:avLst>
              <a:gd name="adj1" fmla="val -64301"/>
              <a:gd name="adj2" fmla="val -123891"/>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Arial" charset="0"/>
                <a:ea typeface="굴림" pitchFamily="50" charset="-127"/>
              </a:rPr>
              <a:t>PD</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Disappear</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94" name="타원형 설명선 93"/>
          <p:cNvSpPr/>
          <p:nvPr/>
        </p:nvSpPr>
        <p:spPr bwMode="auto">
          <a:xfrm>
            <a:off x="7803012" y="4340419"/>
            <a:ext cx="795498" cy="679906"/>
          </a:xfrm>
          <a:prstGeom prst="wedgeEllipseCallout">
            <a:avLst>
              <a:gd name="adj1" fmla="val -93010"/>
              <a:gd name="adj2" fmla="val -62308"/>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Arial" charset="0"/>
                <a:ea typeface="굴림" pitchFamily="50" charset="-127"/>
              </a:rPr>
              <a:t>Link</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Break</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99"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18</a:t>
            </a:fld>
            <a:endParaRPr lang="en-US" altLang="ko-KR"/>
          </a:p>
        </p:txBody>
      </p:sp>
      <p:sp>
        <p:nvSpPr>
          <p:cNvPr id="30" name="타원형 설명선 29"/>
          <p:cNvSpPr/>
          <p:nvPr/>
        </p:nvSpPr>
        <p:spPr bwMode="auto">
          <a:xfrm>
            <a:off x="4510703" y="3369550"/>
            <a:ext cx="1017046" cy="741781"/>
          </a:xfrm>
          <a:prstGeom prst="wedgeEllipseCallout">
            <a:avLst>
              <a:gd name="adj1" fmla="val 105637"/>
              <a:gd name="adj2" fmla="val 19410"/>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Local</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Repair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Start</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31" name="타원형 설명선 30"/>
          <p:cNvSpPr/>
          <p:nvPr/>
        </p:nvSpPr>
        <p:spPr bwMode="auto">
          <a:xfrm>
            <a:off x="7999874" y="3063436"/>
            <a:ext cx="1017046" cy="741781"/>
          </a:xfrm>
          <a:prstGeom prst="wedgeEllipseCallout">
            <a:avLst>
              <a:gd name="adj1" fmla="val -45951"/>
              <a:gd name="adj2" fmla="val 50944"/>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Local</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Repair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Start</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35" name="타원 6"/>
          <p:cNvSpPr>
            <a:spLocks noChangeArrowheads="1"/>
          </p:cNvSpPr>
          <p:nvPr/>
        </p:nvSpPr>
        <p:spPr bwMode="auto">
          <a:xfrm>
            <a:off x="5953967" y="5186227"/>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6" name="타원 35"/>
          <p:cNvSpPr/>
          <p:nvPr/>
        </p:nvSpPr>
        <p:spPr bwMode="auto">
          <a:xfrm>
            <a:off x="6459617" y="4684532"/>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cxnSp>
        <p:nvCxnSpPr>
          <p:cNvPr id="37" name="직선 연결선 36"/>
          <p:cNvCxnSpPr>
            <a:stCxn id="36" idx="7"/>
            <a:endCxn id="28" idx="3"/>
          </p:cNvCxnSpPr>
          <p:nvPr/>
        </p:nvCxnSpPr>
        <p:spPr bwMode="auto">
          <a:xfrm flipV="1">
            <a:off x="6736040" y="4442974"/>
            <a:ext cx="165083" cy="288985"/>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직선 연결선 37"/>
          <p:cNvCxnSpPr>
            <a:stCxn id="35" idx="7"/>
            <a:endCxn id="36" idx="3"/>
          </p:cNvCxnSpPr>
          <p:nvPr/>
        </p:nvCxnSpPr>
        <p:spPr bwMode="auto">
          <a:xfrm flipV="1">
            <a:off x="6230703" y="4960955"/>
            <a:ext cx="276341" cy="272752"/>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7" name="곱셈 기호 46"/>
          <p:cNvSpPr/>
          <p:nvPr/>
        </p:nvSpPr>
        <p:spPr bwMode="auto">
          <a:xfrm>
            <a:off x="6818581" y="4126468"/>
            <a:ext cx="435234" cy="435234"/>
          </a:xfrm>
          <a:prstGeom prst="mathMultiply">
            <a:avLst>
              <a:gd name="adj1" fmla="val 10950"/>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1" name="타원 50"/>
          <p:cNvSpPr/>
          <p:nvPr/>
        </p:nvSpPr>
        <p:spPr bwMode="auto">
          <a:xfrm>
            <a:off x="6929965" y="384270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52" name="TextBox 78"/>
          <p:cNvSpPr txBox="1">
            <a:spLocks noChangeArrowheads="1"/>
          </p:cNvSpPr>
          <p:nvPr/>
        </p:nvSpPr>
        <p:spPr bwMode="auto">
          <a:xfrm>
            <a:off x="5380186" y="6021288"/>
            <a:ext cx="35189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Advertisement Command Frame</a:t>
            </a:r>
            <a:endParaRPr lang="ko-KR" altLang="en-US" dirty="0"/>
          </a:p>
        </p:txBody>
      </p:sp>
      <p:sp>
        <p:nvSpPr>
          <p:cNvPr id="53" name="오른쪽 화살표 52"/>
          <p:cNvSpPr/>
          <p:nvPr/>
        </p:nvSpPr>
        <p:spPr>
          <a:xfrm>
            <a:off x="4603899" y="6076851"/>
            <a:ext cx="776287" cy="255587"/>
          </a:xfrm>
          <a:prstGeom prst="rightArrow">
            <a:avLst>
              <a:gd name="adj1" fmla="val 20017"/>
              <a:gd name="adj2" fmla="val 749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prstClr val="black"/>
              </a:solidFill>
            </a:endParaRPr>
          </a:p>
        </p:txBody>
      </p:sp>
      <p:sp>
        <p:nvSpPr>
          <p:cNvPr id="58" name="오른쪽 화살표 57"/>
          <p:cNvSpPr/>
          <p:nvPr/>
        </p:nvSpPr>
        <p:spPr>
          <a:xfrm rot="13953306">
            <a:off x="5981802" y="3334686"/>
            <a:ext cx="550068" cy="199281"/>
          </a:xfrm>
          <a:prstGeom prst="rightArrow">
            <a:avLst>
              <a:gd name="adj1" fmla="val 20017"/>
              <a:gd name="adj2" fmla="val 749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prstClr val="black"/>
              </a:solidFill>
            </a:endParaRPr>
          </a:p>
        </p:txBody>
      </p:sp>
      <p:sp>
        <p:nvSpPr>
          <p:cNvPr id="61" name="오른쪽 화살표 60"/>
          <p:cNvSpPr/>
          <p:nvPr/>
        </p:nvSpPr>
        <p:spPr>
          <a:xfrm rot="16671142">
            <a:off x="7385758" y="3319942"/>
            <a:ext cx="550068" cy="199281"/>
          </a:xfrm>
          <a:prstGeom prst="rightArrow">
            <a:avLst>
              <a:gd name="adj1" fmla="val 20017"/>
              <a:gd name="adj2" fmla="val 749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prstClr val="black"/>
              </a:solidFill>
            </a:endParaRPr>
          </a:p>
        </p:txBody>
      </p:sp>
      <p:sp>
        <p:nvSpPr>
          <p:cNvPr id="62" name="오른쪽 화살표 61"/>
          <p:cNvSpPr/>
          <p:nvPr/>
        </p:nvSpPr>
        <p:spPr>
          <a:xfrm rot="1258317">
            <a:off x="6544002" y="3890529"/>
            <a:ext cx="384078" cy="180660"/>
          </a:xfrm>
          <a:prstGeom prst="rightArrow">
            <a:avLst>
              <a:gd name="adj1" fmla="val 20017"/>
              <a:gd name="adj2" fmla="val 749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prstClr val="black"/>
              </a:solidFill>
            </a:endParaRPr>
          </a:p>
        </p:txBody>
      </p:sp>
      <p:sp>
        <p:nvSpPr>
          <p:cNvPr id="64" name="오른쪽 화살표 63"/>
          <p:cNvSpPr/>
          <p:nvPr/>
        </p:nvSpPr>
        <p:spPr>
          <a:xfrm rot="9827648">
            <a:off x="7282458" y="3790491"/>
            <a:ext cx="383047" cy="180092"/>
          </a:xfrm>
          <a:prstGeom prst="rightArrow">
            <a:avLst>
              <a:gd name="adj1" fmla="val 20017"/>
              <a:gd name="adj2" fmla="val 749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prstClr val="black"/>
              </a:solidFill>
            </a:endParaRPr>
          </a:p>
        </p:txBody>
      </p:sp>
    </p:spTree>
    <p:extLst>
      <p:ext uri="{BB962C8B-B14F-4D97-AF65-F5344CB8AC3E}">
        <p14:creationId xmlns:p14="http://schemas.microsoft.com/office/powerpoint/2010/main" val="2557445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a:spLocks noGrp="1"/>
          </p:cNvSpPr>
          <p:nvPr>
            <p:ph idx="1"/>
          </p:nvPr>
        </p:nvSpPr>
        <p:spPr>
          <a:xfrm>
            <a:off x="457200" y="1600200"/>
            <a:ext cx="7715200" cy="4525963"/>
          </a:xfrm>
        </p:spPr>
        <p:txBody>
          <a:bodyPr>
            <a:normAutofit/>
          </a:bodyPr>
          <a:lstStyle/>
          <a:p>
            <a:r>
              <a:rPr lang="en-US" altLang="ko-KR" sz="1800" dirty="0" smtClean="0">
                <a:ea typeface="굴림" charset="-127"/>
              </a:rPr>
              <a:t>If a PD receives a multicast data frame, it has to decide forwarding the frame or not.</a:t>
            </a:r>
          </a:p>
          <a:p>
            <a:r>
              <a:rPr lang="en-US" altLang="ko-KR" sz="1800" dirty="0" smtClean="0">
                <a:ea typeface="굴림" charset="-127"/>
              </a:rPr>
              <a:t>The PD receiving the multicast data frame compares the source address of the data frame and next-hop address entries of its routing table.</a:t>
            </a:r>
          </a:p>
          <a:p>
            <a:r>
              <a:rPr lang="en-US" altLang="ko-KR" sz="1800" dirty="0">
                <a:ea typeface="굴림" charset="-127"/>
              </a:rPr>
              <a:t>For the multicast data transmission, we have to know the following information from multicast data frame:</a:t>
            </a:r>
          </a:p>
          <a:p>
            <a:pPr lvl="1"/>
            <a:r>
              <a:rPr lang="en-US" altLang="ko-KR" sz="1800" dirty="0">
                <a:ea typeface="굴림" charset="-127"/>
              </a:rPr>
              <a:t>Destination address</a:t>
            </a:r>
          </a:p>
          <a:p>
            <a:pPr lvl="1"/>
            <a:r>
              <a:rPr lang="en-US" altLang="ko-KR" sz="1800" dirty="0">
                <a:ea typeface="굴림" charset="-127"/>
              </a:rPr>
              <a:t>Source address</a:t>
            </a:r>
          </a:p>
          <a:p>
            <a:pPr lvl="1"/>
            <a:r>
              <a:rPr lang="en-US" altLang="ko-KR" sz="1800" dirty="0">
                <a:ea typeface="굴림" charset="-127"/>
              </a:rPr>
              <a:t>Originator address</a:t>
            </a:r>
          </a:p>
          <a:p>
            <a:pPr lvl="1"/>
            <a:r>
              <a:rPr lang="en-US" altLang="ko-KR" sz="1800" dirty="0">
                <a:ea typeface="굴림" charset="-127"/>
              </a:rPr>
              <a:t>Sequence number</a:t>
            </a:r>
          </a:p>
          <a:p>
            <a:pPr lvl="1"/>
            <a:r>
              <a:rPr lang="en-US" altLang="ko-KR" sz="1800" dirty="0">
                <a:ea typeface="굴림" charset="-127"/>
              </a:rPr>
              <a:t>Time To Live(TTL)</a:t>
            </a:r>
          </a:p>
          <a:p>
            <a:r>
              <a:rPr lang="en-US" altLang="ko-KR" sz="1800" dirty="0">
                <a:ea typeface="굴림" charset="-127"/>
              </a:rPr>
              <a:t>This information should be included in all multicast data frames.</a:t>
            </a:r>
          </a:p>
          <a:p>
            <a:endParaRPr lang="en-US" altLang="ko-KR" sz="1800" dirty="0" smtClean="0">
              <a:ea typeface="굴림" charset="-127"/>
            </a:endParaRPr>
          </a:p>
        </p:txBody>
      </p:sp>
      <p:sp>
        <p:nvSpPr>
          <p:cNvPr id="7170" name="제목 1"/>
          <p:cNvSpPr>
            <a:spLocks noGrp="1"/>
          </p:cNvSpPr>
          <p:nvPr>
            <p:ph type="title"/>
          </p:nvPr>
        </p:nvSpPr>
        <p:spPr>
          <a:xfrm>
            <a:off x="685800" y="685800"/>
            <a:ext cx="7772400" cy="727075"/>
          </a:xfrm>
        </p:spPr>
        <p:txBody>
          <a:bodyPr/>
          <a:lstStyle/>
          <a:p>
            <a:r>
              <a:rPr lang="en-US" altLang="ko-KR" dirty="0" smtClean="0">
                <a:ea typeface="굴림" charset="-127"/>
              </a:rPr>
              <a:t>Multicast Data Transmission</a:t>
            </a:r>
            <a:endParaRPr lang="ko-KR" altLang="en-US" dirty="0" smtClean="0">
              <a:ea typeface="굴림" charset="-127"/>
            </a:endParaRPr>
          </a:p>
        </p:txBody>
      </p:sp>
      <p:sp>
        <p:nvSpPr>
          <p:cNvPr id="7172"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A82037B8-E4DB-468D-BB89-5DDD3D530FA5}" type="slidenum">
              <a:rPr lang="en-US" altLang="ko-KR" smtClean="0">
                <a:latin typeface="Times New Roman" pitchFamily="18" charset="0"/>
              </a:rPr>
              <a:pPr/>
              <a:t>19</a:t>
            </a:fld>
            <a:endParaRPr lang="en-US" altLang="ko-KR" smtClean="0">
              <a:latin typeface="Times New Roman" pitchFamily="18" charset="0"/>
            </a:endParaRPr>
          </a:p>
        </p:txBody>
      </p:sp>
    </p:spTree>
    <p:extLst>
      <p:ext uri="{BB962C8B-B14F-4D97-AF65-F5344CB8AC3E}">
        <p14:creationId xmlns:p14="http://schemas.microsoft.com/office/powerpoint/2010/main" val="449968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37985F6C-8C07-4262-8C70-31C5388C8E4E}" type="slidenum">
              <a:rPr lang="en-US" altLang="ko-KR" smtClean="0">
                <a:latin typeface="Times New Roman" pitchFamily="18" charset="0"/>
              </a:rPr>
              <a:pPr/>
              <a:t>2</a:t>
            </a:fld>
            <a:endParaRPr lang="en-US" altLang="ko-KR" smtClean="0">
              <a:latin typeface="Times New Roman" pitchFamily="18" charset="0"/>
            </a:endParaRPr>
          </a:p>
        </p:txBody>
      </p:sp>
      <p:sp>
        <p:nvSpPr>
          <p:cNvPr id="2051" name="Rectangle 2"/>
          <p:cNvSpPr>
            <a:spLocks noGrp="1" noChangeArrowheads="1"/>
          </p:cNvSpPr>
          <p:nvPr>
            <p:ph type="ctrTitle"/>
          </p:nvPr>
        </p:nvSpPr>
        <p:spPr>
          <a:xfrm>
            <a:off x="1042988" y="1989138"/>
            <a:ext cx="7072312" cy="1143000"/>
          </a:xfrm>
        </p:spPr>
        <p:txBody>
          <a:bodyPr/>
          <a:lstStyle/>
          <a:p>
            <a:r>
              <a:rPr lang="en-US" altLang="zh-CN" sz="3200" dirty="0">
                <a:ea typeface="宋体" pitchFamily="2" charset="-122"/>
              </a:rPr>
              <a:t>Technical Proposal for IEEE 802.15.8</a:t>
            </a:r>
            <a:endParaRPr lang="en-US" altLang="ko-KR" sz="3200" b="1" dirty="0" smtClean="0">
              <a:latin typeface="Arial" charset="0"/>
              <a:ea typeface="굴림" charset="-127"/>
            </a:endParaRPr>
          </a:p>
        </p:txBody>
      </p:sp>
      <p:sp>
        <p:nvSpPr>
          <p:cNvPr id="2052" name="Rectangle 3"/>
          <p:cNvSpPr>
            <a:spLocks noGrp="1" noChangeArrowheads="1"/>
          </p:cNvSpPr>
          <p:nvPr>
            <p:ph type="subTitle" idx="1"/>
          </p:nvPr>
        </p:nvSpPr>
        <p:spPr>
          <a:xfrm>
            <a:off x="1116013" y="3795713"/>
            <a:ext cx="6911975" cy="1992312"/>
          </a:xfrm>
        </p:spPr>
        <p:txBody>
          <a:bodyPr/>
          <a:lstStyle/>
          <a:p>
            <a:pPr>
              <a:lnSpc>
                <a:spcPct val="90000"/>
              </a:lnSpc>
            </a:pPr>
            <a:r>
              <a:rPr lang="en-US" altLang="ko-KR" sz="1800" dirty="0" err="1">
                <a:ea typeface="굴림" charset="-127"/>
              </a:rPr>
              <a:t>Jeongseok</a:t>
            </a:r>
            <a:r>
              <a:rPr lang="en-US" altLang="ko-KR" sz="1800" dirty="0">
                <a:ea typeface="굴림" charset="-127"/>
              </a:rPr>
              <a:t> Yu, </a:t>
            </a:r>
            <a:r>
              <a:rPr lang="en-US" altLang="ko-KR" sz="1800" dirty="0" err="1" smtClean="0">
                <a:ea typeface="굴림" charset="-127"/>
              </a:rPr>
              <a:t>Woongsoo</a:t>
            </a:r>
            <a:r>
              <a:rPr lang="en-US" altLang="ko-KR" sz="1800" dirty="0" smtClean="0">
                <a:ea typeface="굴림" charset="-127"/>
              </a:rPr>
              <a:t> Na, </a:t>
            </a:r>
            <a:r>
              <a:rPr lang="en-US" altLang="ko-KR" sz="1800" dirty="0" err="1" smtClean="0">
                <a:ea typeface="굴림" charset="-127"/>
              </a:rPr>
              <a:t>Hyoungchul</a:t>
            </a:r>
            <a:r>
              <a:rPr lang="en-US" altLang="ko-KR" sz="1800" dirty="0" smtClean="0">
                <a:ea typeface="굴림" charset="-127"/>
              </a:rPr>
              <a:t> </a:t>
            </a:r>
            <a:r>
              <a:rPr lang="en-US" altLang="ko-KR" sz="1800" dirty="0" err="1" smtClean="0">
                <a:ea typeface="굴림" charset="-127"/>
              </a:rPr>
              <a:t>Bae</a:t>
            </a:r>
            <a:r>
              <a:rPr lang="en-US" altLang="ko-KR" sz="1800" dirty="0" smtClean="0">
                <a:ea typeface="굴림" charset="-127"/>
              </a:rPr>
              <a:t>, </a:t>
            </a:r>
            <a:r>
              <a:rPr lang="en-US" altLang="ko-KR" sz="1800" dirty="0" err="1" smtClean="0">
                <a:ea typeface="굴림" charset="-127"/>
              </a:rPr>
              <a:t>Taejin</a:t>
            </a:r>
            <a:r>
              <a:rPr lang="en-US" altLang="ko-KR" sz="1800" dirty="0" smtClean="0">
                <a:ea typeface="굴림" charset="-127"/>
              </a:rPr>
              <a:t> Kim, </a:t>
            </a:r>
            <a:r>
              <a:rPr lang="en-US" altLang="ko-KR" sz="1800" dirty="0" err="1" smtClean="0">
                <a:ea typeface="굴림" charset="-127"/>
              </a:rPr>
              <a:t>Yunseong</a:t>
            </a:r>
            <a:r>
              <a:rPr lang="en-US" altLang="ko-KR" sz="1800" dirty="0" smtClean="0">
                <a:ea typeface="굴림" charset="-127"/>
              </a:rPr>
              <a:t> Lee, </a:t>
            </a:r>
            <a:r>
              <a:rPr lang="en-US" altLang="ko-KR" sz="1800" dirty="0" err="1" smtClean="0">
                <a:ea typeface="굴림" charset="-127"/>
              </a:rPr>
              <a:t>Juho</a:t>
            </a:r>
            <a:r>
              <a:rPr lang="en-US" altLang="ko-KR" sz="1800" dirty="0" smtClean="0">
                <a:ea typeface="굴림" charset="-127"/>
              </a:rPr>
              <a:t> Lee, </a:t>
            </a:r>
            <a:r>
              <a:rPr lang="en-US" altLang="ko-KR" sz="1800" dirty="0" err="1" smtClean="0">
                <a:ea typeface="굴림" charset="-127"/>
              </a:rPr>
              <a:t>Zeynep</a:t>
            </a:r>
            <a:r>
              <a:rPr lang="en-US" altLang="ko-KR" sz="1800" dirty="0" smtClean="0">
                <a:ea typeface="굴림" charset="-127"/>
              </a:rPr>
              <a:t> </a:t>
            </a:r>
            <a:r>
              <a:rPr lang="en-US" altLang="ko-KR" sz="1800" dirty="0" err="1" smtClean="0">
                <a:ea typeface="굴림" charset="-127"/>
              </a:rPr>
              <a:t>Vatandas</a:t>
            </a:r>
            <a:r>
              <a:rPr lang="en-US" altLang="ko-KR" sz="1800" dirty="0" smtClean="0">
                <a:ea typeface="굴림" charset="-127"/>
              </a:rPr>
              <a:t>, </a:t>
            </a:r>
            <a:r>
              <a:rPr lang="en-US" altLang="ko-KR" sz="1800" dirty="0" err="1" smtClean="0">
                <a:ea typeface="굴림" charset="-127"/>
              </a:rPr>
              <a:t>Sungrae</a:t>
            </a:r>
            <a:r>
              <a:rPr lang="en-US" altLang="ko-KR" sz="1800" dirty="0" smtClean="0">
                <a:ea typeface="굴림" charset="-127"/>
              </a:rPr>
              <a:t> Cho, and </a:t>
            </a:r>
            <a:r>
              <a:rPr lang="en-US" altLang="ko-KR" sz="1800" dirty="0" err="1" smtClean="0">
                <a:ea typeface="굴림" charset="-127"/>
              </a:rPr>
              <a:t>Junbeom</a:t>
            </a:r>
            <a:r>
              <a:rPr lang="en-US" altLang="ko-KR" sz="1800" dirty="0" smtClean="0">
                <a:ea typeface="굴림" charset="-127"/>
              </a:rPr>
              <a:t> </a:t>
            </a:r>
            <a:r>
              <a:rPr lang="en-US" altLang="ko-KR" sz="1800" dirty="0" err="1" smtClean="0">
                <a:ea typeface="굴림" charset="-127"/>
              </a:rPr>
              <a:t>Hur</a:t>
            </a:r>
            <a:endParaRPr lang="en-US" altLang="ko-KR" sz="1800" dirty="0" smtClean="0">
              <a:ea typeface="굴림" charset="-127"/>
            </a:endParaRPr>
          </a:p>
          <a:p>
            <a:pPr>
              <a:lnSpc>
                <a:spcPct val="90000"/>
              </a:lnSpc>
            </a:pPr>
            <a:endParaRPr lang="en-US" altLang="ko-KR" sz="2400" dirty="0" smtClean="0">
              <a:ea typeface="굴림" charset="-127"/>
            </a:endParaRPr>
          </a:p>
          <a:p>
            <a:pPr>
              <a:lnSpc>
                <a:spcPct val="90000"/>
              </a:lnSpc>
            </a:pPr>
            <a:r>
              <a:rPr lang="en-US" altLang="ko-KR" sz="2800" dirty="0" smtClean="0">
                <a:ea typeface="굴림" charset="-127"/>
              </a:rPr>
              <a:t>Chung-</a:t>
            </a:r>
            <a:r>
              <a:rPr lang="en-US" altLang="ko-KR" sz="2800" dirty="0" err="1" smtClean="0">
                <a:ea typeface="굴림" charset="-127"/>
              </a:rPr>
              <a:t>Ang</a:t>
            </a:r>
            <a:r>
              <a:rPr lang="en-US" altLang="ko-KR" sz="2800" dirty="0" smtClean="0">
                <a:ea typeface="굴림" charset="-127"/>
              </a:rPr>
              <a:t> University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A82037B8-E4DB-468D-BB89-5DDD3D530FA5}" type="slidenum">
              <a:rPr lang="en-US" altLang="ko-KR" smtClean="0">
                <a:latin typeface="Times New Roman" pitchFamily="18" charset="0"/>
              </a:rPr>
              <a:pPr/>
              <a:t>20</a:t>
            </a:fld>
            <a:endParaRPr lang="en-US" altLang="ko-KR" smtClean="0">
              <a:latin typeface="Times New Roman" pitchFamily="18" charset="0"/>
            </a:endParaRPr>
          </a:p>
        </p:txBody>
      </p:sp>
      <p:sp>
        <p:nvSpPr>
          <p:cNvPr id="5" name="제목 1"/>
          <p:cNvSpPr>
            <a:spLocks noGrp="1"/>
          </p:cNvSpPr>
          <p:nvPr>
            <p:ph type="title"/>
          </p:nvPr>
        </p:nvSpPr>
        <p:spPr>
          <a:xfrm>
            <a:off x="685800" y="685800"/>
            <a:ext cx="7772400" cy="727075"/>
          </a:xfrm>
        </p:spPr>
        <p:txBody>
          <a:bodyPr/>
          <a:lstStyle/>
          <a:p>
            <a:r>
              <a:rPr lang="en-US" altLang="ko-KR" dirty="0" smtClean="0">
                <a:ea typeface="굴림" charset="-127"/>
              </a:rPr>
              <a:t>Unicast Data Transmission</a:t>
            </a:r>
            <a:endParaRPr lang="ko-KR" altLang="en-US" dirty="0" smtClean="0">
              <a:ea typeface="굴림" charset="-127"/>
            </a:endParaRPr>
          </a:p>
        </p:txBody>
      </p:sp>
      <p:sp>
        <p:nvSpPr>
          <p:cNvPr id="8" name="내용 개체 틀 2"/>
          <p:cNvSpPr>
            <a:spLocks noGrp="1"/>
          </p:cNvSpPr>
          <p:nvPr>
            <p:ph idx="1"/>
          </p:nvPr>
        </p:nvSpPr>
        <p:spPr>
          <a:xfrm>
            <a:off x="457200" y="1600200"/>
            <a:ext cx="7715200" cy="4525963"/>
          </a:xfrm>
        </p:spPr>
        <p:txBody>
          <a:bodyPr>
            <a:normAutofit/>
          </a:bodyPr>
          <a:lstStyle/>
          <a:p>
            <a:r>
              <a:rPr lang="en-US" altLang="ko-KR" sz="2000" dirty="0" smtClean="0">
                <a:ea typeface="굴림" charset="-127"/>
              </a:rPr>
              <a:t>When a PD want to </a:t>
            </a:r>
            <a:r>
              <a:rPr lang="en-US" altLang="ko-KR" sz="2000" dirty="0" err="1" smtClean="0">
                <a:ea typeface="굴림" charset="-127"/>
              </a:rPr>
              <a:t>unicast</a:t>
            </a:r>
            <a:r>
              <a:rPr lang="en-US" altLang="ko-KR" sz="2000" dirty="0" smtClean="0">
                <a:ea typeface="굴림" charset="-127"/>
              </a:rPr>
              <a:t> data frame, the PD finds routing entry of destination address in its routing table.</a:t>
            </a:r>
          </a:p>
          <a:p>
            <a:r>
              <a:rPr lang="en-US" altLang="ko-KR" sz="2000" dirty="0" smtClean="0">
                <a:ea typeface="굴림" charset="-127"/>
              </a:rPr>
              <a:t>If  the PD finds routing entry of destination address, the PD start to unicast immediately.</a:t>
            </a:r>
          </a:p>
          <a:p>
            <a:r>
              <a:rPr lang="en-US" altLang="ko-KR" sz="2000" dirty="0" smtClean="0">
                <a:ea typeface="굴림" charset="-127"/>
              </a:rPr>
              <a:t>If  the PD does not finds routing entry of destination address, the PD multicasts a MGNF (Notification type = 4) to group.</a:t>
            </a:r>
          </a:p>
          <a:p>
            <a:r>
              <a:rPr lang="en-US" altLang="ko-KR" sz="2000" dirty="0" smtClean="0">
                <a:ea typeface="굴림" charset="-127"/>
              </a:rPr>
              <a:t>If a PD receiving MGNG finds routing entry of destination address , the PD unicasts a MGNF (notification type = 5) to the PD which want to unicast.</a:t>
            </a:r>
          </a:p>
          <a:p>
            <a:endParaRPr lang="en-US" altLang="ko-KR" sz="1800" dirty="0" smtClean="0">
              <a:ea typeface="굴림" charset="-127"/>
            </a:endParaRPr>
          </a:p>
          <a:p>
            <a:endParaRPr lang="en-US" altLang="ko-KR" sz="1800" dirty="0" smtClean="0">
              <a:ea typeface="굴림" charset="-127"/>
            </a:endParaRPr>
          </a:p>
        </p:txBody>
      </p:sp>
    </p:spTree>
    <p:extLst>
      <p:ext uri="{BB962C8B-B14F-4D97-AF65-F5344CB8AC3E}">
        <p14:creationId xmlns:p14="http://schemas.microsoft.com/office/powerpoint/2010/main" val="654901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Prevention Loopback Problem</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21</a:t>
            </a:fld>
            <a:endParaRPr lang="en-US" altLang="ko-KR" smtClean="0">
              <a:latin typeface="Times New Roman" pitchFamily="18" charset="0"/>
            </a:endParaRPr>
          </a:p>
        </p:txBody>
      </p:sp>
      <p:sp>
        <p:nvSpPr>
          <p:cNvPr id="5" name="내용 개체 틀 4"/>
          <p:cNvSpPr>
            <a:spLocks noGrp="1"/>
          </p:cNvSpPr>
          <p:nvPr>
            <p:ph idx="1"/>
          </p:nvPr>
        </p:nvSpPr>
        <p:spPr/>
        <p:txBody>
          <a:bodyPr/>
          <a:lstStyle/>
          <a:p>
            <a:r>
              <a:rPr lang="en-US" altLang="ko-KR" dirty="0" smtClean="0"/>
              <a:t>PD prevents multicast/broadcast loopback problem by using SN (Sequence Number) of data frames.</a:t>
            </a:r>
          </a:p>
          <a:p>
            <a:r>
              <a:rPr lang="en-US" altLang="ko-KR" dirty="0"/>
              <a:t>When a </a:t>
            </a:r>
            <a:r>
              <a:rPr lang="en-US" altLang="ko-KR" dirty="0" smtClean="0"/>
              <a:t>PD receives the data frames first time, PD forwards the data frames.</a:t>
            </a:r>
          </a:p>
          <a:p>
            <a:r>
              <a:rPr lang="en-US" altLang="ko-KR" dirty="0" smtClean="0"/>
              <a:t>Otherwise, the </a:t>
            </a:r>
            <a:r>
              <a:rPr lang="en-US" altLang="ko-KR" dirty="0"/>
              <a:t>PD discards the </a:t>
            </a:r>
            <a:r>
              <a:rPr lang="en-US" altLang="ko-KR" dirty="0" smtClean="0"/>
              <a:t>data frames. </a:t>
            </a:r>
            <a:endParaRPr lang="en-US" altLang="ko-KR" dirty="0"/>
          </a:p>
          <a:p>
            <a:endParaRPr lang="en-US" altLang="ko-KR" dirty="0"/>
          </a:p>
          <a:p>
            <a:endParaRPr lang="en-US" altLang="ko-KR" dirty="0" smtClean="0"/>
          </a:p>
        </p:txBody>
      </p:sp>
    </p:spTree>
    <p:extLst>
      <p:ext uri="{BB962C8B-B14F-4D97-AF65-F5344CB8AC3E}">
        <p14:creationId xmlns:p14="http://schemas.microsoft.com/office/powerpoint/2010/main" val="37548378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제목 1"/>
          <p:cNvSpPr>
            <a:spLocks noGrp="1"/>
          </p:cNvSpPr>
          <p:nvPr>
            <p:ph type="title"/>
          </p:nvPr>
        </p:nvSpPr>
        <p:spPr>
          <a:xfrm>
            <a:off x="685800" y="685800"/>
            <a:ext cx="7772400" cy="727075"/>
          </a:xfrm>
        </p:spPr>
        <p:txBody>
          <a:bodyPr/>
          <a:lstStyle/>
          <a:p>
            <a:r>
              <a:rPr lang="en-US" altLang="ko-KR" dirty="0" smtClean="0">
                <a:ea typeface="굴림" charset="-127"/>
              </a:rPr>
              <a:t>Reliability Support (1/3)</a:t>
            </a:r>
            <a:endParaRPr lang="ko-KR" altLang="en-US" dirty="0" smtClean="0">
              <a:ea typeface="굴림" charset="-127"/>
            </a:endParaRPr>
          </a:p>
        </p:txBody>
      </p:sp>
      <p:sp>
        <p:nvSpPr>
          <p:cNvPr id="2051" name="내용 개체 틀 2"/>
          <p:cNvSpPr>
            <a:spLocks noGrp="1"/>
          </p:cNvSpPr>
          <p:nvPr>
            <p:ph idx="1"/>
          </p:nvPr>
        </p:nvSpPr>
        <p:spPr>
          <a:xfrm>
            <a:off x="685800" y="1557338"/>
            <a:ext cx="7772400" cy="4538662"/>
          </a:xfrm>
        </p:spPr>
        <p:txBody>
          <a:bodyPr/>
          <a:lstStyle/>
          <a:p>
            <a:r>
              <a:rPr lang="en-US" altLang="ko-KR" sz="2000" dirty="0" smtClean="0">
                <a:ea typeface="굴림" charset="-127"/>
              </a:rPr>
              <a:t>The role of a </a:t>
            </a:r>
            <a:r>
              <a:rPr lang="en-US" altLang="ko-KR" sz="2000" dirty="0">
                <a:ea typeface="굴림" charset="-127"/>
              </a:rPr>
              <a:t>transmitting PD is to complete successful transmission of its multicast data frame to its </a:t>
            </a:r>
            <a:r>
              <a:rPr lang="en-US" altLang="ko-KR" sz="2000" dirty="0" smtClean="0">
                <a:ea typeface="굴림" charset="-127"/>
              </a:rPr>
              <a:t>multicast </a:t>
            </a:r>
            <a:r>
              <a:rPr lang="en-US" altLang="ko-KR" sz="2000" dirty="0">
                <a:ea typeface="굴림" charset="-127"/>
              </a:rPr>
              <a:t>members </a:t>
            </a:r>
            <a:r>
              <a:rPr lang="en-US" altLang="ko-KR" sz="2000" dirty="0" smtClean="0">
                <a:ea typeface="굴림" charset="-127"/>
              </a:rPr>
              <a:t>in </a:t>
            </a:r>
            <a:r>
              <a:rPr lang="en-US" altLang="ko-KR" sz="2000" dirty="0">
                <a:ea typeface="굴림" charset="-127"/>
              </a:rPr>
              <a:t>its routing </a:t>
            </a:r>
            <a:r>
              <a:rPr lang="en-US" altLang="ko-KR" sz="2000" dirty="0" smtClean="0">
                <a:ea typeface="굴림" charset="-127"/>
              </a:rPr>
              <a:t>table within </a:t>
            </a:r>
            <a:r>
              <a:rPr lang="en-US" altLang="ko-KR" sz="2000" dirty="0">
                <a:ea typeface="굴림" charset="-127"/>
              </a:rPr>
              <a:t>K-hop </a:t>
            </a:r>
            <a:r>
              <a:rPr lang="en-US" altLang="ko-KR" sz="2000" dirty="0" smtClean="0">
                <a:ea typeface="굴림" charset="-127"/>
              </a:rPr>
              <a:t>coverage.</a:t>
            </a:r>
          </a:p>
          <a:p>
            <a:r>
              <a:rPr lang="en-US" altLang="ko-KR" sz="2000" dirty="0" smtClean="0">
                <a:ea typeface="굴림" charset="-127"/>
              </a:rPr>
              <a:t>Our reliable multicast uses an implicit ACK mechanism, </a:t>
            </a:r>
          </a:p>
          <a:p>
            <a:pPr lvl="1"/>
            <a:r>
              <a:rPr lang="en-US" altLang="ko-KR" sz="1800" dirty="0" smtClean="0">
                <a:ea typeface="굴림" charset="-127"/>
              </a:rPr>
              <a:t>To effectively reduce the unnecessary error control messages.</a:t>
            </a:r>
          </a:p>
          <a:p>
            <a:pPr lvl="1"/>
            <a:r>
              <a:rPr lang="en-US" altLang="ko-KR" sz="1800" dirty="0" smtClean="0">
                <a:ea typeface="굴림" charset="-127"/>
              </a:rPr>
              <a:t>i.e., on successful receipt of the multicast data frame, each receiver acts as a transmitter by forwarding the multicast data frame to its 1-hop PDs.</a:t>
            </a:r>
          </a:p>
          <a:p>
            <a:pPr lvl="1"/>
            <a:r>
              <a:rPr lang="en-US" altLang="ko-KR" sz="1800" dirty="0" smtClean="0">
                <a:ea typeface="굴림" charset="-127"/>
              </a:rPr>
              <a:t>If this forwarded multicast data frame is overheard by the original transmitter of the multicast data frame, the original transmitter considers it as a successful transmission.</a:t>
            </a:r>
          </a:p>
          <a:p>
            <a:pPr lvl="1"/>
            <a:r>
              <a:rPr lang="en-US" altLang="ko-KR" sz="1800" dirty="0" smtClean="0">
                <a:ea typeface="굴림" charset="-127"/>
              </a:rPr>
              <a:t>PDs that does not have any more PDs to multicast transmits an ACK frame instead of forwarding multicast data frame.</a:t>
            </a:r>
          </a:p>
          <a:p>
            <a:pPr lvl="1"/>
            <a:endParaRPr lang="en-US" altLang="ko-KR" sz="2000" dirty="0" smtClean="0">
              <a:ea typeface="굴림" charset="-127"/>
            </a:endParaRPr>
          </a:p>
        </p:txBody>
      </p:sp>
      <p:sp>
        <p:nvSpPr>
          <p:cNvPr id="2052"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굴림" charset="-127"/>
              </a:defRPr>
            </a:lvl1pPr>
            <a:lvl2pPr marL="742950" indent="-285750" eaLnBrk="0" hangingPunct="0">
              <a:defRPr kumimoji="1">
                <a:solidFill>
                  <a:schemeClr val="tx1"/>
                </a:solidFill>
                <a:latin typeface="Arial" charset="0"/>
                <a:ea typeface="굴림" charset="-127"/>
              </a:defRPr>
            </a:lvl2pPr>
            <a:lvl3pPr marL="1143000" indent="-228600" eaLnBrk="0" hangingPunct="0">
              <a:defRPr kumimoji="1">
                <a:solidFill>
                  <a:schemeClr val="tx1"/>
                </a:solidFill>
                <a:latin typeface="Arial" charset="0"/>
                <a:ea typeface="굴림" charset="-127"/>
              </a:defRPr>
            </a:lvl3pPr>
            <a:lvl4pPr marL="1600200" indent="-228600" eaLnBrk="0" hangingPunct="0">
              <a:defRPr kumimoji="1">
                <a:solidFill>
                  <a:schemeClr val="tx1"/>
                </a:solidFill>
                <a:latin typeface="Arial" charset="0"/>
                <a:ea typeface="굴림" charset="-127"/>
              </a:defRPr>
            </a:lvl4pPr>
            <a:lvl5pPr marL="2057400" indent="-228600" eaLnBrk="0" hangingPunct="0">
              <a:defRPr kumimoji="1">
                <a:solidFill>
                  <a:schemeClr val="tx1"/>
                </a:solidFill>
                <a:latin typeface="Arial" charset="0"/>
                <a:ea typeface="굴림" charset="-127"/>
              </a:defRPr>
            </a:lvl5pPr>
            <a:lvl6pPr marL="2514600" indent="-228600" eaLnBrk="0" fontAlgn="base" hangingPunct="0">
              <a:spcBef>
                <a:spcPct val="0"/>
              </a:spcBef>
              <a:spcAft>
                <a:spcPct val="0"/>
              </a:spcAft>
              <a:defRPr kumimoji="1">
                <a:solidFill>
                  <a:schemeClr val="tx1"/>
                </a:solidFill>
                <a:latin typeface="Arial" charset="0"/>
                <a:ea typeface="굴림" charset="-127"/>
              </a:defRPr>
            </a:lvl6pPr>
            <a:lvl7pPr marL="2971800" indent="-228600" eaLnBrk="0" fontAlgn="base" hangingPunct="0">
              <a:spcBef>
                <a:spcPct val="0"/>
              </a:spcBef>
              <a:spcAft>
                <a:spcPct val="0"/>
              </a:spcAft>
              <a:defRPr kumimoji="1">
                <a:solidFill>
                  <a:schemeClr val="tx1"/>
                </a:solidFill>
                <a:latin typeface="Arial" charset="0"/>
                <a:ea typeface="굴림" charset="-127"/>
              </a:defRPr>
            </a:lvl7pPr>
            <a:lvl8pPr marL="3429000" indent="-228600" eaLnBrk="0" fontAlgn="base" hangingPunct="0">
              <a:spcBef>
                <a:spcPct val="0"/>
              </a:spcBef>
              <a:spcAft>
                <a:spcPct val="0"/>
              </a:spcAft>
              <a:defRPr kumimoji="1">
                <a:solidFill>
                  <a:schemeClr val="tx1"/>
                </a:solidFill>
                <a:latin typeface="Arial" charset="0"/>
                <a:ea typeface="굴림" charset="-127"/>
              </a:defRPr>
            </a:lvl8pPr>
            <a:lvl9pPr marL="3886200" indent="-228600" eaLnBrk="0" fontAlgn="base" hangingPunct="0">
              <a:spcBef>
                <a:spcPct val="0"/>
              </a:spcBef>
              <a:spcAft>
                <a:spcPct val="0"/>
              </a:spcAft>
              <a:defRPr kumimoji="1">
                <a:solidFill>
                  <a:schemeClr val="tx1"/>
                </a:solidFill>
                <a:latin typeface="Arial" charset="0"/>
                <a:ea typeface="굴림" charset="-127"/>
              </a:defRPr>
            </a:lvl9pPr>
          </a:lstStyle>
          <a:p>
            <a:r>
              <a:rPr kumimoji="0" lang="en-US" altLang="ko-KR" smtClean="0">
                <a:latin typeface="Times New Roman" pitchFamily="18" charset="0"/>
              </a:rPr>
              <a:t>Slide </a:t>
            </a:r>
            <a:fld id="{590FD9DD-3EF4-48B9-B990-7B1C73F91285}" type="slidenum">
              <a:rPr kumimoji="0" lang="en-US" altLang="ko-KR" smtClean="0">
                <a:latin typeface="Times New Roman" pitchFamily="18" charset="0"/>
              </a:rPr>
              <a:pPr/>
              <a:t>22</a:t>
            </a:fld>
            <a:endParaRPr kumimoji="0" lang="en-US" altLang="ko-KR" smtClean="0">
              <a:latin typeface="Times New Roman" pitchFamily="18" charset="0"/>
            </a:endParaRPr>
          </a:p>
        </p:txBody>
      </p:sp>
    </p:spTree>
    <p:extLst>
      <p:ext uri="{BB962C8B-B14F-4D97-AF65-F5344CB8AC3E}">
        <p14:creationId xmlns:p14="http://schemas.microsoft.com/office/powerpoint/2010/main" val="23756994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1"/>
          <p:cNvSpPr>
            <a:spLocks noGrp="1"/>
          </p:cNvSpPr>
          <p:nvPr>
            <p:ph type="title"/>
          </p:nvPr>
        </p:nvSpPr>
        <p:spPr>
          <a:xfrm>
            <a:off x="685800" y="685800"/>
            <a:ext cx="7772400" cy="727075"/>
          </a:xfrm>
        </p:spPr>
        <p:txBody>
          <a:bodyPr/>
          <a:lstStyle/>
          <a:p>
            <a:r>
              <a:rPr lang="en-US" altLang="ko-KR" dirty="0" smtClean="0">
                <a:ea typeface="굴림" charset="-127"/>
              </a:rPr>
              <a:t>Reliability Support (2/3)</a:t>
            </a:r>
            <a:endParaRPr lang="ko-KR" altLang="en-US" dirty="0" smtClean="0">
              <a:ea typeface="굴림" charset="-127"/>
            </a:endParaRPr>
          </a:p>
        </p:txBody>
      </p:sp>
      <p:sp>
        <p:nvSpPr>
          <p:cNvPr id="3075" name="내용 개체 틀 2"/>
          <p:cNvSpPr>
            <a:spLocks noGrp="1"/>
          </p:cNvSpPr>
          <p:nvPr>
            <p:ph idx="1"/>
          </p:nvPr>
        </p:nvSpPr>
        <p:spPr>
          <a:xfrm>
            <a:off x="685800" y="1268413"/>
            <a:ext cx="8134672" cy="4608512"/>
          </a:xfrm>
        </p:spPr>
        <p:txBody>
          <a:bodyPr/>
          <a:lstStyle/>
          <a:p>
            <a:r>
              <a:rPr lang="en-US" altLang="ko-KR" sz="1800" dirty="0" smtClean="0">
                <a:ea typeface="굴림" charset="-127"/>
              </a:rPr>
              <a:t>Timeout Mechanism</a:t>
            </a:r>
          </a:p>
          <a:p>
            <a:pPr lvl="1"/>
            <a:r>
              <a:rPr lang="en-US" altLang="ko-KR" sz="1800" dirty="0" smtClean="0">
                <a:ea typeface="굴림" charset="-127"/>
              </a:rPr>
              <a:t>To avoid ACK implosion, transmitters send the ACK at random time.</a:t>
            </a:r>
            <a:endParaRPr lang="en-US" altLang="ko-KR" sz="1800" baseline="-25000" dirty="0" smtClean="0">
              <a:ea typeface="굴림" charset="-127"/>
            </a:endParaRPr>
          </a:p>
          <a:p>
            <a:pPr lvl="1"/>
            <a:r>
              <a:rPr lang="en-US" altLang="ko-KR" sz="1800" dirty="0" smtClean="0">
                <a:ea typeface="굴림" charset="-127"/>
              </a:rPr>
              <a:t>Randomized timer for ACK transmission to substantially reduce the possibility of contentions.</a:t>
            </a:r>
          </a:p>
          <a:p>
            <a:pPr lvl="1"/>
            <a:r>
              <a:rPr lang="en-US" altLang="ko-KR" sz="1800" dirty="0" smtClean="0">
                <a:ea typeface="굴림" charset="-127"/>
              </a:rPr>
              <a:t>If an implicit ACK does not arrive within retransmission timeout, the transmitter retransmits the multicast data frame until </a:t>
            </a:r>
            <a:r>
              <a:rPr lang="en-US" altLang="ko-KR" sz="1800" i="1" dirty="0" smtClean="0">
                <a:ea typeface="굴림" charset="-127"/>
              </a:rPr>
              <a:t>R </a:t>
            </a:r>
            <a:r>
              <a:rPr lang="en-US" altLang="ko-KR" sz="1800" dirty="0" smtClean="0">
                <a:ea typeface="굴림" charset="-127"/>
              </a:rPr>
              <a:t>(a maximum retransmit limit) times.</a:t>
            </a:r>
          </a:p>
          <a:p>
            <a:r>
              <a:rPr lang="en-US" altLang="ko-KR" sz="1800" dirty="0" smtClean="0">
                <a:ea typeface="굴림" charset="-127"/>
              </a:rPr>
              <a:t>Bitmap</a:t>
            </a:r>
          </a:p>
          <a:p>
            <a:pPr lvl="1"/>
            <a:r>
              <a:rPr lang="en-US" altLang="ko-KR" sz="1800" dirty="0" smtClean="0">
                <a:ea typeface="굴림" charset="-127"/>
              </a:rPr>
              <a:t>To support Implicit ACK mechanism, a bitmap is included in a routing table for a relay-enabled PD.</a:t>
            </a:r>
          </a:p>
          <a:p>
            <a:pPr lvl="1"/>
            <a:r>
              <a:rPr lang="en-US" altLang="ko-KR" sz="1800" dirty="0" smtClean="0">
                <a:ea typeface="굴림" charset="-127"/>
              </a:rPr>
              <a:t>Bitmap still exists for a relay-disabled PD for only for one-hop PDs.</a:t>
            </a:r>
          </a:p>
          <a:p>
            <a:pPr lvl="1"/>
            <a:r>
              <a:rPr lang="en-US" altLang="ko-KR" sz="1800" dirty="0" smtClean="0">
                <a:ea typeface="굴림" charset="-127"/>
              </a:rPr>
              <a:t>The bitmap</a:t>
            </a:r>
            <a:r>
              <a:rPr lang="ko-KR" altLang="en-US" sz="1800" dirty="0" smtClean="0">
                <a:ea typeface="굴림" charset="-127"/>
              </a:rPr>
              <a:t> </a:t>
            </a:r>
            <a:r>
              <a:rPr lang="en-US" altLang="ko-KR" sz="1800" dirty="0" smtClean="0">
                <a:ea typeface="굴림" charset="-127"/>
              </a:rPr>
              <a:t>indicates whether a PD received an ACK from a particular one-hop PD.</a:t>
            </a: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굴림" charset="-127"/>
              </a:defRPr>
            </a:lvl1pPr>
            <a:lvl2pPr marL="742950" indent="-285750" eaLnBrk="0" hangingPunct="0">
              <a:defRPr kumimoji="1">
                <a:solidFill>
                  <a:schemeClr val="tx1"/>
                </a:solidFill>
                <a:latin typeface="Arial" charset="0"/>
                <a:ea typeface="굴림" charset="-127"/>
              </a:defRPr>
            </a:lvl2pPr>
            <a:lvl3pPr marL="1143000" indent="-228600" eaLnBrk="0" hangingPunct="0">
              <a:defRPr kumimoji="1">
                <a:solidFill>
                  <a:schemeClr val="tx1"/>
                </a:solidFill>
                <a:latin typeface="Arial" charset="0"/>
                <a:ea typeface="굴림" charset="-127"/>
              </a:defRPr>
            </a:lvl3pPr>
            <a:lvl4pPr marL="1600200" indent="-228600" eaLnBrk="0" hangingPunct="0">
              <a:defRPr kumimoji="1">
                <a:solidFill>
                  <a:schemeClr val="tx1"/>
                </a:solidFill>
                <a:latin typeface="Arial" charset="0"/>
                <a:ea typeface="굴림" charset="-127"/>
              </a:defRPr>
            </a:lvl4pPr>
            <a:lvl5pPr marL="2057400" indent="-228600" eaLnBrk="0" hangingPunct="0">
              <a:defRPr kumimoji="1">
                <a:solidFill>
                  <a:schemeClr val="tx1"/>
                </a:solidFill>
                <a:latin typeface="Arial" charset="0"/>
                <a:ea typeface="굴림" charset="-127"/>
              </a:defRPr>
            </a:lvl5pPr>
            <a:lvl6pPr marL="2514600" indent="-228600" eaLnBrk="0" fontAlgn="base" hangingPunct="0">
              <a:spcBef>
                <a:spcPct val="0"/>
              </a:spcBef>
              <a:spcAft>
                <a:spcPct val="0"/>
              </a:spcAft>
              <a:defRPr kumimoji="1">
                <a:solidFill>
                  <a:schemeClr val="tx1"/>
                </a:solidFill>
                <a:latin typeface="Arial" charset="0"/>
                <a:ea typeface="굴림" charset="-127"/>
              </a:defRPr>
            </a:lvl6pPr>
            <a:lvl7pPr marL="2971800" indent="-228600" eaLnBrk="0" fontAlgn="base" hangingPunct="0">
              <a:spcBef>
                <a:spcPct val="0"/>
              </a:spcBef>
              <a:spcAft>
                <a:spcPct val="0"/>
              </a:spcAft>
              <a:defRPr kumimoji="1">
                <a:solidFill>
                  <a:schemeClr val="tx1"/>
                </a:solidFill>
                <a:latin typeface="Arial" charset="0"/>
                <a:ea typeface="굴림" charset="-127"/>
              </a:defRPr>
            </a:lvl7pPr>
            <a:lvl8pPr marL="3429000" indent="-228600" eaLnBrk="0" fontAlgn="base" hangingPunct="0">
              <a:spcBef>
                <a:spcPct val="0"/>
              </a:spcBef>
              <a:spcAft>
                <a:spcPct val="0"/>
              </a:spcAft>
              <a:defRPr kumimoji="1">
                <a:solidFill>
                  <a:schemeClr val="tx1"/>
                </a:solidFill>
                <a:latin typeface="Arial" charset="0"/>
                <a:ea typeface="굴림" charset="-127"/>
              </a:defRPr>
            </a:lvl8pPr>
            <a:lvl9pPr marL="3886200" indent="-228600" eaLnBrk="0" fontAlgn="base" hangingPunct="0">
              <a:spcBef>
                <a:spcPct val="0"/>
              </a:spcBef>
              <a:spcAft>
                <a:spcPct val="0"/>
              </a:spcAft>
              <a:defRPr kumimoji="1">
                <a:solidFill>
                  <a:schemeClr val="tx1"/>
                </a:solidFill>
                <a:latin typeface="Arial" charset="0"/>
                <a:ea typeface="굴림" charset="-127"/>
              </a:defRPr>
            </a:lvl9pPr>
          </a:lstStyle>
          <a:p>
            <a:r>
              <a:rPr kumimoji="0" lang="en-US" altLang="ko-KR" smtClean="0">
                <a:latin typeface="Times New Roman" pitchFamily="18" charset="0"/>
              </a:rPr>
              <a:t>Slide </a:t>
            </a:r>
            <a:fld id="{35703A21-7CE9-495E-9608-92E5E092998A}" type="slidenum">
              <a:rPr kumimoji="0" lang="en-US" altLang="ko-KR" smtClean="0">
                <a:latin typeface="Times New Roman" pitchFamily="18" charset="0"/>
              </a:rPr>
              <a:pPr/>
              <a:t>23</a:t>
            </a:fld>
            <a:endParaRPr kumimoji="0" lang="en-US" altLang="ko-KR" smtClean="0">
              <a:latin typeface="Times New Roman" pitchFamily="18" charset="0"/>
            </a:endParaRPr>
          </a:p>
        </p:txBody>
      </p:sp>
    </p:spTree>
    <p:extLst>
      <p:ext uri="{BB962C8B-B14F-4D97-AF65-F5344CB8AC3E}">
        <p14:creationId xmlns:p14="http://schemas.microsoft.com/office/powerpoint/2010/main" val="431690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제목 1"/>
          <p:cNvSpPr>
            <a:spLocks noGrp="1"/>
          </p:cNvSpPr>
          <p:nvPr>
            <p:ph type="title"/>
          </p:nvPr>
        </p:nvSpPr>
        <p:spPr>
          <a:xfrm>
            <a:off x="685800" y="685800"/>
            <a:ext cx="7772400" cy="727075"/>
          </a:xfrm>
        </p:spPr>
        <p:txBody>
          <a:bodyPr/>
          <a:lstStyle/>
          <a:p>
            <a:r>
              <a:rPr lang="en-US" altLang="ko-KR" dirty="0" smtClean="0">
                <a:ea typeface="굴림" charset="-127"/>
              </a:rPr>
              <a:t>Reliability Support (3/3)</a:t>
            </a:r>
            <a:endParaRPr lang="ko-KR" altLang="en-US" dirty="0" smtClean="0">
              <a:ea typeface="굴림" charset="-127"/>
            </a:endParaRPr>
          </a:p>
        </p:txBody>
      </p:sp>
      <p:sp>
        <p:nvSpPr>
          <p:cNvPr id="4099" name="내용 개체 틀 2"/>
          <p:cNvSpPr>
            <a:spLocks noGrp="1"/>
          </p:cNvSpPr>
          <p:nvPr>
            <p:ph idx="1"/>
          </p:nvPr>
        </p:nvSpPr>
        <p:spPr>
          <a:xfrm>
            <a:off x="685800" y="1557338"/>
            <a:ext cx="7772400" cy="4538662"/>
          </a:xfrm>
        </p:spPr>
        <p:txBody>
          <a:bodyPr/>
          <a:lstStyle/>
          <a:p>
            <a:pPr lvl="1"/>
            <a:r>
              <a:rPr lang="en-US" altLang="ko-KR" sz="1800" dirty="0">
                <a:ea typeface="굴림" charset="-127"/>
              </a:rPr>
              <a:t>If immediate ACK is employed, </a:t>
            </a:r>
          </a:p>
          <a:p>
            <a:pPr lvl="2"/>
            <a:r>
              <a:rPr lang="en-US" altLang="ko-KR" sz="1400" dirty="0">
                <a:ea typeface="굴림" charset="-127"/>
              </a:rPr>
              <a:t>If the bitmaps are all set (</a:t>
            </a:r>
            <a:r>
              <a:rPr lang="en-US" altLang="ko-KR" sz="1400" i="1" dirty="0" err="1">
                <a:ea typeface="굴림" charset="-127"/>
              </a:rPr>
              <a:t>Tx</a:t>
            </a:r>
            <a:r>
              <a:rPr lang="en-US" altLang="ko-KR" sz="1400" dirty="0">
                <a:ea typeface="굴림" charset="-127"/>
              </a:rPr>
              <a:t> received all ACKs) before </a:t>
            </a:r>
            <a:r>
              <a:rPr lang="en-US" altLang="ko-KR" sz="1400" i="1" dirty="0">
                <a:ea typeface="굴림" charset="-127"/>
              </a:rPr>
              <a:t>D</a:t>
            </a:r>
            <a:r>
              <a:rPr lang="en-US" altLang="ko-KR" sz="1400" i="1" baseline="-25000" dirty="0">
                <a:ea typeface="굴림" charset="-127"/>
              </a:rPr>
              <a:t>T</a:t>
            </a:r>
            <a:r>
              <a:rPr lang="en-US" altLang="ko-KR" sz="1400" dirty="0">
                <a:ea typeface="굴림" charset="-127"/>
              </a:rPr>
              <a:t> expires, the transmitter multicasts the next multicast data frame.</a:t>
            </a:r>
          </a:p>
          <a:p>
            <a:pPr lvl="2"/>
            <a:r>
              <a:rPr lang="en-US" altLang="ko-KR" sz="1400" dirty="0">
                <a:ea typeface="굴림" charset="-127"/>
              </a:rPr>
              <a:t>If any of the bitmaps are not set after </a:t>
            </a:r>
            <a:r>
              <a:rPr lang="en-US" altLang="ko-KR" sz="1400" i="1" dirty="0">
                <a:ea typeface="굴림" charset="-127"/>
              </a:rPr>
              <a:t>D</a:t>
            </a:r>
            <a:r>
              <a:rPr lang="en-US" altLang="ko-KR" sz="1400" i="1" baseline="-25000" dirty="0">
                <a:ea typeface="굴림" charset="-127"/>
              </a:rPr>
              <a:t>T</a:t>
            </a:r>
            <a:r>
              <a:rPr lang="en-US" altLang="ko-KR" sz="1400" dirty="0">
                <a:ea typeface="굴림" charset="-127"/>
              </a:rPr>
              <a:t> expires, the transmitter retransmits the multicast data frame</a:t>
            </a:r>
            <a:r>
              <a:rPr lang="en-US" altLang="ko-KR" sz="1400" dirty="0" smtClean="0">
                <a:ea typeface="굴림" charset="-127"/>
              </a:rPr>
              <a:t>.</a:t>
            </a:r>
          </a:p>
          <a:p>
            <a:pPr lvl="1"/>
            <a:r>
              <a:rPr lang="en-US" altLang="ko-KR" sz="1800" dirty="0">
                <a:ea typeface="굴림" charset="-127"/>
              </a:rPr>
              <a:t>If </a:t>
            </a:r>
            <a:r>
              <a:rPr lang="en-US" altLang="ko-KR" sz="1800" dirty="0" smtClean="0">
                <a:ea typeface="굴림" charset="-127"/>
              </a:rPr>
              <a:t>n-block </a:t>
            </a:r>
            <a:r>
              <a:rPr lang="en-US" altLang="ko-KR" sz="1800" dirty="0">
                <a:ea typeface="굴림" charset="-127"/>
              </a:rPr>
              <a:t>ACK is employed, </a:t>
            </a:r>
          </a:p>
          <a:p>
            <a:pPr lvl="2"/>
            <a:r>
              <a:rPr lang="en-US" altLang="ko-KR" sz="1400" dirty="0" smtClean="0">
                <a:ea typeface="굴림" charset="-127"/>
              </a:rPr>
              <a:t>Although the </a:t>
            </a:r>
            <a:r>
              <a:rPr lang="en-US" altLang="ko-KR" sz="1400" dirty="0">
                <a:ea typeface="굴림" charset="-127"/>
              </a:rPr>
              <a:t>bitmaps </a:t>
            </a:r>
            <a:r>
              <a:rPr lang="en-US" altLang="ko-KR" sz="1400" dirty="0" smtClean="0">
                <a:ea typeface="굴림" charset="-127"/>
              </a:rPr>
              <a:t>are not </a:t>
            </a:r>
            <a:r>
              <a:rPr lang="en-US" altLang="ko-KR" sz="1400" dirty="0">
                <a:ea typeface="굴림" charset="-127"/>
              </a:rPr>
              <a:t>all set (</a:t>
            </a:r>
            <a:r>
              <a:rPr lang="en-US" altLang="ko-KR" sz="1400" i="1" dirty="0" err="1">
                <a:ea typeface="굴림" charset="-127"/>
              </a:rPr>
              <a:t>Tx</a:t>
            </a:r>
            <a:r>
              <a:rPr lang="en-US" altLang="ko-KR" sz="1400" dirty="0">
                <a:ea typeface="굴림" charset="-127"/>
              </a:rPr>
              <a:t> received all ACKs) before </a:t>
            </a:r>
            <a:r>
              <a:rPr lang="en-US" altLang="ko-KR" sz="1400" i="1" dirty="0" smtClean="0">
                <a:ea typeface="굴림" charset="-127"/>
              </a:rPr>
              <a:t>D</a:t>
            </a:r>
            <a:r>
              <a:rPr lang="en-US" altLang="ko-KR" sz="1400" i="1" baseline="-25000" dirty="0" smtClean="0">
                <a:ea typeface="굴림" charset="-127"/>
              </a:rPr>
              <a:t>NT</a:t>
            </a:r>
            <a:r>
              <a:rPr lang="en-US" altLang="ko-KR" sz="1400" dirty="0" smtClean="0">
                <a:ea typeface="굴림" charset="-127"/>
              </a:rPr>
              <a:t> </a:t>
            </a:r>
            <a:r>
              <a:rPr lang="en-US" altLang="ko-KR" sz="1400" dirty="0">
                <a:ea typeface="굴림" charset="-127"/>
              </a:rPr>
              <a:t>expires, the </a:t>
            </a:r>
            <a:r>
              <a:rPr lang="en-US" altLang="ko-KR" sz="1400" dirty="0" smtClean="0">
                <a:ea typeface="굴림" charset="-127"/>
              </a:rPr>
              <a:t>transmitter can multicast n unacknowledged multicast </a:t>
            </a:r>
            <a:r>
              <a:rPr lang="en-US" altLang="ko-KR" sz="1400" dirty="0">
                <a:ea typeface="굴림" charset="-127"/>
              </a:rPr>
              <a:t>data </a:t>
            </a:r>
            <a:r>
              <a:rPr lang="en-US" altLang="ko-KR" sz="1400" dirty="0" smtClean="0">
                <a:ea typeface="굴림" charset="-127"/>
              </a:rPr>
              <a:t>frames.</a:t>
            </a:r>
            <a:endParaRPr lang="en-US" altLang="ko-KR" sz="1400" dirty="0">
              <a:ea typeface="굴림" charset="-127"/>
            </a:endParaRPr>
          </a:p>
          <a:p>
            <a:pPr lvl="2"/>
            <a:r>
              <a:rPr lang="en-US" altLang="ko-KR" sz="1400" dirty="0">
                <a:ea typeface="굴림" charset="-127"/>
              </a:rPr>
              <a:t>If </a:t>
            </a:r>
            <a:r>
              <a:rPr lang="en-US" altLang="ko-KR" sz="1400" dirty="0" smtClean="0">
                <a:ea typeface="굴림" charset="-127"/>
              </a:rPr>
              <a:t>any </a:t>
            </a:r>
            <a:r>
              <a:rPr lang="en-US" altLang="ko-KR" sz="1400" dirty="0">
                <a:ea typeface="굴림" charset="-127"/>
              </a:rPr>
              <a:t>of the bitmaps are not set after </a:t>
            </a:r>
            <a:r>
              <a:rPr lang="en-US" altLang="ko-KR" sz="1400" i="1" dirty="0" smtClean="0">
                <a:ea typeface="굴림" charset="-127"/>
              </a:rPr>
              <a:t>D</a:t>
            </a:r>
            <a:r>
              <a:rPr lang="en-US" altLang="ko-KR" sz="1400" i="1" baseline="-25000" dirty="0" smtClean="0">
                <a:ea typeface="굴림" charset="-127"/>
              </a:rPr>
              <a:t>NT</a:t>
            </a:r>
            <a:r>
              <a:rPr lang="en-US" altLang="ko-KR" sz="1400" dirty="0" smtClean="0">
                <a:ea typeface="굴림" charset="-127"/>
              </a:rPr>
              <a:t> </a:t>
            </a:r>
            <a:r>
              <a:rPr lang="en-US" altLang="ko-KR" sz="1400" dirty="0">
                <a:ea typeface="굴림" charset="-127"/>
              </a:rPr>
              <a:t>expires, the transmitter retransmits the </a:t>
            </a:r>
            <a:r>
              <a:rPr lang="en-US" altLang="ko-KR" sz="1400" dirty="0" smtClean="0">
                <a:ea typeface="굴림" charset="-127"/>
              </a:rPr>
              <a:t>unacknowledged multicast </a:t>
            </a:r>
            <a:r>
              <a:rPr lang="en-US" altLang="ko-KR" sz="1400" dirty="0">
                <a:ea typeface="굴림" charset="-127"/>
              </a:rPr>
              <a:t>data </a:t>
            </a:r>
            <a:r>
              <a:rPr lang="en-US" altLang="ko-KR" sz="1400" dirty="0" smtClean="0">
                <a:ea typeface="굴림" charset="-127"/>
              </a:rPr>
              <a:t>frames.</a:t>
            </a:r>
          </a:p>
          <a:p>
            <a:pPr lvl="2"/>
            <a:endParaRPr lang="en-US" altLang="ko-KR" sz="1400" dirty="0" smtClean="0">
              <a:ea typeface="굴림" charset="-127"/>
            </a:endParaRPr>
          </a:p>
          <a:p>
            <a:r>
              <a:rPr lang="en-US" altLang="ko-KR" sz="1600" dirty="0">
                <a:ea typeface="굴림" charset="-127"/>
              </a:rPr>
              <a:t>For reliable unicast, the role of a transmitting PD is to complete successful transmission of its unicast data frame to its destination.</a:t>
            </a:r>
          </a:p>
          <a:p>
            <a:r>
              <a:rPr lang="en-US" altLang="ko-KR" sz="1600" dirty="0">
                <a:ea typeface="굴림" charset="-127"/>
              </a:rPr>
              <a:t>Every receiving PD along the route from the source to destination shall send ACK to the transmitter in the unicast routing.</a:t>
            </a:r>
          </a:p>
          <a:p>
            <a:r>
              <a:rPr lang="en-US" altLang="ko-KR" sz="1600" dirty="0">
                <a:ea typeface="굴림" charset="-127"/>
              </a:rPr>
              <a:t>The reliable unicast shall using immediate ACK or n-block ACK mechanism.</a:t>
            </a:r>
          </a:p>
          <a:p>
            <a:pPr lvl="2"/>
            <a:endParaRPr lang="en-US" altLang="ko-KR" sz="1400" dirty="0">
              <a:ea typeface="굴림" charset="-127"/>
            </a:endParaRPr>
          </a:p>
        </p:txBody>
      </p:sp>
      <p:sp>
        <p:nvSpPr>
          <p:cNvPr id="4100"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굴림" charset="-127"/>
              </a:defRPr>
            </a:lvl1pPr>
            <a:lvl2pPr marL="742950" indent="-285750" eaLnBrk="0" hangingPunct="0">
              <a:defRPr kumimoji="1">
                <a:solidFill>
                  <a:schemeClr val="tx1"/>
                </a:solidFill>
                <a:latin typeface="Arial" charset="0"/>
                <a:ea typeface="굴림" charset="-127"/>
              </a:defRPr>
            </a:lvl2pPr>
            <a:lvl3pPr marL="1143000" indent="-228600" eaLnBrk="0" hangingPunct="0">
              <a:defRPr kumimoji="1">
                <a:solidFill>
                  <a:schemeClr val="tx1"/>
                </a:solidFill>
                <a:latin typeface="Arial" charset="0"/>
                <a:ea typeface="굴림" charset="-127"/>
              </a:defRPr>
            </a:lvl3pPr>
            <a:lvl4pPr marL="1600200" indent="-228600" eaLnBrk="0" hangingPunct="0">
              <a:defRPr kumimoji="1">
                <a:solidFill>
                  <a:schemeClr val="tx1"/>
                </a:solidFill>
                <a:latin typeface="Arial" charset="0"/>
                <a:ea typeface="굴림" charset="-127"/>
              </a:defRPr>
            </a:lvl4pPr>
            <a:lvl5pPr marL="2057400" indent="-228600" eaLnBrk="0" hangingPunct="0">
              <a:defRPr kumimoji="1">
                <a:solidFill>
                  <a:schemeClr val="tx1"/>
                </a:solidFill>
                <a:latin typeface="Arial" charset="0"/>
                <a:ea typeface="굴림" charset="-127"/>
              </a:defRPr>
            </a:lvl5pPr>
            <a:lvl6pPr marL="2514600" indent="-228600" eaLnBrk="0" fontAlgn="base" hangingPunct="0">
              <a:spcBef>
                <a:spcPct val="0"/>
              </a:spcBef>
              <a:spcAft>
                <a:spcPct val="0"/>
              </a:spcAft>
              <a:defRPr kumimoji="1">
                <a:solidFill>
                  <a:schemeClr val="tx1"/>
                </a:solidFill>
                <a:latin typeface="Arial" charset="0"/>
                <a:ea typeface="굴림" charset="-127"/>
              </a:defRPr>
            </a:lvl6pPr>
            <a:lvl7pPr marL="2971800" indent="-228600" eaLnBrk="0" fontAlgn="base" hangingPunct="0">
              <a:spcBef>
                <a:spcPct val="0"/>
              </a:spcBef>
              <a:spcAft>
                <a:spcPct val="0"/>
              </a:spcAft>
              <a:defRPr kumimoji="1">
                <a:solidFill>
                  <a:schemeClr val="tx1"/>
                </a:solidFill>
                <a:latin typeface="Arial" charset="0"/>
                <a:ea typeface="굴림" charset="-127"/>
              </a:defRPr>
            </a:lvl7pPr>
            <a:lvl8pPr marL="3429000" indent="-228600" eaLnBrk="0" fontAlgn="base" hangingPunct="0">
              <a:spcBef>
                <a:spcPct val="0"/>
              </a:spcBef>
              <a:spcAft>
                <a:spcPct val="0"/>
              </a:spcAft>
              <a:defRPr kumimoji="1">
                <a:solidFill>
                  <a:schemeClr val="tx1"/>
                </a:solidFill>
                <a:latin typeface="Arial" charset="0"/>
                <a:ea typeface="굴림" charset="-127"/>
              </a:defRPr>
            </a:lvl8pPr>
            <a:lvl9pPr marL="3886200" indent="-228600" eaLnBrk="0" fontAlgn="base" hangingPunct="0">
              <a:spcBef>
                <a:spcPct val="0"/>
              </a:spcBef>
              <a:spcAft>
                <a:spcPct val="0"/>
              </a:spcAft>
              <a:defRPr kumimoji="1">
                <a:solidFill>
                  <a:schemeClr val="tx1"/>
                </a:solidFill>
                <a:latin typeface="Arial" charset="0"/>
                <a:ea typeface="굴림" charset="-127"/>
              </a:defRPr>
            </a:lvl9pPr>
          </a:lstStyle>
          <a:p>
            <a:r>
              <a:rPr kumimoji="0" lang="en-US" altLang="ko-KR" smtClean="0">
                <a:latin typeface="Times New Roman" pitchFamily="18" charset="0"/>
              </a:rPr>
              <a:t>Slide </a:t>
            </a:r>
            <a:fld id="{9C4094BD-958C-40A9-84A9-50467DC779FB}" type="slidenum">
              <a:rPr kumimoji="0" lang="en-US" altLang="ko-KR" smtClean="0">
                <a:latin typeface="Times New Roman" pitchFamily="18" charset="0"/>
              </a:rPr>
              <a:pPr/>
              <a:t>24</a:t>
            </a:fld>
            <a:endParaRPr kumimoji="0" lang="en-US" altLang="ko-KR" smtClean="0">
              <a:latin typeface="Times New Roman" pitchFamily="18" charset="0"/>
            </a:endParaRPr>
          </a:p>
        </p:txBody>
      </p:sp>
    </p:spTree>
    <p:extLst>
      <p:ext uri="{BB962C8B-B14F-4D97-AF65-F5344CB8AC3E}">
        <p14:creationId xmlns:p14="http://schemas.microsoft.com/office/powerpoint/2010/main" val="3834307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Directional Antenna Support (1/2)</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normAutofit fontScale="92500" lnSpcReduction="10000"/>
              </a:bodyPr>
              <a:lstStyle/>
              <a:p>
                <a:r>
                  <a:rPr lang="en-US" altLang="ko-KR" sz="2000" dirty="0" smtClean="0"/>
                  <a:t>If a PD can support directional antenna, it has to additional routing table field which is describes its beam number forwarding to destination in order to transmit frame.</a:t>
                </a:r>
              </a:p>
              <a:p>
                <a:endParaRPr lang="en-US" altLang="ko-KR" sz="2000" dirty="0" smtClean="0">
                  <a:ea typeface="굴림" charset="-127"/>
                </a:endParaRPr>
              </a:p>
              <a:p>
                <a:r>
                  <a:rPr lang="en-US" altLang="ko-KR" sz="2000" dirty="0" smtClean="0">
                    <a:ea typeface="굴림" charset="-127"/>
                  </a:rPr>
                  <a:t>That </a:t>
                </a:r>
                <a:r>
                  <a:rPr lang="en-US" altLang="ko-KR" sz="2000" dirty="0">
                    <a:ea typeface="굴림" charset="-127"/>
                  </a:rPr>
                  <a:t>routing table contains</a:t>
                </a:r>
              </a:p>
              <a:p>
                <a:pPr lvl="1"/>
                <a:r>
                  <a:rPr lang="en-US" altLang="ko-KR" sz="2000" dirty="0">
                    <a:ea typeface="굴림" charset="-127"/>
                  </a:rPr>
                  <a:t>Destination address</a:t>
                </a:r>
              </a:p>
              <a:p>
                <a:pPr lvl="1"/>
                <a:r>
                  <a:rPr lang="en-US" altLang="ko-KR" sz="2000" dirty="0">
                    <a:ea typeface="굴림" charset="-127"/>
                  </a:rPr>
                  <a:t>Next-hop address</a:t>
                </a:r>
              </a:p>
              <a:p>
                <a:pPr lvl="1"/>
                <a:r>
                  <a:rPr lang="en-US" altLang="ko-KR" sz="2000" dirty="0">
                    <a:ea typeface="굴림" charset="-127"/>
                  </a:rPr>
                  <a:t>Expiration timer </a:t>
                </a:r>
              </a:p>
              <a:p>
                <a:pPr lvl="1"/>
                <a:r>
                  <a:rPr lang="en-US" altLang="ko-KR" sz="2000" dirty="0">
                    <a:ea typeface="굴림" charset="-127"/>
                  </a:rPr>
                  <a:t>Number of hops </a:t>
                </a:r>
              </a:p>
              <a:p>
                <a:pPr lvl="1"/>
                <a:r>
                  <a:rPr lang="en-US" altLang="ko-KR" sz="2000" dirty="0" err="1">
                    <a:ea typeface="굴림" charset="-127"/>
                  </a:rPr>
                  <a:t>Current_SN</a:t>
                </a:r>
                <a:endParaRPr lang="en-US" altLang="ko-KR" sz="2000" dirty="0">
                  <a:ea typeface="굴림" charset="-127"/>
                </a:endParaRPr>
              </a:p>
              <a:p>
                <a:pPr lvl="1"/>
                <a:r>
                  <a:rPr lang="en-US" altLang="ko-KR" sz="2000" dirty="0">
                    <a:ea typeface="굴림" charset="-127"/>
                  </a:rPr>
                  <a:t>Device Group ID</a:t>
                </a:r>
              </a:p>
              <a:p>
                <a:pPr lvl="1"/>
                <a:r>
                  <a:rPr lang="en-US" altLang="ko-KR" sz="2000" dirty="0">
                    <a:ea typeface="굴림" charset="-127"/>
                  </a:rPr>
                  <a:t>Bitmap</a:t>
                </a:r>
              </a:p>
              <a:p>
                <a:pPr lvl="1"/>
                <a:r>
                  <a:rPr lang="en-US" altLang="ko-KR" sz="2000" dirty="0">
                    <a:ea typeface="굴림" charset="-127"/>
                  </a:rPr>
                  <a:t>Last  ACF reception time(</a:t>
                </a:r>
                <a14:m>
                  <m:oMath xmlns:m="http://schemas.openxmlformats.org/officeDocument/2006/math">
                    <m:sSub>
                      <m:sSubPr>
                        <m:ctrlPr>
                          <a:rPr lang="en-US" altLang="ko-KR" sz="2000" i="1">
                            <a:solidFill>
                              <a:prstClr val="black"/>
                            </a:solidFill>
                            <a:latin typeface="Cambria Math"/>
                          </a:rPr>
                        </m:ctrlPr>
                      </m:sSubPr>
                      <m:e>
                        <m:r>
                          <a:rPr lang="en-US" altLang="ko-KR" sz="2000" i="1">
                            <a:solidFill>
                              <a:prstClr val="black"/>
                            </a:solidFill>
                            <a:latin typeface="Cambria Math"/>
                          </a:rPr>
                          <m:t>𝑇</m:t>
                        </m:r>
                      </m:e>
                      <m:sub>
                        <m:r>
                          <a:rPr lang="en-US" altLang="ko-KR" sz="2000" i="1">
                            <a:solidFill>
                              <a:prstClr val="black"/>
                            </a:solidFill>
                            <a:latin typeface="Cambria Math"/>
                          </a:rPr>
                          <m:t>0</m:t>
                        </m:r>
                      </m:sub>
                    </m:sSub>
                  </m:oMath>
                </a14:m>
                <a:r>
                  <a:rPr lang="en-US" altLang="ko-KR" sz="2000" dirty="0">
                    <a:ea typeface="굴림" charset="-127"/>
                  </a:rPr>
                  <a:t>)</a:t>
                </a:r>
                <a:endParaRPr lang="en-US" altLang="ko-KR" sz="2000" dirty="0" smtClean="0">
                  <a:ea typeface="굴림" charset="-127"/>
                </a:endParaRPr>
              </a:p>
              <a:p>
                <a:pPr lvl="1"/>
                <a:r>
                  <a:rPr lang="en-US" altLang="ko-KR" sz="2000" b="1" dirty="0" smtClean="0">
                    <a:solidFill>
                      <a:srgbClr val="FF0000"/>
                    </a:solidFill>
                    <a:ea typeface="굴림" charset="-127"/>
                  </a:rPr>
                  <a:t>Beam Number</a:t>
                </a:r>
              </a:p>
              <a:p>
                <a:pPr marL="0" indent="0">
                  <a:buNone/>
                </a:pPr>
                <a:endParaRPr lang="en-US" altLang="ko-KR" sz="2000" dirty="0">
                  <a:ea typeface="굴림" charset="-127"/>
                </a:endParaRPr>
              </a:p>
              <a:p>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3"/>
                <a:stretch>
                  <a:fillRect l="-627" t="-1342"/>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25</a:t>
            </a:fld>
            <a:endParaRPr lang="en-US" altLang="ko-KR"/>
          </a:p>
        </p:txBody>
      </p:sp>
    </p:spTree>
    <p:extLst>
      <p:ext uri="{BB962C8B-B14F-4D97-AF65-F5344CB8AC3E}">
        <p14:creationId xmlns:p14="http://schemas.microsoft.com/office/powerpoint/2010/main" val="3290749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Directional </a:t>
            </a:r>
            <a:r>
              <a:rPr lang="en-US" altLang="ko-KR" dirty="0"/>
              <a:t>Antenna Support </a:t>
            </a:r>
            <a:r>
              <a:rPr lang="en-US" altLang="ko-KR" dirty="0" smtClean="0"/>
              <a:t>(2/2)</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t>If each PD wants to join a multicast group, it performs finding/joining procedure by using all of beams. </a:t>
            </a:r>
          </a:p>
          <a:p>
            <a:endParaRPr lang="en-US" altLang="ko-KR" dirty="0" smtClean="0"/>
          </a:p>
          <a:p>
            <a:r>
              <a:rPr lang="en-US" altLang="ko-KR" dirty="0" smtClean="0"/>
              <a:t>During finding/joining procedure, PDs receiving a ACF check the SNR per beams and saves the specific beam with the highest SNR measured in order to find communication beam.</a:t>
            </a:r>
          </a:p>
          <a:p>
            <a:pPr lvl="1"/>
            <a:r>
              <a:rPr lang="en-US" altLang="ko-KR" dirty="0" smtClean="0"/>
              <a:t>ACF Transmission </a:t>
            </a:r>
            <a:r>
              <a:rPr lang="en-US" altLang="ko-KR" dirty="0" smtClean="0">
                <a:sym typeface="Wingdings" pitchFamily="2" charset="2"/>
              </a:rPr>
              <a:t> Transmitted by using all beams</a:t>
            </a:r>
            <a:r>
              <a:rPr lang="en-US" altLang="ko-KR" dirty="0" smtClean="0"/>
              <a:t>.</a:t>
            </a:r>
          </a:p>
          <a:p>
            <a:pPr lvl="1"/>
            <a:r>
              <a:rPr lang="en-US" altLang="ko-KR" dirty="0" smtClean="0"/>
              <a:t>ARCF Transmission </a:t>
            </a:r>
            <a:r>
              <a:rPr lang="en-US" altLang="ko-KR" dirty="0" smtClean="0">
                <a:sym typeface="Wingdings" pitchFamily="2" charset="2"/>
              </a:rPr>
              <a:t> Transmitted by using specific beam.</a:t>
            </a:r>
          </a:p>
          <a:p>
            <a:pPr lvl="1"/>
            <a:r>
              <a:rPr lang="en-US" altLang="ko-KR" dirty="0" smtClean="0">
                <a:sym typeface="Wingdings" pitchFamily="2" charset="2"/>
              </a:rPr>
              <a:t>Multicast Data Transmission  Transmitted by using multiple beams by using routing table.</a:t>
            </a:r>
            <a:endParaRPr lang="en-US" altLang="ko-KR" dirty="0" smtClean="0"/>
          </a:p>
          <a:p>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26</a:t>
            </a:fld>
            <a:endParaRPr lang="en-US" altLang="ko-KR"/>
          </a:p>
        </p:txBody>
      </p:sp>
    </p:spTree>
    <p:extLst>
      <p:ext uri="{BB962C8B-B14F-4D97-AF65-F5344CB8AC3E}">
        <p14:creationId xmlns:p14="http://schemas.microsoft.com/office/powerpoint/2010/main" val="1736482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Energy-Fairness Peer Discovery (1/3)</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In order to consider energy fairness, </a:t>
            </a:r>
            <a:r>
              <a:rPr lang="en-US" altLang="ko-KR" dirty="0" smtClean="0"/>
              <a:t>the PD which performs peer discovery shall distinguish other PDs’ loads.</a:t>
            </a:r>
            <a:endParaRPr lang="en-US" altLang="ko-KR" sz="2400" dirty="0" smtClean="0"/>
          </a:p>
          <a:p>
            <a:pPr lvl="1"/>
            <a:r>
              <a:rPr lang="en-US" altLang="ko-KR" sz="2000" dirty="0" smtClean="0"/>
              <a:t>E.g., A can distinguish other PDs’ load.</a:t>
            </a:r>
            <a:endParaRPr lang="ko-KR" altLang="en-US" sz="2000" dirty="0"/>
          </a:p>
        </p:txBody>
      </p:sp>
      <p:grpSp>
        <p:nvGrpSpPr>
          <p:cNvPr id="17" name="그룹 16"/>
          <p:cNvGrpSpPr/>
          <p:nvPr/>
        </p:nvGrpSpPr>
        <p:grpSpPr>
          <a:xfrm>
            <a:off x="827584" y="3645024"/>
            <a:ext cx="7875083" cy="2690380"/>
            <a:chOff x="323528" y="3645024"/>
            <a:chExt cx="8773314" cy="3130205"/>
          </a:xfrm>
        </p:grpSpPr>
        <p:sp>
          <p:nvSpPr>
            <p:cNvPr id="4" name="순서도: 연결자 3"/>
            <p:cNvSpPr/>
            <p:nvPr/>
          </p:nvSpPr>
          <p:spPr>
            <a:xfrm>
              <a:off x="2411760" y="4725144"/>
              <a:ext cx="504056" cy="504056"/>
            </a:xfrm>
            <a:prstGeom prst="flowChart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ko-KR" sz="1600" dirty="0" smtClean="0"/>
                <a:t>A</a:t>
              </a:r>
              <a:endParaRPr lang="ko-KR" altLang="en-US" sz="1600" dirty="0"/>
            </a:p>
          </p:txBody>
        </p:sp>
        <p:sp>
          <p:nvSpPr>
            <p:cNvPr id="5" name="순서도: 연결자 4"/>
            <p:cNvSpPr/>
            <p:nvPr/>
          </p:nvSpPr>
          <p:spPr>
            <a:xfrm>
              <a:off x="3347864" y="3645024"/>
              <a:ext cx="504056" cy="50405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t>B</a:t>
              </a:r>
              <a:endParaRPr lang="ko-KR" altLang="en-US" sz="1600" dirty="0"/>
            </a:p>
          </p:txBody>
        </p:sp>
        <p:sp>
          <p:nvSpPr>
            <p:cNvPr id="6" name="순서도: 연결자 5"/>
            <p:cNvSpPr/>
            <p:nvPr/>
          </p:nvSpPr>
          <p:spPr>
            <a:xfrm>
              <a:off x="755576" y="4437112"/>
              <a:ext cx="504056" cy="50405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t>D</a:t>
              </a:r>
              <a:endParaRPr lang="ko-KR" altLang="en-US" sz="1600" dirty="0"/>
            </a:p>
          </p:txBody>
        </p:sp>
        <p:sp>
          <p:nvSpPr>
            <p:cNvPr id="7" name="순서도: 연결자 6"/>
            <p:cNvSpPr/>
            <p:nvPr/>
          </p:nvSpPr>
          <p:spPr>
            <a:xfrm>
              <a:off x="1547664" y="5877272"/>
              <a:ext cx="504056" cy="50405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t>E</a:t>
              </a:r>
              <a:endParaRPr lang="ko-KR" altLang="en-US" sz="1600" dirty="0"/>
            </a:p>
          </p:txBody>
        </p:sp>
        <p:sp>
          <p:nvSpPr>
            <p:cNvPr id="8" name="순서도: 연결자 7"/>
            <p:cNvSpPr/>
            <p:nvPr/>
          </p:nvSpPr>
          <p:spPr>
            <a:xfrm>
              <a:off x="3851920" y="5589240"/>
              <a:ext cx="504056" cy="50405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t>C</a:t>
              </a:r>
              <a:endParaRPr lang="ko-KR" altLang="en-US" sz="1600" dirty="0"/>
            </a:p>
          </p:txBody>
        </p:sp>
        <p:sp>
          <p:nvSpPr>
            <p:cNvPr id="9" name="순서도: 연결자 8"/>
            <p:cNvSpPr/>
            <p:nvPr/>
          </p:nvSpPr>
          <p:spPr>
            <a:xfrm>
              <a:off x="6362550" y="4149080"/>
              <a:ext cx="504056" cy="50405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a:p>
          </p:txBody>
        </p:sp>
        <p:sp>
          <p:nvSpPr>
            <p:cNvPr id="10" name="순서도: 연결자 9"/>
            <p:cNvSpPr/>
            <p:nvPr/>
          </p:nvSpPr>
          <p:spPr>
            <a:xfrm>
              <a:off x="6362550" y="4869160"/>
              <a:ext cx="504056" cy="504056"/>
            </a:xfrm>
            <a:prstGeom prst="flowChart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ko-KR" altLang="en-US" sz="1600" dirty="0"/>
            </a:p>
          </p:txBody>
        </p:sp>
        <p:sp>
          <p:nvSpPr>
            <p:cNvPr id="11" name="TextBox 10"/>
            <p:cNvSpPr txBox="1"/>
            <p:nvPr/>
          </p:nvSpPr>
          <p:spPr>
            <a:xfrm>
              <a:off x="6981891" y="4221088"/>
              <a:ext cx="566469" cy="322283"/>
            </a:xfrm>
            <a:prstGeom prst="rect">
              <a:avLst/>
            </a:prstGeom>
            <a:noFill/>
          </p:spPr>
          <p:txBody>
            <a:bodyPr wrap="none" rtlCol="0">
              <a:spAutoFit/>
            </a:bodyPr>
            <a:lstStyle/>
            <a:p>
              <a:r>
                <a:rPr lang="en-US" altLang="ko-KR" sz="1200" dirty="0" smtClean="0"/>
                <a:t>Peer</a:t>
              </a:r>
              <a:endParaRPr lang="ko-KR" altLang="en-US" sz="1200" dirty="0"/>
            </a:p>
          </p:txBody>
        </p:sp>
        <p:sp>
          <p:nvSpPr>
            <p:cNvPr id="12" name="TextBox 11"/>
            <p:cNvSpPr txBox="1"/>
            <p:nvPr/>
          </p:nvSpPr>
          <p:spPr>
            <a:xfrm>
              <a:off x="7010621" y="4941168"/>
              <a:ext cx="2086221" cy="322283"/>
            </a:xfrm>
            <a:prstGeom prst="rect">
              <a:avLst/>
            </a:prstGeom>
            <a:noFill/>
          </p:spPr>
          <p:txBody>
            <a:bodyPr wrap="none" rtlCol="0">
              <a:spAutoFit/>
            </a:bodyPr>
            <a:lstStyle/>
            <a:p>
              <a:r>
                <a:rPr lang="en-US" altLang="ko-KR" sz="1200" dirty="0" smtClean="0"/>
                <a:t>The PD discovering peer</a:t>
              </a:r>
              <a:endParaRPr lang="ko-KR" altLang="en-US" sz="1200" dirty="0"/>
            </a:p>
          </p:txBody>
        </p:sp>
        <p:sp>
          <p:nvSpPr>
            <p:cNvPr id="13" name="TextBox 12"/>
            <p:cNvSpPr txBox="1"/>
            <p:nvPr/>
          </p:nvSpPr>
          <p:spPr>
            <a:xfrm>
              <a:off x="3491880" y="4221088"/>
              <a:ext cx="1171870" cy="393901"/>
            </a:xfrm>
            <a:prstGeom prst="rect">
              <a:avLst/>
            </a:prstGeom>
            <a:noFill/>
          </p:spPr>
          <p:txBody>
            <a:bodyPr wrap="none" rtlCol="0">
              <a:spAutoFit/>
            </a:bodyPr>
            <a:lstStyle/>
            <a:p>
              <a:r>
                <a:rPr lang="en-US" altLang="ko-KR" sz="1600" dirty="0" smtClean="0"/>
                <a:t>Load: 0%</a:t>
              </a:r>
              <a:endParaRPr lang="ko-KR" altLang="en-US" sz="1600" dirty="0"/>
            </a:p>
          </p:txBody>
        </p:sp>
        <p:sp>
          <p:nvSpPr>
            <p:cNvPr id="14" name="TextBox 13"/>
            <p:cNvSpPr txBox="1"/>
            <p:nvPr/>
          </p:nvSpPr>
          <p:spPr>
            <a:xfrm>
              <a:off x="4067945" y="6093297"/>
              <a:ext cx="1298664" cy="393901"/>
            </a:xfrm>
            <a:prstGeom prst="rect">
              <a:avLst/>
            </a:prstGeom>
            <a:noFill/>
          </p:spPr>
          <p:txBody>
            <a:bodyPr wrap="none" rtlCol="0">
              <a:spAutoFit/>
            </a:bodyPr>
            <a:lstStyle/>
            <a:p>
              <a:r>
                <a:rPr lang="en-US" altLang="ko-KR" sz="1600" dirty="0" smtClean="0"/>
                <a:t>Load: 30%</a:t>
              </a:r>
              <a:endParaRPr lang="ko-KR" altLang="en-US" sz="1600" dirty="0"/>
            </a:p>
          </p:txBody>
        </p:sp>
        <p:sp>
          <p:nvSpPr>
            <p:cNvPr id="15" name="TextBox 14"/>
            <p:cNvSpPr txBox="1"/>
            <p:nvPr/>
          </p:nvSpPr>
          <p:spPr>
            <a:xfrm>
              <a:off x="1547664" y="6381328"/>
              <a:ext cx="1171870" cy="393901"/>
            </a:xfrm>
            <a:prstGeom prst="rect">
              <a:avLst/>
            </a:prstGeom>
            <a:noFill/>
          </p:spPr>
          <p:txBody>
            <a:bodyPr wrap="none" rtlCol="0">
              <a:spAutoFit/>
            </a:bodyPr>
            <a:lstStyle/>
            <a:p>
              <a:r>
                <a:rPr lang="en-US" altLang="ko-KR" sz="1600" dirty="0" smtClean="0"/>
                <a:t>Load: 0%</a:t>
              </a:r>
              <a:endParaRPr lang="ko-KR" altLang="en-US" sz="1600" dirty="0"/>
            </a:p>
          </p:txBody>
        </p:sp>
        <p:sp>
          <p:nvSpPr>
            <p:cNvPr id="16" name="TextBox 15"/>
            <p:cNvSpPr txBox="1"/>
            <p:nvPr/>
          </p:nvSpPr>
          <p:spPr>
            <a:xfrm>
              <a:off x="323528" y="5085184"/>
              <a:ext cx="1298664" cy="393901"/>
            </a:xfrm>
            <a:prstGeom prst="rect">
              <a:avLst/>
            </a:prstGeom>
            <a:noFill/>
          </p:spPr>
          <p:txBody>
            <a:bodyPr wrap="none" rtlCol="0">
              <a:spAutoFit/>
            </a:bodyPr>
            <a:lstStyle/>
            <a:p>
              <a:r>
                <a:rPr lang="en-US" altLang="ko-KR" sz="1600" dirty="0" smtClean="0"/>
                <a:t>Load: 70%</a:t>
              </a:r>
              <a:endParaRPr lang="ko-KR" altLang="en-US" sz="1600" dirty="0"/>
            </a:p>
          </p:txBody>
        </p:sp>
      </p:grpSp>
      <p:sp>
        <p:nvSpPr>
          <p:cNvPr id="18" name="직사각형 17"/>
          <p:cNvSpPr/>
          <p:nvPr/>
        </p:nvSpPr>
        <p:spPr>
          <a:xfrm>
            <a:off x="755576" y="3284984"/>
            <a:ext cx="5184576" cy="30963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직사각형 18"/>
          <p:cNvSpPr/>
          <p:nvPr/>
        </p:nvSpPr>
        <p:spPr>
          <a:xfrm>
            <a:off x="6156176" y="3717032"/>
            <a:ext cx="2600672" cy="18085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27</a:t>
            </a:fld>
            <a:endParaRPr lang="en-US" altLang="ko-KR"/>
          </a:p>
        </p:txBody>
      </p:sp>
    </p:spTree>
    <p:extLst>
      <p:ext uri="{BB962C8B-B14F-4D97-AF65-F5344CB8AC3E}">
        <p14:creationId xmlns:p14="http://schemas.microsoft.com/office/powerpoint/2010/main" val="11031185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Energy-Fairness Peer </a:t>
            </a:r>
            <a:r>
              <a:rPr lang="en-US" altLang="ko-KR" dirty="0" smtClean="0"/>
              <a:t>Discovery</a:t>
            </a:r>
            <a:r>
              <a:rPr lang="en-US" altLang="ko-KR" dirty="0"/>
              <a:t> </a:t>
            </a:r>
            <a:r>
              <a:rPr lang="en-US" altLang="ko-KR" dirty="0" smtClean="0"/>
              <a:t>(2/3)</a:t>
            </a:r>
            <a:endParaRPr lang="ko-KR" altLang="en-US" dirty="0"/>
          </a:p>
        </p:txBody>
      </p:sp>
      <p:sp>
        <p:nvSpPr>
          <p:cNvPr id="3" name="내용 개체 틀 2"/>
          <p:cNvSpPr>
            <a:spLocks noGrp="1"/>
          </p:cNvSpPr>
          <p:nvPr>
            <p:ph idx="1"/>
          </p:nvPr>
        </p:nvSpPr>
        <p:spPr/>
        <p:txBody>
          <a:bodyPr>
            <a:normAutofit/>
          </a:bodyPr>
          <a:lstStyle/>
          <a:p>
            <a:r>
              <a:rPr lang="en-US" altLang="ko-KR" sz="1600" dirty="0" smtClean="0"/>
              <a:t>When a PD starting peer discovery transmits a peer discovery frame.</a:t>
            </a:r>
          </a:p>
          <a:p>
            <a:r>
              <a:rPr lang="en-US" altLang="ko-KR" sz="1600" dirty="0" smtClean="0"/>
              <a:t>If PDs receive the request frame, they reply response preamble.</a:t>
            </a:r>
          </a:p>
          <a:p>
            <a:pPr lvl="1"/>
            <a:r>
              <a:rPr lang="en-US" altLang="ko-KR" sz="1600" dirty="0" smtClean="0"/>
              <a:t>Preamble made by considering load (by using </a:t>
            </a:r>
            <a:r>
              <a:rPr lang="en-US" altLang="ko-KR" sz="1600" dirty="0" err="1" smtClean="0"/>
              <a:t>Zadoff</a:t>
            </a:r>
            <a:r>
              <a:rPr lang="en-US" altLang="ko-KR" sz="1600" dirty="0" smtClean="0"/>
              <a:t>-Chu sequence)</a:t>
            </a:r>
          </a:p>
          <a:p>
            <a:r>
              <a:rPr lang="en-US" altLang="ko-KR" sz="1600" dirty="0" smtClean="0"/>
              <a:t>A PD receiving response preamble can distinguish PDs’ load and notifies the corresponding PD group.</a:t>
            </a:r>
          </a:p>
          <a:p>
            <a:r>
              <a:rPr lang="en-US" altLang="ko-KR" sz="1600" dirty="0" smtClean="0"/>
              <a:t>Then, corresponding PD group, it responses after random time (to avoid collision).</a:t>
            </a:r>
          </a:p>
          <a:p>
            <a:r>
              <a:rPr lang="en-US" altLang="ko-KR" sz="1600" dirty="0" smtClean="0"/>
              <a:t>Finally, the PD confirms a specific PD.</a:t>
            </a:r>
          </a:p>
        </p:txBody>
      </p:sp>
      <p:sp>
        <p:nvSpPr>
          <p:cNvPr id="4" name="직사각형 3"/>
          <p:cNvSpPr/>
          <p:nvPr/>
        </p:nvSpPr>
        <p:spPr>
          <a:xfrm>
            <a:off x="971600" y="3861048"/>
            <a:ext cx="1080120"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sz="1400" dirty="0" smtClean="0"/>
              <a:t>Peer Discovery</a:t>
            </a:r>
            <a:endParaRPr lang="ko-KR" altLang="en-US" sz="1400" dirty="0"/>
          </a:p>
        </p:txBody>
      </p:sp>
      <p:sp>
        <p:nvSpPr>
          <p:cNvPr id="5" name="직사각형 4"/>
          <p:cNvSpPr/>
          <p:nvPr/>
        </p:nvSpPr>
        <p:spPr>
          <a:xfrm>
            <a:off x="2195736" y="4869160"/>
            <a:ext cx="1224136"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sz="1400" dirty="0" smtClean="0"/>
              <a:t>Discovery Response</a:t>
            </a:r>
          </a:p>
        </p:txBody>
      </p:sp>
      <p:sp>
        <p:nvSpPr>
          <p:cNvPr id="6" name="직사각형 5"/>
          <p:cNvSpPr/>
          <p:nvPr/>
        </p:nvSpPr>
        <p:spPr>
          <a:xfrm>
            <a:off x="3635896" y="3861048"/>
            <a:ext cx="1080120"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sz="1400" dirty="0" smtClean="0"/>
              <a:t>Peer ID Notify</a:t>
            </a:r>
            <a:endParaRPr lang="ko-KR" altLang="en-US" sz="1400" dirty="0"/>
          </a:p>
        </p:txBody>
      </p:sp>
      <p:sp>
        <p:nvSpPr>
          <p:cNvPr id="7" name="직사각형 6"/>
          <p:cNvSpPr/>
          <p:nvPr/>
        </p:nvSpPr>
        <p:spPr>
          <a:xfrm>
            <a:off x="4860032" y="5301208"/>
            <a:ext cx="1080120"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sz="1400" dirty="0" smtClean="0"/>
              <a:t>Random Access</a:t>
            </a:r>
            <a:endParaRPr lang="ko-KR" altLang="en-US" sz="1400" dirty="0"/>
          </a:p>
        </p:txBody>
      </p:sp>
      <p:sp>
        <p:nvSpPr>
          <p:cNvPr id="8" name="직사각형 7"/>
          <p:cNvSpPr/>
          <p:nvPr/>
        </p:nvSpPr>
        <p:spPr>
          <a:xfrm>
            <a:off x="6156176" y="3789040"/>
            <a:ext cx="1080120"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sz="1400" dirty="0" smtClean="0"/>
              <a:t>Confirm</a:t>
            </a:r>
            <a:endParaRPr lang="ko-KR" altLang="en-US" sz="1400" dirty="0"/>
          </a:p>
        </p:txBody>
      </p:sp>
      <p:sp>
        <p:nvSpPr>
          <p:cNvPr id="10" name="순서도: 연결자 9"/>
          <p:cNvSpPr/>
          <p:nvPr/>
        </p:nvSpPr>
        <p:spPr>
          <a:xfrm>
            <a:off x="251520" y="3861048"/>
            <a:ext cx="452449" cy="433231"/>
          </a:xfrm>
          <a:prstGeom prst="flowChart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ko-KR" sz="1600" dirty="0" smtClean="0"/>
              <a:t>S</a:t>
            </a:r>
            <a:endParaRPr lang="ko-KR" altLang="en-US" sz="1600" dirty="0"/>
          </a:p>
        </p:txBody>
      </p:sp>
      <p:sp>
        <p:nvSpPr>
          <p:cNvPr id="11" name="순서도: 연결자 10"/>
          <p:cNvSpPr/>
          <p:nvPr/>
        </p:nvSpPr>
        <p:spPr>
          <a:xfrm>
            <a:off x="251520" y="4365104"/>
            <a:ext cx="452449" cy="43323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t>1</a:t>
            </a:r>
            <a:endParaRPr lang="ko-KR" altLang="en-US" sz="1600" dirty="0"/>
          </a:p>
        </p:txBody>
      </p:sp>
      <p:sp>
        <p:nvSpPr>
          <p:cNvPr id="12" name="순서도: 연결자 11"/>
          <p:cNvSpPr/>
          <p:nvPr/>
        </p:nvSpPr>
        <p:spPr>
          <a:xfrm>
            <a:off x="251520" y="4869160"/>
            <a:ext cx="452449" cy="43323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t>2</a:t>
            </a:r>
            <a:endParaRPr lang="ko-KR" altLang="en-US" sz="1600" dirty="0"/>
          </a:p>
        </p:txBody>
      </p:sp>
      <p:sp>
        <p:nvSpPr>
          <p:cNvPr id="13" name="순서도: 연결자 12"/>
          <p:cNvSpPr/>
          <p:nvPr/>
        </p:nvSpPr>
        <p:spPr>
          <a:xfrm>
            <a:off x="251520" y="5372033"/>
            <a:ext cx="452449" cy="43323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t>3</a:t>
            </a:r>
            <a:endParaRPr lang="ko-KR" altLang="en-US" sz="1600" dirty="0"/>
          </a:p>
        </p:txBody>
      </p:sp>
      <p:sp>
        <p:nvSpPr>
          <p:cNvPr id="14" name="순서도: 연결자 13"/>
          <p:cNvSpPr/>
          <p:nvPr/>
        </p:nvSpPr>
        <p:spPr>
          <a:xfrm>
            <a:off x="251520" y="5876089"/>
            <a:ext cx="452449" cy="43323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t>4</a:t>
            </a:r>
            <a:endParaRPr lang="ko-KR" altLang="en-US" sz="1600" dirty="0"/>
          </a:p>
        </p:txBody>
      </p:sp>
      <p:sp>
        <p:nvSpPr>
          <p:cNvPr id="15" name="직사각형 14"/>
          <p:cNvSpPr/>
          <p:nvPr/>
        </p:nvSpPr>
        <p:spPr>
          <a:xfrm>
            <a:off x="2195736" y="4365104"/>
            <a:ext cx="1224136"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sz="1400" dirty="0" smtClean="0"/>
              <a:t>Discovery Response</a:t>
            </a:r>
          </a:p>
        </p:txBody>
      </p:sp>
      <p:sp>
        <p:nvSpPr>
          <p:cNvPr id="16" name="직사각형 15"/>
          <p:cNvSpPr/>
          <p:nvPr/>
        </p:nvSpPr>
        <p:spPr>
          <a:xfrm>
            <a:off x="2195736" y="5381600"/>
            <a:ext cx="1224136"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sz="1400" dirty="0" smtClean="0"/>
              <a:t>Discovery Response</a:t>
            </a:r>
          </a:p>
        </p:txBody>
      </p:sp>
      <p:sp>
        <p:nvSpPr>
          <p:cNvPr id="17" name="직사각형 16"/>
          <p:cNvSpPr/>
          <p:nvPr/>
        </p:nvSpPr>
        <p:spPr>
          <a:xfrm>
            <a:off x="2195736" y="5877272"/>
            <a:ext cx="1224136"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sz="1400" dirty="0" smtClean="0"/>
              <a:t>Discovery Response</a:t>
            </a:r>
          </a:p>
        </p:txBody>
      </p:sp>
      <p:sp>
        <p:nvSpPr>
          <p:cNvPr id="18" name="직사각형 17"/>
          <p:cNvSpPr/>
          <p:nvPr/>
        </p:nvSpPr>
        <p:spPr>
          <a:xfrm>
            <a:off x="4860032" y="4365104"/>
            <a:ext cx="1080120"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sz="1400" dirty="0" smtClean="0"/>
              <a:t>Random Access</a:t>
            </a:r>
            <a:endParaRPr lang="ko-KR" altLang="en-US" sz="1400" dirty="0"/>
          </a:p>
        </p:txBody>
      </p:sp>
      <p:sp>
        <p:nvSpPr>
          <p:cNvPr id="19"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28</a:t>
            </a:fld>
            <a:endParaRPr lang="en-US" altLang="ko-KR"/>
          </a:p>
        </p:txBody>
      </p:sp>
    </p:spTree>
    <p:extLst>
      <p:ext uri="{BB962C8B-B14F-4D97-AF65-F5344CB8AC3E}">
        <p14:creationId xmlns:p14="http://schemas.microsoft.com/office/powerpoint/2010/main" val="3329288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Energy-Fairness Peer </a:t>
            </a:r>
            <a:r>
              <a:rPr lang="en-US" altLang="ko-KR" dirty="0" smtClean="0"/>
              <a:t>Discovery</a:t>
            </a:r>
            <a:r>
              <a:rPr lang="en-US" altLang="ko-KR" dirty="0"/>
              <a:t> </a:t>
            </a:r>
            <a:r>
              <a:rPr lang="en-US" altLang="ko-KR" dirty="0" smtClean="0"/>
              <a:t>(3/3) </a:t>
            </a:r>
            <a:endParaRPr lang="ko-KR" altLang="en-US" dirty="0"/>
          </a:p>
        </p:txBody>
      </p:sp>
      <p:sp>
        <p:nvSpPr>
          <p:cNvPr id="3" name="내용 개체 틀 2"/>
          <p:cNvSpPr>
            <a:spLocks noGrp="1"/>
          </p:cNvSpPr>
          <p:nvPr>
            <p:ph idx="1"/>
          </p:nvPr>
        </p:nvSpPr>
        <p:spPr/>
        <p:txBody>
          <a:bodyPr>
            <a:normAutofit/>
          </a:bodyPr>
          <a:lstStyle/>
          <a:p>
            <a:r>
              <a:rPr lang="en-US" altLang="ko-KR" dirty="0" smtClean="0"/>
              <a:t>PDs create a ID by considering their ratio of loads.</a:t>
            </a:r>
            <a:endParaRPr lang="en-US" altLang="ko-KR" sz="2400" dirty="0" smtClean="0"/>
          </a:p>
          <a:p>
            <a:r>
              <a:rPr lang="en-US" altLang="ko-KR" sz="2400" dirty="0" smtClean="0"/>
              <a:t>Using </a:t>
            </a:r>
            <a:r>
              <a:rPr lang="en-US" altLang="ko-KR" sz="2400" dirty="0" err="1" smtClean="0"/>
              <a:t>Zadoff</a:t>
            </a:r>
            <a:r>
              <a:rPr lang="en-US" altLang="ko-KR" sz="2400" dirty="0" smtClean="0"/>
              <a:t> –Chu Sequence, a PD creates a preamble corresponding ID.</a:t>
            </a:r>
            <a:endParaRPr lang="ko-KR" altLang="en-US" sz="2400" dirty="0"/>
          </a:p>
        </p:txBody>
      </p:sp>
      <p:graphicFrame>
        <p:nvGraphicFramePr>
          <p:cNvPr id="4" name="표 3"/>
          <p:cNvGraphicFramePr>
            <a:graphicFrameLocks noGrp="1"/>
          </p:cNvGraphicFramePr>
          <p:nvPr>
            <p:extLst>
              <p:ext uri="{D42A27DB-BD31-4B8C-83A1-F6EECF244321}">
                <p14:modId xmlns:p14="http://schemas.microsoft.com/office/powerpoint/2010/main" val="2193359205"/>
              </p:ext>
            </p:extLst>
          </p:nvPr>
        </p:nvGraphicFramePr>
        <p:xfrm>
          <a:off x="827584" y="4077072"/>
          <a:ext cx="6672060" cy="828040"/>
        </p:xfrm>
        <a:graphic>
          <a:graphicData uri="http://schemas.openxmlformats.org/drawingml/2006/table">
            <a:tbl>
              <a:tblPr firstRow="1" bandRow="1">
                <a:tableStyleId>{5C22544A-7EE6-4342-B048-85BDC9FD1C3A}</a:tableStyleId>
              </a:tblPr>
              <a:tblGrid>
                <a:gridCol w="720080"/>
                <a:gridCol w="614332"/>
                <a:gridCol w="667206"/>
                <a:gridCol w="667206"/>
                <a:gridCol w="667206"/>
                <a:gridCol w="667206"/>
                <a:gridCol w="667206"/>
                <a:gridCol w="667206"/>
                <a:gridCol w="667206"/>
                <a:gridCol w="667206"/>
              </a:tblGrid>
              <a:tr h="370840">
                <a:tc>
                  <a:txBody>
                    <a:bodyPr/>
                    <a:lstStyle/>
                    <a:p>
                      <a:pPr latinLnBrk="1"/>
                      <a:r>
                        <a:rPr lang="en-US" altLang="ko-KR" sz="1200" dirty="0" smtClean="0"/>
                        <a:t>Ratio</a:t>
                      </a:r>
                      <a:r>
                        <a:rPr lang="en-US" altLang="ko-KR" sz="1200" baseline="0" dirty="0" smtClean="0"/>
                        <a:t> of load</a:t>
                      </a:r>
                      <a:endParaRPr lang="ko-KR" altLang="en-US" sz="1200" dirty="0"/>
                    </a:p>
                  </a:txBody>
                  <a:tcPr/>
                </a:tc>
                <a:tc>
                  <a:txBody>
                    <a:bodyPr/>
                    <a:lstStyle/>
                    <a:p>
                      <a:pPr latinLnBrk="1"/>
                      <a:r>
                        <a:rPr lang="en-US" altLang="ko-KR" sz="1200" dirty="0" smtClean="0"/>
                        <a:t>&lt;10%</a:t>
                      </a:r>
                      <a:endParaRPr lang="ko-KR" altLang="en-US" sz="1200"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altLang="ko-KR" sz="1200" b="1" i="0" u="none" strike="noStrike" kern="1200" cap="none" spc="0" normalizeH="0" baseline="0" noProof="0" dirty="0" smtClean="0">
                          <a:ln>
                            <a:noFill/>
                          </a:ln>
                          <a:solidFill>
                            <a:prstClr val="white"/>
                          </a:solidFill>
                          <a:effectLst/>
                          <a:uLnTx/>
                          <a:uFillTx/>
                          <a:latin typeface="+mn-lt"/>
                          <a:ea typeface="+mn-ea"/>
                          <a:cs typeface="+mn-cs"/>
                        </a:rPr>
                        <a:t>&lt;20%</a:t>
                      </a:r>
                      <a:endParaRPr kumimoji="0" lang="ko-KR" altLang="en-US" sz="1200" b="1" i="0" u="none" strike="noStrike" kern="1200" cap="none" spc="0" normalizeH="0" baseline="0" noProof="0" dirty="0" smtClean="0">
                        <a:ln>
                          <a:noFill/>
                        </a:ln>
                        <a:solidFill>
                          <a:prstClr val="white"/>
                        </a:solidFill>
                        <a:effectLst/>
                        <a:uLnTx/>
                        <a:uFillTx/>
                        <a:latin typeface="+mn-lt"/>
                        <a:ea typeface="+mn-ea"/>
                        <a:cs typeface="+mn-cs"/>
                      </a:endParaRPr>
                    </a:p>
                  </a:txBody>
                  <a:tcPr/>
                </a:tc>
                <a:tc>
                  <a:txBody>
                    <a:bodyPr/>
                    <a:lstStyle/>
                    <a:p>
                      <a:pPr latinLnBrk="1"/>
                      <a:r>
                        <a:rPr lang="en-US" altLang="ko-KR" sz="1200" dirty="0" smtClean="0"/>
                        <a:t>&lt;30%</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&lt;40%</a:t>
                      </a:r>
                      <a:endParaRPr lang="ko-KR" altLang="en-US" sz="12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&lt;50%</a:t>
                      </a:r>
                      <a:endParaRPr lang="ko-KR" altLang="en-US" sz="12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&lt;60%</a:t>
                      </a:r>
                      <a:endParaRPr lang="ko-KR" altLang="en-US" sz="12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&lt;70%</a:t>
                      </a:r>
                      <a:endParaRPr lang="ko-KR" altLang="en-US" sz="12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&lt;80%</a:t>
                      </a:r>
                      <a:endParaRPr lang="ko-KR" altLang="en-US" sz="12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&lt;90%</a:t>
                      </a:r>
                      <a:endParaRPr lang="ko-KR" altLang="en-US" sz="1200" dirty="0" smtClean="0"/>
                    </a:p>
                  </a:txBody>
                  <a:tcPr/>
                </a:tc>
              </a:tr>
              <a:tr h="370840">
                <a:tc>
                  <a:txBody>
                    <a:bodyPr/>
                    <a:lstStyle/>
                    <a:p>
                      <a:pPr latinLnBrk="1"/>
                      <a:r>
                        <a:rPr lang="en-US" altLang="ko-KR" sz="1200" dirty="0" smtClean="0"/>
                        <a:t>ID</a:t>
                      </a:r>
                      <a:endParaRPr lang="ko-KR" altLang="en-US" sz="1200" dirty="0"/>
                    </a:p>
                  </a:txBody>
                  <a:tcPr/>
                </a:tc>
                <a:tc>
                  <a:txBody>
                    <a:bodyPr/>
                    <a:lstStyle/>
                    <a:p>
                      <a:pPr latinLnBrk="1"/>
                      <a:r>
                        <a:rPr lang="en-US" altLang="ko-KR" dirty="0" smtClean="0"/>
                        <a:t>1</a:t>
                      </a:r>
                      <a:endParaRPr lang="ko-KR" altLang="en-US" dirty="0"/>
                    </a:p>
                  </a:txBody>
                  <a:tcPr/>
                </a:tc>
                <a:tc>
                  <a:txBody>
                    <a:bodyPr/>
                    <a:lstStyle/>
                    <a:p>
                      <a:pPr latinLnBrk="1"/>
                      <a:r>
                        <a:rPr lang="en-US" altLang="ko-KR" dirty="0" smtClean="0"/>
                        <a:t>2</a:t>
                      </a:r>
                      <a:endParaRPr lang="ko-KR" altLang="en-US" dirty="0"/>
                    </a:p>
                  </a:txBody>
                  <a:tcPr/>
                </a:tc>
                <a:tc>
                  <a:txBody>
                    <a:bodyPr/>
                    <a:lstStyle/>
                    <a:p>
                      <a:pPr latinLnBrk="1"/>
                      <a:r>
                        <a:rPr lang="en-US" altLang="ko-KR" dirty="0" smtClean="0"/>
                        <a:t>3</a:t>
                      </a:r>
                      <a:endParaRPr lang="ko-KR" altLang="en-US" dirty="0"/>
                    </a:p>
                  </a:txBody>
                  <a:tcPr/>
                </a:tc>
                <a:tc>
                  <a:txBody>
                    <a:bodyPr/>
                    <a:lstStyle/>
                    <a:p>
                      <a:pPr latinLnBrk="1"/>
                      <a:r>
                        <a:rPr lang="en-US" altLang="ko-KR" dirty="0" smtClean="0"/>
                        <a:t>4</a:t>
                      </a:r>
                      <a:endParaRPr lang="ko-KR" altLang="en-US" dirty="0"/>
                    </a:p>
                  </a:txBody>
                  <a:tcPr/>
                </a:tc>
                <a:tc>
                  <a:txBody>
                    <a:bodyPr/>
                    <a:lstStyle/>
                    <a:p>
                      <a:pPr latinLnBrk="1"/>
                      <a:r>
                        <a:rPr lang="en-US" altLang="ko-KR" dirty="0" smtClean="0"/>
                        <a:t>5</a:t>
                      </a:r>
                      <a:endParaRPr lang="ko-KR" altLang="en-US" dirty="0"/>
                    </a:p>
                  </a:txBody>
                  <a:tcPr/>
                </a:tc>
                <a:tc>
                  <a:txBody>
                    <a:bodyPr/>
                    <a:lstStyle/>
                    <a:p>
                      <a:pPr latinLnBrk="1"/>
                      <a:r>
                        <a:rPr lang="en-US" altLang="ko-KR" dirty="0" smtClean="0"/>
                        <a:t>6</a:t>
                      </a:r>
                      <a:endParaRPr lang="ko-KR" altLang="en-US" dirty="0"/>
                    </a:p>
                  </a:txBody>
                  <a:tcPr/>
                </a:tc>
                <a:tc>
                  <a:txBody>
                    <a:bodyPr/>
                    <a:lstStyle/>
                    <a:p>
                      <a:pPr latinLnBrk="1"/>
                      <a:r>
                        <a:rPr lang="en-US" altLang="ko-KR" dirty="0" smtClean="0"/>
                        <a:t>7</a:t>
                      </a:r>
                      <a:endParaRPr lang="ko-KR" altLang="en-US" dirty="0"/>
                    </a:p>
                  </a:txBody>
                  <a:tcPr/>
                </a:tc>
                <a:tc>
                  <a:txBody>
                    <a:bodyPr/>
                    <a:lstStyle/>
                    <a:p>
                      <a:pPr latinLnBrk="1"/>
                      <a:r>
                        <a:rPr lang="en-US" altLang="ko-KR" dirty="0" smtClean="0"/>
                        <a:t>8</a:t>
                      </a:r>
                      <a:endParaRPr lang="ko-KR" altLang="en-US" dirty="0"/>
                    </a:p>
                  </a:txBody>
                  <a:tcPr/>
                </a:tc>
                <a:tc>
                  <a:txBody>
                    <a:bodyPr/>
                    <a:lstStyle/>
                    <a:p>
                      <a:pPr latinLnBrk="1"/>
                      <a:r>
                        <a:rPr lang="en-US" altLang="ko-KR" dirty="0" smtClean="0"/>
                        <a:t>9</a:t>
                      </a:r>
                      <a:endParaRPr lang="ko-KR" altLang="en-US" dirty="0"/>
                    </a:p>
                  </a:txBody>
                  <a:tcPr/>
                </a:tc>
              </a:tr>
            </a:tbl>
          </a:graphicData>
        </a:graphic>
      </p:graphicFrame>
      <p:sp>
        <p:nvSpPr>
          <p:cNvPr id="5" name="TextBox 4"/>
          <p:cNvSpPr txBox="1"/>
          <p:nvPr/>
        </p:nvSpPr>
        <p:spPr>
          <a:xfrm>
            <a:off x="2555776" y="5085184"/>
            <a:ext cx="3399392" cy="369332"/>
          </a:xfrm>
          <a:prstGeom prst="rect">
            <a:avLst/>
          </a:prstGeom>
          <a:noFill/>
        </p:spPr>
        <p:txBody>
          <a:bodyPr wrap="none" rtlCol="0">
            <a:spAutoFit/>
          </a:bodyPr>
          <a:lstStyle/>
          <a:p>
            <a:r>
              <a:rPr lang="en-US" altLang="ko-KR" dirty="0" smtClean="0"/>
              <a:t>&lt;Example of ID creation</a:t>
            </a:r>
            <a:r>
              <a:rPr lang="ko-KR" altLang="en-US" dirty="0" smtClean="0"/>
              <a:t> </a:t>
            </a:r>
            <a:r>
              <a:rPr lang="en-US" altLang="ko-KR" dirty="0" smtClean="0"/>
              <a:t>Table&gt;</a:t>
            </a:r>
            <a:endParaRPr lang="ko-KR" altLang="en-US" dirty="0"/>
          </a:p>
        </p:txBody>
      </p:sp>
      <p:sp>
        <p:nvSpPr>
          <p:cNvPr id="6"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29</a:t>
            </a:fld>
            <a:endParaRPr lang="en-US" altLang="ko-KR"/>
          </a:p>
        </p:txBody>
      </p:sp>
    </p:spTree>
    <p:extLst>
      <p:ext uri="{BB962C8B-B14F-4D97-AF65-F5344CB8AC3E}">
        <p14:creationId xmlns:p14="http://schemas.microsoft.com/office/powerpoint/2010/main" val="325641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p:txBody>
          <a:bodyPr/>
          <a:lstStyle/>
          <a:p>
            <a:r>
              <a:rPr lang="en-US" altLang="ko-KR" dirty="0" smtClean="0"/>
              <a:t>Contents (1/2)</a:t>
            </a:r>
            <a:endParaRPr lang="ko-KR" altLang="en-US" dirty="0"/>
          </a:p>
        </p:txBody>
      </p:sp>
      <p:sp>
        <p:nvSpPr>
          <p:cNvPr id="6" name="내용 개체 틀 5"/>
          <p:cNvSpPr>
            <a:spLocks noGrp="1"/>
          </p:cNvSpPr>
          <p:nvPr>
            <p:ph idx="1"/>
          </p:nvPr>
        </p:nvSpPr>
        <p:spPr>
          <a:xfrm>
            <a:off x="685800" y="1556792"/>
            <a:ext cx="7772400" cy="4824536"/>
          </a:xfrm>
        </p:spPr>
        <p:txBody>
          <a:bodyPr/>
          <a:lstStyle/>
          <a:p>
            <a:r>
              <a:rPr lang="en-US" altLang="ko-KR" sz="1600" dirty="0" smtClean="0"/>
              <a:t>Multicast Group Management</a:t>
            </a:r>
          </a:p>
          <a:p>
            <a:pPr lvl="1"/>
            <a:r>
              <a:rPr lang="en-US" altLang="ko-KR" sz="1400" dirty="0" smtClean="0"/>
              <a:t>Finding/Joining </a:t>
            </a:r>
            <a:r>
              <a:rPr lang="en-US" altLang="ko-KR" sz="1400" dirty="0"/>
              <a:t>Multicast Group </a:t>
            </a:r>
          </a:p>
          <a:p>
            <a:pPr lvl="1"/>
            <a:r>
              <a:rPr lang="en-US" altLang="ko-KR" sz="1400" dirty="0"/>
              <a:t>Device Group ID Creation </a:t>
            </a:r>
          </a:p>
          <a:p>
            <a:pPr lvl="1"/>
            <a:r>
              <a:rPr lang="en-US" altLang="ko-KR" sz="1400" dirty="0"/>
              <a:t>Multicast Group Notification Frame (MGNF) </a:t>
            </a:r>
          </a:p>
          <a:p>
            <a:pPr lvl="2"/>
            <a:r>
              <a:rPr lang="en-US" altLang="ko-KR" sz="1200" dirty="0"/>
              <a:t>How to reduce MGNF traffic</a:t>
            </a:r>
          </a:p>
          <a:p>
            <a:pPr lvl="2"/>
            <a:r>
              <a:rPr lang="en-US" altLang="ko-KR" sz="1200" dirty="0"/>
              <a:t>Redundant MGNF Transmission </a:t>
            </a:r>
          </a:p>
          <a:p>
            <a:pPr lvl="2"/>
            <a:r>
              <a:rPr lang="en-US" altLang="ko-KR" sz="1200" dirty="0"/>
              <a:t>UMA-based MGNF Transmission </a:t>
            </a:r>
          </a:p>
          <a:p>
            <a:pPr lvl="1"/>
            <a:r>
              <a:rPr lang="en-US" altLang="ko-KR" sz="1400" dirty="0"/>
              <a:t>Creation and Management of Routing Table </a:t>
            </a:r>
          </a:p>
          <a:p>
            <a:pPr lvl="1"/>
            <a:r>
              <a:rPr lang="en-US" altLang="ko-KR" sz="1400" dirty="0"/>
              <a:t>Leaving Multicast Group </a:t>
            </a:r>
          </a:p>
          <a:p>
            <a:pPr lvl="1"/>
            <a:r>
              <a:rPr lang="en-US" altLang="ko-KR" sz="1400" dirty="0"/>
              <a:t>Mobility Support for </a:t>
            </a:r>
            <a:r>
              <a:rPr lang="en-US" altLang="ko-KR" sz="1400" dirty="0" smtClean="0"/>
              <a:t>Multicast</a:t>
            </a:r>
            <a:endParaRPr lang="en-US" altLang="ko-KR" sz="1400" dirty="0"/>
          </a:p>
          <a:p>
            <a:pPr lvl="1"/>
            <a:r>
              <a:rPr lang="en-US" altLang="ko-KR" sz="1400" dirty="0"/>
              <a:t>Merging Multicast </a:t>
            </a:r>
            <a:r>
              <a:rPr lang="en-US" altLang="ko-KR" sz="1400" dirty="0" smtClean="0"/>
              <a:t>Groups</a:t>
            </a:r>
          </a:p>
          <a:p>
            <a:r>
              <a:rPr lang="en-US" altLang="ko-KR" sz="1600" dirty="0" smtClean="0"/>
              <a:t>Multicast/Unicast Routing</a:t>
            </a:r>
            <a:endParaRPr lang="en-US" altLang="ko-KR" sz="1600" dirty="0"/>
          </a:p>
          <a:p>
            <a:pPr lvl="1"/>
            <a:r>
              <a:rPr lang="en-US" altLang="ko-KR" sz="1400" dirty="0" smtClean="0"/>
              <a:t>Multicast/Unicast </a:t>
            </a:r>
            <a:r>
              <a:rPr lang="en-US" altLang="ko-KR" sz="1400" dirty="0"/>
              <a:t>Data </a:t>
            </a:r>
            <a:r>
              <a:rPr lang="en-US" altLang="ko-KR" sz="1400" dirty="0" smtClean="0"/>
              <a:t>Transmission</a:t>
            </a:r>
          </a:p>
          <a:p>
            <a:pPr lvl="2"/>
            <a:r>
              <a:rPr lang="en-US" altLang="ko-KR" sz="1200" dirty="0" smtClean="0"/>
              <a:t>Prevention </a:t>
            </a:r>
            <a:r>
              <a:rPr lang="en-US" altLang="ko-KR" sz="1200" dirty="0"/>
              <a:t>Loopback </a:t>
            </a:r>
            <a:r>
              <a:rPr lang="en-US" altLang="ko-KR" sz="1200" dirty="0" smtClean="0"/>
              <a:t>Problem</a:t>
            </a:r>
          </a:p>
        </p:txBody>
      </p:sp>
      <p:sp>
        <p:nvSpPr>
          <p:cNvPr id="4" name="슬라이드 번호 개체 틀 3"/>
          <p:cNvSpPr>
            <a:spLocks noGrp="1"/>
          </p:cNvSpPr>
          <p:nvPr>
            <p:ph type="sldNum" sz="quarter" idx="10"/>
          </p:nvPr>
        </p:nvSpPr>
        <p:spPr/>
        <p:txBody>
          <a:bodyPr/>
          <a:lstStyle/>
          <a:p>
            <a:pPr>
              <a:defRPr/>
            </a:pPr>
            <a:r>
              <a:rPr lang="en-US" altLang="ko-KR" smtClean="0"/>
              <a:t>Slide </a:t>
            </a:r>
            <a:fld id="{93D0BFAB-5A11-47E2-BE86-26EA95CF807D}" type="slidenum">
              <a:rPr lang="en-US" altLang="ko-KR" smtClean="0"/>
              <a:pPr>
                <a:defRPr/>
              </a:pPr>
              <a:t>3</a:t>
            </a:fld>
            <a:endParaRPr lang="en-US" altLang="ko-KR"/>
          </a:p>
        </p:txBody>
      </p:sp>
    </p:spTree>
    <p:extLst>
      <p:ext uri="{BB962C8B-B14F-4D97-AF65-F5344CB8AC3E}">
        <p14:creationId xmlns:p14="http://schemas.microsoft.com/office/powerpoint/2010/main" val="21580374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Energy-Efficiency Peer Discovery (1/2)</a:t>
            </a:r>
            <a:endParaRPr lang="ko-KR" altLang="en-US" dirty="0"/>
          </a:p>
        </p:txBody>
      </p:sp>
      <p:sp>
        <p:nvSpPr>
          <p:cNvPr id="3" name="내용 개체 틀 2"/>
          <p:cNvSpPr>
            <a:spLocks noGrp="1"/>
          </p:cNvSpPr>
          <p:nvPr>
            <p:ph idx="1"/>
          </p:nvPr>
        </p:nvSpPr>
        <p:spPr>
          <a:xfrm>
            <a:off x="457200" y="1600200"/>
            <a:ext cx="4360430" cy="4525963"/>
          </a:xfrm>
        </p:spPr>
        <p:txBody>
          <a:bodyPr>
            <a:normAutofit fontScale="70000" lnSpcReduction="20000"/>
          </a:bodyPr>
          <a:lstStyle/>
          <a:p>
            <a:r>
              <a:rPr lang="en-US" altLang="ko-KR" dirty="0"/>
              <a:t>If </a:t>
            </a:r>
            <a:r>
              <a:rPr lang="en-US" altLang="ko-KR" dirty="0" smtClean="0"/>
              <a:t>there is an appropriate PD which </a:t>
            </a:r>
            <a:r>
              <a:rPr lang="en-US" altLang="ko-KR" dirty="0"/>
              <a:t>is located within one-hop coverage from </a:t>
            </a:r>
            <a:r>
              <a:rPr lang="en-US" altLang="ko-KR" dirty="0" smtClean="0"/>
              <a:t>a PD performing peer discovery, </a:t>
            </a:r>
            <a:r>
              <a:rPr lang="en-US" altLang="ko-KR" dirty="0"/>
              <a:t>the PD </a:t>
            </a:r>
            <a:r>
              <a:rPr lang="en-US" altLang="ko-KR" dirty="0" smtClean="0"/>
              <a:t>does not have </a:t>
            </a:r>
            <a:r>
              <a:rPr lang="en-US" altLang="ko-KR" dirty="0"/>
              <a:t>to </a:t>
            </a:r>
            <a:r>
              <a:rPr lang="en-US" altLang="ko-KR" dirty="0" smtClean="0"/>
              <a:t>discover until K-hops.</a:t>
            </a:r>
          </a:p>
          <a:p>
            <a:r>
              <a:rPr lang="en-US" altLang="ko-KR" dirty="0" smtClean="0"/>
              <a:t>In order to energy-efficiency and save network resource, the PD performing peer discovery </a:t>
            </a:r>
            <a:r>
              <a:rPr lang="en-US" altLang="ko-KR" sz="2400" dirty="0" smtClean="0"/>
              <a:t>broadcasts Peer Discovery </a:t>
            </a:r>
            <a:r>
              <a:rPr lang="en-US" altLang="ko-KR" dirty="0"/>
              <a:t>Request(PDREQ) </a:t>
            </a:r>
            <a:r>
              <a:rPr lang="en-US" altLang="ko-KR" dirty="0" smtClean="0"/>
              <a:t>frame </a:t>
            </a:r>
            <a:r>
              <a:rPr lang="en-US" altLang="ko-KR" sz="2400" dirty="0" smtClean="0"/>
              <a:t>within one-hop coverage.</a:t>
            </a:r>
          </a:p>
          <a:p>
            <a:r>
              <a:rPr lang="en-US" altLang="ko-KR" dirty="0"/>
              <a:t>If an appropriate PD receives the PDREQ frame, it unicasts Peer Discovery Reply(PDREP) frame to  a PD which originator of PDREQ frame.</a:t>
            </a:r>
          </a:p>
          <a:p>
            <a:r>
              <a:rPr lang="en-US" altLang="ko-KR" dirty="0"/>
              <a:t>If the PD receives PDREP(s) then broadcasts Peer Discovery Confirm Frame(PDCON) to the appropriate PD(s) within 1-hop coverage in order to peer association.</a:t>
            </a:r>
          </a:p>
          <a:p>
            <a:endParaRPr lang="en-US" altLang="ko-KR" sz="2400" dirty="0" smtClean="0"/>
          </a:p>
        </p:txBody>
      </p:sp>
      <p:sp>
        <p:nvSpPr>
          <p:cNvPr id="4" name="타원 3"/>
          <p:cNvSpPr/>
          <p:nvPr/>
        </p:nvSpPr>
        <p:spPr>
          <a:xfrm>
            <a:off x="6057316" y="3469138"/>
            <a:ext cx="576064" cy="576064"/>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ko-KR" altLang="en-US" dirty="0"/>
          </a:p>
        </p:txBody>
      </p:sp>
      <p:sp>
        <p:nvSpPr>
          <p:cNvPr id="11" name="타원 10"/>
          <p:cNvSpPr/>
          <p:nvPr/>
        </p:nvSpPr>
        <p:spPr>
          <a:xfrm>
            <a:off x="6233683" y="2139545"/>
            <a:ext cx="576064" cy="576064"/>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ko-KR" altLang="en-US" dirty="0"/>
          </a:p>
        </p:txBody>
      </p:sp>
      <p:sp>
        <p:nvSpPr>
          <p:cNvPr id="17" name="오른쪽 화살표 16"/>
          <p:cNvSpPr/>
          <p:nvPr/>
        </p:nvSpPr>
        <p:spPr>
          <a:xfrm rot="5298821">
            <a:off x="6178888" y="3055935"/>
            <a:ext cx="648072" cy="14401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ko-KR" altLang="en-US"/>
          </a:p>
        </p:txBody>
      </p:sp>
      <p:sp>
        <p:nvSpPr>
          <p:cNvPr id="18" name="오른쪽 화살표 17"/>
          <p:cNvSpPr/>
          <p:nvPr/>
        </p:nvSpPr>
        <p:spPr>
          <a:xfrm rot="16200000">
            <a:off x="6344826" y="3106118"/>
            <a:ext cx="648072" cy="14401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ko-KR" altLang="en-US"/>
          </a:p>
        </p:txBody>
      </p:sp>
      <p:sp>
        <p:nvSpPr>
          <p:cNvPr id="19" name="오른쪽 화살표 18"/>
          <p:cNvSpPr/>
          <p:nvPr/>
        </p:nvSpPr>
        <p:spPr>
          <a:xfrm>
            <a:off x="4788024" y="5341858"/>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오른쪽 화살표 19"/>
          <p:cNvSpPr/>
          <p:nvPr/>
        </p:nvSpPr>
        <p:spPr>
          <a:xfrm>
            <a:off x="4812581" y="5762682"/>
            <a:ext cx="648072" cy="14401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ko-KR" altLang="en-US"/>
          </a:p>
        </p:txBody>
      </p:sp>
      <p:sp>
        <p:nvSpPr>
          <p:cNvPr id="21" name="오른쪽 화살표 20"/>
          <p:cNvSpPr/>
          <p:nvPr/>
        </p:nvSpPr>
        <p:spPr>
          <a:xfrm>
            <a:off x="4817630" y="6075866"/>
            <a:ext cx="648072" cy="14401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ko-KR" altLang="en-US"/>
          </a:p>
        </p:txBody>
      </p:sp>
      <p:sp>
        <p:nvSpPr>
          <p:cNvPr id="22" name="TextBox 21"/>
          <p:cNvSpPr txBox="1"/>
          <p:nvPr/>
        </p:nvSpPr>
        <p:spPr>
          <a:xfrm>
            <a:off x="5445433" y="5229200"/>
            <a:ext cx="3403496" cy="369332"/>
          </a:xfrm>
          <a:prstGeom prst="rect">
            <a:avLst/>
          </a:prstGeom>
          <a:noFill/>
        </p:spPr>
        <p:txBody>
          <a:bodyPr wrap="none" rtlCol="0">
            <a:spAutoFit/>
          </a:bodyPr>
          <a:lstStyle/>
          <a:p>
            <a:r>
              <a:rPr lang="en-US" altLang="ko-KR" dirty="0" smtClean="0"/>
              <a:t>Peer Discovery Request Frame</a:t>
            </a:r>
            <a:endParaRPr lang="ko-KR" altLang="en-US" dirty="0"/>
          </a:p>
        </p:txBody>
      </p:sp>
      <p:sp>
        <p:nvSpPr>
          <p:cNvPr id="23" name="TextBox 22"/>
          <p:cNvSpPr txBox="1"/>
          <p:nvPr/>
        </p:nvSpPr>
        <p:spPr>
          <a:xfrm>
            <a:off x="5445433" y="5598532"/>
            <a:ext cx="3134191" cy="369332"/>
          </a:xfrm>
          <a:prstGeom prst="rect">
            <a:avLst/>
          </a:prstGeom>
          <a:noFill/>
        </p:spPr>
        <p:txBody>
          <a:bodyPr wrap="none" rtlCol="0">
            <a:spAutoFit/>
          </a:bodyPr>
          <a:lstStyle/>
          <a:p>
            <a:r>
              <a:rPr lang="en-US" altLang="ko-KR" dirty="0" smtClean="0"/>
              <a:t>Peer Discovery Reply Frame</a:t>
            </a:r>
            <a:endParaRPr lang="ko-KR" altLang="en-US" dirty="0"/>
          </a:p>
        </p:txBody>
      </p:sp>
      <p:sp>
        <p:nvSpPr>
          <p:cNvPr id="24" name="TextBox 23"/>
          <p:cNvSpPr txBox="1"/>
          <p:nvPr/>
        </p:nvSpPr>
        <p:spPr>
          <a:xfrm>
            <a:off x="5445433" y="5963208"/>
            <a:ext cx="3352200" cy="369332"/>
          </a:xfrm>
          <a:prstGeom prst="rect">
            <a:avLst/>
          </a:prstGeom>
          <a:noFill/>
        </p:spPr>
        <p:txBody>
          <a:bodyPr wrap="none" rtlCol="0">
            <a:spAutoFit/>
          </a:bodyPr>
          <a:lstStyle/>
          <a:p>
            <a:r>
              <a:rPr lang="en-US" altLang="ko-KR" dirty="0" smtClean="0"/>
              <a:t>Peer Discovery Confirm Frame</a:t>
            </a:r>
            <a:endParaRPr lang="ko-KR" altLang="en-US" dirty="0"/>
          </a:p>
        </p:txBody>
      </p:sp>
      <p:sp>
        <p:nvSpPr>
          <p:cNvPr id="26" name="타원 25"/>
          <p:cNvSpPr/>
          <p:nvPr/>
        </p:nvSpPr>
        <p:spPr>
          <a:xfrm>
            <a:off x="7308304" y="3655089"/>
            <a:ext cx="576064" cy="576064"/>
          </a:xfrm>
          <a:prstGeom prst="ellipse">
            <a:avLst/>
          </a:prstGeom>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dirty="0"/>
          </a:p>
        </p:txBody>
      </p:sp>
      <p:sp>
        <p:nvSpPr>
          <p:cNvPr id="28" name="오른쪽 화살표 27"/>
          <p:cNvSpPr/>
          <p:nvPr/>
        </p:nvSpPr>
        <p:spPr>
          <a:xfrm rot="515228">
            <a:off x="6629998" y="3810979"/>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9" name="오른쪽 화살표 28"/>
          <p:cNvSpPr/>
          <p:nvPr/>
        </p:nvSpPr>
        <p:spPr>
          <a:xfrm rot="468961">
            <a:off x="6595007" y="3979124"/>
            <a:ext cx="648072" cy="14401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ko-KR" altLang="en-US"/>
          </a:p>
        </p:txBody>
      </p:sp>
      <p:sp>
        <p:nvSpPr>
          <p:cNvPr id="33"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30</a:t>
            </a:fld>
            <a:endParaRPr lang="en-US" altLang="ko-KR"/>
          </a:p>
        </p:txBody>
      </p:sp>
      <p:sp>
        <p:nvSpPr>
          <p:cNvPr id="25" name="타원 24"/>
          <p:cNvSpPr/>
          <p:nvPr/>
        </p:nvSpPr>
        <p:spPr>
          <a:xfrm>
            <a:off x="6012160" y="4713809"/>
            <a:ext cx="576064" cy="576064"/>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ko-KR" altLang="en-US" dirty="0"/>
          </a:p>
        </p:txBody>
      </p:sp>
      <p:sp>
        <p:nvSpPr>
          <p:cNvPr id="27" name="오른쪽 화살표 26"/>
          <p:cNvSpPr/>
          <p:nvPr/>
        </p:nvSpPr>
        <p:spPr>
          <a:xfrm rot="5400000">
            <a:off x="5808486" y="4317765"/>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6" name="오른쪽 화살표 35"/>
          <p:cNvSpPr/>
          <p:nvPr/>
        </p:nvSpPr>
        <p:spPr>
          <a:xfrm rot="16098821">
            <a:off x="6051124" y="4381106"/>
            <a:ext cx="648072" cy="14401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ko-KR" altLang="en-US"/>
          </a:p>
        </p:txBody>
      </p:sp>
      <p:sp>
        <p:nvSpPr>
          <p:cNvPr id="37" name="오른쪽 화살표 36"/>
          <p:cNvSpPr/>
          <p:nvPr/>
        </p:nvSpPr>
        <p:spPr>
          <a:xfrm rot="5400000">
            <a:off x="6217062" y="4431289"/>
            <a:ext cx="648072" cy="14401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ko-KR" altLang="en-US"/>
          </a:p>
        </p:txBody>
      </p:sp>
      <p:sp>
        <p:nvSpPr>
          <p:cNvPr id="41" name="오른쪽 화살표 40"/>
          <p:cNvSpPr/>
          <p:nvPr/>
        </p:nvSpPr>
        <p:spPr>
          <a:xfrm rot="16200000">
            <a:off x="5945826" y="2992594"/>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2449147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Energy-Efficiency Peer Discovery </a:t>
            </a:r>
            <a:r>
              <a:rPr lang="en-US" altLang="ko-KR" dirty="0" smtClean="0"/>
              <a:t>(2/2)</a:t>
            </a:r>
            <a:endParaRPr lang="ko-KR" altLang="en-US" dirty="0"/>
          </a:p>
        </p:txBody>
      </p:sp>
      <p:sp>
        <p:nvSpPr>
          <p:cNvPr id="3" name="내용 개체 틀 2"/>
          <p:cNvSpPr>
            <a:spLocks noGrp="1"/>
          </p:cNvSpPr>
          <p:nvPr>
            <p:ph idx="1"/>
          </p:nvPr>
        </p:nvSpPr>
        <p:spPr>
          <a:xfrm>
            <a:off x="457200" y="1600200"/>
            <a:ext cx="4042792" cy="4525963"/>
          </a:xfrm>
        </p:spPr>
        <p:txBody>
          <a:bodyPr>
            <a:noAutofit/>
          </a:bodyPr>
          <a:lstStyle/>
          <a:p>
            <a:r>
              <a:rPr lang="en-US" altLang="ko-KR" sz="1800" dirty="0" smtClean="0"/>
              <a:t>When </a:t>
            </a:r>
            <a:r>
              <a:rPr lang="en-US" altLang="ko-KR" sz="1800" dirty="0"/>
              <a:t>PDs receive PDREQ, they set timer </a:t>
            </a:r>
            <a:r>
              <a:rPr lang="en-US" altLang="ko-KR" sz="1800" dirty="0" smtClean="0"/>
              <a:t>T for forward.</a:t>
            </a:r>
          </a:p>
          <a:p>
            <a:r>
              <a:rPr lang="en-US" altLang="ko-KR" sz="1800" dirty="0"/>
              <a:t>If a PD which did not replies PDREP receives PDCON, it does not have to forward </a:t>
            </a:r>
            <a:r>
              <a:rPr lang="en-US" altLang="ko-KR" sz="1800" dirty="0" smtClean="0"/>
              <a:t>PDREP </a:t>
            </a:r>
            <a:r>
              <a:rPr lang="en-US" altLang="ko-KR" sz="1800" dirty="0"/>
              <a:t>because of the PD sending PDREQ finds a peer within one-hop</a:t>
            </a:r>
            <a:r>
              <a:rPr lang="en-US" altLang="ko-KR" sz="1800" dirty="0" smtClean="0"/>
              <a:t>. Then, the PD does not have to forward PDREP delete the timer of the PDREQ.</a:t>
            </a:r>
            <a:endParaRPr lang="en-US" altLang="ko-KR" sz="1800" dirty="0"/>
          </a:p>
          <a:p>
            <a:r>
              <a:rPr lang="en-US" altLang="ko-KR" sz="1800" dirty="0"/>
              <a:t>If the timer expired, to extend coverage of peer discovery the peer forwards PDREQ </a:t>
            </a:r>
            <a:r>
              <a:rPr lang="en-US" altLang="ko-KR" sz="1800" dirty="0" smtClean="0"/>
              <a:t>for extend the coverage of peer discovery.</a:t>
            </a:r>
          </a:p>
          <a:p>
            <a:endParaRPr lang="en-US" altLang="ko-KR" sz="1800" dirty="0" smtClean="0"/>
          </a:p>
        </p:txBody>
      </p:sp>
      <p:sp>
        <p:nvSpPr>
          <p:cNvPr id="4" name="타원 3"/>
          <p:cNvSpPr/>
          <p:nvPr/>
        </p:nvSpPr>
        <p:spPr>
          <a:xfrm>
            <a:off x="6012160" y="3429000"/>
            <a:ext cx="576064" cy="576064"/>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ko-KR" altLang="en-US" dirty="0"/>
          </a:p>
        </p:txBody>
      </p:sp>
      <p:sp>
        <p:nvSpPr>
          <p:cNvPr id="16" name="오른쪽 화살표 15"/>
          <p:cNvSpPr/>
          <p:nvPr/>
        </p:nvSpPr>
        <p:spPr>
          <a:xfrm rot="19482082">
            <a:off x="6318156" y="3038974"/>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6" name="타원 25"/>
          <p:cNvSpPr/>
          <p:nvPr/>
        </p:nvSpPr>
        <p:spPr>
          <a:xfrm>
            <a:off x="7308304" y="3655089"/>
            <a:ext cx="576064" cy="576064"/>
          </a:xfrm>
          <a:prstGeom prst="ellipse">
            <a:avLst/>
          </a:prstGeom>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dirty="0"/>
          </a:p>
        </p:txBody>
      </p:sp>
      <p:sp>
        <p:nvSpPr>
          <p:cNvPr id="28" name="오른쪽 화살표 27"/>
          <p:cNvSpPr/>
          <p:nvPr/>
        </p:nvSpPr>
        <p:spPr>
          <a:xfrm rot="515228">
            <a:off x="6629998" y="3810979"/>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1" name="타원 30"/>
          <p:cNvSpPr/>
          <p:nvPr/>
        </p:nvSpPr>
        <p:spPr>
          <a:xfrm>
            <a:off x="6961154" y="2600908"/>
            <a:ext cx="576064" cy="576064"/>
          </a:xfrm>
          <a:prstGeom prst="ellipse">
            <a:avLst/>
          </a:prstGeom>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dirty="0"/>
          </a:p>
        </p:txBody>
      </p:sp>
      <p:sp>
        <p:nvSpPr>
          <p:cNvPr id="34" name="타원 33"/>
          <p:cNvSpPr/>
          <p:nvPr/>
        </p:nvSpPr>
        <p:spPr>
          <a:xfrm>
            <a:off x="7939777" y="1866763"/>
            <a:ext cx="576064" cy="576064"/>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ko-KR" altLang="en-US" dirty="0"/>
          </a:p>
        </p:txBody>
      </p:sp>
      <p:sp>
        <p:nvSpPr>
          <p:cNvPr id="7" name="모서리가 둥근 사각형 설명선 6"/>
          <p:cNvSpPr/>
          <p:nvPr/>
        </p:nvSpPr>
        <p:spPr>
          <a:xfrm>
            <a:off x="8388424" y="4509120"/>
            <a:ext cx="736679" cy="720080"/>
          </a:xfrm>
          <a:prstGeom prst="wedgeRoundRectCallout">
            <a:avLst>
              <a:gd name="adj1" fmla="val -138828"/>
              <a:gd name="adj2" fmla="val -9584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t>Timeout</a:t>
            </a:r>
            <a:endParaRPr lang="ko-KR" altLang="en-US" sz="1400" dirty="0"/>
          </a:p>
        </p:txBody>
      </p:sp>
      <p:sp>
        <p:nvSpPr>
          <p:cNvPr id="37" name="모서리가 둥근 사각형 설명선 36"/>
          <p:cNvSpPr/>
          <p:nvPr/>
        </p:nvSpPr>
        <p:spPr>
          <a:xfrm>
            <a:off x="8388424" y="4509120"/>
            <a:ext cx="736679" cy="720080"/>
          </a:xfrm>
          <a:prstGeom prst="wedgeRoundRectCallout">
            <a:avLst>
              <a:gd name="adj1" fmla="val -178671"/>
              <a:gd name="adj2" fmla="val -2479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t>Timeout</a:t>
            </a:r>
            <a:endParaRPr lang="ko-KR" altLang="en-US" sz="1400" dirty="0"/>
          </a:p>
        </p:txBody>
      </p:sp>
      <p:sp>
        <p:nvSpPr>
          <p:cNvPr id="38" name="오른쪽 화살표 37"/>
          <p:cNvSpPr/>
          <p:nvPr/>
        </p:nvSpPr>
        <p:spPr>
          <a:xfrm rot="19631591">
            <a:off x="7313700" y="2272146"/>
            <a:ext cx="648072" cy="14401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ko-KR" altLang="en-US"/>
          </a:p>
        </p:txBody>
      </p:sp>
      <p:sp>
        <p:nvSpPr>
          <p:cNvPr id="40" name="오른쪽 화살표 39"/>
          <p:cNvSpPr/>
          <p:nvPr/>
        </p:nvSpPr>
        <p:spPr>
          <a:xfrm rot="8711276">
            <a:off x="7520334" y="2494401"/>
            <a:ext cx="648072" cy="14401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ko-KR" altLang="en-US"/>
          </a:p>
        </p:txBody>
      </p:sp>
      <p:sp>
        <p:nvSpPr>
          <p:cNvPr id="41" name="오른쪽 화살표 40"/>
          <p:cNvSpPr/>
          <p:nvPr/>
        </p:nvSpPr>
        <p:spPr>
          <a:xfrm rot="19536296">
            <a:off x="7587057" y="2601928"/>
            <a:ext cx="648072" cy="14401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ko-KR" altLang="en-US"/>
          </a:p>
        </p:txBody>
      </p:sp>
      <p:sp>
        <p:nvSpPr>
          <p:cNvPr id="42" name="오른쪽 화살표 41"/>
          <p:cNvSpPr/>
          <p:nvPr/>
        </p:nvSpPr>
        <p:spPr>
          <a:xfrm rot="8711276">
            <a:off x="6540178" y="3271882"/>
            <a:ext cx="648072" cy="14401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ko-KR" altLang="en-US"/>
          </a:p>
        </p:txBody>
      </p:sp>
      <p:sp>
        <p:nvSpPr>
          <p:cNvPr id="43" name="오른쪽 화살표 42"/>
          <p:cNvSpPr/>
          <p:nvPr/>
        </p:nvSpPr>
        <p:spPr>
          <a:xfrm rot="19536296">
            <a:off x="6606901" y="3379409"/>
            <a:ext cx="648072" cy="14401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ko-KR" altLang="en-US"/>
          </a:p>
        </p:txBody>
      </p:sp>
      <p:sp>
        <p:nvSpPr>
          <p:cNvPr id="44" name="오른쪽 화살표 43"/>
          <p:cNvSpPr/>
          <p:nvPr/>
        </p:nvSpPr>
        <p:spPr>
          <a:xfrm>
            <a:off x="4720841" y="5934109"/>
            <a:ext cx="648072" cy="14401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ko-KR" altLang="en-US" sz="1400"/>
          </a:p>
        </p:txBody>
      </p:sp>
      <p:sp>
        <p:nvSpPr>
          <p:cNvPr id="45" name="TextBox 44"/>
          <p:cNvSpPr txBox="1"/>
          <p:nvPr/>
        </p:nvSpPr>
        <p:spPr>
          <a:xfrm>
            <a:off x="5378250" y="5821451"/>
            <a:ext cx="3586238" cy="307777"/>
          </a:xfrm>
          <a:prstGeom prst="rect">
            <a:avLst/>
          </a:prstGeom>
          <a:noFill/>
        </p:spPr>
        <p:txBody>
          <a:bodyPr wrap="none" rtlCol="0">
            <a:spAutoFit/>
          </a:bodyPr>
          <a:lstStyle/>
          <a:p>
            <a:r>
              <a:rPr lang="en-US" altLang="ko-KR" sz="1400" dirty="0" smtClean="0"/>
              <a:t>Forwarded Peer Discovery Request Frame</a:t>
            </a:r>
            <a:endParaRPr lang="ko-KR" altLang="en-US" sz="1400" dirty="0" smtClean="0"/>
          </a:p>
        </p:txBody>
      </p:sp>
      <p:sp>
        <p:nvSpPr>
          <p:cNvPr id="46" name="오른쪽 화살표 45"/>
          <p:cNvSpPr/>
          <p:nvPr/>
        </p:nvSpPr>
        <p:spPr>
          <a:xfrm>
            <a:off x="4696186" y="4909810"/>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a:p>
        </p:txBody>
      </p:sp>
      <p:sp>
        <p:nvSpPr>
          <p:cNvPr id="47" name="오른쪽 화살표 46"/>
          <p:cNvSpPr/>
          <p:nvPr/>
        </p:nvSpPr>
        <p:spPr>
          <a:xfrm>
            <a:off x="4720743" y="5330634"/>
            <a:ext cx="648072" cy="14401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ko-KR" altLang="en-US" sz="1400"/>
          </a:p>
        </p:txBody>
      </p:sp>
      <p:sp>
        <p:nvSpPr>
          <p:cNvPr id="51" name="오른쪽 화살표 50"/>
          <p:cNvSpPr/>
          <p:nvPr/>
        </p:nvSpPr>
        <p:spPr>
          <a:xfrm>
            <a:off x="4725792" y="5643818"/>
            <a:ext cx="648072" cy="14401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ko-KR" altLang="en-US" sz="1400"/>
          </a:p>
        </p:txBody>
      </p:sp>
      <p:sp>
        <p:nvSpPr>
          <p:cNvPr id="52" name="TextBox 51"/>
          <p:cNvSpPr txBox="1"/>
          <p:nvPr/>
        </p:nvSpPr>
        <p:spPr>
          <a:xfrm>
            <a:off x="5353595" y="4797152"/>
            <a:ext cx="2682145" cy="307777"/>
          </a:xfrm>
          <a:prstGeom prst="rect">
            <a:avLst/>
          </a:prstGeom>
          <a:noFill/>
        </p:spPr>
        <p:txBody>
          <a:bodyPr wrap="none" rtlCol="0">
            <a:spAutoFit/>
          </a:bodyPr>
          <a:lstStyle/>
          <a:p>
            <a:r>
              <a:rPr lang="en-US" altLang="ko-KR" sz="1400" dirty="0" smtClean="0"/>
              <a:t>Peer Discovery Request Frame</a:t>
            </a:r>
            <a:endParaRPr lang="ko-KR" altLang="en-US" sz="1400" dirty="0"/>
          </a:p>
        </p:txBody>
      </p:sp>
      <p:sp>
        <p:nvSpPr>
          <p:cNvPr id="53" name="TextBox 52"/>
          <p:cNvSpPr txBox="1"/>
          <p:nvPr/>
        </p:nvSpPr>
        <p:spPr>
          <a:xfrm>
            <a:off x="5353595" y="5166484"/>
            <a:ext cx="2473754" cy="307777"/>
          </a:xfrm>
          <a:prstGeom prst="rect">
            <a:avLst/>
          </a:prstGeom>
          <a:noFill/>
        </p:spPr>
        <p:txBody>
          <a:bodyPr wrap="none" rtlCol="0">
            <a:spAutoFit/>
          </a:bodyPr>
          <a:lstStyle/>
          <a:p>
            <a:r>
              <a:rPr lang="en-US" altLang="ko-KR" sz="1400" dirty="0" smtClean="0"/>
              <a:t>Peer Discovery Reply Frame</a:t>
            </a:r>
            <a:endParaRPr lang="ko-KR" altLang="en-US" sz="1400" dirty="0"/>
          </a:p>
        </p:txBody>
      </p:sp>
      <p:sp>
        <p:nvSpPr>
          <p:cNvPr id="54" name="TextBox 53"/>
          <p:cNvSpPr txBox="1"/>
          <p:nvPr/>
        </p:nvSpPr>
        <p:spPr>
          <a:xfrm>
            <a:off x="5353595" y="5531160"/>
            <a:ext cx="2642070" cy="307777"/>
          </a:xfrm>
          <a:prstGeom prst="rect">
            <a:avLst/>
          </a:prstGeom>
          <a:noFill/>
        </p:spPr>
        <p:txBody>
          <a:bodyPr wrap="none" rtlCol="0">
            <a:spAutoFit/>
          </a:bodyPr>
          <a:lstStyle/>
          <a:p>
            <a:r>
              <a:rPr lang="en-US" altLang="ko-KR" sz="1400" dirty="0" smtClean="0"/>
              <a:t>Peer Discovery Confirm Frame</a:t>
            </a:r>
            <a:endParaRPr lang="ko-KR" altLang="en-US" sz="1400" dirty="0"/>
          </a:p>
        </p:txBody>
      </p:sp>
      <p:sp>
        <p:nvSpPr>
          <p:cNvPr id="55"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31</a:t>
            </a:fld>
            <a:endParaRPr lang="en-US" altLang="ko-KR"/>
          </a:p>
        </p:txBody>
      </p:sp>
    </p:spTree>
    <p:extLst>
      <p:ext uri="{BB962C8B-B14F-4D97-AF65-F5344CB8AC3E}">
        <p14:creationId xmlns:p14="http://schemas.microsoft.com/office/powerpoint/2010/main" val="2121857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33960"/>
            <a:ext cx="7772400" cy="1066800"/>
          </a:xfrm>
        </p:spPr>
        <p:txBody>
          <a:bodyPr/>
          <a:lstStyle/>
          <a:p>
            <a:r>
              <a:rPr lang="en-US" altLang="zh-CN" dirty="0" smtClean="0">
                <a:ea typeface="宋体" pitchFamily="2" charset="-122"/>
              </a:rPr>
              <a:t>Security Modes</a:t>
            </a:r>
          </a:p>
        </p:txBody>
      </p:sp>
      <p:sp>
        <p:nvSpPr>
          <p:cNvPr id="7" name="Content Placeholder 2"/>
          <p:cNvSpPr txBox="1">
            <a:spLocks/>
          </p:cNvSpPr>
          <p:nvPr/>
        </p:nvSpPr>
        <p:spPr bwMode="auto">
          <a:xfrm>
            <a:off x="394042" y="1628750"/>
            <a:ext cx="8282528" cy="4464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Security mode 1 (non-secure)</a:t>
            </a:r>
          </a:p>
          <a:p>
            <a:pPr marL="800100" lvl="1" indent="-342900">
              <a:spcBef>
                <a:spcPct val="20000"/>
              </a:spcBef>
              <a:buFontTx/>
              <a:buChar char="•"/>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When a PAC device is in security mode 1, it shall never</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initiate any security procedure</a:t>
            </a: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32</a:t>
            </a:fld>
            <a:endParaRPr lang="en-US" altLang="ko-KR"/>
          </a:p>
        </p:txBody>
      </p:sp>
    </p:spTree>
    <p:extLst>
      <p:ext uri="{BB962C8B-B14F-4D97-AF65-F5344CB8AC3E}">
        <p14:creationId xmlns:p14="http://schemas.microsoft.com/office/powerpoint/2010/main" val="8987694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33960"/>
            <a:ext cx="7772400" cy="1066800"/>
          </a:xfrm>
        </p:spPr>
        <p:txBody>
          <a:bodyPr/>
          <a:lstStyle/>
          <a:p>
            <a:r>
              <a:rPr lang="en-US" altLang="zh-CN" dirty="0" smtClean="0">
                <a:ea typeface="宋体" pitchFamily="2" charset="-122"/>
              </a:rPr>
              <a:t>Security Modes</a:t>
            </a:r>
          </a:p>
        </p:txBody>
      </p:sp>
      <p:sp>
        <p:nvSpPr>
          <p:cNvPr id="7" name="Content Placeholder 2"/>
          <p:cNvSpPr txBox="1">
            <a:spLocks/>
          </p:cNvSpPr>
          <p:nvPr/>
        </p:nvSpPr>
        <p:spPr bwMode="auto">
          <a:xfrm>
            <a:off x="394042" y="1628750"/>
            <a:ext cx="8282528" cy="4464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kern="0" baseline="0" dirty="0" smtClean="0">
                <a:latin typeface="+mj-lt"/>
                <a:ea typeface="宋体" pitchFamily="2" charset="-122"/>
              </a:rPr>
              <a:t>Security</a:t>
            </a:r>
            <a:r>
              <a:rPr lang="en-US" altLang="zh-CN" sz="2400" kern="0" dirty="0" smtClean="0">
                <a:latin typeface="+mj-lt"/>
                <a:ea typeface="宋体" pitchFamily="2" charset="-122"/>
              </a:rPr>
              <a:t> mode 2 (service level enforced security)</a:t>
            </a:r>
          </a:p>
          <a:p>
            <a:pPr marL="800100" lvl="1" indent="-342900">
              <a:spcBef>
                <a:spcPct val="20000"/>
              </a:spcBef>
              <a:buFontTx/>
              <a:buChar char="•"/>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When</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a PAC device is in security mode 2, it shall not initiate any security procedure before a channel establishment request has been received or a channel establishment procedure has been initiated by itself</a:t>
            </a:r>
          </a:p>
          <a:p>
            <a:pPr marL="800100" lvl="1" indent="-342900">
              <a:spcBef>
                <a:spcPct val="20000"/>
              </a:spcBef>
              <a:buFontTx/>
              <a:buChar char="•"/>
              <a:defRPr/>
            </a:pPr>
            <a:r>
              <a:rPr lang="en-US" altLang="zh-CN" sz="2400" kern="0" baseline="0" dirty="0" smtClean="0">
                <a:latin typeface="+mj-lt"/>
                <a:ea typeface="宋体" pitchFamily="2" charset="-122"/>
              </a:rPr>
              <a:t>Whether</a:t>
            </a:r>
            <a:r>
              <a:rPr lang="en-US" altLang="zh-CN" sz="2400" kern="0" dirty="0" smtClean="0">
                <a:latin typeface="+mj-lt"/>
                <a:ea typeface="宋体" pitchFamily="2" charset="-122"/>
              </a:rPr>
              <a:t> a security procedure is initiated or not depends on the security requirements of the requested channel or service</a:t>
            </a:r>
          </a:p>
          <a:p>
            <a:pPr marL="800100" lvl="1" indent="-342900">
              <a:spcBef>
                <a:spcPct val="20000"/>
              </a:spcBef>
              <a:buFontTx/>
              <a:buChar char="•"/>
              <a:defRPr/>
            </a:pPr>
            <a:r>
              <a:rPr lang="en-US" altLang="zh-CN" sz="2400" kern="0" dirty="0">
                <a:latin typeface="+mj-lt"/>
                <a:ea typeface="宋体" pitchFamily="2" charset="-122"/>
              </a:rPr>
              <a:t>Security mode 1 can be considered as a special case of security mode 2 where no service has registered any security requirements</a:t>
            </a:r>
          </a:p>
          <a:p>
            <a:pPr lvl="1">
              <a:spcBef>
                <a:spcPct val="20000"/>
              </a:spcBef>
              <a:defRPr/>
            </a:pP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33</a:t>
            </a:fld>
            <a:endParaRPr lang="en-US" altLang="ko-KR"/>
          </a:p>
        </p:txBody>
      </p:sp>
    </p:spTree>
    <p:extLst>
      <p:ext uri="{BB962C8B-B14F-4D97-AF65-F5344CB8AC3E}">
        <p14:creationId xmlns:p14="http://schemas.microsoft.com/office/powerpoint/2010/main" val="16749459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33960"/>
            <a:ext cx="7772400" cy="1066800"/>
          </a:xfrm>
        </p:spPr>
        <p:txBody>
          <a:bodyPr/>
          <a:lstStyle/>
          <a:p>
            <a:r>
              <a:rPr lang="en-US" altLang="zh-CN" dirty="0" smtClean="0">
                <a:ea typeface="宋体" pitchFamily="2" charset="-122"/>
              </a:rPr>
              <a:t>Security Modes</a:t>
            </a:r>
          </a:p>
        </p:txBody>
      </p:sp>
      <p:sp>
        <p:nvSpPr>
          <p:cNvPr id="7" name="Content Placeholder 2"/>
          <p:cNvSpPr txBox="1">
            <a:spLocks/>
          </p:cNvSpPr>
          <p:nvPr/>
        </p:nvSpPr>
        <p:spPr bwMode="auto">
          <a:xfrm>
            <a:off x="394042" y="1628750"/>
            <a:ext cx="8282528" cy="4464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kern="0" baseline="0" dirty="0" smtClean="0">
                <a:latin typeface="+mj-lt"/>
                <a:ea typeface="宋体" pitchFamily="2" charset="-122"/>
              </a:rPr>
              <a:t>Security</a:t>
            </a:r>
            <a:r>
              <a:rPr lang="en-US" altLang="zh-CN" sz="2400" kern="0" dirty="0" smtClean="0">
                <a:latin typeface="+mj-lt"/>
                <a:ea typeface="宋体" pitchFamily="2" charset="-122"/>
              </a:rPr>
              <a:t> mode 2 (cont.)</a:t>
            </a:r>
          </a:p>
          <a:p>
            <a:pPr marL="800100" lvl="1" indent="-342900">
              <a:spcBef>
                <a:spcPct val="20000"/>
              </a:spcBef>
              <a:buFontTx/>
              <a:buChar char="•"/>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A PAC device in security mode 2 should classify the security</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requirements of its services using the following attributes</a:t>
            </a:r>
          </a:p>
          <a:p>
            <a:pPr marL="800100" lvl="1" indent="-342900">
              <a:spcBef>
                <a:spcPct val="20000"/>
              </a:spcBef>
              <a:buFontTx/>
              <a:buChar char="•"/>
              <a:defRPr/>
            </a:pPr>
            <a:endParaRPr lang="en-US" altLang="zh-CN" sz="2400" kern="0" baseline="0" dirty="0">
              <a:latin typeface="+mj-lt"/>
              <a:ea typeface="宋体" pitchFamily="2" charset="-122"/>
            </a:endParaRPr>
          </a:p>
          <a:p>
            <a:pPr marL="800100" lvl="1" indent="-342900">
              <a:spcBef>
                <a:spcPct val="20000"/>
              </a:spcBef>
              <a:buFontTx/>
              <a:buChar char="•"/>
              <a:defRPr/>
            </a:pP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defRPr/>
            </a:pPr>
            <a:endParaRPr lang="en-US" altLang="zh-CN" sz="2400" kern="0" baseline="0" dirty="0">
              <a:latin typeface="+mj-lt"/>
              <a:ea typeface="宋体" pitchFamily="2" charset="-122"/>
            </a:endParaRPr>
          </a:p>
          <a:p>
            <a:pPr marL="800100" lvl="1" indent="-342900">
              <a:spcBef>
                <a:spcPct val="20000"/>
              </a:spcBef>
              <a:buFontTx/>
              <a:buChar char="•"/>
              <a:defRPr/>
            </a:pP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defRPr/>
            </a:pPr>
            <a:endParaRPr lang="en-US" altLang="zh-CN" sz="2400" kern="0" baseline="0" dirty="0">
              <a:latin typeface="+mj-lt"/>
              <a:ea typeface="宋体" pitchFamily="2" charset="-122"/>
            </a:endParaRPr>
          </a:p>
          <a:p>
            <a:pPr marL="800100" lvl="1" indent="-342900">
              <a:spcBef>
                <a:spcPct val="20000"/>
              </a:spcBef>
              <a:buFontTx/>
              <a:buChar char="•"/>
              <a:defRPr/>
            </a:pP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p:txBody>
      </p:sp>
      <p:graphicFrame>
        <p:nvGraphicFramePr>
          <p:cNvPr id="2" name="표 1"/>
          <p:cNvGraphicFramePr>
            <a:graphicFrameLocks noGrp="1"/>
          </p:cNvGraphicFramePr>
          <p:nvPr>
            <p:extLst>
              <p:ext uri="{D42A27DB-BD31-4B8C-83A1-F6EECF244321}">
                <p14:modId xmlns:p14="http://schemas.microsoft.com/office/powerpoint/2010/main" val="3814725412"/>
              </p:ext>
            </p:extLst>
          </p:nvPr>
        </p:nvGraphicFramePr>
        <p:xfrm>
          <a:off x="683460" y="3624052"/>
          <a:ext cx="7777080" cy="2558828"/>
        </p:xfrm>
        <a:graphic>
          <a:graphicData uri="http://schemas.openxmlformats.org/drawingml/2006/table">
            <a:tbl>
              <a:tblPr firstRow="1" bandRow="1">
                <a:tableStyleId>{D7AC3CCA-C797-4891-BE02-D94E43425B78}</a:tableStyleId>
              </a:tblPr>
              <a:tblGrid>
                <a:gridCol w="2808390"/>
                <a:gridCol w="4968690"/>
              </a:tblGrid>
              <a:tr h="669068">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b="0" dirty="0" smtClean="0"/>
                        <a:t>Authentication required</a:t>
                      </a:r>
                      <a:endParaRPr lang="ko-KR" altLang="en-US" b="0" dirty="0" smtClean="0"/>
                    </a:p>
                    <a:p>
                      <a:pPr latinLnBrk="1"/>
                      <a:endParaRPr lang="en-US" altLang="ko-KR" b="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0" dirty="0" smtClean="0"/>
                        <a:t>- Before</a:t>
                      </a:r>
                      <a:r>
                        <a:rPr lang="en-US" altLang="ko-KR" sz="1600" b="0" baseline="0" dirty="0" smtClean="0"/>
                        <a:t> connecting to the application, the remote device must be authenticated</a:t>
                      </a:r>
                      <a:endParaRPr lang="ko-KR" altLang="en-US" sz="1600" b="0" dirty="0" smtClean="0"/>
                    </a:p>
                  </a:txBody>
                  <a:tcPr/>
                </a:tc>
              </a:tr>
              <a:tr h="57608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b="0" dirty="0" smtClean="0"/>
                        <a:t>Authorization required</a:t>
                      </a:r>
                      <a:endParaRPr lang="ko-KR" altLang="en-US" b="0" dirty="0" smtClean="0"/>
                    </a:p>
                    <a:p>
                      <a:pPr latinLnBrk="1"/>
                      <a:endParaRPr lang="ko-KR" altLang="en-US" dirty="0"/>
                    </a:p>
                  </a:txBody>
                  <a:tcPr/>
                </a:tc>
                <a:tc>
                  <a:txBody>
                    <a:bodyPr/>
                    <a:lstStyle/>
                    <a:p>
                      <a:pPr latinLnBrk="1"/>
                      <a:r>
                        <a:rPr lang="en-US" altLang="ko-KR" sz="1600" b="0" dirty="0" smtClean="0"/>
                        <a:t>- Access is only granted automatically to trusted PAC devices,</a:t>
                      </a:r>
                      <a:r>
                        <a:rPr lang="en-US" altLang="ko-KR" sz="1600" b="0" baseline="0" dirty="0" smtClean="0"/>
                        <a:t> or untrusted devices</a:t>
                      </a:r>
                      <a:r>
                        <a:rPr lang="en-US" altLang="ko-KR" sz="1600" b="0" dirty="0" smtClean="0"/>
                        <a:t> after an authorization</a:t>
                      </a:r>
                      <a:r>
                        <a:rPr lang="en-US" altLang="ko-KR" sz="1600" b="0" baseline="0" dirty="0" smtClean="0"/>
                        <a:t> procedure</a:t>
                      </a:r>
                    </a:p>
                    <a:p>
                      <a:pPr latinLnBrk="1"/>
                      <a:r>
                        <a:rPr lang="en-US" altLang="ko-KR" sz="1600" b="0" dirty="0" smtClean="0"/>
                        <a:t>- Always requires authentication to verify</a:t>
                      </a:r>
                      <a:r>
                        <a:rPr lang="en-US" altLang="ko-KR" sz="1600" b="0" baseline="0" dirty="0" smtClean="0"/>
                        <a:t> that the device is the right one</a:t>
                      </a:r>
                      <a:endParaRPr lang="ko-KR" altLang="en-US" sz="1600" b="0" dirty="0" smtClean="0"/>
                    </a:p>
                  </a:txBody>
                  <a:tcPr/>
                </a:tc>
              </a:tr>
              <a:tr h="573040">
                <a:tc>
                  <a:txBody>
                    <a:bodyPr/>
                    <a:lstStyle/>
                    <a:p>
                      <a:pPr latinLnBrk="1"/>
                      <a:r>
                        <a:rPr lang="en-US" altLang="ko-KR" dirty="0" smtClean="0"/>
                        <a:t>Encryption required</a:t>
                      </a:r>
                      <a:endParaRPr lang="ko-KR" altLang="en-US" dirty="0"/>
                    </a:p>
                  </a:txBody>
                  <a:tcPr/>
                </a:tc>
                <a:tc>
                  <a:txBody>
                    <a:bodyPr/>
                    <a:lstStyle/>
                    <a:p>
                      <a:pPr latinLnBrk="1"/>
                      <a:r>
                        <a:rPr lang="en-US" altLang="ko-KR" sz="1600" dirty="0" smtClean="0"/>
                        <a:t>- The link must be changed to encrypted mode, before access to the service is possible</a:t>
                      </a:r>
                      <a:endParaRPr lang="ko-KR" altLang="en-US" sz="1600" dirty="0"/>
                    </a:p>
                  </a:txBody>
                  <a:tcPr/>
                </a:tc>
              </a:tr>
            </a:tbl>
          </a:graphicData>
        </a:graphic>
      </p:graphicFrame>
      <p:sp>
        <p:nvSpPr>
          <p:cNvPr id="9"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34</a:t>
            </a:fld>
            <a:endParaRPr lang="en-US" altLang="ko-KR"/>
          </a:p>
        </p:txBody>
      </p:sp>
    </p:spTree>
    <p:extLst>
      <p:ext uri="{BB962C8B-B14F-4D97-AF65-F5344CB8AC3E}">
        <p14:creationId xmlns:p14="http://schemas.microsoft.com/office/powerpoint/2010/main" val="15216996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33960"/>
            <a:ext cx="7772400" cy="1066800"/>
          </a:xfrm>
        </p:spPr>
        <p:txBody>
          <a:bodyPr/>
          <a:lstStyle/>
          <a:p>
            <a:r>
              <a:rPr lang="en-US" altLang="zh-CN" dirty="0" smtClean="0">
                <a:ea typeface="宋体" pitchFamily="2" charset="-122"/>
              </a:rPr>
              <a:t>Security Modes</a:t>
            </a:r>
          </a:p>
        </p:txBody>
      </p:sp>
      <p:sp>
        <p:nvSpPr>
          <p:cNvPr id="7" name="Content Placeholder 2"/>
          <p:cNvSpPr txBox="1">
            <a:spLocks/>
          </p:cNvSpPr>
          <p:nvPr/>
        </p:nvSpPr>
        <p:spPr bwMode="auto">
          <a:xfrm>
            <a:off x="394042" y="1628750"/>
            <a:ext cx="8282528" cy="4464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kern="0" baseline="0" dirty="0" smtClean="0">
                <a:latin typeface="+mj-lt"/>
                <a:ea typeface="宋体" pitchFamily="2" charset="-122"/>
              </a:rPr>
              <a:t>Security</a:t>
            </a:r>
            <a:r>
              <a:rPr lang="en-US" altLang="zh-CN" sz="2400" kern="0" dirty="0" smtClean="0">
                <a:latin typeface="+mj-lt"/>
                <a:ea typeface="宋体" pitchFamily="2" charset="-122"/>
              </a:rPr>
              <a:t> mode 3 (link level enforced security)</a:t>
            </a:r>
          </a:p>
          <a:p>
            <a:pPr marL="800100" lvl="1" indent="-342900">
              <a:spcBef>
                <a:spcPct val="20000"/>
              </a:spcBef>
              <a:buFontTx/>
              <a:buChar char="•"/>
              <a:defRPr/>
            </a:pPr>
            <a:r>
              <a:rPr lang="en-US" altLang="zh-CN" sz="2400" kern="0" dirty="0" smtClean="0">
                <a:latin typeface="+mj-lt"/>
                <a:ea typeface="宋体" pitchFamily="2" charset="-122"/>
              </a:rPr>
              <a:t>When a PAC device is in security mode 3, it shall initiate security procedures before the channel is established</a:t>
            </a:r>
          </a:p>
        </p:txBody>
      </p:sp>
      <p:sp>
        <p:nvSpPr>
          <p:cNvPr id="6"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35</a:t>
            </a:fld>
            <a:endParaRPr lang="en-US" altLang="ko-KR"/>
          </a:p>
        </p:txBody>
      </p:sp>
    </p:spTree>
    <p:extLst>
      <p:ext uri="{BB962C8B-B14F-4D97-AF65-F5344CB8AC3E}">
        <p14:creationId xmlns:p14="http://schemas.microsoft.com/office/powerpoint/2010/main" val="39798296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err="1" smtClean="0">
                <a:ea typeface="宋体" pitchFamily="2" charset="-122"/>
              </a:rPr>
              <a:t>Infrastructureless</a:t>
            </a:r>
            <a:r>
              <a:rPr lang="en-US" altLang="zh-CN" dirty="0" smtClean="0">
                <a:ea typeface="宋体" pitchFamily="2" charset="-122"/>
              </a:rPr>
              <a:t> Architecture</a:t>
            </a:r>
          </a:p>
        </p:txBody>
      </p:sp>
      <p:sp>
        <p:nvSpPr>
          <p:cNvPr id="10243" name="Content Placeholder 2"/>
          <p:cNvSpPr>
            <a:spLocks noGrp="1"/>
          </p:cNvSpPr>
          <p:nvPr>
            <p:ph idx="1"/>
          </p:nvPr>
        </p:nvSpPr>
        <p:spPr>
          <a:xfrm>
            <a:off x="685800" y="1524000"/>
            <a:ext cx="7772400" cy="4353340"/>
          </a:xfrm>
        </p:spPr>
        <p:txBody>
          <a:bodyPr/>
          <a:lstStyle/>
          <a:p>
            <a:pPr marL="352425" indent="-352425">
              <a:buFont typeface="Wingdings" pitchFamily="2" charset="2"/>
              <a:buChar char="l"/>
            </a:pPr>
            <a:r>
              <a:rPr lang="en-US" altLang="zh-CN" sz="2400" dirty="0" smtClean="0">
                <a:latin typeface="+mj-lt"/>
                <a:ea typeface="宋体" pitchFamily="2" charset="-122"/>
              </a:rPr>
              <a:t>No coordinator or AAA (authentication, authorization, accountability) server</a:t>
            </a:r>
          </a:p>
          <a:p>
            <a:pPr marL="352425" indent="-352425">
              <a:buFont typeface="Wingdings" pitchFamily="2" charset="2"/>
              <a:buChar char="l"/>
            </a:pPr>
            <a:r>
              <a:rPr lang="en-US" altLang="zh-CN" sz="2400" dirty="0" smtClean="0">
                <a:latin typeface="+mj-lt"/>
                <a:ea typeface="宋体" pitchFamily="2" charset="-122"/>
              </a:rPr>
              <a:t>Using PIN (symmetric), or certificate (asymmetric) issued by the trusted third party</a:t>
            </a:r>
          </a:p>
          <a:p>
            <a:pPr marL="752475" lvl="1" indent="-352425">
              <a:buFont typeface="Wingdings" pitchFamily="2" charset="2"/>
              <a:buChar char="l"/>
            </a:pPr>
            <a:r>
              <a:rPr lang="en-US" altLang="zh-CN" sz="2200" dirty="0" err="1" smtClean="0">
                <a:latin typeface="+mj-lt"/>
                <a:ea typeface="宋体" pitchFamily="2" charset="-122"/>
              </a:rPr>
              <a:t>Cf</a:t>
            </a:r>
            <a:r>
              <a:rPr lang="en-US" altLang="zh-CN" sz="2200" dirty="0" smtClean="0">
                <a:latin typeface="+mj-lt"/>
                <a:ea typeface="宋体" pitchFamily="2" charset="-122"/>
              </a:rPr>
              <a:t>) Bluetooth pairing</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9" name="구름 8"/>
          <p:cNvSpPr/>
          <p:nvPr/>
        </p:nvSpPr>
        <p:spPr bwMode="auto">
          <a:xfrm>
            <a:off x="1691600" y="3501010"/>
            <a:ext cx="554477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2773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370788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42798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5508130" y="4653170"/>
            <a:ext cx="587796" cy="576080"/>
          </a:xfrm>
          <a:prstGeom prst="rect">
            <a:avLst/>
          </a:prstGeom>
          <a:noFill/>
        </p:spPr>
      </p:pic>
      <p:cxnSp>
        <p:nvCxnSpPr>
          <p:cNvPr id="15" name="직선 화살표 연결선 14"/>
          <p:cNvCxnSpPr/>
          <p:nvPr/>
        </p:nvCxnSpPr>
        <p:spPr bwMode="auto">
          <a:xfrm flipV="1">
            <a:off x="3275820" y="4221110"/>
            <a:ext cx="1152160" cy="28804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7" name="직선 화살표 연결선 16"/>
          <p:cNvCxnSpPr/>
          <p:nvPr/>
        </p:nvCxnSpPr>
        <p:spPr bwMode="auto">
          <a:xfrm>
            <a:off x="3203810" y="5085230"/>
            <a:ext cx="57608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9" name="직선 화살표 연결선 18"/>
          <p:cNvCxnSpPr>
            <a:endCxn id="13" idx="1"/>
          </p:cNvCxnSpPr>
          <p:nvPr/>
        </p:nvCxnSpPr>
        <p:spPr bwMode="auto">
          <a:xfrm>
            <a:off x="3347830" y="4797190"/>
            <a:ext cx="2160300"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1" name="직선 화살표 연결선 20"/>
          <p:cNvCxnSpPr/>
          <p:nvPr/>
        </p:nvCxnSpPr>
        <p:spPr bwMode="auto">
          <a:xfrm flipH="1">
            <a:off x="4211950" y="4653170"/>
            <a:ext cx="432060" cy="72010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4355970" y="5229250"/>
            <a:ext cx="115216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p:nvPr/>
        </p:nvCxnSpPr>
        <p:spPr bwMode="auto">
          <a:xfrm>
            <a:off x="5004060" y="4221110"/>
            <a:ext cx="504070" cy="43206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36</a:t>
            </a:fld>
            <a:endParaRPr lang="en-US" altLang="ko-KR"/>
          </a:p>
        </p:txBody>
      </p:sp>
    </p:spTree>
    <p:extLst>
      <p:ext uri="{BB962C8B-B14F-4D97-AF65-F5344CB8AC3E}">
        <p14:creationId xmlns:p14="http://schemas.microsoft.com/office/powerpoint/2010/main" val="21819224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smtClean="0">
                <a:ea typeface="宋体" pitchFamily="2" charset="-122"/>
              </a:rPr>
              <a:t>Infrastructure Architecture</a:t>
            </a:r>
          </a:p>
        </p:txBody>
      </p:sp>
      <p:sp>
        <p:nvSpPr>
          <p:cNvPr id="10243" name="Content Placeholder 2"/>
          <p:cNvSpPr>
            <a:spLocks noGrp="1"/>
          </p:cNvSpPr>
          <p:nvPr>
            <p:ph idx="1"/>
          </p:nvPr>
        </p:nvSpPr>
        <p:spPr>
          <a:xfrm>
            <a:off x="685800" y="1340710"/>
            <a:ext cx="7772400" cy="4353340"/>
          </a:xfrm>
        </p:spPr>
        <p:txBody>
          <a:bodyPr/>
          <a:lstStyle/>
          <a:p>
            <a:pPr marL="352425" indent="-352425">
              <a:buFont typeface="Wingdings" pitchFamily="2" charset="2"/>
              <a:buChar char="l"/>
            </a:pPr>
            <a:r>
              <a:rPr lang="en-US" altLang="zh-CN" sz="2000" dirty="0">
                <a:latin typeface="+mj-lt"/>
                <a:ea typeface="宋体" pitchFamily="2" charset="-122"/>
              </a:rPr>
              <a:t>AAA (authentication, authorization, accountability) server</a:t>
            </a:r>
          </a:p>
          <a:p>
            <a:pPr marL="352425" indent="-352425">
              <a:buFont typeface="Wingdings" pitchFamily="2" charset="2"/>
              <a:buChar char="l"/>
            </a:pPr>
            <a:r>
              <a:rPr lang="en-US" altLang="zh-CN" sz="2000" dirty="0" smtClean="0">
                <a:latin typeface="+mj-lt"/>
                <a:ea typeface="宋体" pitchFamily="2" charset="-122"/>
              </a:rPr>
              <a:t>(Dynamic) Coordinator</a:t>
            </a:r>
          </a:p>
          <a:p>
            <a:pPr marL="752475" lvl="1" indent="-352425">
              <a:buFont typeface="Wingdings" pitchFamily="2" charset="2"/>
              <a:buChar char="l"/>
            </a:pPr>
            <a:r>
              <a:rPr lang="en-US" altLang="zh-CN" sz="1800" dirty="0" smtClean="0">
                <a:latin typeface="+mj-lt"/>
                <a:ea typeface="宋体" pitchFamily="2" charset="-122"/>
              </a:rPr>
              <a:t>Intermittent connection to the AAA server</a:t>
            </a:r>
          </a:p>
          <a:p>
            <a:pPr marL="352425" indent="-352425">
              <a:buFont typeface="Wingdings" pitchFamily="2" charset="2"/>
              <a:buChar char="l"/>
            </a:pPr>
            <a:r>
              <a:rPr lang="en-US" altLang="zh-CN" sz="2000" dirty="0" smtClean="0">
                <a:latin typeface="+mj-lt"/>
                <a:ea typeface="宋体" pitchFamily="2" charset="-122"/>
              </a:rPr>
              <a:t>Using master key (symmetric) issued by the AAA server, or certificate issued by the AAA server</a:t>
            </a:r>
          </a:p>
          <a:p>
            <a:pPr marL="752475" lvl="1" indent="-352425">
              <a:buFont typeface="Wingdings" pitchFamily="2" charset="2"/>
              <a:buChar char="l"/>
            </a:pPr>
            <a:r>
              <a:rPr lang="en-US" altLang="zh-CN" sz="2000" dirty="0" err="1" smtClean="0">
                <a:latin typeface="+mj-lt"/>
                <a:ea typeface="宋体" pitchFamily="2" charset="-122"/>
              </a:rPr>
              <a:t>Cf</a:t>
            </a:r>
            <a:r>
              <a:rPr lang="en-US" altLang="zh-CN" sz="2000" dirty="0" smtClean="0">
                <a:latin typeface="+mj-lt"/>
                <a:ea typeface="宋体" pitchFamily="2" charset="-122"/>
              </a:rPr>
              <a:t>) IEEE 802.1x, Kerberos protocol</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9" name="구름 8"/>
          <p:cNvSpPr/>
          <p:nvPr/>
        </p:nvSpPr>
        <p:spPr bwMode="auto">
          <a:xfrm>
            <a:off x="467430" y="3501010"/>
            <a:ext cx="468065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89949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197964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9974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067930" y="4149100"/>
            <a:ext cx="587796" cy="576080"/>
          </a:xfrm>
          <a:prstGeom prst="rect">
            <a:avLst/>
          </a:prstGeom>
          <a:noFill/>
        </p:spPr>
      </p:pic>
      <p:cxnSp>
        <p:nvCxnSpPr>
          <p:cNvPr id="19" name="직선 화살표 연결선 18"/>
          <p:cNvCxnSpPr>
            <a:stCxn id="10" idx="3"/>
          </p:cNvCxnSpPr>
          <p:nvPr/>
        </p:nvCxnSpPr>
        <p:spPr bwMode="auto">
          <a:xfrm flipV="1">
            <a:off x="1487286" y="4581160"/>
            <a:ext cx="2580644"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2627730" y="4725180"/>
            <a:ext cx="1512210" cy="8641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a:endCxn id="13" idx="1"/>
          </p:cNvCxnSpPr>
          <p:nvPr/>
        </p:nvCxnSpPr>
        <p:spPr bwMode="auto">
          <a:xfrm>
            <a:off x="3275820" y="4221110"/>
            <a:ext cx="792110" cy="216030"/>
          </a:xfrm>
          <a:prstGeom prst="straightConnector1">
            <a:avLst/>
          </a:prstGeom>
          <a:solidFill>
            <a:schemeClr val="accent1"/>
          </a:solidFill>
          <a:ln w="12700" cap="flat" cmpd="sng" algn="ctr">
            <a:solidFill>
              <a:schemeClr val="tx1"/>
            </a:solidFill>
            <a:prstDash val="solid"/>
            <a:round/>
            <a:headEnd type="arrow"/>
            <a:tailEnd type="arrow"/>
          </a:ln>
          <a:effectLst/>
        </p:spPr>
      </p:cxnSp>
      <p:pic>
        <p:nvPicPr>
          <p:cNvPr id="16" name="Picture 36" descr="D:\图标库\编辑的元素\蜂窝和天线.jpg"/>
          <p:cNvPicPr>
            <a:picLocks noChangeAspect="1" noChangeArrowheads="1"/>
          </p:cNvPicPr>
          <p:nvPr/>
        </p:nvPicPr>
        <p:blipFill>
          <a:blip r:embed="rId4" cstate="print"/>
          <a:srcRect/>
          <a:stretch>
            <a:fillRect/>
          </a:stretch>
        </p:blipFill>
        <p:spPr bwMode="auto">
          <a:xfrm>
            <a:off x="5436120" y="4005080"/>
            <a:ext cx="1297745" cy="1137714"/>
          </a:xfrm>
          <a:prstGeom prst="rect">
            <a:avLst/>
          </a:prstGeom>
          <a:noFill/>
          <a:ln w="9525">
            <a:noFill/>
            <a:miter lim="800000"/>
            <a:headEnd/>
            <a:tailEnd/>
          </a:ln>
        </p:spPr>
      </p:pic>
      <p:pic>
        <p:nvPicPr>
          <p:cNvPr id="18" name="Picture 1" descr="C:\Users\CMCCZJH\Desktop\MC900434845.PNG"/>
          <p:cNvPicPr>
            <a:picLocks noChangeAspect="1" noChangeArrowheads="1"/>
          </p:cNvPicPr>
          <p:nvPr/>
        </p:nvPicPr>
        <p:blipFill>
          <a:blip r:embed="rId5" cstate="print"/>
          <a:srcRect/>
          <a:stretch>
            <a:fillRect/>
          </a:stretch>
        </p:blipFill>
        <p:spPr bwMode="auto">
          <a:xfrm>
            <a:off x="7884460" y="4149100"/>
            <a:ext cx="893528" cy="875718"/>
          </a:xfrm>
          <a:prstGeom prst="rect">
            <a:avLst/>
          </a:prstGeom>
          <a:noFill/>
        </p:spPr>
      </p:pic>
      <p:sp>
        <p:nvSpPr>
          <p:cNvPr id="20" name="闪电形 31"/>
          <p:cNvSpPr/>
          <p:nvPr/>
        </p:nvSpPr>
        <p:spPr bwMode="auto">
          <a:xfrm rot="6358407">
            <a:off x="4896458" y="4174300"/>
            <a:ext cx="287211" cy="741709"/>
          </a:xfrm>
          <a:prstGeom prst="lightningBolt">
            <a:avLst/>
          </a:prstGeom>
          <a:solidFill>
            <a:srgbClr val="FFFF00"/>
          </a:solid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sp>
        <p:nvSpPr>
          <p:cNvPr id="22" name="TextBox 21"/>
          <p:cNvSpPr txBox="1"/>
          <p:nvPr/>
        </p:nvSpPr>
        <p:spPr>
          <a:xfrm>
            <a:off x="4355970" y="4149100"/>
            <a:ext cx="1469490" cy="338554"/>
          </a:xfrm>
          <a:prstGeom prst="rect">
            <a:avLst/>
          </a:prstGeom>
          <a:noFill/>
        </p:spPr>
        <p:txBody>
          <a:bodyPr wrap="square" rtlCol="0">
            <a:spAutoFit/>
          </a:bodyPr>
          <a:lstStyle/>
          <a:p>
            <a:pPr algn="ctr"/>
            <a:r>
              <a:rPr lang="en-US" altLang="zh-CN" sz="1600" b="1" dirty="0" smtClean="0">
                <a:solidFill>
                  <a:schemeClr val="accent6"/>
                </a:solidFill>
                <a:latin typeface="+mj-lt"/>
              </a:rPr>
              <a:t>2G/3G/LTE</a:t>
            </a:r>
            <a:endParaRPr lang="zh-CN" altLang="en-US" sz="1600" b="1" dirty="0">
              <a:solidFill>
                <a:schemeClr val="accent6"/>
              </a:solidFill>
              <a:latin typeface="+mj-lt"/>
            </a:endParaRPr>
          </a:p>
        </p:txBody>
      </p:sp>
      <p:cxnSp>
        <p:nvCxnSpPr>
          <p:cNvPr id="26" name="직선 화살표 연결선 25"/>
          <p:cNvCxnSpPr/>
          <p:nvPr/>
        </p:nvCxnSpPr>
        <p:spPr bwMode="auto">
          <a:xfrm>
            <a:off x="6876320" y="4581160"/>
            <a:ext cx="86412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8" name="TextBox 27"/>
          <p:cNvSpPr txBox="1"/>
          <p:nvPr/>
        </p:nvSpPr>
        <p:spPr>
          <a:xfrm>
            <a:off x="7812450" y="3861060"/>
            <a:ext cx="1294009" cy="369332"/>
          </a:xfrm>
          <a:prstGeom prst="rect">
            <a:avLst/>
          </a:prstGeom>
          <a:noFill/>
        </p:spPr>
        <p:txBody>
          <a:bodyPr wrap="none" rtlCol="0">
            <a:spAutoFit/>
          </a:bodyPr>
          <a:lstStyle/>
          <a:p>
            <a:r>
              <a:rPr lang="en-US" altLang="ko-KR" dirty="0" smtClean="0">
                <a:latin typeface="+mj-lt"/>
              </a:rPr>
              <a:t>AAA server</a:t>
            </a:r>
            <a:endParaRPr lang="ko-KR" altLang="en-US" dirty="0">
              <a:latin typeface="+mj-lt"/>
            </a:endParaRPr>
          </a:p>
        </p:txBody>
      </p:sp>
      <p:pic>
        <p:nvPicPr>
          <p:cNvPr id="29" name="Picture 1" descr="C:\Users\CMCCZJH\Desktop\MC900434845.PNG"/>
          <p:cNvPicPr>
            <a:picLocks noChangeAspect="1" noChangeArrowheads="1"/>
          </p:cNvPicPr>
          <p:nvPr/>
        </p:nvPicPr>
        <p:blipFill>
          <a:blip r:embed="rId5" cstate="print"/>
          <a:srcRect/>
          <a:stretch>
            <a:fillRect/>
          </a:stretch>
        </p:blipFill>
        <p:spPr bwMode="auto">
          <a:xfrm>
            <a:off x="5292100" y="5301260"/>
            <a:ext cx="893528" cy="875718"/>
          </a:xfrm>
          <a:prstGeom prst="rect">
            <a:avLst/>
          </a:prstGeom>
          <a:noFill/>
        </p:spPr>
      </p:pic>
      <p:cxnSp>
        <p:nvCxnSpPr>
          <p:cNvPr id="30" name="직선 화살표 연결선 29"/>
          <p:cNvCxnSpPr/>
          <p:nvPr/>
        </p:nvCxnSpPr>
        <p:spPr bwMode="auto">
          <a:xfrm flipH="1" flipV="1">
            <a:off x="4499990" y="4797190"/>
            <a:ext cx="720100" cy="93613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33" name="TextBox 32"/>
          <p:cNvSpPr txBox="1"/>
          <p:nvPr/>
        </p:nvSpPr>
        <p:spPr>
          <a:xfrm>
            <a:off x="4139940" y="6165380"/>
            <a:ext cx="4147289" cy="369332"/>
          </a:xfrm>
          <a:prstGeom prst="rect">
            <a:avLst/>
          </a:prstGeom>
          <a:noFill/>
        </p:spPr>
        <p:txBody>
          <a:bodyPr wrap="none" rtlCol="0">
            <a:spAutoFit/>
          </a:bodyPr>
          <a:lstStyle/>
          <a:p>
            <a:r>
              <a:rPr lang="en-US" altLang="ko-KR" dirty="0" smtClean="0">
                <a:latin typeface="+mj-lt"/>
              </a:rPr>
              <a:t>Server for some services (e.g., advertising)</a:t>
            </a:r>
            <a:endParaRPr lang="ko-KR" altLang="en-US" dirty="0">
              <a:latin typeface="+mj-lt"/>
            </a:endParaRPr>
          </a:p>
        </p:txBody>
      </p:sp>
      <p:cxnSp>
        <p:nvCxnSpPr>
          <p:cNvPr id="35" name="직선 화살표 연결선 34"/>
          <p:cNvCxnSpPr/>
          <p:nvPr/>
        </p:nvCxnSpPr>
        <p:spPr bwMode="auto">
          <a:xfrm>
            <a:off x="6804310" y="5373270"/>
            <a:ext cx="86412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6" name="TextBox 35"/>
          <p:cNvSpPr txBox="1"/>
          <p:nvPr/>
        </p:nvSpPr>
        <p:spPr>
          <a:xfrm>
            <a:off x="7740440" y="5157240"/>
            <a:ext cx="1300356" cy="646331"/>
          </a:xfrm>
          <a:prstGeom prst="rect">
            <a:avLst/>
          </a:prstGeom>
          <a:noFill/>
        </p:spPr>
        <p:txBody>
          <a:bodyPr wrap="none" rtlCol="0">
            <a:spAutoFit/>
          </a:bodyPr>
          <a:lstStyle/>
          <a:p>
            <a:r>
              <a:rPr lang="en-US" altLang="ko-KR" sz="1200" dirty="0" smtClean="0">
                <a:latin typeface="+mj-lt"/>
              </a:rPr>
              <a:t>Authentication  &amp;</a:t>
            </a:r>
          </a:p>
          <a:p>
            <a:r>
              <a:rPr lang="en-US" altLang="ko-KR" sz="1200" dirty="0" smtClean="0">
                <a:latin typeface="+mj-lt"/>
              </a:rPr>
              <a:t>communication</a:t>
            </a:r>
          </a:p>
          <a:p>
            <a:r>
              <a:rPr lang="en-US" altLang="ko-KR" sz="1200" dirty="0" smtClean="0">
                <a:latin typeface="+mj-lt"/>
              </a:rPr>
              <a:t>flow</a:t>
            </a:r>
            <a:endParaRPr lang="ko-KR" altLang="en-US" sz="1200" dirty="0">
              <a:latin typeface="+mj-lt"/>
            </a:endParaRPr>
          </a:p>
        </p:txBody>
      </p:sp>
      <p:cxnSp>
        <p:nvCxnSpPr>
          <p:cNvPr id="37" name="직선 화살표 연결선 36"/>
          <p:cNvCxnSpPr/>
          <p:nvPr/>
        </p:nvCxnSpPr>
        <p:spPr bwMode="auto">
          <a:xfrm>
            <a:off x="6804310" y="5978955"/>
            <a:ext cx="864120" cy="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38" name="TextBox 37"/>
          <p:cNvSpPr txBox="1"/>
          <p:nvPr/>
        </p:nvSpPr>
        <p:spPr>
          <a:xfrm>
            <a:off x="7740440" y="5733320"/>
            <a:ext cx="1218603" cy="461665"/>
          </a:xfrm>
          <a:prstGeom prst="rect">
            <a:avLst/>
          </a:prstGeom>
          <a:noFill/>
        </p:spPr>
        <p:txBody>
          <a:bodyPr wrap="none" rtlCol="0">
            <a:spAutoFit/>
          </a:bodyPr>
          <a:lstStyle/>
          <a:p>
            <a:r>
              <a:rPr lang="en-US" altLang="ko-KR" sz="1200" dirty="0" smtClean="0">
                <a:latin typeface="+mj-lt"/>
              </a:rPr>
              <a:t>Communication </a:t>
            </a:r>
          </a:p>
          <a:p>
            <a:r>
              <a:rPr lang="en-US" altLang="ko-KR" sz="1200" dirty="0" smtClean="0">
                <a:latin typeface="+mj-lt"/>
              </a:rPr>
              <a:t>flow</a:t>
            </a:r>
            <a:endParaRPr lang="ko-KR" altLang="en-US" sz="1200" dirty="0">
              <a:latin typeface="+mj-lt"/>
            </a:endParaRPr>
          </a:p>
        </p:txBody>
      </p:sp>
      <p:cxnSp>
        <p:nvCxnSpPr>
          <p:cNvPr id="39" name="직선 화살표 연결선 38"/>
          <p:cNvCxnSpPr/>
          <p:nvPr/>
        </p:nvCxnSpPr>
        <p:spPr bwMode="auto">
          <a:xfrm flipH="1" flipV="1">
            <a:off x="2627730" y="5733320"/>
            <a:ext cx="2520350" cy="144020"/>
          </a:xfrm>
          <a:prstGeom prst="straightConnector1">
            <a:avLst/>
          </a:prstGeom>
          <a:solidFill>
            <a:schemeClr val="accent1"/>
          </a:solidFill>
          <a:ln w="12700" cap="flat" cmpd="sng" algn="ctr">
            <a:solidFill>
              <a:schemeClr val="tx1"/>
            </a:solidFill>
            <a:prstDash val="dash"/>
            <a:round/>
            <a:headEnd type="arrow"/>
            <a:tailEnd type="arrow"/>
          </a:ln>
          <a:effectLst/>
        </p:spPr>
      </p:cxnSp>
      <p:cxnSp>
        <p:nvCxnSpPr>
          <p:cNvPr id="41" name="직선 화살표 연결선 40"/>
          <p:cNvCxnSpPr/>
          <p:nvPr/>
        </p:nvCxnSpPr>
        <p:spPr bwMode="auto">
          <a:xfrm flipH="1" flipV="1">
            <a:off x="1619590" y="4869200"/>
            <a:ext cx="3600500" cy="936130"/>
          </a:xfrm>
          <a:prstGeom prst="straightConnector1">
            <a:avLst/>
          </a:prstGeom>
          <a:solidFill>
            <a:schemeClr val="accent1"/>
          </a:solidFill>
          <a:ln w="12700" cap="flat" cmpd="sng" algn="ctr">
            <a:solidFill>
              <a:schemeClr val="tx1"/>
            </a:solidFill>
            <a:prstDash val="dash"/>
            <a:round/>
            <a:headEnd type="arrow"/>
            <a:tailEnd type="arrow"/>
          </a:ln>
          <a:effectLst/>
        </p:spPr>
      </p:cxnSp>
      <p:cxnSp>
        <p:nvCxnSpPr>
          <p:cNvPr id="47" name="직선 화살표 연결선 46"/>
          <p:cNvCxnSpPr/>
          <p:nvPr/>
        </p:nvCxnSpPr>
        <p:spPr bwMode="auto">
          <a:xfrm flipH="1" flipV="1">
            <a:off x="3203810" y="4509150"/>
            <a:ext cx="1944270" cy="122417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49" name="TextBox 48"/>
          <p:cNvSpPr txBox="1"/>
          <p:nvPr/>
        </p:nvSpPr>
        <p:spPr>
          <a:xfrm>
            <a:off x="3891631" y="3861060"/>
            <a:ext cx="1178528" cy="338554"/>
          </a:xfrm>
          <a:prstGeom prst="rect">
            <a:avLst/>
          </a:prstGeom>
          <a:noFill/>
        </p:spPr>
        <p:txBody>
          <a:bodyPr wrap="none" rtlCol="0">
            <a:spAutoFit/>
          </a:bodyPr>
          <a:lstStyle/>
          <a:p>
            <a:r>
              <a:rPr lang="en-US" altLang="ko-KR" sz="1600" b="1" i="1" dirty="0" smtClean="0">
                <a:solidFill>
                  <a:schemeClr val="accent2"/>
                </a:solidFill>
                <a:latin typeface="+mj-lt"/>
              </a:rPr>
              <a:t>coordinator</a:t>
            </a:r>
            <a:endParaRPr lang="ko-KR" altLang="en-US" sz="1600" b="1" i="1" dirty="0">
              <a:solidFill>
                <a:schemeClr val="accent2"/>
              </a:solidFill>
              <a:latin typeface="+mj-lt"/>
            </a:endParaRPr>
          </a:p>
        </p:txBody>
      </p:sp>
      <p:sp>
        <p:nvSpPr>
          <p:cNvPr id="50" name="모서리가 둥근 직사각형 49"/>
          <p:cNvSpPr/>
          <p:nvPr/>
        </p:nvSpPr>
        <p:spPr bwMode="auto">
          <a:xfrm>
            <a:off x="6732300" y="5157240"/>
            <a:ext cx="2304320" cy="100814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mj-lt"/>
            </a:endParaRPr>
          </a:p>
        </p:txBody>
      </p:sp>
      <p:sp>
        <p:nvSpPr>
          <p:cNvPr id="34"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37</a:t>
            </a:fld>
            <a:endParaRPr lang="en-US" altLang="ko-KR"/>
          </a:p>
        </p:txBody>
      </p:sp>
    </p:spTree>
    <p:extLst>
      <p:ext uri="{BB962C8B-B14F-4D97-AF65-F5344CB8AC3E}">
        <p14:creationId xmlns:p14="http://schemas.microsoft.com/office/powerpoint/2010/main" val="37794931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Authentication</a:t>
            </a:r>
          </a:p>
        </p:txBody>
      </p:sp>
      <p:sp>
        <p:nvSpPr>
          <p:cNvPr id="7" name="Content Placeholder 2"/>
          <p:cNvSpPr txBox="1">
            <a:spLocks/>
          </p:cNvSpPr>
          <p:nvPr/>
        </p:nvSpPr>
        <p:spPr bwMode="auto">
          <a:xfrm>
            <a:off x="539440" y="1916790"/>
            <a:ext cx="8425170" cy="4248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Process of verifying ‘who’ is at</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the other end of the link</a:t>
            </a:r>
          </a:p>
          <a:p>
            <a:pPr marL="342900" indent="-342900">
              <a:spcBef>
                <a:spcPct val="20000"/>
              </a:spcBef>
              <a:buFontTx/>
              <a:buChar char="•"/>
            </a:pPr>
            <a:r>
              <a:rPr lang="en-US" altLang="zh-CN" sz="2400" kern="0" baseline="0" dirty="0" smtClean="0">
                <a:latin typeface="+mj-lt"/>
                <a:ea typeface="宋体" pitchFamily="2" charset="-122"/>
              </a:rPr>
              <a:t>Performed</a:t>
            </a:r>
            <a:r>
              <a:rPr lang="en-US" altLang="zh-CN" sz="2400" kern="0" dirty="0" smtClean="0">
                <a:latin typeface="+mj-lt"/>
                <a:ea typeface="宋体" pitchFamily="2" charset="-122"/>
              </a:rPr>
              <a:t> for devices (PAC_ADDR)</a:t>
            </a:r>
          </a:p>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Achieved</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by authentication procedure based on the stored authentication key (AUTH_KEY) or by peering (entering a PIN)</a:t>
            </a:r>
          </a:p>
          <a:p>
            <a:pPr marL="342900" indent="-342900">
              <a:spcBef>
                <a:spcPct val="20000"/>
              </a:spcBef>
              <a:buFontTx/>
              <a:buChar char="•"/>
            </a:pPr>
            <a:endParaRPr lang="en-US" altLang="zh-CN" sz="2400" kern="0" baseline="0" dirty="0">
              <a:latin typeface="+mj-lt"/>
              <a:ea typeface="宋体" pitchFamily="2" charset="-122"/>
            </a:endParaRPr>
          </a:p>
          <a:p>
            <a:pPr>
              <a:spcBef>
                <a:spcPct val="20000"/>
              </a:spcBef>
            </a:pP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a:t>
            </a:r>
            <a:endParaRPr kumimoji="0" lang="en-US" altLang="zh-CN" sz="2400" b="0" i="1"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38</a:t>
            </a:fld>
            <a:endParaRPr lang="en-US" altLang="ko-KR"/>
          </a:p>
        </p:txBody>
      </p:sp>
    </p:spTree>
    <p:extLst>
      <p:ext uri="{BB962C8B-B14F-4D97-AF65-F5344CB8AC3E}">
        <p14:creationId xmlns:p14="http://schemas.microsoft.com/office/powerpoint/2010/main" val="38360132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Authorization</a:t>
            </a:r>
          </a:p>
        </p:txBody>
      </p:sp>
      <p:sp>
        <p:nvSpPr>
          <p:cNvPr id="7" name="Content Placeholder 2"/>
          <p:cNvSpPr txBox="1">
            <a:spLocks/>
          </p:cNvSpPr>
          <p:nvPr/>
        </p:nvSpPr>
        <p:spPr bwMode="auto">
          <a:xfrm>
            <a:off x="395420" y="1916790"/>
            <a:ext cx="8569190" cy="4248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Process of deciding</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if device X is allowed to have access to service Y</a:t>
            </a:r>
          </a:p>
          <a:p>
            <a:pPr marL="342900" indent="-342900">
              <a:spcBef>
                <a:spcPct val="20000"/>
              </a:spcBef>
              <a:buFontTx/>
              <a:buChar char="•"/>
            </a:pPr>
            <a:r>
              <a:rPr lang="en-US" altLang="zh-CN" sz="2400" kern="0" baseline="0" dirty="0" smtClean="0">
                <a:latin typeface="+mj-lt"/>
                <a:ea typeface="宋体" pitchFamily="2" charset="-122"/>
              </a:rPr>
              <a:t>Trusted</a:t>
            </a:r>
            <a:r>
              <a:rPr lang="en-US" altLang="zh-CN" sz="2400" kern="0" dirty="0" smtClean="0">
                <a:latin typeface="+mj-lt"/>
                <a:ea typeface="宋体" pitchFamily="2" charset="-122"/>
              </a:rPr>
              <a:t> devices (authenticated) are allowed to services</a:t>
            </a:r>
          </a:p>
          <a:p>
            <a:pPr marL="342900" indent="-342900">
              <a:spcBef>
                <a:spcPct val="20000"/>
              </a:spcBef>
              <a:buFontTx/>
              <a:buChar char="•"/>
            </a:pPr>
            <a:r>
              <a:rPr kumimoji="0" lang="en-US" altLang="zh-CN" sz="2400" b="0" u="none" strike="noStrike" kern="0" cap="none" spc="0" normalizeH="0" baseline="0" noProof="0" dirty="0" smtClean="0">
                <a:ln>
                  <a:noFill/>
                </a:ln>
                <a:solidFill>
                  <a:schemeClr val="tx1"/>
                </a:solidFill>
                <a:effectLst/>
                <a:uLnTx/>
                <a:uFillTx/>
                <a:latin typeface="+mj-lt"/>
                <a:ea typeface="宋体" pitchFamily="2" charset="-122"/>
                <a:cs typeface="+mn-cs"/>
              </a:rPr>
              <a:t>Untrusted</a:t>
            </a:r>
            <a:r>
              <a:rPr kumimoji="0" lang="en-US" altLang="zh-CN" sz="2400" b="0" u="none" strike="noStrike" kern="0" cap="none" spc="0" normalizeH="0" noProof="0" dirty="0" smtClean="0">
                <a:ln>
                  <a:noFill/>
                </a:ln>
                <a:solidFill>
                  <a:schemeClr val="tx1"/>
                </a:solidFill>
                <a:effectLst/>
                <a:uLnTx/>
                <a:uFillTx/>
                <a:latin typeface="+mj-lt"/>
                <a:ea typeface="宋体" pitchFamily="2" charset="-122"/>
                <a:cs typeface="+mn-cs"/>
              </a:rPr>
              <a:t> or unknown devices may require authorization based on </a:t>
            </a:r>
            <a:r>
              <a:rPr lang="en-US" altLang="zh-CN" sz="2400" kern="0" dirty="0" smtClean="0">
                <a:latin typeface="+mj-lt"/>
                <a:ea typeface="宋体" pitchFamily="2" charset="-122"/>
              </a:rPr>
              <a:t>interaction before access to services is granted</a:t>
            </a:r>
          </a:p>
          <a:p>
            <a:pPr marL="342900" indent="-342900">
              <a:spcBef>
                <a:spcPct val="20000"/>
              </a:spcBef>
              <a:buFontTx/>
              <a:buChar char="•"/>
            </a:pPr>
            <a:r>
              <a:rPr kumimoji="0" lang="en-US" altLang="zh-CN" sz="2400" b="0" u="none" strike="noStrike" kern="0" cap="none" spc="0" normalizeH="0" baseline="0" noProof="0" dirty="0" smtClean="0">
                <a:ln>
                  <a:noFill/>
                </a:ln>
                <a:solidFill>
                  <a:schemeClr val="tx1"/>
                </a:solidFill>
                <a:effectLst/>
                <a:uLnTx/>
                <a:uFillTx/>
                <a:latin typeface="+mj-lt"/>
                <a:ea typeface="宋体" pitchFamily="2" charset="-122"/>
                <a:cs typeface="+mn-cs"/>
              </a:rPr>
              <a:t>Authorization</a:t>
            </a:r>
            <a:r>
              <a:rPr kumimoji="0" lang="en-US" altLang="zh-CN" sz="2400" b="0" u="none" strike="noStrike" kern="0" cap="none" spc="0" normalizeH="0" noProof="0" dirty="0" smtClean="0">
                <a:ln>
                  <a:noFill/>
                </a:ln>
                <a:solidFill>
                  <a:schemeClr val="tx1"/>
                </a:solidFill>
                <a:effectLst/>
                <a:uLnTx/>
                <a:uFillTx/>
                <a:latin typeface="+mj-lt"/>
                <a:ea typeface="宋体" pitchFamily="2" charset="-122"/>
                <a:cs typeface="+mn-cs"/>
              </a:rPr>
              <a:t> always includes authentication</a:t>
            </a:r>
          </a:p>
          <a:p>
            <a:pPr marL="342900" indent="-342900">
              <a:spcBef>
                <a:spcPct val="20000"/>
              </a:spcBef>
              <a:buFontTx/>
              <a:buChar char="•"/>
            </a:pPr>
            <a:endParaRPr lang="en-US" altLang="zh-CN" sz="2400" kern="0" baseline="0" dirty="0" smtClean="0">
              <a:latin typeface="+mj-lt"/>
              <a:ea typeface="宋体" pitchFamily="2" charset="-122"/>
            </a:endParaRPr>
          </a:p>
          <a:p>
            <a:pPr marL="342900" indent="-342900">
              <a:spcBef>
                <a:spcPct val="20000"/>
              </a:spcBef>
              <a:buFontTx/>
              <a:buChar char="•"/>
            </a:pPr>
            <a:r>
              <a:rPr lang="en-US" altLang="zh-CN" sz="2400" kern="0" baseline="0" dirty="0" smtClean="0">
                <a:latin typeface="+mj-lt"/>
                <a:ea typeface="宋体" pitchFamily="2" charset="-122"/>
              </a:rPr>
              <a:t>Technically,</a:t>
            </a:r>
            <a:r>
              <a:rPr lang="en-US" altLang="zh-CN" sz="2400" kern="0" dirty="0" smtClean="0">
                <a:latin typeface="+mj-lt"/>
                <a:ea typeface="宋体" pitchFamily="2" charset="-122"/>
              </a:rPr>
              <a:t> key would be derived or given (established) to the authorized user</a:t>
            </a:r>
            <a:endParaRPr kumimoji="0" lang="en-US" altLang="zh-CN" sz="2400" b="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39</a:t>
            </a:fld>
            <a:endParaRPr lang="en-US" altLang="ko-KR"/>
          </a:p>
        </p:txBody>
      </p:sp>
    </p:spTree>
    <p:extLst>
      <p:ext uri="{BB962C8B-B14F-4D97-AF65-F5344CB8AC3E}">
        <p14:creationId xmlns:p14="http://schemas.microsoft.com/office/powerpoint/2010/main" val="1875872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Contents (2/2)</a:t>
            </a:r>
            <a:endParaRPr lang="ko-KR" altLang="en-US" dirty="0"/>
          </a:p>
        </p:txBody>
      </p:sp>
      <p:sp>
        <p:nvSpPr>
          <p:cNvPr id="3" name="내용 개체 틀 2"/>
          <p:cNvSpPr>
            <a:spLocks noGrp="1"/>
          </p:cNvSpPr>
          <p:nvPr>
            <p:ph idx="1"/>
          </p:nvPr>
        </p:nvSpPr>
        <p:spPr/>
        <p:txBody>
          <a:bodyPr/>
          <a:lstStyle/>
          <a:p>
            <a:r>
              <a:rPr lang="en-US" altLang="ko-KR" sz="1600" dirty="0"/>
              <a:t>Reliability</a:t>
            </a:r>
          </a:p>
          <a:p>
            <a:pPr lvl="1"/>
            <a:r>
              <a:rPr lang="en-US" altLang="ko-KR" sz="1400" dirty="0"/>
              <a:t>Reliability Support </a:t>
            </a:r>
          </a:p>
          <a:p>
            <a:pPr lvl="1"/>
            <a:r>
              <a:rPr lang="en-US" altLang="ko-KR" sz="1400" dirty="0"/>
              <a:t>Reliable Multicast </a:t>
            </a:r>
          </a:p>
          <a:p>
            <a:r>
              <a:rPr lang="en-US" altLang="ko-KR" sz="1600" dirty="0"/>
              <a:t>Multicast Protocol using Directional Antenna</a:t>
            </a:r>
            <a:endParaRPr lang="ko-KR" altLang="en-US" sz="1600" dirty="0"/>
          </a:p>
          <a:p>
            <a:r>
              <a:rPr lang="en-US" altLang="ko-KR" sz="1600" dirty="0"/>
              <a:t>Peer Discovery</a:t>
            </a:r>
          </a:p>
          <a:p>
            <a:pPr lvl="1"/>
            <a:r>
              <a:rPr lang="en-US" altLang="ko-KR" sz="1400" dirty="0"/>
              <a:t>Energy-Fairness Peer Discovery</a:t>
            </a:r>
          </a:p>
          <a:p>
            <a:pPr lvl="1"/>
            <a:r>
              <a:rPr lang="en-US" altLang="ko-KR" sz="1400" dirty="0"/>
              <a:t>Energy-Efficiency Peer </a:t>
            </a:r>
            <a:r>
              <a:rPr lang="en-US" altLang="ko-KR" sz="1400" dirty="0" smtClean="0"/>
              <a:t>Discovery</a:t>
            </a:r>
            <a:endParaRPr lang="en-US" altLang="ko-KR" sz="1600" dirty="0" smtClean="0"/>
          </a:p>
          <a:p>
            <a:r>
              <a:rPr lang="en-US" altLang="ko-KR" sz="1600" dirty="0" smtClean="0"/>
              <a:t>Security Mechanism</a:t>
            </a:r>
          </a:p>
          <a:p>
            <a:pPr lvl="1"/>
            <a:r>
              <a:rPr lang="en-US" altLang="ko-KR" sz="1400" dirty="0" smtClean="0"/>
              <a:t>Security </a:t>
            </a:r>
            <a:r>
              <a:rPr lang="en-US" altLang="ko-KR" sz="1400" dirty="0" smtClean="0"/>
              <a:t>Modes</a:t>
            </a:r>
            <a:endParaRPr lang="en-US" altLang="ko-KR" sz="1400" dirty="0"/>
          </a:p>
          <a:p>
            <a:pPr lvl="1"/>
            <a:r>
              <a:rPr lang="en-US" altLang="ko-KR" sz="1400" dirty="0" smtClean="0"/>
              <a:t>Authentication</a:t>
            </a:r>
            <a:endParaRPr lang="en-US" altLang="ko-KR" sz="1400" dirty="0"/>
          </a:p>
          <a:p>
            <a:pPr lvl="1"/>
            <a:r>
              <a:rPr lang="en-US" altLang="ko-KR" sz="1400" dirty="0" smtClean="0"/>
              <a:t>Authorization</a:t>
            </a:r>
            <a:endParaRPr lang="en-US" altLang="ko-KR" sz="14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spTree>
    <p:extLst>
      <p:ext uri="{BB962C8B-B14F-4D97-AF65-F5344CB8AC3E}">
        <p14:creationId xmlns:p14="http://schemas.microsoft.com/office/powerpoint/2010/main" val="14415801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Authorization</a:t>
            </a:r>
          </a:p>
        </p:txBody>
      </p:sp>
      <p:sp>
        <p:nvSpPr>
          <p:cNvPr id="7" name="Content Placeholder 2"/>
          <p:cNvSpPr txBox="1">
            <a:spLocks/>
          </p:cNvSpPr>
          <p:nvPr/>
        </p:nvSpPr>
        <p:spPr bwMode="auto">
          <a:xfrm>
            <a:off x="178012" y="1916790"/>
            <a:ext cx="8786598" cy="4248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Device trust levels</a:t>
            </a:r>
            <a:endParaRPr kumimoji="0" lang="en-US" altLang="zh-CN" sz="2400" b="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graphicFrame>
        <p:nvGraphicFramePr>
          <p:cNvPr id="2" name="표 1"/>
          <p:cNvGraphicFramePr>
            <a:graphicFrameLocks noGrp="1"/>
          </p:cNvGraphicFramePr>
          <p:nvPr>
            <p:extLst>
              <p:ext uri="{D42A27DB-BD31-4B8C-83A1-F6EECF244321}">
                <p14:modId xmlns:p14="http://schemas.microsoft.com/office/powerpoint/2010/main" val="1392700863"/>
              </p:ext>
            </p:extLst>
          </p:nvPr>
        </p:nvGraphicFramePr>
        <p:xfrm>
          <a:off x="683460" y="2708900"/>
          <a:ext cx="7921100" cy="2925624"/>
        </p:xfrm>
        <a:graphic>
          <a:graphicData uri="http://schemas.openxmlformats.org/drawingml/2006/table">
            <a:tbl>
              <a:tblPr firstRow="1" bandRow="1">
                <a:tableStyleId>{C4B1156A-380E-4F78-BDF5-A606A8083BF9}</a:tableStyleId>
              </a:tblPr>
              <a:tblGrid>
                <a:gridCol w="2160300"/>
                <a:gridCol w="5760800"/>
              </a:tblGrid>
              <a:tr h="875342">
                <a:tc>
                  <a:txBody>
                    <a:bodyPr/>
                    <a:lstStyle/>
                    <a:p>
                      <a:pPr latinLnBrk="1"/>
                      <a:r>
                        <a:rPr lang="en-US" altLang="ko-KR" b="0" i="1" dirty="0" smtClean="0"/>
                        <a:t>Trusted device</a:t>
                      </a:r>
                      <a:endParaRPr lang="ko-KR" altLang="en-US" b="0" i="1" dirty="0"/>
                    </a:p>
                  </a:txBody>
                  <a:tcPr/>
                </a:tc>
                <a:tc>
                  <a:txBody>
                    <a:bodyPr/>
                    <a:lstStyle/>
                    <a:p>
                      <a:pPr marL="285750" indent="-285750" latinLnBrk="1">
                        <a:buFontTx/>
                        <a:buChar char="-"/>
                      </a:pPr>
                      <a:r>
                        <a:rPr lang="en-US" altLang="ko-KR" b="0" dirty="0" smtClean="0"/>
                        <a:t>The device has been previously authenticated, </a:t>
                      </a:r>
                    </a:p>
                    <a:p>
                      <a:pPr marL="285750" indent="-285750" latinLnBrk="1">
                        <a:buFontTx/>
                        <a:buChar char="-"/>
                      </a:pPr>
                      <a:r>
                        <a:rPr lang="en-US" altLang="ko-KR" b="0" dirty="0" smtClean="0"/>
                        <a:t>An AUTH_KEY is stored</a:t>
                      </a:r>
                    </a:p>
                    <a:p>
                      <a:pPr marL="285750" indent="-285750" latinLnBrk="1">
                        <a:buFontTx/>
                        <a:buChar char="-"/>
                      </a:pPr>
                      <a:r>
                        <a:rPr lang="en-US" altLang="ko-KR" b="0" dirty="0" smtClean="0"/>
                        <a:t>The device</a:t>
                      </a:r>
                      <a:r>
                        <a:rPr lang="en-US" altLang="ko-KR" b="0" baseline="0" dirty="0" smtClean="0"/>
                        <a:t> is marked as “trusted” in the device DB</a:t>
                      </a:r>
                    </a:p>
                  </a:txBody>
                  <a:tcPr/>
                </a:tc>
              </a:tr>
              <a:tr h="822504">
                <a:tc>
                  <a:txBody>
                    <a:bodyPr/>
                    <a:lstStyle/>
                    <a:p>
                      <a:pPr latinLnBrk="1"/>
                      <a:r>
                        <a:rPr lang="en-US" altLang="ko-KR" i="1" dirty="0" smtClean="0"/>
                        <a:t>Untrusted device</a:t>
                      </a:r>
                      <a:endParaRPr lang="ko-KR" altLang="en-US" i="1" dirty="0"/>
                    </a:p>
                  </a:txBody>
                  <a:tcPr/>
                </a:tc>
                <a:tc>
                  <a:txBody>
                    <a:bodyPr/>
                    <a:lstStyle/>
                    <a:p>
                      <a:pPr marL="285750" indent="-285750" latinLnBrk="1">
                        <a:buFontTx/>
                        <a:buChar char="-"/>
                      </a:pPr>
                      <a:r>
                        <a:rPr lang="en-US" altLang="ko-KR" dirty="0" smtClean="0"/>
                        <a:t>The device has</a:t>
                      </a:r>
                      <a:r>
                        <a:rPr lang="en-US" altLang="ko-KR" baseline="0" dirty="0" smtClean="0"/>
                        <a:t> been previously authenticated</a:t>
                      </a:r>
                    </a:p>
                    <a:p>
                      <a:pPr marL="285750" indent="-285750" latinLnBrk="1">
                        <a:buFontTx/>
                        <a:buChar char="-"/>
                      </a:pPr>
                      <a:r>
                        <a:rPr lang="en-US" altLang="ko-KR" baseline="0" dirty="0" smtClean="0"/>
                        <a:t>An AUTH_KEY is stored</a:t>
                      </a:r>
                    </a:p>
                    <a:p>
                      <a:pPr marL="285750" indent="-285750" latinLnBrk="1">
                        <a:buFontTx/>
                        <a:buChar char="-"/>
                      </a:pPr>
                      <a:r>
                        <a:rPr lang="en-US" altLang="ko-KR" baseline="0" dirty="0" smtClean="0"/>
                        <a:t>But the device is not marked as “trusted” in the device DB</a:t>
                      </a:r>
                      <a:endParaRPr lang="ko-KR" altLang="en-US" dirty="0"/>
                    </a:p>
                  </a:txBody>
                  <a:tcPr/>
                </a:tc>
              </a:tr>
              <a:tr h="822504">
                <a:tc>
                  <a:txBody>
                    <a:bodyPr/>
                    <a:lstStyle/>
                    <a:p>
                      <a:pPr latinLnBrk="1"/>
                      <a:r>
                        <a:rPr lang="en-US" altLang="ko-KR" i="1" dirty="0" smtClean="0"/>
                        <a:t>Unknown device</a:t>
                      </a:r>
                      <a:endParaRPr lang="ko-KR" altLang="en-US" i="1" dirty="0"/>
                    </a:p>
                  </a:txBody>
                  <a:tcPr/>
                </a:tc>
                <a:tc>
                  <a:txBody>
                    <a:bodyPr/>
                    <a:lstStyle/>
                    <a:p>
                      <a:pPr marL="285750" indent="-285750" latinLnBrk="1">
                        <a:buFontTx/>
                        <a:buChar char="-"/>
                      </a:pPr>
                      <a:r>
                        <a:rPr lang="en-US" altLang="ko-KR" dirty="0" smtClean="0"/>
                        <a:t>No security information is available for this device</a:t>
                      </a:r>
                    </a:p>
                    <a:p>
                      <a:pPr marL="285750" indent="-285750" latinLnBrk="1">
                        <a:buFontTx/>
                        <a:buChar char="-"/>
                      </a:pPr>
                      <a:r>
                        <a:rPr lang="en-US" altLang="ko-KR" dirty="0" smtClean="0"/>
                        <a:t>This is also an untrusted device</a:t>
                      </a:r>
                      <a:endParaRPr lang="ko-KR" altLang="en-US" dirty="0"/>
                    </a:p>
                  </a:txBody>
                  <a:tcPr/>
                </a:tc>
              </a:tr>
            </a:tbl>
          </a:graphicData>
        </a:graphic>
      </p:graphicFrame>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40</a:t>
            </a:fld>
            <a:endParaRPr lang="en-US" altLang="ko-KR"/>
          </a:p>
        </p:txBody>
      </p:sp>
    </p:spTree>
    <p:extLst>
      <p:ext uri="{BB962C8B-B14F-4D97-AF65-F5344CB8AC3E}">
        <p14:creationId xmlns:p14="http://schemas.microsoft.com/office/powerpoint/2010/main" val="15087666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Key Distribution</a:t>
            </a:r>
            <a:endParaRPr lang="ko-KR" altLang="en-US" dirty="0"/>
          </a:p>
        </p:txBody>
      </p:sp>
      <p:sp>
        <p:nvSpPr>
          <p:cNvPr id="3" name="내용 개체 틀 2"/>
          <p:cNvSpPr>
            <a:spLocks noGrp="1"/>
          </p:cNvSpPr>
          <p:nvPr>
            <p:ph idx="1"/>
          </p:nvPr>
        </p:nvSpPr>
        <p:spPr/>
        <p:txBody>
          <a:bodyPr/>
          <a:lstStyle/>
          <a:p>
            <a:r>
              <a:rPr lang="en-US" altLang="ko-KR" sz="2400" dirty="0" smtClean="0">
                <a:latin typeface="+mj-lt"/>
              </a:rPr>
              <a:t>In a network environment where the secure multicast and broadcast service (MBS) is supported, additional group </a:t>
            </a:r>
            <a:r>
              <a:rPr lang="en-US" altLang="ko-KR" sz="2400" dirty="0" smtClean="0">
                <a:latin typeface="+mj-lt"/>
              </a:rPr>
              <a:t>key  </a:t>
            </a:r>
            <a:r>
              <a:rPr lang="en-US" altLang="ko-KR" sz="2400" dirty="0" smtClean="0">
                <a:latin typeface="+mj-lt"/>
              </a:rPr>
              <a:t>generation and delivery process is performed optionally after ENC_KEY distribution procedure</a:t>
            </a:r>
            <a:endParaRPr lang="en-US" altLang="ko-KR" sz="2000" dirty="0" smtClean="0">
              <a:latin typeface="+mj-lt"/>
            </a:endParaRPr>
          </a:p>
          <a:p>
            <a:pPr lvl="1"/>
            <a:endParaRPr lang="en-US" altLang="ko-KR" sz="2000" dirty="0">
              <a:latin typeface="+mj-lt"/>
            </a:endParaRPr>
          </a:p>
        </p:txBody>
      </p: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41</a:t>
            </a:fld>
            <a:endParaRPr lang="en-US" altLang="ko-KR"/>
          </a:p>
        </p:txBody>
      </p:sp>
    </p:spTree>
    <p:extLst>
      <p:ext uri="{BB962C8B-B14F-4D97-AF65-F5344CB8AC3E}">
        <p14:creationId xmlns:p14="http://schemas.microsoft.com/office/powerpoint/2010/main" val="25645557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ctrTitle"/>
          </p:nvPr>
        </p:nvSpPr>
        <p:spPr/>
        <p:txBody>
          <a:bodyPr/>
          <a:lstStyle/>
          <a:p>
            <a:r>
              <a:rPr lang="en-US" altLang="ko-KR" dirty="0"/>
              <a:t>Thank </a:t>
            </a:r>
            <a:r>
              <a:rPr lang="en-US" altLang="ko-KR" dirty="0" smtClean="0"/>
              <a:t>you</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42</a:t>
            </a:fld>
            <a:endParaRPr lang="en-US" altLang="ko-KR"/>
          </a:p>
        </p:txBody>
      </p:sp>
    </p:spTree>
    <p:extLst>
      <p:ext uri="{BB962C8B-B14F-4D97-AF65-F5344CB8AC3E}">
        <p14:creationId xmlns:p14="http://schemas.microsoft.com/office/powerpoint/2010/main" val="2379939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Terminologies</a:t>
            </a:r>
            <a:endParaRPr lang="ko-KR" altLang="en-US" dirty="0"/>
          </a:p>
        </p:txBody>
      </p:sp>
      <p:sp>
        <p:nvSpPr>
          <p:cNvPr id="3" name="내용 개체 틀 2"/>
          <p:cNvSpPr>
            <a:spLocks noGrp="1"/>
          </p:cNvSpPr>
          <p:nvPr>
            <p:ph idx="1"/>
          </p:nvPr>
        </p:nvSpPr>
        <p:spPr/>
        <p:txBody>
          <a:bodyPr/>
          <a:lstStyle/>
          <a:p>
            <a:r>
              <a:rPr lang="en-US" altLang="ko-KR" dirty="0" smtClean="0"/>
              <a:t>Full-Function PD</a:t>
            </a:r>
          </a:p>
          <a:p>
            <a:pPr lvl="1"/>
            <a:r>
              <a:rPr lang="en-US" altLang="ko-KR" dirty="0" smtClean="0"/>
              <a:t>A PD which supports whole spec. including routing table.</a:t>
            </a:r>
          </a:p>
          <a:p>
            <a:pPr lvl="1"/>
            <a:r>
              <a:rPr lang="en-US" altLang="ko-KR" dirty="0" smtClean="0"/>
              <a:t>Always relay-enabled</a:t>
            </a:r>
          </a:p>
          <a:p>
            <a:r>
              <a:rPr lang="en-US" altLang="ko-KR" dirty="0" smtClean="0"/>
              <a:t>Reduced-Function PD</a:t>
            </a:r>
          </a:p>
          <a:p>
            <a:pPr lvl="1"/>
            <a:r>
              <a:rPr lang="en-US" altLang="ko-KR" dirty="0" smtClean="0"/>
              <a:t>Relay-enabled: </a:t>
            </a:r>
            <a:r>
              <a:rPr lang="en-US" altLang="ko-KR" dirty="0"/>
              <a:t>A reduced-function PD </a:t>
            </a:r>
            <a:r>
              <a:rPr lang="en-US" altLang="ko-KR" dirty="0" smtClean="0"/>
              <a:t>which supports </a:t>
            </a:r>
            <a:r>
              <a:rPr lang="en-US" altLang="ko-KR" dirty="0"/>
              <a:t>routing </a:t>
            </a:r>
            <a:r>
              <a:rPr lang="en-US" altLang="ko-KR" dirty="0" smtClean="0"/>
              <a:t>table for specific multicast group.</a:t>
            </a:r>
          </a:p>
          <a:p>
            <a:pPr lvl="1"/>
            <a:r>
              <a:rPr lang="en-US" altLang="ko-KR" dirty="0" smtClean="0"/>
              <a:t>Relay-disabled: </a:t>
            </a:r>
            <a:r>
              <a:rPr lang="en-US" altLang="ko-KR" dirty="0"/>
              <a:t>A reduced-function PD which does not support routing table</a:t>
            </a:r>
            <a:r>
              <a:rPr lang="en-US" altLang="ko-KR" dirty="0" smtClean="0"/>
              <a:t>.</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3558668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Finding/Joining Multicast Group (1/2)</a:t>
            </a:r>
            <a:endParaRPr lang="ko-KR" altLang="en-US" dirty="0" smtClean="0">
              <a:ea typeface="굴림" charset="-127"/>
            </a:endParaRPr>
          </a:p>
        </p:txBody>
      </p:sp>
      <p:sp>
        <p:nvSpPr>
          <p:cNvPr id="4102" name="내용 개체 틀 5"/>
          <p:cNvSpPr>
            <a:spLocks noGrp="1"/>
          </p:cNvSpPr>
          <p:nvPr>
            <p:ph idx="1"/>
          </p:nvPr>
        </p:nvSpPr>
        <p:spPr>
          <a:xfrm>
            <a:off x="685800" y="1557338"/>
            <a:ext cx="7918648" cy="4247926"/>
          </a:xfrm>
        </p:spPr>
        <p:txBody>
          <a:bodyPr>
            <a:noAutofit/>
          </a:bodyPr>
          <a:lstStyle/>
          <a:p>
            <a:pPr algn="just"/>
            <a:r>
              <a:rPr lang="en-US" altLang="ko-KR" sz="1800" dirty="0" smtClean="0">
                <a:ea typeface="굴림" charset="-127"/>
              </a:rPr>
              <a:t>A multicast group consists of two or more PDs with the same </a:t>
            </a:r>
            <a:r>
              <a:rPr lang="en-US" altLang="ko-KR" sz="1800" dirty="0" smtClean="0"/>
              <a:t>group ID.</a:t>
            </a:r>
          </a:p>
          <a:p>
            <a:pPr algn="just"/>
            <a:r>
              <a:rPr lang="en-US" altLang="ko-KR" sz="1800" dirty="0" smtClean="0">
                <a:ea typeface="굴림" charset="-127"/>
              </a:rPr>
              <a:t>A multicast group can be formed only if two or more PDs can recognize themselves.</a:t>
            </a:r>
          </a:p>
          <a:p>
            <a:pPr algn="just"/>
            <a:r>
              <a:rPr lang="en-US" altLang="ko-KR" sz="1800" dirty="0"/>
              <a:t>Multicast Group Finding </a:t>
            </a:r>
            <a:r>
              <a:rPr lang="en-US" altLang="ko-KR" sz="1800" dirty="0" smtClean="0"/>
              <a:t>Process </a:t>
            </a:r>
            <a:r>
              <a:rPr lang="en-US" altLang="ko-KR" sz="1800" dirty="0">
                <a:ea typeface="굴림" charset="-127"/>
              </a:rPr>
              <a:t>(Support multi-hop)</a:t>
            </a:r>
          </a:p>
          <a:p>
            <a:pPr lvl="1" algn="just"/>
            <a:r>
              <a:rPr lang="en-US" altLang="ko-KR" sz="1800" dirty="0" smtClean="0">
                <a:ea typeface="굴림" charset="-127"/>
              </a:rPr>
              <a:t>Before a PD joins a multicast group, it has to find the multicast group.</a:t>
            </a:r>
          </a:p>
          <a:p>
            <a:pPr lvl="1" algn="just"/>
            <a:endParaRPr lang="en-US" altLang="ko-KR" sz="1800" dirty="0">
              <a:ea typeface="굴림" charset="-127"/>
            </a:endParaRPr>
          </a:p>
          <a:p>
            <a:pPr algn="just"/>
            <a:r>
              <a:rPr lang="en-US" altLang="ko-KR" sz="1800" dirty="0">
                <a:ea typeface="굴림" charset="-127"/>
              </a:rPr>
              <a:t>Multicast Group Joining </a:t>
            </a:r>
            <a:r>
              <a:rPr lang="en-US" altLang="ko-KR" sz="1800" dirty="0" smtClean="0">
                <a:ea typeface="굴림" charset="-127"/>
              </a:rPr>
              <a:t>Process (Support multi-hop)</a:t>
            </a:r>
            <a:endParaRPr lang="en-US" altLang="ko-KR" sz="1800" dirty="0">
              <a:ea typeface="굴림" charset="-127"/>
            </a:endParaRPr>
          </a:p>
          <a:p>
            <a:pPr lvl="1" algn="just"/>
            <a:r>
              <a:rPr lang="en-US" altLang="ko-KR" sz="1800" dirty="0" smtClean="0">
                <a:ea typeface="굴림" charset="-127"/>
              </a:rPr>
              <a:t>Broadcasts </a:t>
            </a:r>
            <a:r>
              <a:rPr lang="en-US" altLang="ko-KR" sz="1800" dirty="0">
                <a:ea typeface="굴림" charset="-127"/>
              </a:rPr>
              <a:t>an Advertisement Command Frame (ACF</a:t>
            </a:r>
            <a:r>
              <a:rPr lang="en-US" altLang="ko-KR" sz="1800" dirty="0" smtClean="0">
                <a:ea typeface="굴림" charset="-127"/>
              </a:rPr>
              <a:t>).</a:t>
            </a:r>
            <a:endParaRPr lang="en-US" altLang="ko-KR" sz="1800" dirty="0">
              <a:ea typeface="굴림" charset="-127"/>
            </a:endParaRPr>
          </a:p>
          <a:p>
            <a:pPr lvl="1" algn="just"/>
            <a:r>
              <a:rPr lang="en-US" altLang="ko-KR" sz="1800" dirty="0">
                <a:ea typeface="굴림" charset="-127"/>
              </a:rPr>
              <a:t>If a PD in the group receives the ACF replies an ARCF (Advertisement Reply Command Frame) to the PD sending the </a:t>
            </a:r>
            <a:r>
              <a:rPr lang="en-US" altLang="ko-KR" sz="1800" dirty="0" smtClean="0">
                <a:ea typeface="굴림" charset="-127"/>
              </a:rPr>
              <a:t>ACF.</a:t>
            </a:r>
          </a:p>
          <a:p>
            <a:pPr lvl="1" algn="just"/>
            <a:r>
              <a:rPr lang="en-US" altLang="ko-KR" sz="1800" dirty="0" smtClean="0">
                <a:ea typeface="굴림" charset="-127"/>
              </a:rPr>
              <a:t>Then, the PD can join the group.</a:t>
            </a:r>
            <a:endParaRPr lang="en-US" altLang="ko-KR" sz="1800" dirty="0">
              <a:ea typeface="굴림" charset="-127"/>
            </a:endParaRPr>
          </a:p>
          <a:p>
            <a:pPr algn="just"/>
            <a:endParaRPr lang="en-US" altLang="ko-KR" sz="1800"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6</a:t>
            </a:fld>
            <a:endParaRPr lang="en-US" altLang="ko-KR" smtClean="0">
              <a:latin typeface="Times New Roman" pitchFamily="18" charset="0"/>
            </a:endParaRPr>
          </a:p>
        </p:txBody>
      </p:sp>
    </p:spTree>
    <p:extLst>
      <p:ext uri="{BB962C8B-B14F-4D97-AF65-F5344CB8AC3E}">
        <p14:creationId xmlns:p14="http://schemas.microsoft.com/office/powerpoint/2010/main" val="38083380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Multicast Group </a:t>
            </a:r>
            <a:r>
              <a:rPr lang="en-US" altLang="ko-KR" dirty="0" smtClean="0">
                <a:ea typeface="굴림" charset="-127"/>
              </a:rPr>
              <a:t>(2/2)</a:t>
            </a:r>
            <a:endParaRPr lang="ko-KR" altLang="en-US" dirty="0"/>
          </a:p>
        </p:txBody>
      </p:sp>
      <p:sp>
        <p:nvSpPr>
          <p:cNvPr id="3" name="내용 개체 틀 2"/>
          <p:cNvSpPr>
            <a:spLocks noGrp="1"/>
          </p:cNvSpPr>
          <p:nvPr>
            <p:ph idx="1"/>
          </p:nvPr>
        </p:nvSpPr>
        <p:spPr/>
        <p:txBody>
          <a:bodyPr/>
          <a:lstStyle/>
          <a:p>
            <a:r>
              <a:rPr lang="en-US" altLang="ko-KR" sz="2000" dirty="0">
                <a:ea typeface="굴림" charset="-127"/>
              </a:rPr>
              <a:t>Assume the following topology.</a:t>
            </a:r>
          </a:p>
          <a:p>
            <a:r>
              <a:rPr lang="en-US" altLang="ko-KR" sz="2000" dirty="0">
                <a:ea typeface="굴림" charset="-127"/>
              </a:rPr>
              <a:t>If PD A want to join the multicast group, it broadcasts an </a:t>
            </a:r>
            <a:r>
              <a:rPr lang="en-US" altLang="ko-KR" sz="2000" dirty="0" smtClean="0">
                <a:ea typeface="굴림" charset="-127"/>
              </a:rPr>
              <a:t>ACF.</a:t>
            </a:r>
          </a:p>
          <a:p>
            <a:r>
              <a:rPr lang="en-US" altLang="ko-KR" sz="2000" dirty="0">
                <a:ea typeface="굴림" charset="-127"/>
              </a:rPr>
              <a:t>PD B replies with an ARCF to </a:t>
            </a:r>
            <a:r>
              <a:rPr lang="en-US" altLang="ko-KR" sz="2000" dirty="0" smtClean="0">
                <a:ea typeface="굴림" charset="-127"/>
              </a:rPr>
              <a:t>A.</a:t>
            </a:r>
          </a:p>
          <a:p>
            <a:r>
              <a:rPr lang="en-US" altLang="ko-KR" sz="2000" dirty="0">
                <a:ea typeface="굴림" charset="-127"/>
              </a:rPr>
              <a:t>Now, PD </a:t>
            </a:r>
            <a:r>
              <a:rPr lang="en-US" altLang="ko-KR" sz="2000" dirty="0" smtClean="0">
                <a:ea typeface="굴림" charset="-127"/>
              </a:rPr>
              <a:t>A can join the multicast </a:t>
            </a:r>
            <a:r>
              <a:rPr lang="en-US" altLang="ko-KR" sz="2000" dirty="0">
                <a:ea typeface="굴림" charset="-127"/>
              </a:rPr>
              <a:t>group.</a:t>
            </a:r>
          </a:p>
          <a:p>
            <a:endParaRPr lang="ko-KR" altLang="en-US" sz="20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sp>
        <p:nvSpPr>
          <p:cNvPr id="5" name="타원 4"/>
          <p:cNvSpPr/>
          <p:nvPr/>
        </p:nvSpPr>
        <p:spPr bwMode="auto">
          <a:xfrm>
            <a:off x="2289992" y="460937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6" name="타원 5"/>
          <p:cNvSpPr/>
          <p:nvPr/>
        </p:nvSpPr>
        <p:spPr bwMode="auto">
          <a:xfrm>
            <a:off x="3491880" y="4433338"/>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7" name="타원 10"/>
          <p:cNvSpPr>
            <a:spLocks noChangeArrowheads="1"/>
          </p:cNvSpPr>
          <p:nvPr/>
        </p:nvSpPr>
        <p:spPr bwMode="auto">
          <a:xfrm>
            <a:off x="1259632" y="5031571"/>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10" name="오른쪽 화살표 9"/>
          <p:cNvSpPr/>
          <p:nvPr/>
        </p:nvSpPr>
        <p:spPr>
          <a:xfrm rot="8992332">
            <a:off x="1578278" y="493342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3" name="타원 6"/>
          <p:cNvSpPr>
            <a:spLocks noChangeArrowheads="1"/>
          </p:cNvSpPr>
          <p:nvPr/>
        </p:nvSpPr>
        <p:spPr bwMode="auto">
          <a:xfrm>
            <a:off x="4693768" y="4242667"/>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a:solidFill>
                  <a:schemeClr val="bg1"/>
                </a:solidFill>
              </a:rPr>
              <a:t>B</a:t>
            </a:r>
            <a:endParaRPr lang="ko-KR" altLang="en-US" sz="1500">
              <a:solidFill>
                <a:schemeClr val="bg1"/>
              </a:solidFill>
            </a:endParaRPr>
          </a:p>
        </p:txBody>
      </p:sp>
      <p:sp>
        <p:nvSpPr>
          <p:cNvPr id="14" name="타원 10"/>
          <p:cNvSpPr>
            <a:spLocks noChangeArrowheads="1"/>
          </p:cNvSpPr>
          <p:nvPr/>
        </p:nvSpPr>
        <p:spPr bwMode="auto">
          <a:xfrm>
            <a:off x="5724128" y="3734275"/>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cxnSp>
        <p:nvCxnSpPr>
          <p:cNvPr id="15" name="직선 연결선 14"/>
          <p:cNvCxnSpPr>
            <a:stCxn id="13" idx="7"/>
            <a:endCxn id="14" idx="3"/>
          </p:cNvCxnSpPr>
          <p:nvPr/>
        </p:nvCxnSpPr>
        <p:spPr bwMode="auto">
          <a:xfrm flipV="1">
            <a:off x="4970504" y="4010824"/>
            <a:ext cx="801072" cy="279323"/>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16" name="오른쪽 화살표 15"/>
          <p:cNvSpPr/>
          <p:nvPr/>
        </p:nvSpPr>
        <p:spPr>
          <a:xfrm rot="10122993">
            <a:off x="2707510" y="4596152"/>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7" name="오른쪽 화살표 16"/>
          <p:cNvSpPr/>
          <p:nvPr/>
        </p:nvSpPr>
        <p:spPr>
          <a:xfrm rot="10122993">
            <a:off x="3952399" y="4411708"/>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8" name="오른쪽 화살표 17"/>
          <p:cNvSpPr/>
          <p:nvPr/>
        </p:nvSpPr>
        <p:spPr>
          <a:xfrm rot="20950063">
            <a:off x="3852485" y="4280464"/>
            <a:ext cx="758151" cy="155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9" name="오른쪽 화살표 18"/>
          <p:cNvSpPr/>
          <p:nvPr/>
        </p:nvSpPr>
        <p:spPr>
          <a:xfrm rot="20237870">
            <a:off x="1550389" y="474901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오른쪽 화살표 19"/>
          <p:cNvSpPr/>
          <p:nvPr/>
        </p:nvSpPr>
        <p:spPr>
          <a:xfrm rot="20950063">
            <a:off x="2648388" y="4410024"/>
            <a:ext cx="758151" cy="155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TextBox 81"/>
          <p:cNvSpPr txBox="1">
            <a:spLocks noChangeArrowheads="1"/>
          </p:cNvSpPr>
          <p:nvPr/>
        </p:nvSpPr>
        <p:spPr bwMode="auto">
          <a:xfrm>
            <a:off x="5901110" y="5529894"/>
            <a:ext cx="2557175"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Command Frame</a:t>
            </a:r>
            <a:endParaRPr lang="ko-KR" altLang="en-US" dirty="0"/>
          </a:p>
        </p:txBody>
      </p:sp>
      <p:sp>
        <p:nvSpPr>
          <p:cNvPr id="28" name="오른쪽 화살표 27"/>
          <p:cNvSpPr/>
          <p:nvPr/>
        </p:nvSpPr>
        <p:spPr>
          <a:xfrm>
            <a:off x="5230783" y="564232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9" name="오른쪽 화살표 28"/>
          <p:cNvSpPr/>
          <p:nvPr/>
        </p:nvSpPr>
        <p:spPr>
          <a:xfrm>
            <a:off x="5220072" y="5951891"/>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5891585" y="5853466"/>
            <a:ext cx="321120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Reply Command Frame</a:t>
            </a:r>
            <a:endParaRPr lang="ko-KR" altLang="en-US" dirty="0"/>
          </a:p>
        </p:txBody>
      </p:sp>
      <p:sp>
        <p:nvSpPr>
          <p:cNvPr id="31" name="타원 10"/>
          <p:cNvSpPr>
            <a:spLocks noChangeArrowheads="1"/>
          </p:cNvSpPr>
          <p:nvPr/>
        </p:nvSpPr>
        <p:spPr bwMode="auto">
          <a:xfrm>
            <a:off x="6588224" y="3730612"/>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endParaRPr lang="ko-KR" altLang="en-US" sz="1500" dirty="0">
              <a:solidFill>
                <a:schemeClr val="bg1"/>
              </a:solidFill>
            </a:endParaRPr>
          </a:p>
        </p:txBody>
      </p:sp>
      <p:sp>
        <p:nvSpPr>
          <p:cNvPr id="32" name="타원 31"/>
          <p:cNvSpPr/>
          <p:nvPr/>
        </p:nvSpPr>
        <p:spPr bwMode="auto">
          <a:xfrm>
            <a:off x="6588371" y="414475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33" name="TextBox 32"/>
          <p:cNvSpPr txBox="1"/>
          <p:nvPr/>
        </p:nvSpPr>
        <p:spPr>
          <a:xfrm>
            <a:off x="6912221" y="3707944"/>
            <a:ext cx="1813317" cy="369332"/>
          </a:xfrm>
          <a:prstGeom prst="rect">
            <a:avLst/>
          </a:prstGeom>
          <a:noFill/>
        </p:spPr>
        <p:txBody>
          <a:bodyPr wrap="none" rtlCol="0">
            <a:spAutoFit/>
          </a:bodyPr>
          <a:lstStyle/>
          <a:p>
            <a:r>
              <a:rPr lang="en-US" altLang="ko-KR" dirty="0" smtClean="0"/>
              <a:t>: Candidate PD </a:t>
            </a:r>
            <a:endParaRPr lang="ko-KR" altLang="en-US" dirty="0"/>
          </a:p>
        </p:txBody>
      </p:sp>
      <p:sp>
        <p:nvSpPr>
          <p:cNvPr id="34" name="TextBox 33"/>
          <p:cNvSpPr txBox="1"/>
          <p:nvPr/>
        </p:nvSpPr>
        <p:spPr>
          <a:xfrm>
            <a:off x="6912221" y="4122010"/>
            <a:ext cx="2044149" cy="369332"/>
          </a:xfrm>
          <a:prstGeom prst="rect">
            <a:avLst/>
          </a:prstGeom>
          <a:noFill/>
        </p:spPr>
        <p:txBody>
          <a:bodyPr wrap="none" rtlCol="0">
            <a:spAutoFit/>
          </a:bodyPr>
          <a:lstStyle/>
          <a:p>
            <a:r>
              <a:rPr lang="en-US" altLang="ko-KR" dirty="0" smtClean="0"/>
              <a:t>: Non-member PD</a:t>
            </a:r>
            <a:endParaRPr lang="ko-KR" altLang="en-US" dirty="0"/>
          </a:p>
        </p:txBody>
      </p:sp>
      <p:sp>
        <p:nvSpPr>
          <p:cNvPr id="35" name="타원 10"/>
          <p:cNvSpPr>
            <a:spLocks noChangeArrowheads="1"/>
          </p:cNvSpPr>
          <p:nvPr/>
        </p:nvSpPr>
        <p:spPr bwMode="auto">
          <a:xfrm>
            <a:off x="6588224" y="332123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6" name="TextBox 35"/>
          <p:cNvSpPr txBox="1"/>
          <p:nvPr/>
        </p:nvSpPr>
        <p:spPr>
          <a:xfrm>
            <a:off x="6912221" y="3298564"/>
            <a:ext cx="1608133" cy="369332"/>
          </a:xfrm>
          <a:prstGeom prst="rect">
            <a:avLst/>
          </a:prstGeom>
          <a:noFill/>
        </p:spPr>
        <p:txBody>
          <a:bodyPr wrap="none" rtlCol="0">
            <a:spAutoFit/>
          </a:bodyPr>
          <a:lstStyle/>
          <a:p>
            <a:r>
              <a:rPr lang="en-US" altLang="ko-KR" dirty="0" smtClean="0"/>
              <a:t>: Member PD </a:t>
            </a:r>
            <a:endParaRPr lang="ko-KR" altLang="en-US" dirty="0"/>
          </a:p>
        </p:txBody>
      </p:sp>
    </p:spTree>
    <p:extLst>
      <p:ext uri="{BB962C8B-B14F-4D97-AF65-F5344CB8AC3E}">
        <p14:creationId xmlns:p14="http://schemas.microsoft.com/office/powerpoint/2010/main" val="385956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Device Group ID Creation </a:t>
            </a:r>
            <a:r>
              <a:rPr lang="en-US" altLang="ko-KR" dirty="0" smtClean="0">
                <a:ea typeface="굴림" charset="-127"/>
              </a:rPr>
              <a:t>(1/2)</a:t>
            </a:r>
            <a:endParaRPr lang="ko-KR" altLang="en-US" dirty="0"/>
          </a:p>
        </p:txBody>
      </p:sp>
      <p:sp>
        <p:nvSpPr>
          <p:cNvPr id="3" name="내용 개체 틀 2"/>
          <p:cNvSpPr>
            <a:spLocks noGrp="1"/>
          </p:cNvSpPr>
          <p:nvPr>
            <p:ph idx="1"/>
          </p:nvPr>
        </p:nvSpPr>
        <p:spPr/>
        <p:txBody>
          <a:bodyPr/>
          <a:lstStyle/>
          <a:p>
            <a:r>
              <a:rPr lang="en-US" altLang="ko-KR" sz="2000" dirty="0" smtClean="0"/>
              <a:t>A multicast group is determined by application type ID, application specific ID, and application specific group ID. </a:t>
            </a:r>
          </a:p>
          <a:p>
            <a:r>
              <a:rPr lang="en-US" altLang="ko-KR" sz="2000" dirty="0" smtClean="0"/>
              <a:t>Therefore, it is inefficient if transmitting all IDs in a frame and managing routing table.</a:t>
            </a:r>
          </a:p>
          <a:p>
            <a:r>
              <a:rPr lang="en-US" altLang="ko-KR" sz="2000" dirty="0"/>
              <a:t>Therefore, we propose a device group ID creation scheme.</a:t>
            </a:r>
          </a:p>
          <a:p>
            <a:pPr lvl="1"/>
            <a:r>
              <a:rPr lang="en-US" altLang="ko-KR" sz="1800" dirty="0"/>
              <a:t>Device group ID should be unique and distributed by a PD sending the first ARCF in the group.</a:t>
            </a:r>
          </a:p>
          <a:p>
            <a:pPr lvl="1"/>
            <a:r>
              <a:rPr lang="en-US" altLang="ko-KR" sz="1800" dirty="0"/>
              <a:t>The PD manages/updates group keys for secure and dynamic multicast group communications after authentication procedures described in security section.</a:t>
            </a:r>
          </a:p>
          <a:p>
            <a:pPr lvl="1"/>
            <a:r>
              <a:rPr lang="en-US" altLang="ko-KR" sz="1800" dirty="0"/>
              <a:t>The PD generates device group ID based on its unicast ID.</a:t>
            </a:r>
          </a:p>
          <a:p>
            <a:pPr lvl="1"/>
            <a:r>
              <a:rPr lang="en-US" altLang="ko-KR" sz="1800" dirty="0"/>
              <a:t>Since a PD’s unicast ID is unique, prefix concatenated by PD’s unicast ID is also unique.</a:t>
            </a:r>
            <a:endParaRPr lang="en-US" altLang="ko-KR" sz="2000" dirty="0" smtClean="0"/>
          </a:p>
          <a:p>
            <a:pPr lvl="1">
              <a:buNone/>
            </a:pPr>
            <a:r>
              <a:rPr lang="en-US" altLang="ko-KR" sz="2000" dirty="0" smtClean="0"/>
              <a:t> </a:t>
            </a:r>
            <a:endParaRPr lang="ko-KR" altLang="en-US" sz="20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spTree>
    <p:extLst>
      <p:ext uri="{BB962C8B-B14F-4D97-AF65-F5344CB8AC3E}">
        <p14:creationId xmlns:p14="http://schemas.microsoft.com/office/powerpoint/2010/main" val="37207033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Device Group ID Creation </a:t>
            </a:r>
            <a:r>
              <a:rPr lang="en-US" altLang="ko-KR" dirty="0" smtClean="0">
                <a:ea typeface="굴림" charset="-127"/>
              </a:rPr>
              <a:t>(2/2)</a:t>
            </a:r>
            <a:endParaRPr lang="ko-KR" altLang="en-US" dirty="0"/>
          </a:p>
        </p:txBody>
      </p:sp>
      <p:sp>
        <p:nvSpPr>
          <p:cNvPr id="3" name="내용 개체 틀 2"/>
          <p:cNvSpPr>
            <a:spLocks noGrp="1"/>
          </p:cNvSpPr>
          <p:nvPr>
            <p:ph idx="1"/>
          </p:nvPr>
        </p:nvSpPr>
        <p:spPr/>
        <p:txBody>
          <a:bodyPr/>
          <a:lstStyle/>
          <a:p>
            <a:r>
              <a:rPr lang="en-US" altLang="ko-KR" sz="1800" dirty="0"/>
              <a:t>When two or more multicast groups are merged, the device group ID should be same</a:t>
            </a:r>
            <a:r>
              <a:rPr lang="en-US" altLang="ko-KR" sz="1800" dirty="0" smtClean="0"/>
              <a:t>.</a:t>
            </a:r>
          </a:p>
          <a:p>
            <a:r>
              <a:rPr lang="en-US" altLang="ko-KR" sz="1800" dirty="0"/>
              <a:t>The PD recognizing the existence of two or more multicast groups randomly determines the device group ID for those groups. </a:t>
            </a:r>
          </a:p>
          <a:p>
            <a:r>
              <a:rPr lang="en-US" altLang="ko-KR" sz="1800" dirty="0" smtClean="0"/>
              <a:t>Then, the PD notifies to the group that does not have the selected group ID to update multicast group ID.</a:t>
            </a:r>
          </a:p>
          <a:p>
            <a:pPr algn="just"/>
            <a:r>
              <a:rPr lang="en-US" altLang="ko-KR" sz="1800" dirty="0" smtClean="0">
                <a:ea typeface="굴림" charset="-127"/>
              </a:rPr>
              <a:t>A </a:t>
            </a:r>
            <a:r>
              <a:rPr lang="en-US" altLang="ko-KR" sz="1800" dirty="0">
                <a:ea typeface="굴림" charset="-127"/>
              </a:rPr>
              <a:t>may send rekeying messages to update an existing group key for backward secrecy.</a:t>
            </a:r>
          </a:p>
          <a:p>
            <a:endParaRPr lang="ko-KR" altLang="en-US" sz="18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9</a:t>
            </a:fld>
            <a:endParaRPr lang="en-US" altLang="ko-KR"/>
          </a:p>
        </p:txBody>
      </p:sp>
      <p:sp>
        <p:nvSpPr>
          <p:cNvPr id="24" name="타원 10"/>
          <p:cNvSpPr>
            <a:spLocks noChangeArrowheads="1"/>
          </p:cNvSpPr>
          <p:nvPr/>
        </p:nvSpPr>
        <p:spPr bwMode="auto">
          <a:xfrm>
            <a:off x="1824985" y="5498464"/>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25" name="타원 24"/>
          <p:cNvSpPr/>
          <p:nvPr/>
        </p:nvSpPr>
        <p:spPr bwMode="auto">
          <a:xfrm>
            <a:off x="1176913" y="4676211"/>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a:solidFill>
                  <a:schemeClr val="bg1"/>
                </a:solidFill>
                <a:ea typeface="굴림" pitchFamily="50" charset="-127"/>
              </a:rPr>
              <a:t>D</a:t>
            </a:r>
            <a:endParaRPr lang="ko-KR" altLang="en-US" sz="1500" dirty="0">
              <a:solidFill>
                <a:schemeClr val="bg1"/>
              </a:solidFill>
              <a:ea typeface="굴림" pitchFamily="50" charset="-127"/>
            </a:endParaRPr>
          </a:p>
        </p:txBody>
      </p:sp>
      <p:sp>
        <p:nvSpPr>
          <p:cNvPr id="26" name="타원 10"/>
          <p:cNvSpPr>
            <a:spLocks noChangeArrowheads="1"/>
          </p:cNvSpPr>
          <p:nvPr/>
        </p:nvSpPr>
        <p:spPr bwMode="auto">
          <a:xfrm>
            <a:off x="2149418" y="4147522"/>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cxnSp>
        <p:nvCxnSpPr>
          <p:cNvPr id="27" name="직선 연결선 26"/>
          <p:cNvCxnSpPr>
            <a:stCxn id="25" idx="7"/>
            <a:endCxn id="26" idx="3"/>
          </p:cNvCxnSpPr>
          <p:nvPr/>
        </p:nvCxnSpPr>
        <p:spPr bwMode="auto">
          <a:xfrm flipV="1">
            <a:off x="1453336" y="4424071"/>
            <a:ext cx="743530" cy="299567"/>
          </a:xfrm>
          <a:prstGeom prst="line">
            <a:avLst/>
          </a:prstGeom>
          <a:solidFill>
            <a:schemeClr val="accent1"/>
          </a:solidFill>
          <a:ln w="19050" cap="flat" cmpd="sng" algn="ctr">
            <a:solidFill>
              <a:srgbClr val="00B050"/>
            </a:solidFill>
            <a:prstDash val="solid"/>
            <a:round/>
            <a:headEnd type="none" w="med" len="med"/>
            <a:tailEnd type="none" w="med" len="med"/>
          </a:ln>
          <a:effectLst>
            <a:prstShdw prst="shdw17" dist="17961" dir="2700000">
              <a:schemeClr val="bg2"/>
            </a:prstShdw>
          </a:effectLst>
        </p:spPr>
      </p:cxnSp>
      <p:sp>
        <p:nvSpPr>
          <p:cNvPr id="30" name="타원 10"/>
          <p:cNvSpPr>
            <a:spLocks noChangeArrowheads="1"/>
          </p:cNvSpPr>
          <p:nvPr/>
        </p:nvSpPr>
        <p:spPr bwMode="auto">
          <a:xfrm>
            <a:off x="6289481" y="437848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1" name="TextBox 30"/>
          <p:cNvSpPr txBox="1"/>
          <p:nvPr/>
        </p:nvSpPr>
        <p:spPr>
          <a:xfrm>
            <a:off x="6613478" y="4355812"/>
            <a:ext cx="1608133" cy="369332"/>
          </a:xfrm>
          <a:prstGeom prst="rect">
            <a:avLst/>
          </a:prstGeom>
          <a:noFill/>
        </p:spPr>
        <p:txBody>
          <a:bodyPr wrap="none" rtlCol="0">
            <a:spAutoFit/>
          </a:bodyPr>
          <a:lstStyle/>
          <a:p>
            <a:r>
              <a:rPr lang="en-US" altLang="ko-KR" dirty="0" smtClean="0"/>
              <a:t>: Member PD </a:t>
            </a:r>
            <a:endParaRPr lang="ko-KR" altLang="en-US" dirty="0"/>
          </a:p>
        </p:txBody>
      </p:sp>
      <p:sp>
        <p:nvSpPr>
          <p:cNvPr id="32" name="타원 6"/>
          <p:cNvSpPr>
            <a:spLocks noChangeArrowheads="1"/>
          </p:cNvSpPr>
          <p:nvPr/>
        </p:nvSpPr>
        <p:spPr bwMode="auto">
          <a:xfrm>
            <a:off x="4499992" y="5435932"/>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cxnSp>
        <p:nvCxnSpPr>
          <p:cNvPr id="33" name="직선 연결선 32"/>
          <p:cNvCxnSpPr>
            <a:stCxn id="32" idx="2"/>
            <a:endCxn id="34" idx="6"/>
          </p:cNvCxnSpPr>
          <p:nvPr/>
        </p:nvCxnSpPr>
        <p:spPr bwMode="auto">
          <a:xfrm flipH="1" flipV="1">
            <a:off x="3095797" y="5597931"/>
            <a:ext cx="1404195" cy="109"/>
          </a:xfrm>
          <a:prstGeom prst="line">
            <a:avLst/>
          </a:prstGeom>
          <a:solidFill>
            <a:schemeClr val="accent1"/>
          </a:solidFill>
          <a:ln w="19050" cap="flat" cmpd="sng" algn="ctr">
            <a:solidFill>
              <a:srgbClr val="00B050"/>
            </a:solidFill>
            <a:prstDash val="solid"/>
            <a:round/>
            <a:headEnd type="none" w="med" len="med"/>
            <a:tailEnd type="none" w="med" len="med"/>
          </a:ln>
          <a:effectLst>
            <a:prstShdw prst="shdw17" dist="17961" dir="2700000">
              <a:schemeClr val="bg2"/>
            </a:prstShdw>
          </a:effectLst>
        </p:spPr>
      </p:cxnSp>
      <p:sp>
        <p:nvSpPr>
          <p:cNvPr id="34" name="타원 10"/>
          <p:cNvSpPr>
            <a:spLocks noChangeArrowheads="1"/>
          </p:cNvSpPr>
          <p:nvPr/>
        </p:nvSpPr>
        <p:spPr bwMode="auto">
          <a:xfrm>
            <a:off x="2771800" y="5435932"/>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cxnSp>
        <p:nvCxnSpPr>
          <p:cNvPr id="35" name="직선 연결선 34"/>
          <p:cNvCxnSpPr>
            <a:stCxn id="25" idx="5"/>
            <a:endCxn id="24" idx="1"/>
          </p:cNvCxnSpPr>
          <p:nvPr/>
        </p:nvCxnSpPr>
        <p:spPr bwMode="auto">
          <a:xfrm>
            <a:off x="1453336" y="4952634"/>
            <a:ext cx="419097" cy="593278"/>
          </a:xfrm>
          <a:prstGeom prst="line">
            <a:avLst/>
          </a:prstGeom>
          <a:solidFill>
            <a:schemeClr val="accent1"/>
          </a:solidFill>
          <a:ln w="19050" cap="flat" cmpd="sng" algn="ctr">
            <a:solidFill>
              <a:srgbClr val="00B050"/>
            </a:solidFill>
            <a:prstDash val="solid"/>
            <a:round/>
            <a:headEnd type="none" w="med" len="med"/>
            <a:tailEnd type="none" w="med" len="med"/>
          </a:ln>
          <a:effectLst>
            <a:prstShdw prst="shdw17" dist="17961" dir="2700000">
              <a:schemeClr val="bg2"/>
            </a:prstShdw>
          </a:effectLst>
        </p:spPr>
      </p:cxnSp>
      <p:cxnSp>
        <p:nvCxnSpPr>
          <p:cNvPr id="36" name="직선 연결선 35"/>
          <p:cNvCxnSpPr>
            <a:stCxn id="34" idx="2"/>
            <a:endCxn id="24" idx="6"/>
          </p:cNvCxnSpPr>
          <p:nvPr/>
        </p:nvCxnSpPr>
        <p:spPr bwMode="auto">
          <a:xfrm flipH="1">
            <a:off x="2148982" y="5597931"/>
            <a:ext cx="622818" cy="62532"/>
          </a:xfrm>
          <a:prstGeom prst="line">
            <a:avLst/>
          </a:prstGeom>
          <a:solidFill>
            <a:schemeClr val="accent1"/>
          </a:solidFill>
          <a:ln w="19050" cap="flat" cmpd="sng" algn="ctr">
            <a:solidFill>
              <a:srgbClr val="00B050"/>
            </a:solidFill>
            <a:prstDash val="solid"/>
            <a:round/>
            <a:headEnd type="none" w="med" len="med"/>
            <a:tailEnd type="none" w="med" len="med"/>
          </a:ln>
          <a:effectLst>
            <a:prstShdw prst="shdw17" dist="17961" dir="2700000">
              <a:schemeClr val="bg2"/>
            </a:prstShdw>
          </a:effectLst>
        </p:spPr>
      </p:cxnSp>
      <p:sp>
        <p:nvSpPr>
          <p:cNvPr id="37" name="TextBox 81"/>
          <p:cNvSpPr txBox="1">
            <a:spLocks noChangeArrowheads="1"/>
          </p:cNvSpPr>
          <p:nvPr/>
        </p:nvSpPr>
        <p:spPr bwMode="auto">
          <a:xfrm>
            <a:off x="5055392" y="5847998"/>
            <a:ext cx="3057247"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Group ID Notification Frame</a:t>
            </a:r>
            <a:endParaRPr lang="ko-KR" altLang="en-US" dirty="0"/>
          </a:p>
        </p:txBody>
      </p:sp>
      <p:sp>
        <p:nvSpPr>
          <p:cNvPr id="38" name="오른쪽 화살표 37"/>
          <p:cNvSpPr/>
          <p:nvPr/>
        </p:nvSpPr>
        <p:spPr>
          <a:xfrm>
            <a:off x="4441559" y="5923858"/>
            <a:ext cx="639798" cy="217611"/>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40" name="직사각형 39"/>
          <p:cNvSpPr/>
          <p:nvPr/>
        </p:nvSpPr>
        <p:spPr>
          <a:xfrm>
            <a:off x="251520" y="3995772"/>
            <a:ext cx="1800493" cy="369332"/>
          </a:xfrm>
          <a:prstGeom prst="rect">
            <a:avLst/>
          </a:prstGeom>
        </p:spPr>
        <p:txBody>
          <a:bodyPr wrap="none">
            <a:spAutoFit/>
          </a:bodyPr>
          <a:lstStyle/>
          <a:p>
            <a:r>
              <a:rPr lang="en-US" altLang="ko-KR" dirty="0" smtClean="0"/>
              <a:t>Group ID: 5 </a:t>
            </a:r>
            <a:r>
              <a:rPr lang="en-US" altLang="ko-KR" dirty="0" smtClean="0">
                <a:sym typeface="Wingdings" pitchFamily="2" charset="2"/>
              </a:rPr>
              <a:t></a:t>
            </a:r>
            <a:r>
              <a:rPr lang="en-US" altLang="ko-KR" dirty="0" smtClean="0"/>
              <a:t>8</a:t>
            </a:r>
            <a:endParaRPr lang="ko-KR" altLang="en-US" dirty="0"/>
          </a:p>
        </p:txBody>
      </p:sp>
      <p:sp>
        <p:nvSpPr>
          <p:cNvPr id="41" name="직사각형 40"/>
          <p:cNvSpPr/>
          <p:nvPr/>
        </p:nvSpPr>
        <p:spPr>
          <a:xfrm>
            <a:off x="2987824" y="5795972"/>
            <a:ext cx="1377300" cy="369332"/>
          </a:xfrm>
          <a:prstGeom prst="rect">
            <a:avLst/>
          </a:prstGeom>
        </p:spPr>
        <p:txBody>
          <a:bodyPr wrap="none">
            <a:spAutoFit/>
          </a:bodyPr>
          <a:lstStyle/>
          <a:p>
            <a:r>
              <a:rPr lang="en-US" altLang="ko-KR" dirty="0" smtClean="0"/>
              <a:t>Group ID: 8</a:t>
            </a:r>
            <a:endParaRPr lang="ko-KR" altLang="en-US" dirty="0"/>
          </a:p>
        </p:txBody>
      </p:sp>
      <p:sp>
        <p:nvSpPr>
          <p:cNvPr id="42" name="오른쪽 화살표 41"/>
          <p:cNvSpPr/>
          <p:nvPr/>
        </p:nvSpPr>
        <p:spPr>
          <a:xfrm rot="13980276">
            <a:off x="1435158" y="5000026"/>
            <a:ext cx="639798" cy="217611"/>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44" name="오른쪽 화살표 43"/>
          <p:cNvSpPr/>
          <p:nvPr/>
        </p:nvSpPr>
        <p:spPr>
          <a:xfrm rot="20242021">
            <a:off x="1486756" y="4358644"/>
            <a:ext cx="639798" cy="217611"/>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Tree>
    <p:extLst>
      <p:ext uri="{BB962C8B-B14F-4D97-AF65-F5344CB8AC3E}">
        <p14:creationId xmlns:p14="http://schemas.microsoft.com/office/powerpoint/2010/main" val="1357482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33944</TotalTime>
  <Words>3889</Words>
  <Application>Microsoft Office PowerPoint</Application>
  <PresentationFormat>화면 슬라이드 쇼(4:3)</PresentationFormat>
  <Paragraphs>648</Paragraphs>
  <Slides>42</Slides>
  <Notes>38</Notes>
  <HiddenSlides>0</HiddenSlides>
  <MMClips>0</MMClips>
  <ScaleCrop>false</ScaleCrop>
  <HeadingPairs>
    <vt:vector size="4" baseType="variant">
      <vt:variant>
        <vt:lpstr>테마</vt:lpstr>
      </vt:variant>
      <vt:variant>
        <vt:i4>1</vt:i4>
      </vt:variant>
      <vt:variant>
        <vt:lpstr>슬라이드 제목</vt:lpstr>
      </vt:variant>
      <vt:variant>
        <vt:i4>42</vt:i4>
      </vt:variant>
    </vt:vector>
  </HeadingPairs>
  <TitlesOfParts>
    <vt:vector size="43" baseType="lpstr">
      <vt:lpstr>IEEE-P802_15</vt:lpstr>
      <vt:lpstr>PowerPoint 프레젠테이션</vt:lpstr>
      <vt:lpstr>Technical Proposal for IEEE 802.15.8</vt:lpstr>
      <vt:lpstr>Contents (1/2)</vt:lpstr>
      <vt:lpstr>Contents (2/2)</vt:lpstr>
      <vt:lpstr>Terminologies</vt:lpstr>
      <vt:lpstr>Finding/Joining Multicast Group (1/2)</vt:lpstr>
      <vt:lpstr>Finding/Joining Multicast Group (2/2)</vt:lpstr>
      <vt:lpstr>Device Group ID Creation (1/2)</vt:lpstr>
      <vt:lpstr>Device Group ID Creation (2/2)</vt:lpstr>
      <vt:lpstr>Multicast Group Notification Frame (MGNF) (1/3)</vt:lpstr>
      <vt:lpstr>Multicast Group Notification Frame (2/3)</vt:lpstr>
      <vt:lpstr>Multicast Group Notification Frame (3/3)</vt:lpstr>
      <vt:lpstr>Management of MGNF</vt:lpstr>
      <vt:lpstr>Management of Routing Table (1/2)</vt:lpstr>
      <vt:lpstr>Management of Routing Table (2/2)</vt:lpstr>
      <vt:lpstr>Leaving Multicast Group</vt:lpstr>
      <vt:lpstr>Mobility Support for Multicast (1/2)</vt:lpstr>
      <vt:lpstr>Mobility Support for Multicast (2/2)</vt:lpstr>
      <vt:lpstr>Multicast Data Transmission</vt:lpstr>
      <vt:lpstr>Unicast Data Transmission</vt:lpstr>
      <vt:lpstr>Prevention Loopback Problem</vt:lpstr>
      <vt:lpstr>Reliability Support (1/3)</vt:lpstr>
      <vt:lpstr>Reliability Support (2/3)</vt:lpstr>
      <vt:lpstr>Reliability Support (3/3)</vt:lpstr>
      <vt:lpstr>Directional Antenna Support (1/2)</vt:lpstr>
      <vt:lpstr>Directional Antenna Support (2/2)</vt:lpstr>
      <vt:lpstr>Energy-Fairness Peer Discovery (1/3)</vt:lpstr>
      <vt:lpstr>Energy-Fairness Peer Discovery (2/3)</vt:lpstr>
      <vt:lpstr>Energy-Fairness Peer Discovery (3/3) </vt:lpstr>
      <vt:lpstr>Energy-Efficiency Peer Discovery (1/2)</vt:lpstr>
      <vt:lpstr>Energy-Efficiency Peer Discovery (2/2)</vt:lpstr>
      <vt:lpstr>Security Modes</vt:lpstr>
      <vt:lpstr>Security Modes</vt:lpstr>
      <vt:lpstr>Security Modes</vt:lpstr>
      <vt:lpstr>Security Modes</vt:lpstr>
      <vt:lpstr>Infrastructureless Architecture</vt:lpstr>
      <vt:lpstr>Infrastructure Architecture</vt:lpstr>
      <vt:lpstr>Authentication</vt:lpstr>
      <vt:lpstr>Authorization</vt:lpstr>
      <vt:lpstr>Authorization</vt:lpstr>
      <vt:lpstr>Group Key Distribution</vt:lpstr>
      <vt:lpstr>Thank you</vt:lpstr>
    </vt:vector>
  </TitlesOfParts>
  <Company>Chung-Ang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Technical Proposal for IEEE 802.15.8</dc:description>
  <cp:lastModifiedBy>uc</cp:lastModifiedBy>
  <cp:revision>49</cp:revision>
  <cp:lastPrinted>1998-02-10T13:28:06Z</cp:lastPrinted>
  <dcterms:created xsi:type="dcterms:W3CDTF">2007-11-11T16:49:01Z</dcterms:created>
  <dcterms:modified xsi:type="dcterms:W3CDTF">2013-05-06T23:33:39Z</dcterms:modified>
</cp:coreProperties>
</file>