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60" r:id="rId2"/>
  </p:sldMasterIdLst>
  <p:notesMasterIdLst>
    <p:notesMasterId r:id="rId39"/>
  </p:notesMasterIdLst>
  <p:handoutMasterIdLst>
    <p:handoutMasterId r:id="rId40"/>
  </p:handoutMasterIdLst>
  <p:sldIdLst>
    <p:sldId id="259" r:id="rId3"/>
    <p:sldId id="261" r:id="rId4"/>
    <p:sldId id="262" r:id="rId5"/>
    <p:sldId id="263" r:id="rId6"/>
    <p:sldId id="264" r:id="rId7"/>
    <p:sldId id="265" r:id="rId8"/>
    <p:sldId id="266" r:id="rId9"/>
    <p:sldId id="268" r:id="rId10"/>
    <p:sldId id="269" r:id="rId11"/>
    <p:sldId id="270" r:id="rId12"/>
    <p:sldId id="271" r:id="rId13"/>
    <p:sldId id="272" r:id="rId14"/>
    <p:sldId id="273" r:id="rId15"/>
    <p:sldId id="274" r:id="rId16"/>
    <p:sldId id="275" r:id="rId17"/>
    <p:sldId id="276" r:id="rId18"/>
    <p:sldId id="277" r:id="rId19"/>
    <p:sldId id="278" r:id="rId20"/>
    <p:sldId id="281" r:id="rId21"/>
    <p:sldId id="292" r:id="rId22"/>
    <p:sldId id="282" r:id="rId23"/>
    <p:sldId id="279" r:id="rId24"/>
    <p:sldId id="280" r:id="rId25"/>
    <p:sldId id="284" r:id="rId26"/>
    <p:sldId id="283" r:id="rId27"/>
    <p:sldId id="285" r:id="rId28"/>
    <p:sldId id="286" r:id="rId29"/>
    <p:sldId id="293" r:id="rId30"/>
    <p:sldId id="287" r:id="rId31"/>
    <p:sldId id="289" r:id="rId32"/>
    <p:sldId id="288" r:id="rId33"/>
    <p:sldId id="290" r:id="rId34"/>
    <p:sldId id="294" r:id="rId35"/>
    <p:sldId id="291" r:id="rId36"/>
    <p:sldId id="295" r:id="rId37"/>
    <p:sldId id="296" r:id="rId38"/>
  </p:sldIdLst>
  <p:sldSz cx="9144000" cy="6858000" type="screen4x3"/>
  <p:notesSz cx="9931400" cy="6794500"/>
  <p:embeddedFontLst>
    <p:embeddedFont>
      <p:font typeface="Calibri" pitchFamily="34" charset="0"/>
      <p:regular r:id="rId41"/>
      <p:bold r:id="rId42"/>
      <p:italic r:id="rId43"/>
      <p:boldItalic r:id="rId44"/>
    </p:embeddedFont>
  </p:embeddedFontLst>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0929"/>
  </p:normalViewPr>
  <p:slideViewPr>
    <p:cSldViewPr>
      <p:cViewPr>
        <p:scale>
          <a:sx n="128" d="100"/>
          <a:sy n="128" d="100"/>
        </p:scale>
        <p:origin x="-1782"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474" y="-96"/>
      </p:cViewPr>
      <p:guideLst>
        <p:guide orient="horz" pos="2140"/>
        <p:guide pos="31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emf"/><Relationship Id="rId4"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emf"/><Relationship Id="rId1" Type="http://schemas.openxmlformats.org/officeDocument/2006/relationships/image" Target="../media/image4.wmf"/><Relationship Id="rId4"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077824" y="70771"/>
            <a:ext cx="3858058"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 802.15-doc&gt;</a:t>
            </a:r>
          </a:p>
        </p:txBody>
      </p:sp>
      <p:sp>
        <p:nvSpPr>
          <p:cNvPr id="3075" name="Rectangle 3"/>
          <p:cNvSpPr>
            <a:spLocks noGrp="1" noChangeArrowheads="1"/>
          </p:cNvSpPr>
          <p:nvPr>
            <p:ph type="dt" sz="quarter" idx="1"/>
          </p:nvPr>
        </p:nvSpPr>
        <p:spPr bwMode="auto">
          <a:xfrm>
            <a:off x="995518" y="70771"/>
            <a:ext cx="3309334"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5959520" y="6576727"/>
            <a:ext cx="309018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3863155" y="6576727"/>
            <a:ext cx="198424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pPr>
              <a:defRPr/>
            </a:pPr>
            <a:r>
              <a:rPr lang="en-US"/>
              <a:t>Page </a:t>
            </a:r>
            <a:fld id="{107AB6C7-7C3D-4744-9FAD-AC98A48B037A}" type="slidenum">
              <a:rPr lang="en-US"/>
              <a:pPr>
                <a:defRPr/>
              </a:pPr>
              <a:t>‹#›</a:t>
            </a:fld>
            <a:endParaRPr lang="en-US"/>
          </a:p>
        </p:txBody>
      </p:sp>
      <p:sp>
        <p:nvSpPr>
          <p:cNvPr id="7174" name="Line 6"/>
          <p:cNvSpPr>
            <a:spLocks noChangeShapeType="1"/>
          </p:cNvSpPr>
          <p:nvPr/>
        </p:nvSpPr>
        <p:spPr bwMode="auto">
          <a:xfrm>
            <a:off x="993820" y="283104"/>
            <a:ext cx="7943761"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7175" name="Rectangle 7"/>
          <p:cNvSpPr>
            <a:spLocks noChangeArrowheads="1"/>
          </p:cNvSpPr>
          <p:nvPr/>
        </p:nvSpPr>
        <p:spPr bwMode="auto">
          <a:xfrm>
            <a:off x="993820" y="6576728"/>
            <a:ext cx="1017603" cy="184666"/>
          </a:xfrm>
          <a:prstGeom prst="rect">
            <a:avLst/>
          </a:prstGeom>
          <a:noFill/>
          <a:ln w="9525">
            <a:noFill/>
            <a:miter lim="800000"/>
            <a:headEnd/>
            <a:tailEnd/>
          </a:ln>
        </p:spPr>
        <p:txBody>
          <a:bodyPr lIns="0" tIns="0" rIns="0" bIns="0">
            <a:spAutoFit/>
          </a:bodyPr>
          <a:lstStyle/>
          <a:p>
            <a:pPr defTabSz="933450">
              <a:defRPr/>
            </a:pPr>
            <a:r>
              <a:rPr lang="en-US"/>
              <a:t>Submission</a:t>
            </a:r>
          </a:p>
        </p:txBody>
      </p:sp>
      <p:sp>
        <p:nvSpPr>
          <p:cNvPr id="7176" name="Line 8"/>
          <p:cNvSpPr>
            <a:spLocks noChangeShapeType="1"/>
          </p:cNvSpPr>
          <p:nvPr/>
        </p:nvSpPr>
        <p:spPr bwMode="auto">
          <a:xfrm>
            <a:off x="993820" y="6567394"/>
            <a:ext cx="816461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p14="http://schemas.microsoft.com/office/powerpoint/2010/main" val="175394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965701" y="11661"/>
            <a:ext cx="4031339"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IEEE 802.15-doc&gt;</a:t>
            </a:r>
          </a:p>
        </p:txBody>
      </p:sp>
      <p:sp>
        <p:nvSpPr>
          <p:cNvPr id="2051" name="Rectangle 3"/>
          <p:cNvSpPr>
            <a:spLocks noGrp="1" noChangeArrowheads="1"/>
          </p:cNvSpPr>
          <p:nvPr>
            <p:ph type="dt" idx="1"/>
          </p:nvPr>
        </p:nvSpPr>
        <p:spPr bwMode="auto">
          <a:xfrm>
            <a:off x="936060" y="11661"/>
            <a:ext cx="392091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6148" name="Rectangle 4"/>
          <p:cNvSpPr>
            <a:spLocks noGrp="1" noRot="1" noChangeAspect="1" noChangeArrowheads="1" noTextEdit="1"/>
          </p:cNvSpPr>
          <p:nvPr>
            <p:ph type="sldImg" idx="2"/>
          </p:nvPr>
        </p:nvSpPr>
        <p:spPr bwMode="auto">
          <a:xfrm>
            <a:off x="3271838" y="512763"/>
            <a:ext cx="3387725" cy="25400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323395" y="3227700"/>
            <a:ext cx="7284612" cy="3058147"/>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402301" y="6578284"/>
            <a:ext cx="3594739"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4201224" y="6578284"/>
            <a:ext cx="114841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pPr>
              <a:defRPr/>
            </a:pPr>
            <a:r>
              <a:rPr lang="en-US"/>
              <a:t>Page </a:t>
            </a:r>
            <a:fld id="{5F376C0C-1FA1-4ABD-B96F-A6D070956A4F}" type="slidenum">
              <a:rPr lang="en-US"/>
              <a:pPr>
                <a:defRPr/>
              </a:pPr>
              <a:t>‹#›</a:t>
            </a:fld>
            <a:endParaRPr lang="en-US"/>
          </a:p>
        </p:txBody>
      </p:sp>
      <p:sp>
        <p:nvSpPr>
          <p:cNvPr id="5128" name="Rectangle 8"/>
          <p:cNvSpPr>
            <a:spLocks noChangeArrowheads="1"/>
          </p:cNvSpPr>
          <p:nvPr/>
        </p:nvSpPr>
        <p:spPr bwMode="auto">
          <a:xfrm>
            <a:off x="1036290" y="6578284"/>
            <a:ext cx="1019302" cy="184666"/>
          </a:xfrm>
          <a:prstGeom prst="rect">
            <a:avLst/>
          </a:prstGeom>
          <a:noFill/>
          <a:ln w="9525">
            <a:noFill/>
            <a:miter lim="800000"/>
            <a:headEnd/>
            <a:tailEnd/>
          </a:ln>
        </p:spPr>
        <p:txBody>
          <a:bodyPr lIns="0" tIns="0" rIns="0" bIns="0">
            <a:spAutoFit/>
          </a:bodyPr>
          <a:lstStyle/>
          <a:p>
            <a:pPr>
              <a:defRPr/>
            </a:pPr>
            <a:r>
              <a:rPr lang="en-US"/>
              <a:t>Submission</a:t>
            </a:r>
          </a:p>
        </p:txBody>
      </p:sp>
      <p:sp>
        <p:nvSpPr>
          <p:cNvPr id="5129" name="Line 9"/>
          <p:cNvSpPr>
            <a:spLocks noChangeShapeType="1"/>
          </p:cNvSpPr>
          <p:nvPr/>
        </p:nvSpPr>
        <p:spPr bwMode="auto">
          <a:xfrm>
            <a:off x="1036291" y="6576728"/>
            <a:ext cx="7858819"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5130" name="Line 10"/>
          <p:cNvSpPr>
            <a:spLocks noChangeShapeType="1"/>
          </p:cNvSpPr>
          <p:nvPr/>
        </p:nvSpPr>
        <p:spPr bwMode="auto">
          <a:xfrm>
            <a:off x="927566" y="217772"/>
            <a:ext cx="807627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p14="http://schemas.microsoft.com/office/powerpoint/2010/main" val="63132940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smtClean="0"/>
          </a:p>
        </p:txBody>
      </p:sp>
      <p:sp>
        <p:nvSpPr>
          <p:cNvPr id="7172" name="Date Placeholder 4"/>
          <p:cNvSpPr>
            <a:spLocks noGrp="1"/>
          </p:cNvSpPr>
          <p:nvPr>
            <p:ph type="dt" sz="quarter" idx="1"/>
          </p:nvPr>
        </p:nvSpPr>
        <p:spPr>
          <a:noFill/>
        </p:spPr>
        <p:txBody>
          <a:bodyPr/>
          <a:lstStyle/>
          <a:p>
            <a:r>
              <a:rPr lang="en-US" smtClean="0"/>
              <a:t>&lt;month year&gt;</a:t>
            </a:r>
          </a:p>
        </p:txBody>
      </p:sp>
      <p:sp>
        <p:nvSpPr>
          <p:cNvPr id="7173" name="Footer Placeholder 5"/>
          <p:cNvSpPr>
            <a:spLocks noGrp="1"/>
          </p:cNvSpPr>
          <p:nvPr>
            <p:ph type="ftr" sz="quarter" idx="4"/>
          </p:nvPr>
        </p:nvSpPr>
        <p:spPr>
          <a:noFill/>
        </p:spPr>
        <p:txBody>
          <a:bodyPr/>
          <a:lstStyle/>
          <a:p>
            <a:pPr lvl="4"/>
            <a:r>
              <a:rPr lang="en-US" smtClean="0"/>
              <a:t>&lt;author&gt;, &lt;company&gt;</a:t>
            </a:r>
          </a:p>
        </p:txBody>
      </p:sp>
      <p:sp>
        <p:nvSpPr>
          <p:cNvPr id="7174" name="Slide Number Placeholder 6"/>
          <p:cNvSpPr>
            <a:spLocks noGrp="1"/>
          </p:cNvSpPr>
          <p:nvPr>
            <p:ph type="sldNum" sz="quarter" idx="5"/>
          </p:nvPr>
        </p:nvSpPr>
        <p:spPr>
          <a:noFill/>
        </p:spPr>
        <p:txBody>
          <a:bodyPr/>
          <a:lstStyle/>
          <a:p>
            <a:r>
              <a:rPr lang="en-US" smtClean="0"/>
              <a:t>Page </a:t>
            </a:r>
            <a:fld id="{D435A3B7-87F3-455F-BC83-CD446CC7B824}" type="slidenum">
              <a:rPr lang="en-US" smtClean="0"/>
              <a:pPr/>
              <a:t>1</a:t>
            </a:fld>
            <a:endParaRPr lang="en-US" smtClean="0"/>
          </a:p>
        </p:txBody>
      </p:sp>
      <p:sp>
        <p:nvSpPr>
          <p:cNvPr id="7175" name="Header Placeholder 7"/>
          <p:cNvSpPr>
            <a:spLocks noGrp="1"/>
          </p:cNvSpPr>
          <p:nvPr>
            <p:ph type="hdr" sz="quarter"/>
          </p:nvPr>
        </p:nvSpPr>
        <p:spPr>
          <a:noFill/>
        </p:spPr>
        <p:txBody>
          <a:bodyPr/>
          <a:lstStyle/>
          <a:p>
            <a:r>
              <a:rPr lang="en-US" smtClean="0"/>
              <a:t>&lt;doc.: IEEE 802.15-doc&gt;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467C9F0-9FBD-4BF0-AB3C-3B16F4D19F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D98D8DD-8005-47D1-A848-BC7CECA140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BB9EA2E-631C-4665-87F9-FE693640E0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May 2013</a:t>
            </a:r>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3C21B614-A627-4F3A-88CA-A9E67491DF3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2013</a:t>
            </a:r>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8F2EC015-63C8-4CB4-82CD-EFECDA752AF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May 2013</a:t>
            </a:r>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2D3F49F4-2792-42D7-B2D8-9AB538FF61C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May 2013</a:t>
            </a:r>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A89C9B77-075C-49B6-A438-38B937E095D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May 2013</a:t>
            </a:r>
          </a:p>
        </p:txBody>
      </p:sp>
      <p:sp>
        <p:nvSpPr>
          <p:cNvPr id="8"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9" name="Slide Number Placeholder 5"/>
          <p:cNvSpPr>
            <a:spLocks noGrp="1"/>
          </p:cNvSpPr>
          <p:nvPr>
            <p:ph type="sldNum" sz="quarter" idx="12"/>
          </p:nvPr>
        </p:nvSpPr>
        <p:spPr/>
        <p:txBody>
          <a:bodyPr/>
          <a:lstStyle>
            <a:lvl1pPr>
              <a:defRPr/>
            </a:lvl1pPr>
          </a:lstStyle>
          <a:p>
            <a:pPr>
              <a:defRPr/>
            </a:pPr>
            <a:fld id="{64766DBB-BF56-4238-8CA7-0DBB60C1898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May 2013</a:t>
            </a:r>
          </a:p>
        </p:txBody>
      </p:sp>
      <p:sp>
        <p:nvSpPr>
          <p:cNvPr id="4"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5" name="Slide Number Placeholder 5"/>
          <p:cNvSpPr>
            <a:spLocks noGrp="1"/>
          </p:cNvSpPr>
          <p:nvPr>
            <p:ph type="sldNum" sz="quarter" idx="12"/>
          </p:nvPr>
        </p:nvSpPr>
        <p:spPr/>
        <p:txBody>
          <a:bodyPr/>
          <a:lstStyle>
            <a:lvl1pPr>
              <a:defRPr/>
            </a:lvl1pPr>
          </a:lstStyle>
          <a:p>
            <a:pPr>
              <a:defRPr/>
            </a:pPr>
            <a:fld id="{74C0C9F1-3876-47D8-A9F9-3AD227EF793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May 2013</a:t>
            </a:r>
          </a:p>
        </p:txBody>
      </p:sp>
      <p:sp>
        <p:nvSpPr>
          <p:cNvPr id="3"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4" name="Slide Number Placeholder 5"/>
          <p:cNvSpPr>
            <a:spLocks noGrp="1"/>
          </p:cNvSpPr>
          <p:nvPr>
            <p:ph type="sldNum" sz="quarter" idx="12"/>
          </p:nvPr>
        </p:nvSpPr>
        <p:spPr/>
        <p:txBody>
          <a:bodyPr/>
          <a:lstStyle>
            <a:lvl1pPr>
              <a:defRPr/>
            </a:lvl1pPr>
          </a:lstStyle>
          <a:p>
            <a:pPr>
              <a:defRPr/>
            </a:pPr>
            <a:fld id="{5587A0E5-8F0D-4CAD-9D81-287EE5EBE1F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2013</a:t>
            </a:r>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96A6B32B-71E3-4C05-B39A-2C9C0F3418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May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2548F8-60BC-436C-9C09-D0C12CFCAAD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May 2013</a:t>
            </a:r>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B0147131-E240-4DB0-B38D-0D4665393D5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2013</a:t>
            </a:r>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A4B3A8C4-7F76-4BAA-B4E8-19BD0D92AB7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May 2013</a:t>
            </a:r>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03C7DEB3-2ACA-49C4-9134-339007C345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May 2013</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B0D1D9A-DF1C-48E6-8E06-90623E3E90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May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33D5E02-E27F-494E-AED7-7A13B0D96C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May 2013</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F6082A72-8532-4CCD-BBA9-2FD7A4B2F6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May 2013</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FDF07906-6276-45F3-B6FE-099C5D66E0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May 2013</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CBA69EF-5666-4CE6-95EF-25DC3F96474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DD54D56-1A5B-4A7D-BA30-BFA76A8DE4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May 2013</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DF4F0E68-B20E-4C44-990E-AA2B694AB2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t>May 2013</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a:t>Hernandez,Li,Dotlić,Miura (NICT)</a:t>
            </a:r>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a:t>Slide </a:t>
            </a:r>
            <a:fld id="{1DD949AF-60F7-4B5C-97DD-2B456DEC0F00}" type="slidenum">
              <a:rPr lang="en-US"/>
              <a:pPr>
                <a:defRPr/>
              </a:pPr>
              <a:t>‹#›</a:t>
            </a:fld>
            <a:endParaRPr lang="en-US"/>
          </a:p>
        </p:txBody>
      </p:sp>
      <p:sp>
        <p:nvSpPr>
          <p:cNvPr id="1031" name="Rectangle 7"/>
          <p:cNvSpPr>
            <a:spLocks noChangeArrowheads="1"/>
          </p:cNvSpPr>
          <p:nvPr/>
        </p:nvSpPr>
        <p:spPr bwMode="auto">
          <a:xfrm>
            <a:off x="3657600" y="393700"/>
            <a:ext cx="4800600" cy="215900"/>
          </a:xfrm>
          <a:prstGeom prst="rect">
            <a:avLst/>
          </a:prstGeom>
          <a:noFill/>
          <a:ln w="9525">
            <a:noFill/>
            <a:miter lim="800000"/>
            <a:headEnd/>
            <a:tailEnd/>
          </a:ln>
        </p:spPr>
        <p:txBody>
          <a:bodyPr lIns="0" tIns="0" rIns="0" bIns="0" anchor="b">
            <a:spAutoFit/>
          </a:bodyPr>
          <a:lstStyle/>
          <a:p>
            <a:pPr lvl="4" algn="r">
              <a:defRPr/>
            </a:pPr>
            <a:r>
              <a:rPr lang="en-US" sz="1400" b="1" dirty="0"/>
              <a:t>Doc: IEEE </a:t>
            </a:r>
            <a:r>
              <a:rPr lang="en-US" sz="1400" b="1" dirty="0" smtClean="0"/>
              <a:t>802.</a:t>
            </a:r>
            <a:r>
              <a:rPr lang="en-US" sz="1400" b="1" dirty="0" smtClean="0"/>
              <a:t>15-13-0272-00-0008</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1033" name="Rectangle 9"/>
          <p:cNvSpPr>
            <a:spLocks noChangeArrowheads="1"/>
          </p:cNvSpPr>
          <p:nvPr/>
        </p:nvSpPr>
        <p:spPr bwMode="auto">
          <a:xfrm>
            <a:off x="685800" y="6475413"/>
            <a:ext cx="711200" cy="184150"/>
          </a:xfrm>
          <a:prstGeom prst="rect">
            <a:avLst/>
          </a:prstGeom>
          <a:noFill/>
          <a:ln w="9525">
            <a:noFill/>
            <a:miter lim="800000"/>
            <a:headEnd/>
            <a:tailEnd/>
          </a:ln>
        </p:spPr>
        <p:txBody>
          <a:bodyPr lIns="0" tIns="0" rIns="0" bIns="0">
            <a:spAutoFit/>
          </a:bodyPr>
          <a:lstStyle/>
          <a:p>
            <a:pPr>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mtClean="0">
                <a:solidFill>
                  <a:srgbClr val="898989"/>
                </a:solidFill>
              </a:defRPr>
            </a:lvl1pPr>
          </a:lstStyle>
          <a:p>
            <a:pPr>
              <a:defRPr/>
            </a:pPr>
            <a:r>
              <a:rPr lang="en-US"/>
              <a:t>May 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a:solidFill>
                  <a:srgbClr val="898989"/>
                </a:solidFill>
              </a:defRPr>
            </a:lvl1pPr>
          </a:lstStyle>
          <a:p>
            <a:pPr>
              <a:defRPr/>
            </a:pPr>
            <a:r>
              <a:rPr lang="en-US"/>
              <a:t>Hernandez,Li,Dotlić,Miura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51DEFE51-877F-443F-9791-B31A6EDD71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2.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4.emf"/><Relationship Id="rId4" Type="http://schemas.openxmlformats.org/officeDocument/2006/relationships/image" Target="../media/image11.wmf"/><Relationship Id="rId9"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6.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9.wmf"/><Relationship Id="rId11" Type="http://schemas.openxmlformats.org/officeDocument/2006/relationships/package" Target="../embeddings/Microsoft_Word_Document7.docx"/><Relationship Id="rId5" Type="http://schemas.openxmlformats.org/officeDocument/2006/relationships/oleObject" Target="../embeddings/oleObject13.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5.bin"/><Relationship Id="rId1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package" Target="../embeddings/Microsoft_Word_Document3.docx"/><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n-US"/>
              <a:t>May 2013</a:t>
            </a:r>
          </a:p>
        </p:txBody>
      </p:sp>
      <p:sp>
        <p:nvSpPr>
          <p:cNvPr id="3075" name="Footer Placeholder 2"/>
          <p:cNvSpPr>
            <a:spLocks noGrp="1"/>
          </p:cNvSpPr>
          <p:nvPr>
            <p:ph type="ftr" sz="quarter" idx="11"/>
          </p:nvPr>
        </p:nvSpPr>
        <p:spPr>
          <a:noFill/>
        </p:spPr>
        <p:txBody>
          <a:bodyPr/>
          <a:lstStyle/>
          <a:p>
            <a:r>
              <a:rPr lang="en-US" smtClean="0"/>
              <a:t>Hernandez,Li,Dotlić,Miura (NICT)</a:t>
            </a:r>
          </a:p>
        </p:txBody>
      </p:sp>
      <p:sp>
        <p:nvSpPr>
          <p:cNvPr id="3076" name="Slide Number Placeholder 3"/>
          <p:cNvSpPr>
            <a:spLocks noGrp="1"/>
          </p:cNvSpPr>
          <p:nvPr>
            <p:ph type="sldNum" sz="quarter" idx="12"/>
          </p:nvPr>
        </p:nvSpPr>
        <p:spPr>
          <a:xfrm>
            <a:off x="4394200" y="6475413"/>
            <a:ext cx="431800" cy="184150"/>
          </a:xfrm>
          <a:noFill/>
        </p:spPr>
        <p:txBody>
          <a:bodyPr/>
          <a:lstStyle/>
          <a:p>
            <a:r>
              <a:rPr lang="en-US" smtClean="0"/>
              <a:t>Slide </a:t>
            </a:r>
            <a:fld id="{F4491B18-E56C-455D-B12F-DDD70E7CAEFD}" type="slidenum">
              <a:rPr lang="en-US" smtClean="0"/>
              <a:pPr/>
              <a:t>1</a:t>
            </a:fld>
            <a:endParaRPr lang="en-US" smtClean="0"/>
          </a:p>
        </p:txBody>
      </p:sp>
      <p:sp>
        <p:nvSpPr>
          <p:cNvPr id="27651" name="Rectangle 3"/>
          <p:cNvSpPr>
            <a:spLocks noChangeArrowheads="1"/>
          </p:cNvSpPr>
          <p:nvPr/>
        </p:nvSpPr>
        <p:spPr bwMode="auto">
          <a:xfrm>
            <a:off x="152400" y="609600"/>
            <a:ext cx="8991600" cy="4770438"/>
          </a:xfrm>
          <a:prstGeom prst="rect">
            <a:avLst/>
          </a:prstGeom>
          <a:noFill/>
          <a:ln w="12700">
            <a:noFill/>
            <a:miter lim="800000"/>
            <a:headEnd type="none" w="sm" len="sm"/>
            <a:tailEnd type="none" w="sm" len="sm"/>
          </a:ln>
          <a:effectLst/>
        </p:spPr>
        <p:txBody>
          <a:bodyPr>
            <a:spAutoFit/>
          </a:bodyPr>
          <a:lstStyle/>
          <a:p>
            <a:pPr algn="ctr">
              <a:defRPr/>
            </a:pP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a:defRPr/>
            </a:pPr>
            <a:endParaRPr lang="en-US" sz="1600" dirty="0">
              <a:solidFill>
                <a:schemeClr val="tx2"/>
              </a:solidFill>
            </a:endParaRPr>
          </a:p>
          <a:p>
            <a:pPr>
              <a:defRPr/>
            </a:pPr>
            <a:r>
              <a:rPr lang="en-US" sz="1600" b="1" dirty="0">
                <a:solidFill>
                  <a:schemeClr val="tx2"/>
                </a:solidFill>
              </a:rPr>
              <a:t>Submission Title:</a:t>
            </a:r>
            <a:r>
              <a:rPr lang="en-US" sz="1600" dirty="0">
                <a:solidFill>
                  <a:schemeClr val="tx2"/>
                </a:solidFill>
              </a:rPr>
              <a:t> [ </a:t>
            </a:r>
            <a:r>
              <a:rPr lang="en-US" sz="1600" dirty="0" smtClean="0">
                <a:solidFill>
                  <a:schemeClr val="tx2"/>
                </a:solidFill>
              </a:rPr>
              <a:t>Preliminary NICT </a:t>
            </a:r>
            <a:r>
              <a:rPr lang="en-US" sz="1600" dirty="0">
                <a:solidFill>
                  <a:schemeClr val="tx2"/>
                </a:solidFill>
              </a:rPr>
              <a:t>PHY </a:t>
            </a:r>
            <a:r>
              <a:rPr lang="en-US" sz="1600" dirty="0" smtClean="0">
                <a:solidFill>
                  <a:schemeClr val="tx2"/>
                </a:solidFill>
              </a:rPr>
              <a:t>Proposal (Part A) ]  </a:t>
            </a:r>
            <a:r>
              <a:rPr lang="en-US" sz="1600" dirty="0">
                <a:solidFill>
                  <a:schemeClr val="tx2"/>
                </a:solidFill>
              </a:rPr>
              <a:t>	</a:t>
            </a:r>
          </a:p>
          <a:p>
            <a:pPr>
              <a:defRPr/>
            </a:pPr>
            <a:r>
              <a:rPr lang="en-US" sz="1600" b="1" dirty="0">
                <a:solidFill>
                  <a:schemeClr val="tx2"/>
                </a:solidFill>
              </a:rPr>
              <a:t>Date Submitted: </a:t>
            </a:r>
            <a:r>
              <a:rPr lang="en-US" sz="1600" dirty="0">
                <a:solidFill>
                  <a:schemeClr val="tx2"/>
                </a:solidFill>
              </a:rPr>
              <a:t>[ May </a:t>
            </a:r>
            <a:r>
              <a:rPr lang="en-US" sz="1600" dirty="0" smtClean="0">
                <a:solidFill>
                  <a:schemeClr val="tx2"/>
                </a:solidFill>
              </a:rPr>
              <a:t>6</a:t>
            </a:r>
            <a:r>
              <a:rPr lang="en-US" sz="1600" baseline="30000" dirty="0" smtClean="0">
                <a:solidFill>
                  <a:schemeClr val="tx2"/>
                </a:solidFill>
              </a:rPr>
              <a:t>th</a:t>
            </a:r>
            <a:r>
              <a:rPr lang="en-US" sz="1600" dirty="0">
                <a:solidFill>
                  <a:schemeClr val="tx2"/>
                </a:solidFill>
              </a:rPr>
              <a:t>, 2013]</a:t>
            </a:r>
          </a:p>
          <a:p>
            <a:pPr>
              <a:defRPr/>
            </a:pPr>
            <a:r>
              <a:rPr lang="en-US" sz="1600" b="1" dirty="0">
                <a:solidFill>
                  <a:schemeClr val="tx2"/>
                </a:solidFill>
              </a:rPr>
              <a:t>Source:</a:t>
            </a:r>
            <a:r>
              <a:rPr lang="en-US" sz="1600" dirty="0">
                <a:solidFill>
                  <a:schemeClr val="tx2"/>
                </a:solidFill>
              </a:rPr>
              <a:t> </a:t>
            </a:r>
            <a:r>
              <a:rPr lang="en-US" sz="1600" dirty="0" smtClean="0">
                <a:solidFill>
                  <a:schemeClr val="tx2"/>
                </a:solidFill>
              </a:rPr>
              <a:t>[ Marco </a:t>
            </a:r>
            <a:r>
              <a:rPr lang="en-US" sz="1600" dirty="0">
                <a:solidFill>
                  <a:schemeClr val="tx2"/>
                </a:solidFill>
              </a:rPr>
              <a:t>Hernandez, Huan-Bang Li, Igor Dotlić, Ryu Miura</a:t>
            </a:r>
            <a:r>
              <a:rPr lang="en-US" sz="1600" dirty="0">
                <a:solidFill>
                  <a:srgbClr val="FF0000"/>
                </a:solidFill>
              </a:rPr>
              <a:t> </a:t>
            </a:r>
            <a:r>
              <a:rPr lang="en-US" sz="1600" dirty="0"/>
              <a:t>] </a:t>
            </a:r>
          </a:p>
          <a:p>
            <a:pPr>
              <a:defRPr/>
            </a:pPr>
            <a:r>
              <a:rPr lang="en-US" sz="1600" b="1" dirty="0">
                <a:solidFill>
                  <a:schemeClr val="tx2"/>
                </a:solidFill>
              </a:rPr>
              <a:t>Company:</a:t>
            </a:r>
            <a:r>
              <a:rPr lang="en-US" sz="1600" dirty="0">
                <a:solidFill>
                  <a:schemeClr val="tx2"/>
                </a:solidFill>
              </a:rPr>
              <a:t> </a:t>
            </a:r>
            <a:r>
              <a:rPr lang="en-US" sz="1600" dirty="0" smtClean="0">
                <a:solidFill>
                  <a:schemeClr val="tx2"/>
                </a:solidFill>
              </a:rPr>
              <a:t>[ </a:t>
            </a:r>
            <a:r>
              <a:rPr lang="en-US" sz="1600" dirty="0" smtClean="0"/>
              <a:t>NICT ]</a:t>
            </a:r>
            <a:endParaRPr lang="en-US" sz="1600" dirty="0"/>
          </a:p>
          <a:p>
            <a:pPr>
              <a:defRPr/>
            </a:pPr>
            <a:r>
              <a:rPr lang="en-US" sz="1600" b="1" dirty="0">
                <a:solidFill>
                  <a:schemeClr val="tx2"/>
                </a:solidFill>
              </a:rPr>
              <a:t>Address: </a:t>
            </a:r>
            <a:r>
              <a:rPr lang="en-US" sz="1600" dirty="0" smtClean="0">
                <a:solidFill>
                  <a:schemeClr val="tx2"/>
                </a:solidFill>
              </a:rPr>
              <a:t>[ </a:t>
            </a:r>
            <a:r>
              <a:rPr lang="en-US" sz="1600" dirty="0" smtClean="0"/>
              <a:t>3-4 </a:t>
            </a:r>
            <a:r>
              <a:rPr lang="en-US" sz="1600" dirty="0"/>
              <a:t>Hikarino-oka, Yokosuka, 239-0847, </a:t>
            </a:r>
            <a:r>
              <a:rPr lang="en-US" sz="1600" dirty="0" smtClean="0"/>
              <a:t>Japan </a:t>
            </a:r>
            <a:r>
              <a:rPr lang="en-US" sz="1600" dirty="0" smtClean="0">
                <a:solidFill>
                  <a:schemeClr val="tx2"/>
                </a:solidFill>
              </a:rPr>
              <a:t>]</a:t>
            </a:r>
            <a:endParaRPr lang="en-US" sz="1600" dirty="0">
              <a:solidFill>
                <a:schemeClr val="tx2"/>
              </a:solidFill>
            </a:endParaRPr>
          </a:p>
          <a:p>
            <a:pPr>
              <a:defRPr/>
            </a:pPr>
            <a:r>
              <a:rPr lang="en-US" sz="1600" b="1" dirty="0">
                <a:solidFill>
                  <a:schemeClr val="tx2"/>
                </a:solidFill>
              </a:rPr>
              <a:t>Voice</a:t>
            </a:r>
            <a:r>
              <a:rPr lang="en-US" sz="1600" b="1" dirty="0"/>
              <a:t>:</a:t>
            </a:r>
            <a:r>
              <a:rPr lang="en-US" sz="1600" dirty="0"/>
              <a:t>[+81 46-847-5439</a:t>
            </a:r>
            <a:r>
              <a:rPr lang="en-US" sz="1600" dirty="0">
                <a:solidFill>
                  <a:schemeClr val="tx2"/>
                </a:solidFill>
              </a:rPr>
              <a:t>] </a:t>
            </a:r>
            <a:r>
              <a:rPr lang="en-US" sz="1600" b="1" dirty="0">
                <a:solidFill>
                  <a:schemeClr val="tx2"/>
                </a:solidFill>
              </a:rPr>
              <a:t>Fax:</a:t>
            </a:r>
            <a:r>
              <a:rPr lang="en-US" sz="1600" dirty="0">
                <a:solidFill>
                  <a:schemeClr val="tx2"/>
                </a:solidFill>
              </a:rPr>
              <a:t> </a:t>
            </a:r>
            <a:r>
              <a:rPr lang="en-US" sz="1600" dirty="0"/>
              <a:t>[+81 46-847-5431</a:t>
            </a:r>
            <a:r>
              <a:rPr lang="en-US" sz="1600" dirty="0">
                <a:solidFill>
                  <a:schemeClr val="tx2"/>
                </a:solidFill>
              </a:rPr>
              <a:t>] </a:t>
            </a:r>
            <a:r>
              <a:rPr lang="en-US" sz="1600" b="1" dirty="0">
                <a:solidFill>
                  <a:schemeClr val="tx2"/>
                </a:solidFill>
              </a:rPr>
              <a:t>E-Mail:</a:t>
            </a:r>
            <a:r>
              <a:rPr lang="en-US" sz="1600" dirty="0">
                <a:solidFill>
                  <a:schemeClr val="tx2"/>
                </a:solidFill>
              </a:rPr>
              <a:t>[]	</a:t>
            </a:r>
          </a:p>
          <a:p>
            <a:pPr>
              <a:spcBef>
                <a:spcPts val="600"/>
              </a:spcBef>
              <a:spcAft>
                <a:spcPts val="600"/>
              </a:spcAft>
              <a:defRPr/>
            </a:pPr>
            <a:r>
              <a:rPr lang="en-US" sz="1600" b="1" dirty="0">
                <a:solidFill>
                  <a:schemeClr val="tx2"/>
                </a:solidFill>
              </a:rPr>
              <a:t>Re:</a:t>
            </a:r>
            <a:r>
              <a:rPr lang="en-US" sz="1600" dirty="0">
                <a:solidFill>
                  <a:schemeClr val="tx2"/>
                </a:solidFill>
              </a:rPr>
              <a:t> [</a:t>
            </a:r>
            <a:r>
              <a:rPr lang="en-US" sz="1600" dirty="0"/>
              <a:t>In response to call for technical proposals to TG8</a:t>
            </a:r>
            <a:r>
              <a:rPr lang="en-US" sz="1600" dirty="0">
                <a:solidFill>
                  <a:schemeClr val="tx2"/>
                </a:solidFill>
              </a:rPr>
              <a:t>]</a:t>
            </a:r>
            <a:endParaRPr lang="en-US" dirty="0">
              <a:solidFill>
                <a:schemeClr val="tx2"/>
              </a:solidFill>
            </a:endParaRPr>
          </a:p>
          <a:p>
            <a:pPr>
              <a:spcBef>
                <a:spcPts val="600"/>
              </a:spcBef>
              <a:spcAft>
                <a:spcPts val="600"/>
              </a:spcAft>
              <a:defRPr/>
            </a:pPr>
            <a:r>
              <a:rPr lang="en-US" sz="1600" b="1" dirty="0">
                <a:solidFill>
                  <a:schemeClr val="tx2"/>
                </a:solidFill>
              </a:rPr>
              <a:t>Abstract:</a:t>
            </a:r>
            <a:r>
              <a:rPr lang="en-US" sz="1600" dirty="0">
                <a:solidFill>
                  <a:schemeClr val="tx2"/>
                </a:solidFill>
              </a:rPr>
              <a:t>	[ ]</a:t>
            </a:r>
          </a:p>
          <a:p>
            <a:pPr>
              <a:spcBef>
                <a:spcPts val="600"/>
              </a:spcBef>
              <a:spcAft>
                <a:spcPts val="600"/>
              </a:spcAft>
              <a:defRPr/>
            </a:pPr>
            <a:r>
              <a:rPr lang="en-US" sz="1600" b="1" dirty="0">
                <a:solidFill>
                  <a:schemeClr val="tx2"/>
                </a:solidFill>
              </a:rPr>
              <a:t>Purpose:</a:t>
            </a:r>
            <a:r>
              <a:rPr lang="en-US" sz="1600" dirty="0">
                <a:solidFill>
                  <a:schemeClr val="tx2"/>
                </a:solidFill>
              </a:rPr>
              <a:t>	[</a:t>
            </a:r>
            <a:r>
              <a:rPr lang="en-US" sz="1600" dirty="0"/>
              <a:t>Material for discussion in 802.15.8 TG</a:t>
            </a:r>
            <a:r>
              <a:rPr lang="en-US" sz="1600" dirty="0">
                <a:solidFill>
                  <a:schemeClr val="tx2"/>
                </a:solidFill>
              </a:rPr>
              <a:t>]</a:t>
            </a:r>
          </a:p>
          <a:p>
            <a:pPr>
              <a:defRPr/>
            </a:pPr>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DFT-S OFDM</a:t>
            </a:r>
          </a:p>
        </p:txBody>
      </p:sp>
      <p:sp>
        <p:nvSpPr>
          <p:cNvPr id="3" name="Content Placeholder 2"/>
          <p:cNvSpPr>
            <a:spLocks noGrp="1"/>
          </p:cNvSpPr>
          <p:nvPr>
            <p:ph idx="1"/>
          </p:nvPr>
        </p:nvSpPr>
        <p:spPr/>
        <p:txBody>
          <a:bodyPr/>
          <a:lstStyle/>
          <a:p>
            <a:r>
              <a:rPr lang="en-US" sz="2400" dirty="0" smtClean="0">
                <a:latin typeface="+mj-lt"/>
              </a:rPr>
              <a:t>Frame structure (</a:t>
            </a:r>
            <a:r>
              <a:rPr lang="en-US" sz="2400" dirty="0" err="1" smtClean="0">
                <a:latin typeface="+mj-lt"/>
              </a:rPr>
              <a:t>FDD</a:t>
            </a:r>
            <a:r>
              <a:rPr lang="en-US" sz="2400" dirty="0" smtClean="0">
                <a:latin typeface="+mj-lt"/>
              </a:rPr>
              <a:t>)</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One slot contains 7 </a:t>
            </a:r>
            <a:r>
              <a:rPr lang="en-US" sz="2400" dirty="0" err="1" smtClean="0">
                <a:latin typeface="+mj-lt"/>
              </a:rPr>
              <a:t>DTF</a:t>
            </a:r>
            <a:r>
              <a:rPr lang="en-US" sz="2400" dirty="0" smtClean="0">
                <a:latin typeface="+mj-lt"/>
              </a:rPr>
              <a:t>-S </a:t>
            </a:r>
            <a:r>
              <a:rPr lang="en-US" sz="2400" dirty="0" err="1" smtClean="0">
                <a:latin typeface="+mj-lt"/>
              </a:rPr>
              <a:t>OFDM</a:t>
            </a:r>
            <a:r>
              <a:rPr lang="en-US" sz="2400" dirty="0" smtClean="0">
                <a:latin typeface="+mj-lt"/>
              </a:rPr>
              <a:t> symbols.</a:t>
            </a:r>
          </a:p>
          <a:p>
            <a:r>
              <a:rPr lang="en-US" sz="2000" i="1" dirty="0" err="1" smtClean="0">
                <a:latin typeface="+mj-lt"/>
              </a:rPr>
              <a:t>T</a:t>
            </a:r>
            <a:r>
              <a:rPr lang="en-US" sz="2000" i="1" baseline="-25000" dirty="0" err="1" smtClean="0">
                <a:latin typeface="+mj-lt"/>
              </a:rPr>
              <a:t>slot</a:t>
            </a:r>
            <a:r>
              <a:rPr lang="en-US" sz="2000" i="1" dirty="0" smtClean="0">
                <a:latin typeface="+mj-lt"/>
              </a:rPr>
              <a:t>=</a:t>
            </a:r>
            <a:r>
              <a:rPr lang="en-US" sz="2000" dirty="0" smtClean="0">
                <a:latin typeface="+mj-lt"/>
              </a:rPr>
              <a:t>7680</a:t>
            </a:r>
            <a:r>
              <a:rPr lang="en-US" sz="2000" i="1" dirty="0" smtClean="0">
                <a:latin typeface="+mj-lt"/>
              </a:rPr>
              <a:t>T</a:t>
            </a:r>
            <a:r>
              <a:rPr lang="en-US" sz="2000" i="1" baseline="-25000" dirty="0" smtClean="0">
                <a:latin typeface="+mj-lt"/>
              </a:rPr>
              <a:t>s</a:t>
            </a:r>
            <a:r>
              <a:rPr lang="en-US" sz="2000" i="1" dirty="0" smtClean="0">
                <a:latin typeface="+mj-lt"/>
              </a:rPr>
              <a:t>=</a:t>
            </a:r>
            <a:r>
              <a:rPr lang="en-US" sz="2000" dirty="0" smtClean="0">
                <a:latin typeface="+mj-lt"/>
              </a:rPr>
              <a:t>0.5 </a:t>
            </a:r>
            <a:r>
              <a:rPr lang="en-US" sz="2000" dirty="0" err="1" smtClean="0">
                <a:latin typeface="+mj-lt"/>
              </a:rPr>
              <a:t>msec</a:t>
            </a:r>
            <a:endParaRPr lang="en-US" sz="2000" dirty="0" smtClean="0">
              <a:latin typeface="+mj-lt"/>
            </a:endParaRP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10</a:t>
            </a:fld>
            <a:endParaRPr lang="en-US"/>
          </a:p>
        </p:txBody>
      </p:sp>
      <p:graphicFrame>
        <p:nvGraphicFramePr>
          <p:cNvPr id="68611" name="Object 3"/>
          <p:cNvGraphicFramePr>
            <a:graphicFrameLocks noChangeAspect="1"/>
          </p:cNvGraphicFramePr>
          <p:nvPr/>
        </p:nvGraphicFramePr>
        <p:xfrm>
          <a:off x="2057400" y="2590801"/>
          <a:ext cx="5006554" cy="2286000"/>
        </p:xfrm>
        <a:graphic>
          <a:graphicData uri="http://schemas.openxmlformats.org/presentationml/2006/ole">
            <mc:AlternateContent xmlns:mc="http://schemas.openxmlformats.org/markup-compatibility/2006">
              <mc:Choice xmlns:v="urn:schemas-microsoft-com:vml" Requires="v">
                <p:oleObj spid="_x0000_s68752" name="Visio" r:id="rId3" imgW="5194547" imgH="2371665" progId="Visio.Drawing.11">
                  <p:embed/>
                </p:oleObj>
              </mc:Choice>
              <mc:Fallback>
                <p:oleObj name="Visio" r:id="rId3" imgW="5194547" imgH="2371665"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90801"/>
                        <a:ext cx="500655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DFT-S OFDM</a:t>
            </a:r>
          </a:p>
        </p:txBody>
      </p:sp>
      <p:sp>
        <p:nvSpPr>
          <p:cNvPr id="3" name="Content Placeholder 2"/>
          <p:cNvSpPr>
            <a:spLocks noGrp="1"/>
          </p:cNvSpPr>
          <p:nvPr>
            <p:ph idx="1"/>
          </p:nvPr>
        </p:nvSpPr>
        <p:spPr/>
        <p:txBody>
          <a:bodyPr/>
          <a:lstStyle/>
          <a:p>
            <a:r>
              <a:rPr lang="en-US" sz="2400" dirty="0" smtClean="0">
                <a:latin typeface="+mj-lt"/>
              </a:rPr>
              <a:t>Cyclic prefix</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73</a:t>
            </a:r>
            <a:r>
              <a:rPr lang="en-US" sz="2400" i="1" dirty="0" smtClean="0">
                <a:latin typeface="+mj-lt"/>
              </a:rPr>
              <a:t>T</a:t>
            </a:r>
            <a:r>
              <a:rPr lang="en-US" sz="2400" i="1" baseline="-25000" dirty="0" smtClean="0">
                <a:latin typeface="+mj-lt"/>
              </a:rPr>
              <a:t>s</a:t>
            </a:r>
            <a:r>
              <a:rPr lang="en-US" sz="2400" dirty="0" smtClean="0">
                <a:latin typeface="+mj-lt"/>
              </a:rPr>
              <a:t>=4.75 </a:t>
            </a:r>
            <a:r>
              <a:rPr lang="en-US" sz="2400" dirty="0" err="1" smtClean="0">
                <a:latin typeface="+mj-lt"/>
              </a:rPr>
              <a:t>usec</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11</a:t>
            </a:fld>
            <a:endParaRPr lang="en-US"/>
          </a:p>
        </p:txBody>
      </p:sp>
      <p:graphicFrame>
        <p:nvGraphicFramePr>
          <p:cNvPr id="69634" name="Object 2"/>
          <p:cNvGraphicFramePr>
            <a:graphicFrameLocks noChangeAspect="1"/>
          </p:cNvGraphicFramePr>
          <p:nvPr/>
        </p:nvGraphicFramePr>
        <p:xfrm>
          <a:off x="1981200" y="2743200"/>
          <a:ext cx="5629275" cy="1674813"/>
        </p:xfrm>
        <a:graphic>
          <a:graphicData uri="http://schemas.openxmlformats.org/presentationml/2006/ole">
            <mc:AlternateContent xmlns:mc="http://schemas.openxmlformats.org/markup-compatibility/2006">
              <mc:Choice xmlns:v="urn:schemas-microsoft-com:vml" Requires="v">
                <p:oleObj spid="_x0000_s69775" name="Document" r:id="rId3" imgW="5628859" imgH="1675228" progId="Word.Document.12">
                  <p:embed/>
                </p:oleObj>
              </mc:Choice>
              <mc:Fallback>
                <p:oleObj name="Document" r:id="rId3" imgW="5628859" imgH="1675228"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743200"/>
                        <a:ext cx="5629275"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Block</a:t>
            </a:r>
            <a:endParaRPr lang="en-US" dirty="0"/>
          </a:p>
        </p:txBody>
      </p:sp>
      <p:sp>
        <p:nvSpPr>
          <p:cNvPr id="3" name="Content Placeholder 2"/>
          <p:cNvSpPr>
            <a:spLocks noGrp="1"/>
          </p:cNvSpPr>
          <p:nvPr>
            <p:ph idx="1"/>
          </p:nvPr>
        </p:nvSpPr>
        <p:spPr>
          <a:xfrm>
            <a:off x="685800" y="1752600"/>
            <a:ext cx="7772400" cy="4114800"/>
          </a:xfrm>
        </p:spPr>
        <p:txBody>
          <a:bodyPr/>
          <a:lstStyle/>
          <a:p>
            <a:r>
              <a:rPr lang="en-US" sz="2300" dirty="0" smtClean="0">
                <a:latin typeface="+mj-lt"/>
              </a:rPr>
              <a:t>RB is a set of time-frequency slots enabling multiple access</a:t>
            </a:r>
          </a:p>
          <a:p>
            <a:endParaRPr lang="en-US" sz="2400" dirty="0" smtClean="0">
              <a:latin typeface="+mj-lt"/>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12</a:t>
            </a:fld>
            <a:endParaRPr lang="en-US"/>
          </a:p>
        </p:txBody>
      </p:sp>
      <p:graphicFrame>
        <p:nvGraphicFramePr>
          <p:cNvPr id="70663" name="Object 7"/>
          <p:cNvGraphicFramePr>
            <a:graphicFrameLocks noChangeAspect="1"/>
          </p:cNvGraphicFramePr>
          <p:nvPr>
            <p:extLst>
              <p:ext uri="{D42A27DB-BD31-4B8C-83A1-F6EECF244321}">
                <p14:modId xmlns:p14="http://schemas.microsoft.com/office/powerpoint/2010/main" val="1827629934"/>
              </p:ext>
            </p:extLst>
          </p:nvPr>
        </p:nvGraphicFramePr>
        <p:xfrm>
          <a:off x="1900237" y="2438401"/>
          <a:ext cx="5723059" cy="3663950"/>
        </p:xfrm>
        <a:graphic>
          <a:graphicData uri="http://schemas.openxmlformats.org/presentationml/2006/ole">
            <mc:AlternateContent xmlns:mc="http://schemas.openxmlformats.org/markup-compatibility/2006">
              <mc:Choice xmlns:v="urn:schemas-microsoft-com:vml" Requires="v">
                <p:oleObj spid="_x0000_s70805" name="Visio" r:id="rId3" imgW="5179259" imgH="3316410" progId="Visio.Drawing.11">
                  <p:embed/>
                </p:oleObj>
              </mc:Choice>
              <mc:Fallback>
                <p:oleObj name="Visio" r:id="rId3" imgW="5179259" imgH="3316410" progId="Visio.Drawing.11">
                  <p:embed/>
                  <p:pic>
                    <p:nvPicPr>
                      <p:cNvPr id="0" name="Picture 7"/>
                      <p:cNvPicPr>
                        <a:picLocks noChangeAspect="1" noChangeArrowheads="1"/>
                      </p:cNvPicPr>
                      <p:nvPr/>
                    </p:nvPicPr>
                    <p:blipFill>
                      <a:blip r:embed="rId4"/>
                      <a:srcRect/>
                      <a:stretch>
                        <a:fillRect/>
                      </a:stretch>
                    </p:blipFill>
                    <p:spPr bwMode="auto">
                      <a:xfrm>
                        <a:off x="1900237" y="2438401"/>
                        <a:ext cx="5723059" cy="366395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Block</a:t>
            </a:r>
            <a:endParaRPr lang="en-US" dirty="0"/>
          </a:p>
        </p:txBody>
      </p:sp>
      <p:sp>
        <p:nvSpPr>
          <p:cNvPr id="3" name="Content Placeholder 2"/>
          <p:cNvSpPr>
            <a:spLocks noGrp="1"/>
          </p:cNvSpPr>
          <p:nvPr>
            <p:ph idx="1"/>
          </p:nvPr>
        </p:nvSpPr>
        <p:spPr/>
        <p:txBody>
          <a:bodyPr/>
          <a:lstStyle/>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BW is obtained by concatenating RBs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33648761"/>
              </p:ext>
            </p:extLst>
          </p:nvPr>
        </p:nvGraphicFramePr>
        <p:xfrm>
          <a:off x="1066800" y="2057400"/>
          <a:ext cx="952500" cy="381000"/>
        </p:xfrm>
        <a:graphic>
          <a:graphicData uri="http://schemas.openxmlformats.org/presentationml/2006/ole">
            <mc:AlternateContent xmlns:mc="http://schemas.openxmlformats.org/markup-compatibility/2006">
              <mc:Choice xmlns:v="urn:schemas-microsoft-com:vml" Requires="v">
                <p:oleObj spid="_x0000_s72399" name="Equation" r:id="rId3" imgW="571320" imgH="228600" progId="Equation.3">
                  <p:embed/>
                </p:oleObj>
              </mc:Choice>
              <mc:Fallback>
                <p:oleObj name="Equation" r:id="rId3" imgW="571320" imgH="228600" progId="Equation.3">
                  <p:embed/>
                  <p:pic>
                    <p:nvPicPr>
                      <p:cNvPr id="0" name="Picture 2"/>
                      <p:cNvPicPr>
                        <a:picLocks noChangeAspect="1" noChangeArrowheads="1"/>
                      </p:cNvPicPr>
                      <p:nvPr/>
                    </p:nvPicPr>
                    <p:blipFill>
                      <a:blip r:embed="rId4"/>
                      <a:srcRect/>
                      <a:stretch>
                        <a:fillRect/>
                      </a:stretch>
                    </p:blipFill>
                    <p:spPr bwMode="auto">
                      <a:xfrm>
                        <a:off x="1066800" y="2057400"/>
                        <a:ext cx="952500" cy="381000"/>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53385518"/>
              </p:ext>
            </p:extLst>
          </p:nvPr>
        </p:nvGraphicFramePr>
        <p:xfrm>
          <a:off x="1066800" y="2438400"/>
          <a:ext cx="1947334" cy="381000"/>
        </p:xfrm>
        <a:graphic>
          <a:graphicData uri="http://schemas.openxmlformats.org/presentationml/2006/ole">
            <mc:AlternateContent xmlns:mc="http://schemas.openxmlformats.org/markup-compatibility/2006">
              <mc:Choice xmlns:v="urn:schemas-microsoft-com:vml" Requires="v">
                <p:oleObj spid="_x0000_s72400" name="Equation" r:id="rId5" imgW="1168200" imgH="228600" progId="Equation.3">
                  <p:embed/>
                </p:oleObj>
              </mc:Choice>
              <mc:Fallback>
                <p:oleObj name="Equation" r:id="rId5" imgW="11682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438400"/>
                        <a:ext cx="1947334" cy="381000"/>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16908340"/>
              </p:ext>
            </p:extLst>
          </p:nvPr>
        </p:nvGraphicFramePr>
        <p:xfrm>
          <a:off x="1066799" y="2895600"/>
          <a:ext cx="1143001" cy="373225"/>
        </p:xfrm>
        <a:graphic>
          <a:graphicData uri="http://schemas.openxmlformats.org/presentationml/2006/ole">
            <mc:AlternateContent xmlns:mc="http://schemas.openxmlformats.org/markup-compatibility/2006">
              <mc:Choice xmlns:v="urn:schemas-microsoft-com:vml" Requires="v">
                <p:oleObj spid="_x0000_s72401" name="Equation" r:id="rId7" imgW="622080" imgH="203040" progId="Equation.3">
                  <p:embed/>
                </p:oleObj>
              </mc:Choice>
              <mc:Fallback>
                <p:oleObj name="Equation" r:id="rId7" imgW="62208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799" y="2895600"/>
                        <a:ext cx="1143001" cy="373225"/>
                      </a:xfrm>
                      <a:prstGeom prst="rect">
                        <a:avLst/>
                      </a:prstGeom>
                      <a:noFill/>
                      <a:extLst/>
                    </p:spPr>
                  </p:pic>
                </p:oleObj>
              </mc:Fallback>
            </mc:AlternateContent>
          </a:graphicData>
        </a:graphic>
      </p:graphicFrame>
      <p:sp>
        <p:nvSpPr>
          <p:cNvPr id="10" name="TextBox 9"/>
          <p:cNvSpPr txBox="1"/>
          <p:nvPr/>
        </p:nvSpPr>
        <p:spPr>
          <a:xfrm>
            <a:off x="2209800" y="2895600"/>
            <a:ext cx="3276600" cy="307777"/>
          </a:xfrm>
          <a:prstGeom prst="rect">
            <a:avLst/>
          </a:prstGeom>
          <a:noFill/>
        </p:spPr>
        <p:txBody>
          <a:bodyPr wrap="square" rtlCol="0">
            <a:spAutoFit/>
          </a:bodyPr>
          <a:lstStyle/>
          <a:p>
            <a:r>
              <a:rPr lang="en-US" sz="1400" dirty="0" smtClean="0"/>
              <a:t>(2 upper and lower subcarriers are empty)</a:t>
            </a:r>
            <a:endParaRPr lang="en-US" sz="1400" dirty="0"/>
          </a:p>
        </p:txBody>
      </p:sp>
      <p:graphicFrame>
        <p:nvGraphicFramePr>
          <p:cNvPr id="71685" name="Object 5"/>
          <p:cNvGraphicFramePr>
            <a:graphicFrameLocks noChangeAspect="1"/>
          </p:cNvGraphicFramePr>
          <p:nvPr/>
        </p:nvGraphicFramePr>
        <p:xfrm>
          <a:off x="5943600" y="1905000"/>
          <a:ext cx="1828800" cy="1566747"/>
        </p:xfrm>
        <a:graphic>
          <a:graphicData uri="http://schemas.openxmlformats.org/presentationml/2006/ole">
            <mc:AlternateContent xmlns:mc="http://schemas.openxmlformats.org/markup-compatibility/2006">
              <mc:Choice xmlns:v="urn:schemas-microsoft-com:vml" Requires="v">
                <p:oleObj spid="_x0000_s72402" name="Visio" r:id="rId9" imgW="1562179" imgH="1338094" progId="Visio.Drawing.11">
                  <p:embed/>
                </p:oleObj>
              </mc:Choice>
              <mc:Fallback>
                <p:oleObj name="Visio" r:id="rId9" imgW="1562179" imgH="1338094" progId="Visio.Drawing.11">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1905000"/>
                        <a:ext cx="1828800" cy="156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2"/>
          <p:cNvGraphicFramePr>
            <a:graphicFrameLocks noChangeAspect="1"/>
          </p:cNvGraphicFramePr>
          <p:nvPr/>
        </p:nvGraphicFramePr>
        <p:xfrm>
          <a:off x="2362200" y="4343400"/>
          <a:ext cx="3763962" cy="412750"/>
        </p:xfrm>
        <a:graphic>
          <a:graphicData uri="http://schemas.openxmlformats.org/presentationml/2006/ole">
            <mc:AlternateContent xmlns:mc="http://schemas.openxmlformats.org/markup-compatibility/2006">
              <mc:Choice xmlns:v="urn:schemas-microsoft-com:vml" Requires="v">
                <p:oleObj spid="_x0000_s72403" name="Equation" r:id="rId11" imgW="1968480" imgH="215640" progId="Equation.3">
                  <p:embed/>
                </p:oleObj>
              </mc:Choice>
              <mc:Fallback>
                <p:oleObj name="Equation" r:id="rId11" imgW="1968480" imgH="215640" progId="Equation.3">
                  <p:embed/>
                  <p:pic>
                    <p:nvPicPr>
                      <p:cNvPr id="0"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343400"/>
                        <a:ext cx="3763962"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81200" y="2057400"/>
            <a:ext cx="2209800" cy="338554"/>
          </a:xfrm>
          <a:prstGeom prst="rect">
            <a:avLst/>
          </a:prstGeom>
          <a:noFill/>
        </p:spPr>
        <p:txBody>
          <a:bodyPr wrap="square" rtlCol="0">
            <a:spAutoFit/>
          </a:bodyPr>
          <a:lstStyle/>
          <a:p>
            <a:r>
              <a:rPr lang="en-US" sz="1600" dirty="0" smtClean="0"/>
              <a:t>DFT-S OFDM symbols</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Block</a:t>
            </a:r>
            <a:endParaRPr lang="en-US" dirty="0"/>
          </a:p>
        </p:txBody>
      </p:sp>
      <p:sp>
        <p:nvSpPr>
          <p:cNvPr id="3" name="Content Placeholder 2"/>
          <p:cNvSpPr>
            <a:spLocks noGrp="1"/>
          </p:cNvSpPr>
          <p:nvPr>
            <p:ph idx="1"/>
          </p:nvPr>
        </p:nvSpPr>
        <p:spPr/>
        <p:txBody>
          <a:bodyPr/>
          <a:lstStyle/>
          <a:p>
            <a:r>
              <a:rPr lang="en-US" sz="2400" dirty="0" smtClean="0">
                <a:latin typeface="+mj-lt"/>
              </a:rPr>
              <a:t>Proposed bandwidths</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14</a:t>
            </a:fld>
            <a:endParaRPr lang="en-US"/>
          </a:p>
        </p:txBody>
      </p:sp>
      <p:graphicFrame>
        <p:nvGraphicFramePr>
          <p:cNvPr id="72708" name="Object 4"/>
          <p:cNvGraphicFramePr>
            <a:graphicFrameLocks noChangeAspect="1"/>
          </p:cNvGraphicFramePr>
          <p:nvPr>
            <p:extLst>
              <p:ext uri="{D42A27DB-BD31-4B8C-83A1-F6EECF244321}">
                <p14:modId xmlns:p14="http://schemas.microsoft.com/office/powerpoint/2010/main" val="3379894420"/>
              </p:ext>
            </p:extLst>
          </p:nvPr>
        </p:nvGraphicFramePr>
        <p:xfrm>
          <a:off x="1211263" y="2862263"/>
          <a:ext cx="7213600" cy="1897062"/>
        </p:xfrm>
        <a:graphic>
          <a:graphicData uri="http://schemas.openxmlformats.org/presentationml/2006/ole">
            <mc:AlternateContent xmlns:mc="http://schemas.openxmlformats.org/markup-compatibility/2006">
              <mc:Choice xmlns:v="urn:schemas-microsoft-com:vml" Requires="v">
                <p:oleObj spid="_x0000_s72849" name="Document" r:id="rId3" imgW="5642640" imgH="1484280" progId="Word.Document.12">
                  <p:embed/>
                </p:oleObj>
              </mc:Choice>
              <mc:Fallback>
                <p:oleObj name="Document" r:id="rId3" imgW="5642640" imgH="1484280" progId="Word.Document.12">
                  <p:embed/>
                  <p:pic>
                    <p:nvPicPr>
                      <p:cNvPr id="0" name="Picture 4"/>
                      <p:cNvPicPr>
                        <a:picLocks noChangeAspect="1" noChangeArrowheads="1"/>
                      </p:cNvPicPr>
                      <p:nvPr/>
                    </p:nvPicPr>
                    <p:blipFill>
                      <a:blip r:embed="rId4"/>
                      <a:srcRect/>
                      <a:stretch>
                        <a:fillRect/>
                      </a:stretch>
                    </p:blipFill>
                    <p:spPr bwMode="auto">
                      <a:xfrm>
                        <a:off x="1211263" y="2862263"/>
                        <a:ext cx="7213600" cy="18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signals</a:t>
            </a:r>
            <a:endParaRPr lang="en-US" dirty="0"/>
          </a:p>
        </p:txBody>
      </p:sp>
      <p:sp>
        <p:nvSpPr>
          <p:cNvPr id="3" name="Content Placeholder 2"/>
          <p:cNvSpPr>
            <a:spLocks noGrp="1"/>
          </p:cNvSpPr>
          <p:nvPr>
            <p:ph idx="1"/>
          </p:nvPr>
        </p:nvSpPr>
        <p:spPr/>
        <p:txBody>
          <a:bodyPr/>
          <a:lstStyle/>
          <a:p>
            <a:r>
              <a:rPr lang="en-US" sz="2400" dirty="0" smtClean="0">
                <a:latin typeface="+mj-lt"/>
              </a:rPr>
              <a:t>Considering a maximum speed of </a:t>
            </a:r>
            <a:r>
              <a:rPr lang="en-US" sz="2400" i="1" dirty="0" smtClean="0">
                <a:latin typeface="+mj-lt"/>
              </a:rPr>
              <a:t>v</a:t>
            </a:r>
            <a:r>
              <a:rPr lang="en-US" sz="2400" dirty="0" smtClean="0">
                <a:latin typeface="+mj-lt"/>
              </a:rPr>
              <a:t>=100 Km/h (27.78 m/s)</a:t>
            </a:r>
          </a:p>
          <a:p>
            <a:r>
              <a:rPr lang="en-US" sz="2400" dirty="0" smtClean="0">
                <a:latin typeface="+mj-lt"/>
              </a:rPr>
              <a:t>Doppler spread: </a:t>
            </a:r>
            <a:r>
              <a:rPr lang="en-US" sz="2200" i="1" dirty="0" err="1" smtClean="0">
                <a:latin typeface="+mj-lt"/>
              </a:rPr>
              <a:t>f</a:t>
            </a:r>
            <a:r>
              <a:rPr lang="en-US" sz="2200" i="1" baseline="-25000" dirty="0" err="1" smtClean="0">
                <a:latin typeface="+mj-lt"/>
              </a:rPr>
              <a:t>d</a:t>
            </a:r>
            <a:r>
              <a:rPr lang="en-US" sz="2200" i="1" dirty="0" smtClean="0">
                <a:latin typeface="+mj-lt"/>
              </a:rPr>
              <a:t>=</a:t>
            </a:r>
            <a:r>
              <a:rPr lang="en-US" sz="2200" i="1" dirty="0" err="1" smtClean="0">
                <a:latin typeface="+mj-lt"/>
              </a:rPr>
              <a:t>f</a:t>
            </a:r>
            <a:r>
              <a:rPr lang="en-US" sz="2200" i="1" baseline="-25000" dirty="0" err="1" smtClean="0">
                <a:latin typeface="+mj-lt"/>
              </a:rPr>
              <a:t>c</a:t>
            </a:r>
            <a:r>
              <a:rPr lang="en-US" sz="2200" i="1" dirty="0" smtClean="0">
                <a:latin typeface="+mj-lt"/>
              </a:rPr>
              <a:t> v/c</a:t>
            </a:r>
          </a:p>
          <a:p>
            <a:r>
              <a:rPr lang="en-US" sz="2400" dirty="0" smtClean="0">
                <a:latin typeface="+mj-lt"/>
              </a:rPr>
              <a:t>Min. sampling time to reconstruct the channel: </a:t>
            </a:r>
            <a:r>
              <a:rPr lang="en-US" sz="2200" i="1" dirty="0" err="1" smtClean="0">
                <a:latin typeface="+mj-lt"/>
              </a:rPr>
              <a:t>T</a:t>
            </a:r>
            <a:r>
              <a:rPr lang="en-US" sz="2200" i="1" baseline="-25000" dirty="0" err="1" smtClean="0">
                <a:latin typeface="+mj-lt"/>
              </a:rPr>
              <a:t>c</a:t>
            </a:r>
            <a:r>
              <a:rPr lang="en-US" sz="2200" i="1" dirty="0" smtClean="0">
                <a:latin typeface="+mj-lt"/>
              </a:rPr>
              <a:t>=1/2f</a:t>
            </a:r>
            <a:r>
              <a:rPr lang="en-US" sz="2200" i="1" baseline="-25000" dirty="0" smtClean="0">
                <a:latin typeface="+mj-lt"/>
              </a:rPr>
              <a:t>d</a:t>
            </a:r>
          </a:p>
          <a:p>
            <a:endParaRPr lang="en-US" sz="2200" i="1" baseline="-25000" dirty="0" smtClean="0">
              <a:latin typeface="+mj-lt"/>
            </a:endParaRPr>
          </a:p>
          <a:p>
            <a:endParaRPr lang="en-US" sz="2200" i="1" baseline="-25000" dirty="0" smtClean="0">
              <a:latin typeface="+mj-lt"/>
            </a:endParaRPr>
          </a:p>
          <a:p>
            <a:endParaRPr lang="en-US" sz="2200" i="1" baseline="-25000" dirty="0" smtClean="0">
              <a:latin typeface="+mj-lt"/>
            </a:endParaRPr>
          </a:p>
          <a:p>
            <a:endParaRPr lang="en-US" sz="2200" i="1" baseline="-25000" dirty="0" smtClean="0">
              <a:latin typeface="+mj-lt"/>
            </a:endParaRPr>
          </a:p>
          <a:p>
            <a:endParaRPr lang="en-US" sz="2200" i="1" baseline="-25000" dirty="0" smtClean="0">
              <a:latin typeface="+mj-lt"/>
            </a:endParaRPr>
          </a:p>
          <a:p>
            <a:endParaRPr lang="en-US" sz="2400" baseline="-25000" dirty="0" smtClean="0">
              <a:latin typeface="+mj-lt"/>
            </a:endParaRPr>
          </a:p>
          <a:p>
            <a:r>
              <a:rPr lang="en-US" sz="2400" dirty="0" smtClean="0">
                <a:latin typeface="+mj-lt"/>
              </a:rPr>
              <a:t>Slot time </a:t>
            </a:r>
            <a:r>
              <a:rPr lang="en-US" sz="2200" i="1" dirty="0" err="1" smtClean="0">
                <a:latin typeface="+mj-lt"/>
              </a:rPr>
              <a:t>T</a:t>
            </a:r>
            <a:r>
              <a:rPr lang="en-US" sz="2200" i="1" baseline="-25000" dirty="0" err="1" smtClean="0">
                <a:latin typeface="+mj-lt"/>
              </a:rPr>
              <a:t>slot</a:t>
            </a:r>
            <a:r>
              <a:rPr lang="en-US" sz="2200" dirty="0" smtClean="0">
                <a:latin typeface="+mj-lt"/>
              </a:rPr>
              <a:t>=0.5</a:t>
            </a:r>
            <a:r>
              <a:rPr lang="en-US" sz="2400" dirty="0" smtClean="0">
                <a:latin typeface="+mj-lt"/>
              </a:rPr>
              <a:t> msec. Then, </a:t>
            </a:r>
            <a:r>
              <a:rPr lang="en-US" sz="2400" i="1" dirty="0" smtClean="0">
                <a:latin typeface="+mj-lt"/>
              </a:rPr>
              <a:t>one</a:t>
            </a:r>
            <a:r>
              <a:rPr lang="en-US" sz="2400" dirty="0" smtClean="0">
                <a:latin typeface="+mj-lt"/>
              </a:rPr>
              <a:t> reference symbol per slot is needed in the time domain to estimate the channel correctly.</a:t>
            </a:r>
            <a:endParaRPr lang="en-US" sz="2400" baseline="-250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15</a:t>
            </a:fld>
            <a:endParaRPr lang="en-US"/>
          </a:p>
        </p:txBody>
      </p:sp>
      <p:graphicFrame>
        <p:nvGraphicFramePr>
          <p:cNvPr id="73731" name="Object 3"/>
          <p:cNvGraphicFramePr>
            <a:graphicFrameLocks noChangeAspect="1"/>
          </p:cNvGraphicFramePr>
          <p:nvPr>
            <p:extLst>
              <p:ext uri="{D42A27DB-BD31-4B8C-83A1-F6EECF244321}">
                <p14:modId xmlns:p14="http://schemas.microsoft.com/office/powerpoint/2010/main" val="1452938726"/>
              </p:ext>
            </p:extLst>
          </p:nvPr>
        </p:nvGraphicFramePr>
        <p:xfrm>
          <a:off x="914400" y="3581400"/>
          <a:ext cx="7694290" cy="1295400"/>
        </p:xfrm>
        <a:graphic>
          <a:graphicData uri="http://schemas.openxmlformats.org/presentationml/2006/ole">
            <mc:AlternateContent xmlns:mc="http://schemas.openxmlformats.org/markup-compatibility/2006">
              <mc:Choice xmlns:v="urn:schemas-microsoft-com:vml" Requires="v">
                <p:oleObj spid="_x0000_s73872" name="Document" r:id="rId3" imgW="5628859" imgH="947589" progId="Word.Document.12">
                  <p:embed/>
                </p:oleObj>
              </mc:Choice>
              <mc:Fallback>
                <p:oleObj name="Document" r:id="rId3" imgW="5628859" imgH="947589"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81400"/>
                        <a:ext cx="7694290" cy="129540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signals</a:t>
            </a:r>
            <a:endParaRPr lang="en-US" dirty="0"/>
          </a:p>
        </p:txBody>
      </p:sp>
      <p:sp>
        <p:nvSpPr>
          <p:cNvPr id="3" name="Content Placeholder 2"/>
          <p:cNvSpPr>
            <a:spLocks noGrp="1"/>
          </p:cNvSpPr>
          <p:nvPr>
            <p:ph idx="1"/>
          </p:nvPr>
        </p:nvSpPr>
        <p:spPr/>
        <p:txBody>
          <a:bodyPr/>
          <a:lstStyle/>
          <a:p>
            <a:r>
              <a:rPr lang="en-US" sz="2400" dirty="0" smtClean="0">
                <a:latin typeface="+mj-lt"/>
              </a:rPr>
              <a:t>Considering 90%, 50% coherence bandwidth:</a:t>
            </a:r>
          </a:p>
          <a:p>
            <a:pPr lvl="1"/>
            <a:r>
              <a:rPr lang="en-US" sz="2000" dirty="0" smtClean="0">
                <a:latin typeface="+mj-lt"/>
              </a:rPr>
              <a:t>where      is the </a:t>
            </a:r>
            <a:r>
              <a:rPr lang="en-US" sz="2000" dirty="0" err="1" smtClean="0">
                <a:latin typeface="+mj-lt"/>
              </a:rPr>
              <a:t>RMS</a:t>
            </a:r>
            <a:r>
              <a:rPr lang="en-US" sz="2000" dirty="0" smtClean="0">
                <a:latin typeface="+mj-lt"/>
              </a:rPr>
              <a:t> delay spread.</a:t>
            </a:r>
          </a:p>
          <a:p>
            <a:r>
              <a:rPr lang="en-US" sz="2400" dirty="0" smtClean="0">
                <a:latin typeface="+mj-lt"/>
              </a:rPr>
              <a:t>Outdoor </a:t>
            </a:r>
            <a:r>
              <a:rPr lang="en-US" sz="2400" dirty="0" err="1" smtClean="0">
                <a:latin typeface="+mj-lt"/>
              </a:rPr>
              <a:t>RMS</a:t>
            </a:r>
            <a:r>
              <a:rPr lang="en-US" sz="2400" dirty="0" smtClean="0">
                <a:latin typeface="+mj-lt"/>
              </a:rPr>
              <a:t> delay spread is estimated as:</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If               then freq. selective fading and </a:t>
            </a:r>
            <a:r>
              <a:rPr lang="en-US" sz="2400" dirty="0" err="1" smtClean="0">
                <a:latin typeface="+mj-lt"/>
              </a:rPr>
              <a:t>FDE</a:t>
            </a:r>
            <a:r>
              <a:rPr lang="en-US" sz="2400" dirty="0" smtClean="0">
                <a:latin typeface="+mj-lt"/>
              </a:rPr>
              <a:t> is needed.</a:t>
            </a:r>
          </a:p>
          <a:p>
            <a:pPr lvl="1"/>
            <a:r>
              <a:rPr lang="en-US" sz="2000" dirty="0" smtClean="0">
                <a:latin typeface="+mj-lt"/>
              </a:rPr>
              <a:t>We propose that the spacing between 2 reference symbols in frequency in a RB is 30 KHz to resolve frequency variations.</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16</a:t>
            </a:fld>
            <a:endParaRPr lang="en-US"/>
          </a:p>
        </p:txBody>
      </p:sp>
      <p:graphicFrame>
        <p:nvGraphicFramePr>
          <p:cNvPr id="7" name="Object 6"/>
          <p:cNvGraphicFramePr>
            <a:graphicFrameLocks noChangeAspect="1"/>
          </p:cNvGraphicFramePr>
          <p:nvPr/>
        </p:nvGraphicFramePr>
        <p:xfrm>
          <a:off x="6915150" y="1752600"/>
          <a:ext cx="1238250" cy="304800"/>
        </p:xfrm>
        <a:graphic>
          <a:graphicData uri="http://schemas.openxmlformats.org/presentationml/2006/ole">
            <mc:AlternateContent xmlns:mc="http://schemas.openxmlformats.org/markup-compatibility/2006">
              <mc:Choice xmlns:v="urn:schemas-microsoft-com:vml" Requires="v">
                <p:oleObj spid="_x0000_s75595" name="Equation" r:id="rId3" imgW="825480" imgH="203040" progId="Equation.3">
                  <p:embed/>
                </p:oleObj>
              </mc:Choice>
              <mc:Fallback>
                <p:oleObj name="Equation" r:id="rId3" imgW="82548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1752600"/>
                        <a:ext cx="12382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5" name="Object 3"/>
          <p:cNvGraphicFramePr>
            <a:graphicFrameLocks noChangeAspect="1"/>
          </p:cNvGraphicFramePr>
          <p:nvPr/>
        </p:nvGraphicFramePr>
        <p:xfrm>
          <a:off x="6934200" y="2133600"/>
          <a:ext cx="1143000" cy="304800"/>
        </p:xfrm>
        <a:graphic>
          <a:graphicData uri="http://schemas.openxmlformats.org/presentationml/2006/ole">
            <mc:AlternateContent xmlns:mc="http://schemas.openxmlformats.org/markup-compatibility/2006">
              <mc:Choice xmlns:v="urn:schemas-microsoft-com:vml" Requires="v">
                <p:oleObj spid="_x0000_s75596" name="Equation" r:id="rId5" imgW="761760" imgH="203040" progId="Equation.3">
                  <p:embed/>
                </p:oleObj>
              </mc:Choice>
              <mc:Fallback>
                <p:oleObj name="Equation" r:id="rId5" imgW="76176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133600"/>
                        <a:ext cx="1143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209800" y="2438400"/>
          <a:ext cx="317500" cy="340179"/>
        </p:xfrm>
        <a:graphic>
          <a:graphicData uri="http://schemas.openxmlformats.org/presentationml/2006/ole">
            <mc:AlternateContent xmlns:mc="http://schemas.openxmlformats.org/markup-compatibility/2006">
              <mc:Choice xmlns:v="urn:schemas-microsoft-com:vml" Requires="v">
                <p:oleObj spid="_x0000_s75597" name="Equation" r:id="rId7" imgW="177480" imgH="190440" progId="Equation.3">
                  <p:embed/>
                </p:oleObj>
              </mc:Choice>
              <mc:Fallback>
                <p:oleObj name="Equation" r:id="rId7" imgW="177480" imgH="1904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438400"/>
                        <a:ext cx="317500" cy="3401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477000" y="2819400"/>
          <a:ext cx="1234017" cy="419100"/>
        </p:xfrm>
        <a:graphic>
          <a:graphicData uri="http://schemas.openxmlformats.org/presentationml/2006/ole">
            <mc:AlternateContent xmlns:mc="http://schemas.openxmlformats.org/markup-compatibility/2006">
              <mc:Choice xmlns:v="urn:schemas-microsoft-com:vml" Requires="v">
                <p:oleObj spid="_x0000_s75598" name="Equation" r:id="rId9" imgW="672840" imgH="228600" progId="Equation.3">
                  <p:embed/>
                </p:oleObj>
              </mc:Choice>
              <mc:Fallback>
                <p:oleObj name="Equation" r:id="rId9" imgW="672840" imgH="228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2819400"/>
                        <a:ext cx="1234017"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9" name="Object 7"/>
          <p:cNvGraphicFramePr>
            <a:graphicFrameLocks noChangeAspect="1"/>
          </p:cNvGraphicFramePr>
          <p:nvPr/>
        </p:nvGraphicFramePr>
        <p:xfrm>
          <a:off x="1066800" y="3733800"/>
          <a:ext cx="6688248" cy="1143000"/>
        </p:xfrm>
        <a:graphic>
          <a:graphicData uri="http://schemas.openxmlformats.org/presentationml/2006/ole">
            <mc:AlternateContent xmlns:mc="http://schemas.openxmlformats.org/markup-compatibility/2006">
              <mc:Choice xmlns:v="urn:schemas-microsoft-com:vml" Requires="v">
                <p:oleObj spid="_x0000_s75599" name="Document" r:id="rId11" imgW="5628859" imgH="962733" progId="Word.Document.12">
                  <p:embed/>
                </p:oleObj>
              </mc:Choice>
              <mc:Fallback>
                <p:oleObj name="Document" r:id="rId11" imgW="5628859" imgH="962733" progId="Word.Document.12">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6800" y="3733800"/>
                        <a:ext cx="668824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1295400" y="3276600"/>
            <a:ext cx="762000" cy="276999"/>
          </a:xfrm>
          <a:prstGeom prst="rect">
            <a:avLst/>
          </a:prstGeom>
          <a:noFill/>
        </p:spPr>
        <p:txBody>
          <a:bodyPr wrap="square" rtlCol="0">
            <a:spAutoFit/>
          </a:bodyPr>
          <a:lstStyle/>
          <a:p>
            <a:r>
              <a:rPr lang="en-US" i="1" dirty="0" smtClean="0"/>
              <a:t>d</a:t>
            </a:r>
            <a:r>
              <a:rPr lang="en-US" dirty="0" smtClean="0"/>
              <a:t>=500m</a:t>
            </a:r>
            <a:endParaRPr lang="en-US" dirty="0"/>
          </a:p>
        </p:txBody>
      </p:sp>
      <p:graphicFrame>
        <p:nvGraphicFramePr>
          <p:cNvPr id="13" name="Object 12"/>
          <p:cNvGraphicFramePr>
            <a:graphicFrameLocks noChangeAspect="1"/>
          </p:cNvGraphicFramePr>
          <p:nvPr/>
        </p:nvGraphicFramePr>
        <p:xfrm>
          <a:off x="1371600" y="5105400"/>
          <a:ext cx="990599" cy="304800"/>
        </p:xfrm>
        <a:graphic>
          <a:graphicData uri="http://schemas.openxmlformats.org/presentationml/2006/ole">
            <mc:AlternateContent xmlns:mc="http://schemas.openxmlformats.org/markup-compatibility/2006">
              <mc:Choice xmlns:v="urn:schemas-microsoft-com:vml" Requires="v">
                <p:oleObj spid="_x0000_s75600" name="Equation" r:id="rId13" imgW="660240" imgH="203040" progId="Equation.3">
                  <p:embed/>
                </p:oleObj>
              </mc:Choice>
              <mc:Fallback>
                <p:oleObj name="Equation" r:id="rId13" imgW="660240" imgH="20304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71600" y="5105400"/>
                        <a:ext cx="990599"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066800"/>
          </a:xfrm>
        </p:spPr>
        <p:txBody>
          <a:bodyPr/>
          <a:lstStyle/>
          <a:p>
            <a:r>
              <a:rPr lang="en-US" sz="3000" dirty="0" smtClean="0"/>
              <a:t>Aid for Coherent </a:t>
            </a:r>
            <a:r>
              <a:rPr lang="en-US" sz="3000" dirty="0"/>
              <a:t>D</a:t>
            </a:r>
            <a:r>
              <a:rPr lang="en-US" sz="3000" dirty="0" smtClean="0"/>
              <a:t>etection, FDE,  Synchronization, Random Access and Scheduling</a:t>
            </a:r>
            <a:endParaRPr lang="en-US" sz="3000" dirty="0"/>
          </a:p>
        </p:txBody>
      </p:sp>
      <p:sp>
        <p:nvSpPr>
          <p:cNvPr id="3" name="Content Placeholder 2"/>
          <p:cNvSpPr>
            <a:spLocks noGrp="1"/>
          </p:cNvSpPr>
          <p:nvPr>
            <p:ph idx="1"/>
          </p:nvPr>
        </p:nvSpPr>
        <p:spPr/>
        <p:txBody>
          <a:bodyPr/>
          <a:lstStyle/>
          <a:p>
            <a:r>
              <a:rPr lang="en-US" sz="2400" dirty="0" smtClean="0">
                <a:latin typeface="+mj-lt"/>
              </a:rPr>
              <a:t>Preambles or beacons and reference signals (RSs) are formed with </a:t>
            </a:r>
            <a:r>
              <a:rPr lang="en-US" sz="2400" dirty="0" err="1" smtClean="0">
                <a:latin typeface="+mj-lt"/>
              </a:rPr>
              <a:t>Zadoff</a:t>
            </a:r>
            <a:r>
              <a:rPr lang="en-US" sz="2400" dirty="0" smtClean="0">
                <a:latin typeface="+mj-lt"/>
              </a:rPr>
              <a:t>-Chu (ZC) sequences of length </a:t>
            </a:r>
            <a:r>
              <a:rPr lang="en-US" sz="2400" i="1" dirty="0" smtClean="0">
                <a:latin typeface="+mj-lt"/>
              </a:rPr>
              <a:t>N.</a:t>
            </a:r>
          </a:p>
          <a:p>
            <a:pPr lvl="1"/>
            <a:r>
              <a:rPr lang="en-US" sz="2000" dirty="0" smtClean="0">
                <a:latin typeface="+mj-lt"/>
              </a:rPr>
              <a:t> Constant-amplitude zero-correlation (CAZAC) sequences</a:t>
            </a:r>
          </a:p>
          <a:p>
            <a:endParaRPr lang="en-US" sz="2400" dirty="0" smtClean="0">
              <a:latin typeface="+mj-lt"/>
            </a:endParaRPr>
          </a:p>
          <a:p>
            <a:endParaRPr lang="en-US" sz="2200" i="1" dirty="0" smtClean="0">
              <a:latin typeface="+mj-lt"/>
            </a:endParaRPr>
          </a:p>
          <a:p>
            <a:endParaRPr lang="en-US" sz="2200" i="1" dirty="0" smtClean="0">
              <a:latin typeface="+mj-lt"/>
            </a:endParaRPr>
          </a:p>
          <a:p>
            <a:r>
              <a:rPr lang="en-US" sz="2200" dirty="0">
                <a:latin typeface="+mj-lt"/>
              </a:rPr>
              <a:t>w</a:t>
            </a:r>
            <a:r>
              <a:rPr lang="en-US" sz="2200" dirty="0" smtClean="0">
                <a:latin typeface="+mj-lt"/>
              </a:rPr>
              <a:t>here</a:t>
            </a:r>
            <a:r>
              <a:rPr lang="en-US" sz="2200" i="1" dirty="0" smtClean="0">
                <a:latin typeface="+mj-lt"/>
              </a:rPr>
              <a:t> W</a:t>
            </a:r>
            <a:r>
              <a:rPr lang="en-US" sz="2200" i="1" baseline="-25000" dirty="0" smtClean="0">
                <a:latin typeface="+mj-lt"/>
              </a:rPr>
              <a:t>N</a:t>
            </a:r>
            <a:r>
              <a:rPr lang="en-US" sz="2400" dirty="0" smtClean="0">
                <a:latin typeface="+mj-lt"/>
              </a:rPr>
              <a:t> is a primitive </a:t>
            </a:r>
            <a:r>
              <a:rPr lang="en-US" sz="2400" i="1" dirty="0" smtClean="0">
                <a:latin typeface="+mj-lt"/>
              </a:rPr>
              <a:t>n</a:t>
            </a:r>
            <a:r>
              <a:rPr lang="en-US" sz="2400" dirty="0" smtClean="0">
                <a:latin typeface="+mj-lt"/>
              </a:rPr>
              <a:t>th root of unity, </a:t>
            </a:r>
            <a:r>
              <a:rPr lang="en-US" sz="2400" i="1" dirty="0" smtClean="0">
                <a:latin typeface="+mj-lt"/>
              </a:rPr>
              <a:t>r</a:t>
            </a:r>
            <a:r>
              <a:rPr lang="en-US" sz="2400" dirty="0" smtClean="0">
                <a:latin typeface="+mj-lt"/>
              </a:rPr>
              <a:t> is a relative prime to </a:t>
            </a:r>
            <a:r>
              <a:rPr lang="en-US" sz="2400" i="1" dirty="0" smtClean="0">
                <a:latin typeface="+mj-lt"/>
              </a:rPr>
              <a:t>N</a:t>
            </a:r>
            <a:r>
              <a:rPr lang="en-US" sz="2400" dirty="0" smtClean="0">
                <a:latin typeface="+mj-lt"/>
              </a:rPr>
              <a:t>, sequence index </a:t>
            </a:r>
            <a:r>
              <a:rPr lang="en-US" sz="2400" i="1" dirty="0" smtClean="0">
                <a:latin typeface="+mj-lt"/>
              </a:rPr>
              <a:t>k = 0, 1, ...,N-1</a:t>
            </a:r>
            <a:r>
              <a:rPr lang="en-US" sz="2400" dirty="0" smtClean="0">
                <a:latin typeface="+mj-lt"/>
              </a:rPr>
              <a:t>and </a:t>
            </a:r>
            <a:r>
              <a:rPr lang="en-US" sz="2400" i="1" dirty="0" smtClean="0">
                <a:latin typeface="+mj-lt"/>
              </a:rPr>
              <a:t>q</a:t>
            </a:r>
            <a:r>
              <a:rPr lang="en-US" sz="2400" dirty="0" smtClean="0">
                <a:latin typeface="+mj-lt"/>
              </a:rPr>
              <a:t> is any integer.</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17</a:t>
            </a:fld>
            <a:endParaRPr lang="en-US"/>
          </a:p>
        </p:txBody>
      </p:sp>
      <p:graphicFrame>
        <p:nvGraphicFramePr>
          <p:cNvPr id="75778" name="Object 2"/>
          <p:cNvGraphicFramePr>
            <a:graphicFrameLocks noChangeAspect="1"/>
          </p:cNvGraphicFramePr>
          <p:nvPr>
            <p:extLst>
              <p:ext uri="{D42A27DB-BD31-4B8C-83A1-F6EECF244321}">
                <p14:modId xmlns:p14="http://schemas.microsoft.com/office/powerpoint/2010/main" val="303554902"/>
              </p:ext>
            </p:extLst>
          </p:nvPr>
        </p:nvGraphicFramePr>
        <p:xfrm>
          <a:off x="3263900" y="3200400"/>
          <a:ext cx="2484416" cy="1073150"/>
        </p:xfrm>
        <a:graphic>
          <a:graphicData uri="http://schemas.openxmlformats.org/presentationml/2006/ole">
            <mc:AlternateContent xmlns:mc="http://schemas.openxmlformats.org/markup-compatibility/2006">
              <mc:Choice xmlns:v="urn:schemas-microsoft-com:vml" Requires="v">
                <p:oleObj spid="_x0000_s76066" name="Equation" r:id="rId3" imgW="1587240" imgH="685800" progId="Equation.3">
                  <p:embed/>
                </p:oleObj>
              </mc:Choice>
              <mc:Fallback>
                <p:oleObj name="Equation" r:id="rId3" imgW="1587240" imgH="685800" progId="Equation.3">
                  <p:embed/>
                  <p:pic>
                    <p:nvPicPr>
                      <p:cNvPr id="0" name="Picture 2"/>
                      <p:cNvPicPr>
                        <a:picLocks noChangeAspect="1" noChangeArrowheads="1"/>
                      </p:cNvPicPr>
                      <p:nvPr/>
                    </p:nvPicPr>
                    <p:blipFill>
                      <a:blip r:embed="rId4"/>
                      <a:srcRect/>
                      <a:stretch>
                        <a:fillRect/>
                      </a:stretch>
                    </p:blipFill>
                    <p:spPr bwMode="auto">
                      <a:xfrm>
                        <a:off x="3263900" y="3200400"/>
                        <a:ext cx="2484416" cy="1073150"/>
                      </a:xfrm>
                      <a:prstGeom prst="rect">
                        <a:avLst/>
                      </a:prstGeom>
                      <a:noFill/>
                      <a:ln>
                        <a:noFill/>
                      </a:ln>
                      <a:effectLst/>
                      <a:extLst/>
                    </p:spPr>
                  </p:pic>
                </p:oleObj>
              </mc:Fallback>
            </mc:AlternateContent>
          </a:graphicData>
        </a:graphic>
      </p:graphicFrame>
      <p:graphicFrame>
        <p:nvGraphicFramePr>
          <p:cNvPr id="75779" name="Object 3"/>
          <p:cNvGraphicFramePr>
            <a:graphicFrameLocks noChangeAspect="1"/>
          </p:cNvGraphicFramePr>
          <p:nvPr>
            <p:extLst>
              <p:ext uri="{D42A27DB-BD31-4B8C-83A1-F6EECF244321}">
                <p14:modId xmlns:p14="http://schemas.microsoft.com/office/powerpoint/2010/main" val="1705668163"/>
              </p:ext>
            </p:extLst>
          </p:nvPr>
        </p:nvGraphicFramePr>
        <p:xfrm>
          <a:off x="6118600" y="3429000"/>
          <a:ext cx="1196600" cy="539750"/>
        </p:xfrm>
        <a:graphic>
          <a:graphicData uri="http://schemas.openxmlformats.org/presentationml/2006/ole">
            <mc:AlternateContent xmlns:mc="http://schemas.openxmlformats.org/markup-compatibility/2006">
              <mc:Choice xmlns:v="urn:schemas-microsoft-com:vml" Requires="v">
                <p:oleObj spid="_x0000_s76067" name="Equation" r:id="rId5" imgW="761760" imgH="342720" progId="Equation.3">
                  <p:embed/>
                </p:oleObj>
              </mc:Choice>
              <mc:Fallback>
                <p:oleObj name="Equation" r:id="rId5" imgW="761760" imgH="342720" progId="Equation.3">
                  <p:embed/>
                  <p:pic>
                    <p:nvPicPr>
                      <p:cNvPr id="0" name="Picture 3"/>
                      <p:cNvPicPr>
                        <a:picLocks noChangeAspect="1" noChangeArrowheads="1"/>
                      </p:cNvPicPr>
                      <p:nvPr/>
                    </p:nvPicPr>
                    <p:blipFill>
                      <a:blip r:embed="rId6"/>
                      <a:srcRect/>
                      <a:stretch>
                        <a:fillRect/>
                      </a:stretch>
                    </p:blipFill>
                    <p:spPr bwMode="auto">
                      <a:xfrm>
                        <a:off x="6118600" y="3429000"/>
                        <a:ext cx="1196600" cy="53975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ZC sequences</a:t>
            </a:r>
            <a:endParaRPr lang="en-US" dirty="0"/>
          </a:p>
        </p:txBody>
      </p:sp>
      <p:sp>
        <p:nvSpPr>
          <p:cNvPr id="3" name="Content Placeholder 2"/>
          <p:cNvSpPr>
            <a:spLocks noGrp="1"/>
          </p:cNvSpPr>
          <p:nvPr>
            <p:ph idx="1"/>
          </p:nvPr>
        </p:nvSpPr>
        <p:spPr/>
        <p:txBody>
          <a:bodyPr/>
          <a:lstStyle/>
          <a:p>
            <a:r>
              <a:rPr lang="en-US" sz="2400" dirty="0" smtClean="0">
                <a:latin typeface="+mj-lt"/>
              </a:rPr>
              <a:t>ZC sequences have constant amplitude and so its </a:t>
            </a:r>
            <a:r>
              <a:rPr lang="en-US" sz="2400" i="1" dirty="0" smtClean="0">
                <a:latin typeface="+mj-lt"/>
              </a:rPr>
              <a:t>N</a:t>
            </a:r>
            <a:r>
              <a:rPr lang="en-US" sz="2400" dirty="0" smtClean="0">
                <a:latin typeface="+mj-lt"/>
              </a:rPr>
              <a:t>-point </a:t>
            </a:r>
            <a:r>
              <a:rPr lang="en-US" sz="2400" dirty="0">
                <a:latin typeface="+mj-lt"/>
              </a:rPr>
              <a:t>D</a:t>
            </a:r>
            <a:r>
              <a:rPr lang="en-US" sz="2400" dirty="0" smtClean="0">
                <a:latin typeface="+mj-lt"/>
              </a:rPr>
              <a:t>FT. </a:t>
            </a:r>
          </a:p>
          <a:p>
            <a:pPr lvl="1"/>
            <a:r>
              <a:rPr lang="en-US" sz="2000" dirty="0" smtClean="0">
                <a:latin typeface="+mj-lt"/>
              </a:rPr>
              <a:t>This limits the PAPR and simplifies implementation as only phases have to be generated and stored, besides of bypassing the FFT at transmitter for DFT-S OFDM.</a:t>
            </a:r>
          </a:p>
          <a:p>
            <a:r>
              <a:rPr lang="en-US" sz="2400" dirty="0" smtClean="0">
                <a:latin typeface="+mj-lt"/>
              </a:rPr>
              <a:t>ZC sequences have ideal cyclic autocorrelation, i.e., the correlation with its shifted version is a delta function</a:t>
            </a:r>
          </a:p>
          <a:p>
            <a:pPr lvl="1"/>
            <a:r>
              <a:rPr lang="en-US" sz="2000" dirty="0" smtClean="0">
                <a:latin typeface="+mj-lt"/>
              </a:rPr>
              <a:t>Thus, a [large] set of orthogonal preambles or reference signals is possible to generate.</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mode Discovery</a:t>
            </a:r>
            <a:endParaRPr lang="en-US" dirty="0"/>
          </a:p>
        </p:txBody>
      </p:sp>
      <p:sp>
        <p:nvSpPr>
          <p:cNvPr id="3" name="Content Placeholder 2"/>
          <p:cNvSpPr>
            <a:spLocks noGrp="1"/>
          </p:cNvSpPr>
          <p:nvPr>
            <p:ph idx="1"/>
          </p:nvPr>
        </p:nvSpPr>
        <p:spPr/>
        <p:txBody>
          <a:bodyPr/>
          <a:lstStyle/>
          <a:p>
            <a:r>
              <a:rPr lang="en-US" sz="2400" dirty="0">
                <a:latin typeface="+mj-lt"/>
              </a:rPr>
              <a:t>Peer aware communication networks </a:t>
            </a:r>
            <a:r>
              <a:rPr lang="en-US" sz="2400" dirty="0" smtClean="0">
                <a:latin typeface="+mj-lt"/>
              </a:rPr>
              <a:t>are aimed to operate </a:t>
            </a:r>
            <a:r>
              <a:rPr lang="en-US" sz="2400" dirty="0">
                <a:latin typeface="+mj-lt"/>
              </a:rPr>
              <a:t>without central </a:t>
            </a:r>
            <a:r>
              <a:rPr lang="en-US" sz="2400" dirty="0" smtClean="0">
                <a:latin typeface="+mj-lt"/>
              </a:rPr>
              <a:t>control:</a:t>
            </a:r>
          </a:p>
          <a:p>
            <a:pPr lvl="1"/>
            <a:r>
              <a:rPr lang="en-US" sz="2000" dirty="0" smtClean="0">
                <a:latin typeface="+mj-lt"/>
              </a:rPr>
              <a:t> Hence, </a:t>
            </a:r>
            <a:r>
              <a:rPr lang="en-US" sz="2000" dirty="0">
                <a:latin typeface="+mj-lt"/>
              </a:rPr>
              <a:t>transmission for initial </a:t>
            </a:r>
            <a:r>
              <a:rPr lang="en-US" sz="2000" dirty="0" smtClean="0">
                <a:latin typeface="+mj-lt"/>
              </a:rPr>
              <a:t>discovery or re-discovery </a:t>
            </a:r>
            <a:r>
              <a:rPr lang="en-US" sz="2000" dirty="0">
                <a:latin typeface="+mj-lt"/>
              </a:rPr>
              <a:t>among peers </a:t>
            </a:r>
            <a:r>
              <a:rPr lang="en-US" sz="2000" dirty="0" smtClean="0">
                <a:latin typeface="+mj-lt"/>
              </a:rPr>
              <a:t>is asynchronous</a:t>
            </a:r>
            <a:r>
              <a:rPr lang="en-US" sz="2000" dirty="0">
                <a:latin typeface="+mj-lt"/>
              </a:rPr>
              <a:t>. </a:t>
            </a:r>
            <a:endParaRPr lang="en-US" sz="2000" dirty="0" smtClean="0">
              <a:latin typeface="+mj-lt"/>
            </a:endParaRPr>
          </a:p>
          <a:p>
            <a:r>
              <a:rPr lang="en-US" sz="2400" dirty="0" smtClean="0">
                <a:latin typeface="+mj-lt"/>
              </a:rPr>
              <a:t>Thus</a:t>
            </a:r>
            <a:r>
              <a:rPr lang="en-US" sz="2400" dirty="0">
                <a:latin typeface="+mj-lt"/>
              </a:rPr>
              <a:t>, a preamble sequence is required for time and frame synchronization at start up or when </a:t>
            </a:r>
            <a:r>
              <a:rPr lang="en-US" sz="2400" dirty="0" smtClean="0">
                <a:latin typeface="+mj-lt"/>
              </a:rPr>
              <a:t>re-synchronization is required for discovery or communication. </a:t>
            </a:r>
          </a:p>
          <a:p>
            <a:endParaRPr lang="en-US" sz="2400" dirty="0" smtClean="0">
              <a:latin typeface="+mj-lt"/>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19</a:t>
            </a:fld>
            <a:endParaRPr lang="en-US"/>
          </a:p>
        </p:txBody>
      </p:sp>
    </p:spTree>
    <p:extLst>
      <p:ext uri="{BB962C8B-B14F-4D97-AF65-F5344CB8AC3E}">
        <p14:creationId xmlns:p14="http://schemas.microsoft.com/office/powerpoint/2010/main" val="4176390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rPr lang="en-US" smtClean="0"/>
              <a:t>Outline</a:t>
            </a:r>
          </a:p>
        </p:txBody>
      </p:sp>
      <p:sp>
        <p:nvSpPr>
          <p:cNvPr id="6" name="Content Placeholder 5"/>
          <p:cNvSpPr>
            <a:spLocks noGrp="1"/>
          </p:cNvSpPr>
          <p:nvPr>
            <p:ph idx="1"/>
          </p:nvPr>
        </p:nvSpPr>
        <p:spPr/>
        <p:txBody>
          <a:bodyPr/>
          <a:lstStyle/>
          <a:p>
            <a:pPr>
              <a:defRPr/>
            </a:pPr>
            <a:r>
              <a:rPr lang="en-US" sz="2400" dirty="0" smtClean="0">
                <a:latin typeface="+mj-lt"/>
              </a:rPr>
              <a:t>General PHY description</a:t>
            </a:r>
          </a:p>
          <a:p>
            <a:pPr>
              <a:defRPr/>
            </a:pPr>
            <a:r>
              <a:rPr lang="en-US" sz="2400" dirty="0" smtClean="0">
                <a:latin typeface="+mj-lt"/>
              </a:rPr>
              <a:t>Physical Channels </a:t>
            </a:r>
          </a:p>
          <a:p>
            <a:pPr>
              <a:defRPr/>
            </a:pPr>
            <a:r>
              <a:rPr lang="en-US" sz="2400" dirty="0" smtClean="0">
                <a:latin typeface="+mj-lt"/>
              </a:rPr>
              <a:t>Modulation Parameters</a:t>
            </a:r>
          </a:p>
          <a:p>
            <a:pPr>
              <a:defRPr/>
            </a:pPr>
            <a:r>
              <a:rPr lang="en-US" sz="2400" dirty="0" smtClean="0">
                <a:latin typeface="+mj-lt"/>
              </a:rPr>
              <a:t>PHY Layer Procedures (Discovery)</a:t>
            </a:r>
          </a:p>
          <a:p>
            <a:pPr>
              <a:defRPr/>
            </a:pPr>
            <a:r>
              <a:rPr lang="en-US" sz="2400" dirty="0" smtClean="0">
                <a:latin typeface="+mj-lt"/>
              </a:rPr>
              <a:t>PHY Measurements</a:t>
            </a:r>
            <a:endParaRPr lang="en-US" sz="2400" dirty="0">
              <a:latin typeface="+mj-lt"/>
            </a:endParaRPr>
          </a:p>
        </p:txBody>
      </p:sp>
      <p:sp>
        <p:nvSpPr>
          <p:cNvPr id="4100" name="Date Placeholder 1"/>
          <p:cNvSpPr>
            <a:spLocks noGrp="1"/>
          </p:cNvSpPr>
          <p:nvPr>
            <p:ph type="dt" sz="quarter" idx="10"/>
          </p:nvPr>
        </p:nvSpPr>
        <p:spPr>
          <a:noFill/>
        </p:spPr>
        <p:txBody>
          <a:bodyPr/>
          <a:lstStyle/>
          <a:p>
            <a:r>
              <a:rPr lang="en-US"/>
              <a:t>May 2013</a:t>
            </a:r>
          </a:p>
        </p:txBody>
      </p:sp>
      <p:sp>
        <p:nvSpPr>
          <p:cNvPr id="4101" name="Footer Placeholder 2"/>
          <p:cNvSpPr>
            <a:spLocks noGrp="1"/>
          </p:cNvSpPr>
          <p:nvPr>
            <p:ph type="ftr" sz="quarter" idx="11"/>
          </p:nvPr>
        </p:nvSpPr>
        <p:spPr>
          <a:noFill/>
        </p:spPr>
        <p:txBody>
          <a:bodyPr/>
          <a:lstStyle/>
          <a:p>
            <a:r>
              <a:rPr lang="en-US" smtClean="0"/>
              <a:t>Hernandez,Li,Dotlić,Miura (NICT)</a:t>
            </a:r>
          </a:p>
        </p:txBody>
      </p:sp>
      <p:sp>
        <p:nvSpPr>
          <p:cNvPr id="4102" name="Slide Number Placeholder 3"/>
          <p:cNvSpPr>
            <a:spLocks noGrp="1"/>
          </p:cNvSpPr>
          <p:nvPr>
            <p:ph type="sldNum" sz="quarter" idx="12"/>
          </p:nvPr>
        </p:nvSpPr>
        <p:spPr>
          <a:noFill/>
        </p:spPr>
        <p:txBody>
          <a:bodyPr/>
          <a:lstStyle/>
          <a:p>
            <a:r>
              <a:rPr lang="en-US" smtClean="0"/>
              <a:t>Slide </a:t>
            </a:r>
            <a:fld id="{4689FF6E-FD48-4BF1-B804-ADD1386DA3DD}"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mode Discovery</a:t>
            </a:r>
          </a:p>
        </p:txBody>
      </p:sp>
      <p:sp>
        <p:nvSpPr>
          <p:cNvPr id="3" name="Content Placeholder 2"/>
          <p:cNvSpPr>
            <a:spLocks noGrp="1"/>
          </p:cNvSpPr>
          <p:nvPr>
            <p:ph idx="1"/>
          </p:nvPr>
        </p:nvSpPr>
        <p:spPr>
          <a:xfrm>
            <a:off x="685800" y="1676400"/>
            <a:ext cx="7772400" cy="4495800"/>
          </a:xfrm>
        </p:spPr>
        <p:txBody>
          <a:bodyPr/>
          <a:lstStyle/>
          <a:p>
            <a:r>
              <a:rPr lang="en-US" sz="2400" dirty="0" smtClean="0">
                <a:latin typeface="+mj-lt"/>
              </a:rPr>
              <a:t>We propose to use a </a:t>
            </a:r>
            <a:r>
              <a:rPr lang="en-US" sz="2400" i="1" dirty="0" smtClean="0">
                <a:latin typeface="+mj-lt"/>
              </a:rPr>
              <a:t>discovery preamble  </a:t>
            </a:r>
            <a:r>
              <a:rPr lang="en-US" sz="2400" dirty="0" smtClean="0">
                <a:latin typeface="+mj-lt"/>
              </a:rPr>
              <a:t>(DP) based on a ZC sequence and a </a:t>
            </a:r>
            <a:r>
              <a:rPr lang="en-US" sz="2400" i="1" dirty="0" smtClean="0">
                <a:latin typeface="+mj-lt"/>
              </a:rPr>
              <a:t>discovery</a:t>
            </a:r>
            <a:r>
              <a:rPr lang="en-US" sz="2400" dirty="0" smtClean="0">
                <a:latin typeface="+mj-lt"/>
              </a:rPr>
              <a:t> </a:t>
            </a:r>
            <a:r>
              <a:rPr lang="en-US" sz="2400" i="1" dirty="0" smtClean="0">
                <a:latin typeface="+mj-lt"/>
              </a:rPr>
              <a:t>resource block </a:t>
            </a:r>
            <a:r>
              <a:rPr lang="en-US" sz="2400" dirty="0" smtClean="0">
                <a:latin typeface="+mj-lt"/>
              </a:rPr>
              <a:t>(DRB) from a modified DTF-S OFDM signal.</a:t>
            </a:r>
          </a:p>
          <a:p>
            <a:pPr lvl="1"/>
            <a:r>
              <a:rPr lang="en-US" sz="2000" dirty="0" smtClean="0">
                <a:latin typeface="+mj-lt"/>
              </a:rPr>
              <a:t>The DP and DRB formed the Discovery Signal (DS).</a:t>
            </a:r>
          </a:p>
          <a:p>
            <a:r>
              <a:rPr lang="en-US" sz="2400" dirty="0" smtClean="0">
                <a:latin typeface="+mj-lt"/>
              </a:rPr>
              <a:t>Moreover, we propose to use one channel (from the proposed channelization for sub-GHz, 2.4 GHz and 5.7 GHz bands) for only discovery of devices.</a:t>
            </a:r>
          </a:p>
          <a:p>
            <a:pPr lvl="1"/>
            <a:r>
              <a:rPr lang="en-US" sz="2000" dirty="0" smtClean="0">
                <a:latin typeface="+mj-lt"/>
              </a:rPr>
              <a:t>PAC devices can either transmit or receive the DS in this unique channel asynchronously.</a:t>
            </a:r>
          </a:p>
          <a:p>
            <a:r>
              <a:rPr lang="en-US" sz="2400" dirty="0" smtClean="0">
                <a:latin typeface="+mj-lt"/>
              </a:rPr>
              <a:t>Such unique channel for discovery is named Shared Discovery Channel (SDCH).</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20</a:t>
            </a:fld>
            <a:endParaRPr lang="en-US"/>
          </a:p>
        </p:txBody>
      </p:sp>
    </p:spTree>
    <p:extLst>
      <p:ext uri="{BB962C8B-B14F-4D97-AF65-F5344CB8AC3E}">
        <p14:creationId xmlns:p14="http://schemas.microsoft.com/office/powerpoint/2010/main" val="1859925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mode Discovery</a:t>
            </a:r>
          </a:p>
        </p:txBody>
      </p:sp>
      <p:sp>
        <p:nvSpPr>
          <p:cNvPr id="3" name="Content Placeholder 2"/>
          <p:cNvSpPr>
            <a:spLocks noGrp="1"/>
          </p:cNvSpPr>
          <p:nvPr>
            <p:ph idx="1"/>
          </p:nvPr>
        </p:nvSpPr>
        <p:spPr/>
        <p:txBody>
          <a:bodyPr/>
          <a:lstStyle/>
          <a:p>
            <a:r>
              <a:rPr lang="en-US" sz="2400" dirty="0" smtClean="0">
                <a:latin typeface="+mj-lt"/>
              </a:rPr>
              <a:t>The discovery signal (DS) sent over a discovery </a:t>
            </a:r>
            <a:r>
              <a:rPr lang="en-US" sz="2400" dirty="0">
                <a:latin typeface="+mj-lt"/>
              </a:rPr>
              <a:t>shared channel (DSCH</a:t>
            </a:r>
            <a:r>
              <a:rPr lang="en-US" sz="2400" dirty="0" smtClean="0">
                <a:latin typeface="+mj-lt"/>
              </a:rPr>
              <a:t>):</a:t>
            </a:r>
          </a:p>
          <a:p>
            <a:endParaRPr lang="en-US" sz="2400" dirty="0">
              <a:latin typeface="+mj-lt"/>
            </a:endParaRPr>
          </a:p>
          <a:p>
            <a:endParaRPr lang="en-US" sz="2400" dirty="0" smtClean="0">
              <a:latin typeface="+mj-lt"/>
            </a:endParaRPr>
          </a:p>
          <a:p>
            <a:endParaRPr lang="en-US" sz="2400" dirty="0" smtClean="0">
              <a:latin typeface="+mj-lt"/>
            </a:endParaRPr>
          </a:p>
          <a:p>
            <a:r>
              <a:rPr lang="en-US" sz="2400" dirty="0" smtClean="0">
                <a:latin typeface="+mj-lt"/>
              </a:rPr>
              <a:t>The DS </a:t>
            </a:r>
            <a:r>
              <a:rPr lang="en-US" sz="2400" dirty="0">
                <a:latin typeface="+mj-lt"/>
              </a:rPr>
              <a:t>consists of a preamble sequence plus a </a:t>
            </a:r>
            <a:r>
              <a:rPr lang="en-US" sz="2400" dirty="0" smtClean="0">
                <a:latin typeface="+mj-lt"/>
              </a:rPr>
              <a:t>DRB formed </a:t>
            </a:r>
            <a:r>
              <a:rPr lang="en-US" sz="2400" dirty="0">
                <a:latin typeface="+mj-lt"/>
              </a:rPr>
              <a:t>by </a:t>
            </a:r>
            <a:r>
              <a:rPr lang="en-US" sz="2400" i="1" dirty="0" err="1">
                <a:latin typeface="+mj-lt"/>
              </a:rPr>
              <a:t>N</a:t>
            </a:r>
            <a:r>
              <a:rPr lang="en-US" sz="2400" i="1" baseline="-25000" dirty="0" err="1">
                <a:latin typeface="+mj-lt"/>
              </a:rPr>
              <a:t>fs</a:t>
            </a:r>
            <a:r>
              <a:rPr lang="en-US" sz="2400" i="1" dirty="0">
                <a:latin typeface="+mj-lt"/>
              </a:rPr>
              <a:t> </a:t>
            </a:r>
            <a:r>
              <a:rPr lang="en-US" sz="2400" dirty="0">
                <a:latin typeface="+mj-lt"/>
              </a:rPr>
              <a:t>frequency slots </a:t>
            </a:r>
            <a:r>
              <a:rPr lang="en-US" sz="2400" dirty="0" smtClean="0">
                <a:latin typeface="+mj-lt"/>
              </a:rPr>
              <a:t>and </a:t>
            </a:r>
            <a:r>
              <a:rPr lang="en-US" sz="2400" i="1" dirty="0" err="1">
                <a:latin typeface="+mj-lt"/>
              </a:rPr>
              <a:t>N</a:t>
            </a:r>
            <a:r>
              <a:rPr lang="en-US" sz="2400" i="1" baseline="-25000" dirty="0" err="1">
                <a:latin typeface="+mj-lt"/>
              </a:rPr>
              <a:t>ts</a:t>
            </a:r>
            <a:r>
              <a:rPr lang="en-US" sz="2400" i="1" dirty="0">
                <a:latin typeface="+mj-lt"/>
              </a:rPr>
              <a:t> </a:t>
            </a:r>
            <a:r>
              <a:rPr lang="en-US" sz="2400" dirty="0">
                <a:latin typeface="+mj-lt"/>
              </a:rPr>
              <a:t>time slots</a:t>
            </a:r>
            <a:r>
              <a:rPr lang="en-US" sz="2400" dirty="0" smtClean="0">
                <a:latin typeface="+mj-lt"/>
              </a:rPr>
              <a:t>.</a:t>
            </a:r>
          </a:p>
          <a:p>
            <a:pPr lvl="0"/>
            <a:r>
              <a:rPr lang="en-US" sz="2400" dirty="0">
                <a:solidFill>
                  <a:srgbClr val="000000"/>
                </a:solidFill>
                <a:latin typeface="Times New Roman"/>
              </a:rPr>
              <a:t>Once synchronized, </a:t>
            </a:r>
            <a:r>
              <a:rPr lang="en-US" sz="2400" dirty="0" smtClean="0">
                <a:solidFill>
                  <a:srgbClr val="000000"/>
                </a:solidFill>
                <a:latin typeface="Times New Roman"/>
              </a:rPr>
              <a:t>a receiver knows </a:t>
            </a:r>
            <a:r>
              <a:rPr lang="en-US" sz="2400" dirty="0">
                <a:solidFill>
                  <a:srgbClr val="000000"/>
                </a:solidFill>
                <a:latin typeface="Times New Roman"/>
              </a:rPr>
              <a:t>the location of the discovery resource block (DRS) to scan for possible </a:t>
            </a:r>
            <a:r>
              <a:rPr lang="en-US" sz="2400" dirty="0" smtClean="0">
                <a:solidFill>
                  <a:srgbClr val="000000"/>
                </a:solidFill>
                <a:latin typeface="Times New Roman"/>
              </a:rPr>
              <a:t>peers or to pick time-</a:t>
            </a:r>
            <a:r>
              <a:rPr lang="en-US" sz="2400" dirty="0">
                <a:solidFill>
                  <a:srgbClr val="000000"/>
                </a:solidFill>
                <a:latin typeface="Times New Roman"/>
              </a:rPr>
              <a:t>frequency</a:t>
            </a:r>
            <a:r>
              <a:rPr lang="en-US" sz="2400" dirty="0" smtClean="0">
                <a:solidFill>
                  <a:srgbClr val="000000"/>
                </a:solidFill>
                <a:latin typeface="Times New Roman"/>
              </a:rPr>
              <a:t> slots to transmit its DS.</a:t>
            </a:r>
            <a:endParaRPr lang="en-US" sz="2400" dirty="0">
              <a:solidFill>
                <a:srgbClr val="000000"/>
              </a:solidFill>
              <a:latin typeface="Times New Roman"/>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332380958"/>
              </p:ext>
            </p:extLst>
          </p:nvPr>
        </p:nvGraphicFramePr>
        <p:xfrm>
          <a:off x="3429000" y="2743200"/>
          <a:ext cx="2509838" cy="1260475"/>
        </p:xfrm>
        <a:graphic>
          <a:graphicData uri="http://schemas.openxmlformats.org/presentationml/2006/ole">
            <mc:AlternateContent xmlns:mc="http://schemas.openxmlformats.org/markup-compatibility/2006">
              <mc:Choice xmlns:v="urn:schemas-microsoft-com:vml" Requires="v">
                <p:oleObj spid="_x0000_s77968" name="Visio" r:id="rId3" imgW="2510345" imgH="1260002" progId="Visio.Drawing.11">
                  <p:embed/>
                </p:oleObj>
              </mc:Choice>
              <mc:Fallback>
                <p:oleObj name="Visio" r:id="rId3" imgW="2510345" imgH="1260002" progId="Visio.Drawing.11">
                  <p:embed/>
                  <p:pic>
                    <p:nvPicPr>
                      <p:cNvPr id="0" name=""/>
                      <p:cNvPicPr/>
                      <p:nvPr/>
                    </p:nvPicPr>
                    <p:blipFill>
                      <a:blip r:embed="rId4"/>
                      <a:stretch>
                        <a:fillRect/>
                      </a:stretch>
                    </p:blipFill>
                    <p:spPr>
                      <a:xfrm>
                        <a:off x="3429000" y="2743200"/>
                        <a:ext cx="2509838" cy="1260475"/>
                      </a:xfrm>
                      <a:prstGeom prst="rect">
                        <a:avLst/>
                      </a:prstGeom>
                    </p:spPr>
                  </p:pic>
                </p:oleObj>
              </mc:Fallback>
            </mc:AlternateContent>
          </a:graphicData>
        </a:graphic>
      </p:graphicFrame>
    </p:spTree>
    <p:extLst>
      <p:ext uri="{BB962C8B-B14F-4D97-AF65-F5344CB8AC3E}">
        <p14:creationId xmlns:p14="http://schemas.microsoft.com/office/powerpoint/2010/main" val="3769088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ZC sequence for timing synchronization</a:t>
            </a:r>
          </a:p>
        </p:txBody>
      </p:sp>
      <p:sp>
        <p:nvSpPr>
          <p:cNvPr id="3" name="Content Placeholder 2"/>
          <p:cNvSpPr>
            <a:spLocks noGrp="1"/>
          </p:cNvSpPr>
          <p:nvPr>
            <p:ph idx="1"/>
          </p:nvPr>
        </p:nvSpPr>
        <p:spPr>
          <a:xfrm>
            <a:off x="685800" y="1905000"/>
            <a:ext cx="7772400" cy="4114800"/>
          </a:xfrm>
        </p:spPr>
        <p:txBody>
          <a:bodyPr/>
          <a:lstStyle/>
          <a:p>
            <a:r>
              <a:rPr lang="en-US" sz="2400" dirty="0" smtClean="0">
                <a:latin typeface="+mj-lt"/>
              </a:rPr>
              <a:t>The proposed ZC sequence for initial synchronization during discovery (or communication mode) is a ZC sequence with the following parameters:</a:t>
            </a:r>
          </a:p>
          <a:p>
            <a:pPr lvl="1"/>
            <a:r>
              <a:rPr lang="en-US" sz="2000" dirty="0">
                <a:latin typeface="+mj-lt"/>
              </a:rPr>
              <a:t>S</a:t>
            </a:r>
            <a:r>
              <a:rPr lang="en-US" sz="2000" dirty="0" smtClean="0">
                <a:latin typeface="+mj-lt"/>
              </a:rPr>
              <a:t>equence length </a:t>
            </a:r>
            <a:r>
              <a:rPr lang="en-US" sz="2000" i="1" dirty="0" smtClean="0">
                <a:latin typeface="+mj-lt"/>
              </a:rPr>
              <a:t>N = 63</a:t>
            </a:r>
            <a:r>
              <a:rPr lang="en-US" sz="2000" dirty="0" smtClean="0">
                <a:latin typeface="+mj-lt"/>
              </a:rPr>
              <a:t>, relative prime </a:t>
            </a:r>
            <a:r>
              <a:rPr lang="en-US" sz="2000" i="1" dirty="0" smtClean="0">
                <a:latin typeface="+mj-lt"/>
              </a:rPr>
              <a:t>r = 62 </a:t>
            </a:r>
            <a:r>
              <a:rPr lang="en-US" sz="2000" dirty="0" smtClean="0">
                <a:latin typeface="+mj-lt"/>
              </a:rPr>
              <a:t>and </a:t>
            </a:r>
            <a:r>
              <a:rPr lang="en-US" sz="2000" i="1" dirty="0" smtClean="0">
                <a:latin typeface="+mj-lt"/>
              </a:rPr>
              <a:t>q = 0</a:t>
            </a:r>
            <a:r>
              <a:rPr lang="en-US" sz="2000" dirty="0" smtClean="0">
                <a:latin typeface="+mj-lt"/>
              </a:rPr>
              <a:t>.  </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22</a:t>
            </a:fld>
            <a:endParaRPr lang="en-US"/>
          </a:p>
        </p:txBody>
      </p:sp>
      <p:pic>
        <p:nvPicPr>
          <p:cNvPr id="76803" name="Picture 3"/>
          <p:cNvPicPr>
            <a:picLocks noChangeAspect="1" noChangeArrowheads="1"/>
          </p:cNvPicPr>
          <p:nvPr/>
        </p:nvPicPr>
        <p:blipFill>
          <a:blip r:embed="rId2" cstate="print"/>
          <a:srcRect/>
          <a:stretch>
            <a:fillRect/>
          </a:stretch>
        </p:blipFill>
        <p:spPr bwMode="auto">
          <a:xfrm>
            <a:off x="2438399" y="3629025"/>
            <a:ext cx="3559761" cy="2771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ZC sequence for timing synchronization</a:t>
            </a:r>
            <a:endParaRPr lang="en-US" dirty="0"/>
          </a:p>
        </p:txBody>
      </p:sp>
      <p:sp>
        <p:nvSpPr>
          <p:cNvPr id="3" name="Content Placeholder 2"/>
          <p:cNvSpPr>
            <a:spLocks noGrp="1"/>
          </p:cNvSpPr>
          <p:nvPr>
            <p:ph idx="1"/>
          </p:nvPr>
        </p:nvSpPr>
        <p:spPr/>
        <p:txBody>
          <a:bodyPr/>
          <a:lstStyle/>
          <a:p>
            <a:r>
              <a:rPr lang="en-US" sz="2400" dirty="0" smtClean="0">
                <a:latin typeface="+mj-lt"/>
              </a:rPr>
              <a:t>Such ZC sequence is mapped onto 62 sub-carriers</a:t>
            </a:r>
          </a:p>
          <a:p>
            <a:pPr lvl="1"/>
            <a:r>
              <a:rPr lang="en-US" sz="2000" dirty="0" smtClean="0">
                <a:latin typeface="+mj-lt"/>
              </a:rPr>
              <a:t>The first subcarrier and the DC subcarrier are empty.</a:t>
            </a:r>
          </a:p>
          <a:p>
            <a:pPr>
              <a:buNone/>
            </a:pPr>
            <a:endParaRPr lang="en-US" sz="2400" dirty="0" smtClean="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23</a:t>
            </a:fld>
            <a:endParaRPr lang="en-US"/>
          </a:p>
        </p:txBody>
      </p:sp>
      <p:graphicFrame>
        <p:nvGraphicFramePr>
          <p:cNvPr id="76803" name="Object 3"/>
          <p:cNvGraphicFramePr>
            <a:graphicFrameLocks noChangeAspect="1"/>
          </p:cNvGraphicFramePr>
          <p:nvPr/>
        </p:nvGraphicFramePr>
        <p:xfrm>
          <a:off x="2133600" y="3124200"/>
          <a:ext cx="4423535" cy="2286000"/>
        </p:xfrm>
        <a:graphic>
          <a:graphicData uri="http://schemas.openxmlformats.org/presentationml/2006/ole">
            <mc:AlternateContent xmlns:mc="http://schemas.openxmlformats.org/markup-compatibility/2006">
              <mc:Choice xmlns:v="urn:schemas-microsoft-com:vml" Requires="v">
                <p:oleObj spid="_x0000_s76943" name="Visio" r:id="rId3" imgW="3689206" imgH="1906621" progId="Visio.Drawing.11">
                  <p:embed/>
                </p:oleObj>
              </mc:Choice>
              <mc:Fallback>
                <p:oleObj name="Visio" r:id="rId3" imgW="3689206" imgH="1906621"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124200"/>
                        <a:ext cx="442353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DRB structure</a:t>
            </a:r>
            <a:endParaRPr lang="en-US" dirty="0"/>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24</a:t>
            </a:fld>
            <a:endParaRPr lang="en-US"/>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2058519521"/>
              </p:ext>
            </p:extLst>
          </p:nvPr>
        </p:nvGraphicFramePr>
        <p:xfrm>
          <a:off x="3522662" y="2286000"/>
          <a:ext cx="2490219" cy="3028950"/>
        </p:xfrm>
        <a:graphic>
          <a:graphicData uri="http://schemas.openxmlformats.org/presentationml/2006/ole">
            <mc:AlternateContent xmlns:mc="http://schemas.openxmlformats.org/markup-compatibility/2006">
              <mc:Choice xmlns:v="urn:schemas-microsoft-com:vml" Requires="v">
                <p:oleObj spid="_x0000_s80008" name="Visio" r:id="rId3" imgW="2098933" imgH="2552310" progId="Visio.Drawing.11">
                  <p:embed/>
                </p:oleObj>
              </mc:Choice>
              <mc:Fallback>
                <p:oleObj name="Visio" r:id="rId3" imgW="2098933" imgH="255231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2" y="2286000"/>
                        <a:ext cx="2490219" cy="3028950"/>
                      </a:xfrm>
                      <a:prstGeom prst="rect">
                        <a:avLst/>
                      </a:prstGeom>
                      <a:noFill/>
                      <a:ln>
                        <a:noFill/>
                      </a:ln>
                    </p:spPr>
                  </p:pic>
                </p:oleObj>
              </mc:Fallback>
            </mc:AlternateContent>
          </a:graphicData>
        </a:graphic>
      </p:graphicFrame>
      <p:sp>
        <p:nvSpPr>
          <p:cNvPr id="3" name="TextBox 2"/>
          <p:cNvSpPr txBox="1"/>
          <p:nvPr/>
        </p:nvSpPr>
        <p:spPr>
          <a:xfrm>
            <a:off x="381000" y="1880839"/>
            <a:ext cx="3826689" cy="369332"/>
          </a:xfrm>
          <a:prstGeom prst="rect">
            <a:avLst/>
          </a:prstGeom>
          <a:noFill/>
        </p:spPr>
        <p:txBody>
          <a:bodyPr wrap="none" rtlCol="0">
            <a:spAutoFit/>
          </a:bodyPr>
          <a:lstStyle/>
          <a:p>
            <a:r>
              <a:rPr lang="en-US" sz="1800" dirty="0" smtClean="0"/>
              <a:t>Contiguous subcarriers  are orthogonal</a:t>
            </a:r>
            <a:r>
              <a:rPr lang="en-US" sz="1400" dirty="0" smtClean="0"/>
              <a:t>.</a:t>
            </a:r>
            <a:endParaRPr lang="en-US" sz="1400" dirty="0"/>
          </a:p>
        </p:txBody>
      </p:sp>
      <p:sp>
        <p:nvSpPr>
          <p:cNvPr id="8" name="TextBox 7"/>
          <p:cNvSpPr txBox="1"/>
          <p:nvPr/>
        </p:nvSpPr>
        <p:spPr>
          <a:xfrm>
            <a:off x="838200" y="5791200"/>
            <a:ext cx="7874913" cy="369332"/>
          </a:xfrm>
          <a:prstGeom prst="rect">
            <a:avLst/>
          </a:prstGeom>
          <a:noFill/>
        </p:spPr>
        <p:txBody>
          <a:bodyPr wrap="none" rtlCol="0">
            <a:spAutoFit/>
          </a:bodyPr>
          <a:lstStyle/>
          <a:p>
            <a:r>
              <a:rPr lang="en-US" sz="1800" dirty="0" smtClean="0"/>
              <a:t>The DS is transmitted with a predefined duty-cycle (see NICT MAC pre-proposal).</a:t>
            </a:r>
            <a:endParaRPr lang="en-US" sz="1800" dirty="0"/>
          </a:p>
        </p:txBody>
      </p:sp>
    </p:spTree>
    <p:extLst>
      <p:ext uri="{BB962C8B-B14F-4D97-AF65-F5344CB8AC3E}">
        <p14:creationId xmlns:p14="http://schemas.microsoft.com/office/powerpoint/2010/main" val="1800999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DRB structure</a:t>
            </a:r>
          </a:p>
        </p:txBody>
      </p:sp>
      <p:sp>
        <p:nvSpPr>
          <p:cNvPr id="3" name="Content Placeholder 2"/>
          <p:cNvSpPr>
            <a:spLocks noGrp="1"/>
          </p:cNvSpPr>
          <p:nvPr>
            <p:ph idx="1"/>
          </p:nvPr>
        </p:nvSpPr>
        <p:spPr/>
        <p:txBody>
          <a:bodyPr/>
          <a:lstStyle/>
          <a:p>
            <a:r>
              <a:rPr lang="en-US" sz="2400" dirty="0" smtClean="0">
                <a:latin typeface="+mj-lt"/>
              </a:rPr>
              <a:t>From upper layers, terminals pick time-frequency slots in the DRB to transmit the DS.</a:t>
            </a:r>
          </a:p>
          <a:p>
            <a:r>
              <a:rPr lang="en-US" sz="2400" dirty="0" smtClean="0">
                <a:latin typeface="+mj-lt"/>
              </a:rPr>
              <a:t>A </a:t>
            </a:r>
            <a:r>
              <a:rPr lang="en-US" sz="2400" dirty="0">
                <a:latin typeface="+mj-lt"/>
              </a:rPr>
              <a:t>set of 24 symbols are transmitted per time </a:t>
            </a:r>
            <a:r>
              <a:rPr lang="en-US" sz="2400" dirty="0" smtClean="0">
                <a:latin typeface="+mj-lt"/>
              </a:rPr>
              <a:t>slot:</a:t>
            </a:r>
          </a:p>
          <a:p>
            <a:pPr lvl="1"/>
            <a:r>
              <a:rPr lang="en-US" sz="2000" dirty="0">
                <a:latin typeface="+mj-lt"/>
              </a:rPr>
              <a:t>s</a:t>
            </a:r>
            <a:r>
              <a:rPr lang="en-US" sz="2000" dirty="0" smtClean="0">
                <a:latin typeface="+mj-lt"/>
              </a:rPr>
              <a:t>uch </a:t>
            </a:r>
            <a:r>
              <a:rPr lang="en-US" sz="2000" dirty="0">
                <a:latin typeface="+mj-lt"/>
              </a:rPr>
              <a:t>frame contains information about a given peer (peer ID, </a:t>
            </a:r>
            <a:r>
              <a:rPr lang="en-US" sz="2000" dirty="0" smtClean="0">
                <a:latin typeface="+mj-lt"/>
              </a:rPr>
              <a:t>service ID, application ID, </a:t>
            </a:r>
            <a:r>
              <a:rPr lang="en-US" sz="2000" dirty="0">
                <a:latin typeface="+mj-lt"/>
              </a:rPr>
              <a:t>etc</a:t>
            </a:r>
            <a:r>
              <a:rPr lang="en-US" sz="2000" dirty="0" smtClean="0">
                <a:latin typeface="+mj-lt"/>
              </a:rPr>
              <a:t>.) and which channel is used for association (different from the SDCH).</a:t>
            </a:r>
          </a:p>
          <a:p>
            <a:r>
              <a:rPr lang="en-US" sz="2400" dirty="0" smtClean="0">
                <a:latin typeface="+mj-lt"/>
              </a:rPr>
              <a:t>The </a:t>
            </a:r>
            <a:r>
              <a:rPr lang="en-US" sz="2400" dirty="0">
                <a:latin typeface="+mj-lt"/>
              </a:rPr>
              <a:t>number of frequency slots </a:t>
            </a:r>
            <a:r>
              <a:rPr lang="en-US" sz="2400" i="1" dirty="0" err="1">
                <a:latin typeface="+mj-lt"/>
              </a:rPr>
              <a:t>N</a:t>
            </a:r>
            <a:r>
              <a:rPr lang="en-US" sz="2400" i="1" baseline="-25000" dirty="0" err="1">
                <a:latin typeface="+mj-lt"/>
              </a:rPr>
              <a:t>fs</a:t>
            </a:r>
            <a:r>
              <a:rPr lang="en-US" sz="2400" i="1" dirty="0">
                <a:latin typeface="+mj-lt"/>
              </a:rPr>
              <a:t> </a:t>
            </a:r>
            <a:r>
              <a:rPr lang="en-US" sz="2400" i="1" dirty="0" smtClean="0">
                <a:latin typeface="+mj-lt"/>
              </a:rPr>
              <a:t>=</a:t>
            </a:r>
            <a:r>
              <a:rPr lang="en-US" sz="2400" dirty="0" smtClean="0">
                <a:latin typeface="+mj-lt"/>
              </a:rPr>
              <a:t>1024 (IFFT size) </a:t>
            </a:r>
            <a:r>
              <a:rPr lang="en-US" sz="2400" dirty="0">
                <a:latin typeface="+mj-lt"/>
              </a:rPr>
              <a:t>and the number of time slots </a:t>
            </a:r>
            <a:r>
              <a:rPr lang="en-US" sz="2400" i="1" dirty="0" err="1">
                <a:latin typeface="+mj-lt"/>
              </a:rPr>
              <a:t>N</a:t>
            </a:r>
            <a:r>
              <a:rPr lang="en-US" sz="2400" i="1" baseline="-25000" dirty="0" err="1">
                <a:latin typeface="+mj-lt"/>
              </a:rPr>
              <a:t>ts</a:t>
            </a:r>
            <a:r>
              <a:rPr lang="en-US" sz="2400" i="1" dirty="0">
                <a:latin typeface="+mj-lt"/>
              </a:rPr>
              <a:t> </a:t>
            </a:r>
            <a:r>
              <a:rPr lang="en-US" sz="2400" dirty="0">
                <a:latin typeface="+mj-lt"/>
              </a:rPr>
              <a:t>is chosen </a:t>
            </a:r>
            <a:r>
              <a:rPr lang="en-US" sz="2400" dirty="0" smtClean="0">
                <a:latin typeface="+mj-lt"/>
              </a:rPr>
              <a:t>as 20</a:t>
            </a:r>
            <a:r>
              <a:rPr lang="en-US" sz="2400" dirty="0">
                <a:latin typeface="+mj-lt"/>
              </a:rPr>
              <a:t>. </a:t>
            </a:r>
            <a:endParaRPr lang="en-US" sz="2400" dirty="0" smtClean="0">
              <a:latin typeface="+mj-lt"/>
            </a:endParaRPr>
          </a:p>
          <a:p>
            <a:r>
              <a:rPr lang="en-US" sz="2400" dirty="0" smtClean="0">
                <a:latin typeface="+mj-lt"/>
              </a:rPr>
              <a:t>Consequently</a:t>
            </a:r>
            <a:r>
              <a:rPr lang="en-US" sz="2400" dirty="0">
                <a:latin typeface="+mj-lt"/>
              </a:rPr>
              <a:t>, the </a:t>
            </a:r>
            <a:r>
              <a:rPr lang="en-US" sz="2400" dirty="0" smtClean="0">
                <a:latin typeface="+mj-lt"/>
              </a:rPr>
              <a:t>DRB </a:t>
            </a:r>
            <a:r>
              <a:rPr lang="en-US" sz="2400" dirty="0">
                <a:latin typeface="+mj-lt"/>
              </a:rPr>
              <a:t>can support up to </a:t>
            </a:r>
            <a:r>
              <a:rPr lang="en-US" sz="2400" i="1" dirty="0" err="1" smtClean="0">
                <a:latin typeface="+mj-lt"/>
              </a:rPr>
              <a:t>N</a:t>
            </a:r>
            <a:r>
              <a:rPr lang="en-US" sz="2400" i="1" baseline="-25000" dirty="0" err="1" smtClean="0">
                <a:latin typeface="+mj-lt"/>
              </a:rPr>
              <a:t>fs</a:t>
            </a:r>
            <a:r>
              <a:rPr lang="en-US" sz="2400" dirty="0" err="1" smtClean="0">
                <a:latin typeface="+mj-lt"/>
              </a:rPr>
              <a:t>x</a:t>
            </a:r>
            <a:r>
              <a:rPr lang="en-US" sz="2400" i="1" dirty="0" err="1" smtClean="0">
                <a:latin typeface="+mj-lt"/>
              </a:rPr>
              <a:t>N</a:t>
            </a:r>
            <a:r>
              <a:rPr lang="en-US" sz="2400" i="1" baseline="-25000" dirty="0" err="1" smtClean="0">
                <a:latin typeface="+mj-lt"/>
              </a:rPr>
              <a:t>ts</a:t>
            </a:r>
            <a:r>
              <a:rPr lang="en-US" sz="2400" dirty="0" smtClean="0">
                <a:latin typeface="+mj-lt"/>
              </a:rPr>
              <a:t>=20,480 </a:t>
            </a:r>
            <a:r>
              <a:rPr lang="en-US" sz="2400" dirty="0">
                <a:latin typeface="+mj-lt"/>
              </a:rPr>
              <a:t>users for </a:t>
            </a:r>
            <a:r>
              <a:rPr lang="en-US" sz="2400" dirty="0" smtClean="0">
                <a:latin typeface="+mj-lt"/>
              </a:rPr>
              <a:t>discovery in a Group.</a:t>
            </a:r>
          </a:p>
          <a:p>
            <a:endParaRPr lang="en-US" dirty="0"/>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25</a:t>
            </a:fld>
            <a:endParaRPr lang="en-US"/>
          </a:p>
        </p:txBody>
      </p:sp>
    </p:spTree>
    <p:extLst>
      <p:ext uri="{BB962C8B-B14F-4D97-AF65-F5344CB8AC3E}">
        <p14:creationId xmlns:p14="http://schemas.microsoft.com/office/powerpoint/2010/main" val="979920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iscovery algorithm parameters</a:t>
            </a:r>
            <a:endParaRPr lang="en-US" dirty="0"/>
          </a:p>
        </p:txBody>
      </p:sp>
      <p:sp>
        <p:nvSpPr>
          <p:cNvPr id="3" name="Content Placeholder 2"/>
          <p:cNvSpPr>
            <a:spLocks noGrp="1"/>
          </p:cNvSpPr>
          <p:nvPr>
            <p:ph idx="1"/>
          </p:nvPr>
        </p:nvSpPr>
        <p:spPr/>
        <p:txBody>
          <a:bodyPr/>
          <a:lstStyle/>
          <a:p>
            <a:pPr lvl="0"/>
            <a:r>
              <a:rPr lang="en-US" sz="2400" dirty="0">
                <a:solidFill>
                  <a:srgbClr val="000000"/>
                </a:solidFill>
                <a:latin typeface="Times New Roman"/>
              </a:rPr>
              <a:t>Devices are in three possible states: </a:t>
            </a:r>
          </a:p>
          <a:p>
            <a:pPr lvl="1"/>
            <a:r>
              <a:rPr lang="en-US" sz="1600" b="1" dirty="0">
                <a:solidFill>
                  <a:srgbClr val="000000"/>
                </a:solidFill>
                <a:latin typeface="Times New Roman"/>
              </a:rPr>
              <a:t>RDM </a:t>
            </a:r>
            <a:r>
              <a:rPr lang="en-US" sz="1600" dirty="0">
                <a:solidFill>
                  <a:srgbClr val="000000"/>
                </a:solidFill>
                <a:latin typeface="Times New Roman"/>
              </a:rPr>
              <a:t>–receiving discovery mode, </a:t>
            </a:r>
          </a:p>
          <a:p>
            <a:pPr lvl="1"/>
            <a:r>
              <a:rPr lang="en-US" sz="1600" b="1" dirty="0">
                <a:solidFill>
                  <a:srgbClr val="000000"/>
                </a:solidFill>
                <a:latin typeface="Times New Roman"/>
              </a:rPr>
              <a:t>TDM</a:t>
            </a:r>
            <a:r>
              <a:rPr lang="en-US" sz="1600" dirty="0">
                <a:solidFill>
                  <a:srgbClr val="000000"/>
                </a:solidFill>
                <a:latin typeface="Times New Roman"/>
              </a:rPr>
              <a:t> –transmitting discovery mode, </a:t>
            </a:r>
          </a:p>
          <a:p>
            <a:pPr lvl="1"/>
            <a:r>
              <a:rPr lang="en-US" sz="1600" b="1" dirty="0">
                <a:solidFill>
                  <a:srgbClr val="000000"/>
                </a:solidFill>
                <a:latin typeface="Times New Roman"/>
              </a:rPr>
              <a:t>Sleep</a:t>
            </a:r>
            <a:r>
              <a:rPr lang="en-US" sz="1600" dirty="0">
                <a:solidFill>
                  <a:srgbClr val="000000"/>
                </a:solidFill>
                <a:latin typeface="Times New Roman"/>
              </a:rPr>
              <a:t> -idle. </a:t>
            </a:r>
            <a:endParaRPr lang="en-US" sz="2000" dirty="0">
              <a:solidFill>
                <a:srgbClr val="000000"/>
              </a:solidFill>
              <a:latin typeface="Times New Roman"/>
            </a:endParaRPr>
          </a:p>
          <a:p>
            <a:pPr marL="0" indent="0">
              <a:buNone/>
            </a:pPr>
            <a:endParaRPr lang="en-US" sz="2000" dirty="0">
              <a:latin typeface="+mj-lt"/>
            </a:endParaRPr>
          </a:p>
          <a:p>
            <a:pPr marL="342900" lvl="1" indent="-342900">
              <a:buFontTx/>
              <a:buChar char="•"/>
            </a:pPr>
            <a:r>
              <a:rPr lang="en-US" sz="2400" dirty="0">
                <a:latin typeface="+mj-lt"/>
              </a:rPr>
              <a:t>Also, devices </a:t>
            </a:r>
            <a:r>
              <a:rPr lang="en-US" sz="2400" dirty="0" smtClean="0">
                <a:latin typeface="+mj-lt"/>
              </a:rPr>
              <a:t>are equipped </a:t>
            </a:r>
            <a:r>
              <a:rPr lang="en-US" sz="2400" dirty="0">
                <a:latin typeface="+mj-lt"/>
              </a:rPr>
              <a:t>with clear channel assessment (CCA).</a:t>
            </a:r>
          </a:p>
          <a:p>
            <a:endParaRPr lang="en-US" sz="2400" i="1" dirty="0" smtClean="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26</a:t>
            </a:fld>
            <a:endParaRPr lang="en-US"/>
          </a:p>
        </p:txBody>
      </p:sp>
    </p:spTree>
    <p:extLst>
      <p:ext uri="{BB962C8B-B14F-4D97-AF65-F5344CB8AC3E}">
        <p14:creationId xmlns:p14="http://schemas.microsoft.com/office/powerpoint/2010/main" val="1674059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Algorithm</a:t>
            </a:r>
            <a:endParaRPr lang="en-US" dirty="0"/>
          </a:p>
        </p:txBody>
      </p:sp>
      <p:sp>
        <p:nvSpPr>
          <p:cNvPr id="3" name="Content Placeholder 2"/>
          <p:cNvSpPr>
            <a:spLocks noGrp="1"/>
          </p:cNvSpPr>
          <p:nvPr>
            <p:ph idx="1"/>
          </p:nvPr>
        </p:nvSpPr>
        <p:spPr/>
        <p:txBody>
          <a:bodyPr/>
          <a:lstStyle/>
          <a:p>
            <a:pPr lvl="1"/>
            <a:r>
              <a:rPr lang="en-US" sz="2000" dirty="0">
                <a:latin typeface="+mj-lt"/>
              </a:rPr>
              <a:t>1) At start up or after idle or after command, </a:t>
            </a:r>
            <a:r>
              <a:rPr lang="en-US" sz="2000" dirty="0" smtClean="0">
                <a:latin typeface="+mj-lt"/>
              </a:rPr>
              <a:t>a device enters </a:t>
            </a:r>
            <a:r>
              <a:rPr lang="en-US" sz="2000" dirty="0">
                <a:latin typeface="+mj-lt"/>
              </a:rPr>
              <a:t>into receiving discovery mode (</a:t>
            </a:r>
            <a:r>
              <a:rPr lang="en-US" sz="2000" b="1" dirty="0">
                <a:latin typeface="+mj-lt"/>
              </a:rPr>
              <a:t>RDM</a:t>
            </a:r>
            <a:r>
              <a:rPr lang="en-US" sz="2000" dirty="0">
                <a:latin typeface="+mj-lt"/>
              </a:rPr>
              <a:t>) </a:t>
            </a:r>
            <a:r>
              <a:rPr lang="en-US" sz="2000" dirty="0" smtClean="0">
                <a:latin typeface="+mj-lt"/>
              </a:rPr>
              <a:t>and listens for a DS.</a:t>
            </a:r>
            <a:endParaRPr lang="en-US" sz="2000" dirty="0">
              <a:latin typeface="+mj-lt"/>
            </a:endParaRPr>
          </a:p>
          <a:p>
            <a:pPr lvl="2"/>
            <a:r>
              <a:rPr lang="en-US" sz="1600" dirty="0" smtClean="0">
                <a:latin typeface="+mj-lt"/>
              </a:rPr>
              <a:t>Synchronization subsystem detects the preamble (and hence the position of the DRB in time) and detection subsystem scans the DRB for DRB usage and detection of peer ID, service ID, etc. </a:t>
            </a:r>
            <a:r>
              <a:rPr lang="en-US" sz="1600" dirty="0">
                <a:solidFill>
                  <a:srgbClr val="000000"/>
                </a:solidFill>
                <a:latin typeface="Times New Roman"/>
              </a:rPr>
              <a:t>Go to </a:t>
            </a:r>
            <a:r>
              <a:rPr lang="en-US" sz="1600" b="1" dirty="0">
                <a:solidFill>
                  <a:srgbClr val="000000"/>
                </a:solidFill>
                <a:latin typeface="Times New Roman"/>
              </a:rPr>
              <a:t>Sleep</a:t>
            </a:r>
            <a:r>
              <a:rPr lang="en-US" sz="1600" dirty="0">
                <a:solidFill>
                  <a:srgbClr val="000000"/>
                </a:solidFill>
                <a:latin typeface="Times New Roman"/>
              </a:rPr>
              <a:t> mode</a:t>
            </a:r>
            <a:r>
              <a:rPr lang="en-US" sz="1600" dirty="0" smtClean="0">
                <a:solidFill>
                  <a:srgbClr val="000000"/>
                </a:solidFill>
                <a:latin typeface="Times New Roman"/>
              </a:rPr>
              <a:t>.</a:t>
            </a:r>
            <a:endParaRPr lang="en-US" sz="1600" dirty="0" smtClean="0">
              <a:latin typeface="+mj-lt"/>
            </a:endParaRPr>
          </a:p>
          <a:p>
            <a:pPr lvl="1"/>
            <a:r>
              <a:rPr lang="en-US" sz="2000" dirty="0" smtClean="0">
                <a:latin typeface="+mj-lt"/>
              </a:rPr>
              <a:t>2) </a:t>
            </a:r>
            <a:r>
              <a:rPr lang="en-US" sz="2000" dirty="0" smtClean="0">
                <a:solidFill>
                  <a:srgbClr val="000000"/>
                </a:solidFill>
                <a:latin typeface="Times New Roman"/>
                <a:ea typeface="+mn-ea"/>
                <a:cs typeface="+mn-cs"/>
              </a:rPr>
              <a:t>After </a:t>
            </a:r>
            <a:r>
              <a:rPr lang="en-US" sz="2000" dirty="0">
                <a:solidFill>
                  <a:srgbClr val="000000"/>
                </a:solidFill>
                <a:latin typeface="Times New Roman"/>
                <a:ea typeface="+mn-ea"/>
                <a:cs typeface="+mn-cs"/>
              </a:rPr>
              <a:t>command, a device enters into </a:t>
            </a:r>
            <a:r>
              <a:rPr lang="en-US" sz="2000" dirty="0" smtClean="0">
                <a:solidFill>
                  <a:srgbClr val="000000"/>
                </a:solidFill>
                <a:latin typeface="Times New Roman"/>
                <a:ea typeface="+mn-ea"/>
                <a:cs typeface="+mn-cs"/>
              </a:rPr>
              <a:t>transmitting </a:t>
            </a:r>
            <a:r>
              <a:rPr lang="en-US" sz="2000" dirty="0">
                <a:solidFill>
                  <a:srgbClr val="000000"/>
                </a:solidFill>
                <a:latin typeface="Times New Roman"/>
                <a:ea typeface="+mn-ea"/>
                <a:cs typeface="+mn-cs"/>
              </a:rPr>
              <a:t>discovery mode </a:t>
            </a:r>
            <a:r>
              <a:rPr lang="en-US" sz="2000" dirty="0" smtClean="0">
                <a:solidFill>
                  <a:srgbClr val="000000"/>
                </a:solidFill>
                <a:latin typeface="Times New Roman"/>
                <a:ea typeface="+mn-ea"/>
                <a:cs typeface="+mn-cs"/>
              </a:rPr>
              <a:t>(</a:t>
            </a:r>
            <a:r>
              <a:rPr lang="en-US" sz="2000" b="1" dirty="0" smtClean="0">
                <a:latin typeface="+mj-lt"/>
              </a:rPr>
              <a:t>TDM)</a:t>
            </a:r>
            <a:r>
              <a:rPr lang="en-US" sz="2000" dirty="0" smtClean="0">
                <a:latin typeface="+mj-lt"/>
              </a:rPr>
              <a:t> </a:t>
            </a:r>
          </a:p>
          <a:p>
            <a:pPr lvl="2"/>
            <a:r>
              <a:rPr lang="en-US" sz="1600" dirty="0">
                <a:latin typeface="+mj-lt"/>
              </a:rPr>
              <a:t>D</a:t>
            </a:r>
            <a:r>
              <a:rPr lang="en-US" sz="1600" dirty="0" smtClean="0">
                <a:latin typeface="+mj-lt"/>
              </a:rPr>
              <a:t>evice </a:t>
            </a:r>
            <a:r>
              <a:rPr lang="en-US" sz="1600" dirty="0">
                <a:latin typeface="+mj-lt"/>
              </a:rPr>
              <a:t>chooses a free time-frequency slot to transmit </a:t>
            </a:r>
            <a:r>
              <a:rPr lang="en-US" sz="1600" dirty="0" smtClean="0">
                <a:latin typeface="+mj-lt"/>
              </a:rPr>
              <a:t>its  DS over </a:t>
            </a:r>
            <a:r>
              <a:rPr lang="en-US" sz="1600" dirty="0">
                <a:latin typeface="+mj-lt"/>
              </a:rPr>
              <a:t>the next </a:t>
            </a:r>
            <a:r>
              <a:rPr lang="en-US" sz="1600" dirty="0" smtClean="0">
                <a:latin typeface="+mj-lt"/>
              </a:rPr>
              <a:t>DRB transmission. Go </a:t>
            </a:r>
            <a:r>
              <a:rPr lang="en-US" sz="1600" dirty="0">
                <a:latin typeface="+mj-lt"/>
              </a:rPr>
              <a:t>to </a:t>
            </a:r>
            <a:r>
              <a:rPr lang="en-US" sz="1600" b="1" dirty="0" smtClean="0">
                <a:latin typeface="+mj-lt"/>
              </a:rPr>
              <a:t>Sleep</a:t>
            </a:r>
            <a:r>
              <a:rPr lang="en-US" sz="1600" dirty="0">
                <a:latin typeface="+mj-lt"/>
              </a:rPr>
              <a:t> </a:t>
            </a:r>
            <a:r>
              <a:rPr lang="en-US" sz="1600" dirty="0" smtClean="0">
                <a:latin typeface="+mj-lt"/>
              </a:rPr>
              <a:t>mode.</a:t>
            </a:r>
            <a:endParaRPr lang="en-US" sz="1600" dirty="0">
              <a:latin typeface="+mj-lt"/>
            </a:endParaRPr>
          </a:p>
          <a:p>
            <a:pPr marL="457200" lvl="1" indent="0">
              <a:buNone/>
            </a:pPr>
            <a:r>
              <a:rPr lang="en-US" sz="2000" i="1" dirty="0" smtClean="0">
                <a:latin typeface="+mj-lt"/>
              </a:rPr>
              <a:t>Of course, there are intermediate steps like time-out for DRB scanning, miss detection, etc. Here, we present the core algorithm only.</a:t>
            </a:r>
            <a:endParaRPr lang="en-US" sz="2000" i="1" dirty="0">
              <a:latin typeface="+mj-lt"/>
            </a:endParaRPr>
          </a:p>
          <a:p>
            <a:endParaRPr lang="en-US" dirty="0"/>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27</a:t>
            </a:fld>
            <a:endParaRPr lang="en-US"/>
          </a:p>
        </p:txBody>
      </p:sp>
    </p:spTree>
    <p:extLst>
      <p:ext uri="{BB962C8B-B14F-4D97-AF65-F5344CB8AC3E}">
        <p14:creationId xmlns:p14="http://schemas.microsoft.com/office/powerpoint/2010/main" val="3811360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Discovery-Association</a:t>
            </a:r>
            <a:endParaRPr lang="en-US" dirty="0"/>
          </a:p>
        </p:txBody>
      </p:sp>
      <p:sp>
        <p:nvSpPr>
          <p:cNvPr id="3" name="Content Placeholder 2"/>
          <p:cNvSpPr>
            <a:spLocks noGrp="1"/>
          </p:cNvSpPr>
          <p:nvPr>
            <p:ph idx="1"/>
          </p:nvPr>
        </p:nvSpPr>
        <p:spPr>
          <a:xfrm>
            <a:off x="685800" y="1905000"/>
            <a:ext cx="7772400" cy="4114800"/>
          </a:xfrm>
        </p:spPr>
        <p:txBody>
          <a:bodyPr/>
          <a:lstStyle/>
          <a:p>
            <a:r>
              <a:rPr lang="en-US" sz="2400" dirty="0" smtClean="0">
                <a:latin typeface="+mj-lt"/>
              </a:rPr>
              <a:t>Notice that the first terminal to start a discovery session, will set the discovery signal duty cycling for other terminals to follow, no matter if it stops transmitting  afterwards. There is not central control. </a:t>
            </a:r>
          </a:p>
          <a:p>
            <a:r>
              <a:rPr lang="en-US" sz="2400" dirty="0" smtClean="0">
                <a:latin typeface="+mj-lt"/>
              </a:rPr>
              <a:t>Also, such terminal will set the channel for association (communication link) named Association Channel (ACH). Although, it may change afterwards.</a:t>
            </a:r>
          </a:p>
          <a:p>
            <a:r>
              <a:rPr lang="en-US" sz="2400" dirty="0" smtClean="0">
                <a:latin typeface="+mj-lt"/>
              </a:rPr>
              <a:t>For association, intended devices that want to establish a communication link, request that through a random access preamble transmitted in the ACH. </a:t>
            </a:r>
          </a:p>
          <a:p>
            <a:endParaRPr lang="en-US" sz="2400" dirty="0" smtClean="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28</a:t>
            </a:fld>
            <a:endParaRPr lang="en-US"/>
          </a:p>
        </p:txBody>
      </p:sp>
    </p:spTree>
    <p:extLst>
      <p:ext uri="{BB962C8B-B14F-4D97-AF65-F5344CB8AC3E}">
        <p14:creationId xmlns:p14="http://schemas.microsoft.com/office/powerpoint/2010/main" val="609831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Preambles</a:t>
            </a:r>
            <a:endParaRPr lang="en-US" dirty="0"/>
          </a:p>
        </p:txBody>
      </p:sp>
      <p:sp>
        <p:nvSpPr>
          <p:cNvPr id="3" name="Content Placeholder 2"/>
          <p:cNvSpPr>
            <a:spLocks noGrp="1"/>
          </p:cNvSpPr>
          <p:nvPr>
            <p:ph idx="1"/>
          </p:nvPr>
        </p:nvSpPr>
        <p:spPr/>
        <p:txBody>
          <a:bodyPr/>
          <a:lstStyle/>
          <a:p>
            <a:r>
              <a:rPr lang="en-US" sz="2400" dirty="0" smtClean="0">
                <a:latin typeface="+mj-lt"/>
              </a:rPr>
              <a:t>The random access association preambles are named Random Access Preambles (RAPs).</a:t>
            </a:r>
          </a:p>
          <a:p>
            <a:r>
              <a:rPr lang="en-US" sz="2400" dirty="0" smtClean="0">
                <a:latin typeface="+mj-lt"/>
              </a:rPr>
              <a:t>Such RAPs are formed with ZC sequences as well.</a:t>
            </a:r>
          </a:p>
          <a:p>
            <a:r>
              <a:rPr lang="en-US" sz="2400" dirty="0" smtClean="0">
                <a:latin typeface="+mj-lt"/>
              </a:rPr>
              <a:t>Hence, a pool of orthogonal RAPs is formed</a:t>
            </a:r>
          </a:p>
          <a:p>
            <a:pPr lvl="1"/>
            <a:r>
              <a:rPr lang="en-US" sz="2000" dirty="0">
                <a:latin typeface="+mj-lt"/>
              </a:rPr>
              <a:t>i</a:t>
            </a:r>
            <a:r>
              <a:rPr lang="en-US" sz="2000" dirty="0" smtClean="0">
                <a:latin typeface="+mj-lt"/>
              </a:rPr>
              <a:t>n order to reduce interference from competing terminals for random access.</a:t>
            </a:r>
          </a:p>
          <a:p>
            <a:r>
              <a:rPr lang="en-US" sz="2400" dirty="0" smtClean="0">
                <a:latin typeface="+mj-lt"/>
              </a:rPr>
              <a:t> A unique RAP is assigned to every device in a Group.</a:t>
            </a:r>
          </a:p>
          <a:p>
            <a:r>
              <a:rPr lang="en-US" sz="2400" dirty="0" smtClean="0">
                <a:latin typeface="+mj-lt"/>
              </a:rPr>
              <a:t> Such unique RAP is used for fine synchronization and control messages (how a communication link is granted).</a:t>
            </a: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29</a:t>
            </a:fld>
            <a:endParaRPr lang="en-US"/>
          </a:p>
        </p:txBody>
      </p:sp>
    </p:spTree>
    <p:extLst>
      <p:ext uri="{BB962C8B-B14F-4D97-AF65-F5344CB8AC3E}">
        <p14:creationId xmlns:p14="http://schemas.microsoft.com/office/powerpoint/2010/main" val="173708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Common mode PHY Description</a:t>
            </a:r>
          </a:p>
        </p:txBody>
      </p:sp>
      <p:sp>
        <p:nvSpPr>
          <p:cNvPr id="5124" name="Date Placeholder 3"/>
          <p:cNvSpPr>
            <a:spLocks noGrp="1"/>
          </p:cNvSpPr>
          <p:nvPr>
            <p:ph type="dt" sz="half" idx="10"/>
          </p:nvPr>
        </p:nvSpPr>
        <p:spPr>
          <a:noFill/>
        </p:spPr>
        <p:txBody>
          <a:bodyPr/>
          <a:lstStyle/>
          <a:p>
            <a:r>
              <a:rPr lang="en-US"/>
              <a:t>May 2013</a:t>
            </a:r>
          </a:p>
        </p:txBody>
      </p:sp>
      <p:sp>
        <p:nvSpPr>
          <p:cNvPr id="5125" name="Footer Placeholder 4"/>
          <p:cNvSpPr>
            <a:spLocks noGrp="1"/>
          </p:cNvSpPr>
          <p:nvPr>
            <p:ph type="ftr" sz="quarter" idx="11"/>
          </p:nvPr>
        </p:nvSpPr>
        <p:spPr>
          <a:noFill/>
        </p:spPr>
        <p:txBody>
          <a:bodyPr/>
          <a:lstStyle/>
          <a:p>
            <a:r>
              <a:rPr lang="en-US" smtClean="0"/>
              <a:t>Hernandez,Li,Dotlić,Miura (NICT)</a:t>
            </a:r>
          </a:p>
        </p:txBody>
      </p:sp>
      <p:sp>
        <p:nvSpPr>
          <p:cNvPr id="5126" name="Slide Number Placeholder 5"/>
          <p:cNvSpPr>
            <a:spLocks noGrp="1"/>
          </p:cNvSpPr>
          <p:nvPr>
            <p:ph type="sldNum" sz="quarter" idx="12"/>
          </p:nvPr>
        </p:nvSpPr>
        <p:spPr>
          <a:noFill/>
        </p:spPr>
        <p:txBody>
          <a:bodyPr/>
          <a:lstStyle/>
          <a:p>
            <a:r>
              <a:rPr lang="en-US" smtClean="0"/>
              <a:t>Slide </a:t>
            </a:r>
            <a:fld id="{0313C80D-728D-4BA3-AC45-6D2C24AFE2F7}" type="slidenum">
              <a:rPr lang="en-US" smtClean="0"/>
              <a:pPr/>
              <a:t>3</a:t>
            </a:fld>
            <a:endParaRPr lang="en-US" smtClean="0"/>
          </a:p>
        </p:txBody>
      </p:sp>
      <p:graphicFrame>
        <p:nvGraphicFramePr>
          <p:cNvPr id="2" name="Object 1"/>
          <p:cNvGraphicFramePr>
            <a:graphicFrameLocks noChangeAspect="1"/>
          </p:cNvGraphicFramePr>
          <p:nvPr>
            <p:extLst>
              <p:ext uri="{D42A27DB-BD31-4B8C-83A1-F6EECF244321}">
                <p14:modId xmlns:p14="http://schemas.microsoft.com/office/powerpoint/2010/main" val="504540454"/>
              </p:ext>
            </p:extLst>
          </p:nvPr>
        </p:nvGraphicFramePr>
        <p:xfrm>
          <a:off x="1143000" y="1828800"/>
          <a:ext cx="6889750" cy="3460750"/>
        </p:xfrm>
        <a:graphic>
          <a:graphicData uri="http://schemas.openxmlformats.org/presentationml/2006/ole">
            <mc:AlternateContent xmlns:mc="http://schemas.openxmlformats.org/markup-compatibility/2006">
              <mc:Choice xmlns:v="urn:schemas-microsoft-com:vml" Requires="v">
                <p:oleObj spid="_x0000_s83048" name="Visio" r:id="rId3" imgW="6889741" imgH="3460590" progId="Visio.Drawing.11">
                  <p:embed/>
                </p:oleObj>
              </mc:Choice>
              <mc:Fallback>
                <p:oleObj name="Visio" r:id="rId3" imgW="6889741" imgH="3460590" progId="Visio.Drawing.11">
                  <p:embed/>
                  <p:pic>
                    <p:nvPicPr>
                      <p:cNvPr id="0" name=""/>
                      <p:cNvPicPr/>
                      <p:nvPr/>
                    </p:nvPicPr>
                    <p:blipFill>
                      <a:blip r:embed="rId4"/>
                      <a:stretch>
                        <a:fillRect/>
                      </a:stretch>
                    </p:blipFill>
                    <p:spPr>
                      <a:xfrm>
                        <a:off x="1143000" y="1828800"/>
                        <a:ext cx="6889750" cy="34607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RAP structure</a:t>
            </a:r>
            <a:endParaRPr lang="en-US" dirty="0"/>
          </a:p>
        </p:txBody>
      </p:sp>
      <p:sp>
        <p:nvSpPr>
          <p:cNvPr id="16" name="Content Placeholder 15"/>
          <p:cNvSpPr>
            <a:spLocks noGrp="1"/>
          </p:cNvSpPr>
          <p:nvPr>
            <p:ph idx="1"/>
          </p:nvPr>
        </p:nvSpPr>
        <p:spPr/>
        <p:txBody>
          <a:bodyPr/>
          <a:lstStyle/>
          <a:p>
            <a:r>
              <a:rPr lang="en-US" sz="2400" dirty="0" smtClean="0">
                <a:latin typeface="+mj-lt"/>
              </a:rPr>
              <a:t>The RAP signal is illustrated as </a:t>
            </a: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r>
              <a:rPr lang="en-US" sz="2000" dirty="0" smtClean="0">
                <a:latin typeface="+mj-lt"/>
              </a:rPr>
              <a:t>GI is guard interval</a:t>
            </a:r>
          </a:p>
          <a:p>
            <a:pPr lvl="1"/>
            <a:r>
              <a:rPr lang="en-US" sz="2000" dirty="0" smtClean="0">
                <a:latin typeface="+mj-lt"/>
              </a:rPr>
              <a:t>In MAC lingo, it is known as beacon.</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30</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9285606"/>
              </p:ext>
            </p:extLst>
          </p:nvPr>
        </p:nvGraphicFramePr>
        <p:xfrm>
          <a:off x="3352799" y="2819400"/>
          <a:ext cx="2768063" cy="1447800"/>
        </p:xfrm>
        <a:graphic>
          <a:graphicData uri="http://schemas.openxmlformats.org/presentationml/2006/ole">
            <mc:AlternateContent xmlns:mc="http://schemas.openxmlformats.org/markup-compatibility/2006">
              <mc:Choice xmlns:v="urn:schemas-microsoft-com:vml" Requires="v">
                <p:oleObj spid="_x0000_s82189" name="Visio" r:id="rId3" imgW="1860406" imgH="973036" progId="Visio.Drawing.11">
                  <p:embed/>
                </p:oleObj>
              </mc:Choice>
              <mc:Fallback>
                <p:oleObj name="Visio" r:id="rId3" imgW="1860406" imgH="973036" progId="Visio.Drawing.11">
                  <p:embed/>
                  <p:pic>
                    <p:nvPicPr>
                      <p:cNvPr id="0" name=""/>
                      <p:cNvPicPr/>
                      <p:nvPr/>
                    </p:nvPicPr>
                    <p:blipFill>
                      <a:blip r:embed="rId4"/>
                      <a:stretch>
                        <a:fillRect/>
                      </a:stretch>
                    </p:blipFill>
                    <p:spPr>
                      <a:xfrm>
                        <a:off x="3352799" y="2819400"/>
                        <a:ext cx="2768063" cy="1447800"/>
                      </a:xfrm>
                      <a:prstGeom prst="rect">
                        <a:avLst/>
                      </a:prstGeom>
                    </p:spPr>
                  </p:pic>
                </p:oleObj>
              </mc:Fallback>
            </mc:AlternateContent>
          </a:graphicData>
        </a:graphic>
      </p:graphicFrame>
    </p:spTree>
    <p:extLst>
      <p:ext uri="{BB962C8B-B14F-4D97-AF65-F5344CB8AC3E}">
        <p14:creationId xmlns:p14="http://schemas.microsoft.com/office/powerpoint/2010/main" val="3469709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access procedure</a:t>
            </a:r>
            <a:endParaRPr lang="en-US" dirty="0"/>
          </a:p>
        </p:txBody>
      </p:sp>
      <p:sp>
        <p:nvSpPr>
          <p:cNvPr id="3" name="Content Placeholder 2"/>
          <p:cNvSpPr>
            <a:spLocks noGrp="1"/>
          </p:cNvSpPr>
          <p:nvPr>
            <p:ph idx="1"/>
          </p:nvPr>
        </p:nvSpPr>
        <p:spPr>
          <a:xfrm>
            <a:off x="685800" y="1828800"/>
            <a:ext cx="7772400" cy="4114800"/>
          </a:xfrm>
        </p:spPr>
        <p:txBody>
          <a:bodyPr/>
          <a:lstStyle/>
          <a:p>
            <a:r>
              <a:rPr lang="en-US" sz="2400" dirty="0" smtClean="0">
                <a:latin typeface="+mj-lt"/>
              </a:rPr>
              <a:t>Once initial synchronization and decoding of discovery RB are achieved by Terminal 2 over Terminal 1:</a:t>
            </a:r>
          </a:p>
          <a:p>
            <a:pPr lvl="1"/>
            <a:r>
              <a:rPr lang="en-US" sz="2000" dirty="0" smtClean="0">
                <a:latin typeface="+mj-lt"/>
              </a:rPr>
              <a:t>Terminal 2 requests association by a random access procedure based on an orthogonal RAP.</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31</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21963836"/>
              </p:ext>
            </p:extLst>
          </p:nvPr>
        </p:nvGraphicFramePr>
        <p:xfrm>
          <a:off x="3733800" y="3429000"/>
          <a:ext cx="2133600" cy="2997680"/>
        </p:xfrm>
        <a:graphic>
          <a:graphicData uri="http://schemas.openxmlformats.org/presentationml/2006/ole">
            <mc:AlternateContent xmlns:mc="http://schemas.openxmlformats.org/markup-compatibility/2006">
              <mc:Choice xmlns:v="urn:schemas-microsoft-com:vml" Requires="v">
                <p:oleObj spid="_x0000_s81026" name="Visio" r:id="rId3" imgW="2015462" imgH="2609174" progId="Visio.Drawing.11">
                  <p:embed/>
                </p:oleObj>
              </mc:Choice>
              <mc:Fallback>
                <p:oleObj name="Visio" r:id="rId3" imgW="2015462" imgH="2609174" progId="Visio.Drawing.11">
                  <p:embed/>
                  <p:pic>
                    <p:nvPicPr>
                      <p:cNvPr id="0" name=""/>
                      <p:cNvPicPr/>
                      <p:nvPr/>
                    </p:nvPicPr>
                    <p:blipFill>
                      <a:blip r:embed="rId4"/>
                      <a:stretch>
                        <a:fillRect/>
                      </a:stretch>
                    </p:blipFill>
                    <p:spPr>
                      <a:xfrm>
                        <a:off x="3733800" y="3429000"/>
                        <a:ext cx="2133600" cy="2997680"/>
                      </a:xfrm>
                      <a:prstGeom prst="rect">
                        <a:avLst/>
                      </a:prstGeom>
                    </p:spPr>
                  </p:pic>
                </p:oleObj>
              </mc:Fallback>
            </mc:AlternateContent>
          </a:graphicData>
        </a:graphic>
      </p:graphicFrame>
    </p:spTree>
    <p:extLst>
      <p:ext uri="{BB962C8B-B14F-4D97-AF65-F5344CB8AC3E}">
        <p14:creationId xmlns:p14="http://schemas.microsoft.com/office/powerpoint/2010/main" val="28584885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access procedure</a:t>
            </a:r>
          </a:p>
        </p:txBody>
      </p:sp>
      <p:sp>
        <p:nvSpPr>
          <p:cNvPr id="3" name="Content Placeholder 2"/>
          <p:cNvSpPr>
            <a:spLocks noGrp="1"/>
          </p:cNvSpPr>
          <p:nvPr>
            <p:ph idx="1"/>
          </p:nvPr>
        </p:nvSpPr>
        <p:spPr>
          <a:xfrm>
            <a:off x="685800" y="1676400"/>
            <a:ext cx="7772400" cy="4114800"/>
          </a:xfrm>
        </p:spPr>
        <p:txBody>
          <a:bodyPr/>
          <a:lstStyle/>
          <a:p>
            <a:r>
              <a:rPr lang="en-US" sz="2400" dirty="0" smtClean="0">
                <a:latin typeface="+mj-lt"/>
              </a:rPr>
              <a:t>The process is initiated and control by upper layers.</a:t>
            </a:r>
          </a:p>
          <a:p>
            <a:r>
              <a:rPr lang="en-US" sz="2400" dirty="0" smtClean="0">
                <a:latin typeface="+mj-lt"/>
              </a:rPr>
              <a:t>1) Terminal 2 sends </a:t>
            </a:r>
            <a:r>
              <a:rPr lang="en-US" sz="2400" b="1" dirty="0" smtClean="0">
                <a:latin typeface="+mj-lt"/>
              </a:rPr>
              <a:t>RAP</a:t>
            </a:r>
            <a:r>
              <a:rPr lang="en-US" sz="2400" dirty="0" smtClean="0">
                <a:latin typeface="+mj-lt"/>
              </a:rPr>
              <a:t> over the ACH.</a:t>
            </a:r>
          </a:p>
          <a:p>
            <a:pPr lvl="1"/>
            <a:r>
              <a:rPr lang="en-US" sz="1800" dirty="0" smtClean="0">
                <a:latin typeface="+mj-lt"/>
              </a:rPr>
              <a:t>It is randomly selected from a pool of orthogonal ZC sequences.</a:t>
            </a:r>
          </a:p>
          <a:p>
            <a:pPr lvl="1"/>
            <a:r>
              <a:rPr lang="en-US" sz="1800" dirty="0" smtClean="0">
                <a:latin typeface="+mj-lt"/>
              </a:rPr>
              <a:t>It contains finer frequency granularity for Terminal 1 to acquire fine time and frequency synchronization of Terminal 2, plus information about the resources needed to transmit in 3).</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561386"/>
              </p:ext>
            </p:extLst>
          </p:nvPr>
        </p:nvGraphicFramePr>
        <p:xfrm>
          <a:off x="4953000" y="3581400"/>
          <a:ext cx="1969512" cy="2767504"/>
        </p:xfrm>
        <a:graphic>
          <a:graphicData uri="http://schemas.openxmlformats.org/presentationml/2006/ole">
            <mc:AlternateContent xmlns:mc="http://schemas.openxmlformats.org/markup-compatibility/2006">
              <mc:Choice xmlns:v="urn:schemas-microsoft-com:vml" Requires="v">
                <p:oleObj spid="_x0000_s84013" name="Visio" r:id="rId3" imgW="2209680" imgH="3105000" progId="Visio.Drawing.11">
                  <p:embed/>
                </p:oleObj>
              </mc:Choice>
              <mc:Fallback>
                <p:oleObj name="Visio" r:id="rId3" imgW="2209680" imgH="3105000" progId="Visio.Drawing.11">
                  <p:embed/>
                  <p:pic>
                    <p:nvPicPr>
                      <p:cNvPr id="0" name=""/>
                      <p:cNvPicPr/>
                      <p:nvPr/>
                    </p:nvPicPr>
                    <p:blipFill>
                      <a:blip r:embed="rId4"/>
                      <a:stretch>
                        <a:fillRect/>
                      </a:stretch>
                    </p:blipFill>
                    <p:spPr>
                      <a:xfrm>
                        <a:off x="4953000" y="3581400"/>
                        <a:ext cx="1969512" cy="2767504"/>
                      </a:xfrm>
                      <a:prstGeom prst="rect">
                        <a:avLst/>
                      </a:prstGeom>
                    </p:spPr>
                  </p:pic>
                </p:oleObj>
              </mc:Fallback>
            </mc:AlternateContent>
          </a:graphicData>
        </a:graphic>
      </p:graphicFrame>
    </p:spTree>
    <p:extLst>
      <p:ext uri="{BB962C8B-B14F-4D97-AF65-F5344CB8AC3E}">
        <p14:creationId xmlns:p14="http://schemas.microsoft.com/office/powerpoint/2010/main" val="1924005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access procedure</a:t>
            </a:r>
          </a:p>
        </p:txBody>
      </p:sp>
      <p:sp>
        <p:nvSpPr>
          <p:cNvPr id="3" name="Content Placeholder 2"/>
          <p:cNvSpPr>
            <a:spLocks noGrp="1"/>
          </p:cNvSpPr>
          <p:nvPr>
            <p:ph idx="1"/>
          </p:nvPr>
        </p:nvSpPr>
        <p:spPr>
          <a:xfrm>
            <a:off x="685800" y="1676400"/>
            <a:ext cx="7772400" cy="4114800"/>
          </a:xfrm>
        </p:spPr>
        <p:txBody>
          <a:bodyPr/>
          <a:lstStyle/>
          <a:p>
            <a:pPr lvl="0"/>
            <a:r>
              <a:rPr lang="en-US" sz="2400" dirty="0">
                <a:solidFill>
                  <a:srgbClr val="000000"/>
                </a:solidFill>
                <a:latin typeface="Times New Roman"/>
              </a:rPr>
              <a:t>2) Terminal 1 replies with </a:t>
            </a:r>
            <a:r>
              <a:rPr lang="en-US" sz="2400" b="1" dirty="0">
                <a:solidFill>
                  <a:srgbClr val="000000"/>
                </a:solidFill>
                <a:latin typeface="Times New Roman"/>
              </a:rPr>
              <a:t>RA response </a:t>
            </a:r>
            <a:r>
              <a:rPr lang="en-US" sz="2400" dirty="0" smtClean="0">
                <a:solidFill>
                  <a:srgbClr val="000000"/>
                </a:solidFill>
                <a:latin typeface="Times New Roman"/>
              </a:rPr>
              <a:t>message.</a:t>
            </a:r>
            <a:endParaRPr lang="en-US" sz="2400" dirty="0">
              <a:solidFill>
                <a:srgbClr val="000000"/>
              </a:solidFill>
              <a:latin typeface="Times New Roman"/>
            </a:endParaRPr>
          </a:p>
          <a:p>
            <a:pPr lvl="1"/>
            <a:r>
              <a:rPr lang="en-US" sz="2000" dirty="0">
                <a:solidFill>
                  <a:srgbClr val="000000"/>
                </a:solidFill>
                <a:latin typeface="Times New Roman"/>
              </a:rPr>
              <a:t>It contains timing information (round-trip delay), RAP-ID, RB  grant to transmit in 3), Group identifier, etc.</a:t>
            </a:r>
          </a:p>
          <a:p>
            <a:endParaRPr lang="en-US" dirty="0"/>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33</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122234598"/>
              </p:ext>
            </p:extLst>
          </p:nvPr>
        </p:nvGraphicFramePr>
        <p:xfrm>
          <a:off x="3276600" y="2971800"/>
          <a:ext cx="2209800" cy="3105150"/>
        </p:xfrm>
        <a:graphic>
          <a:graphicData uri="http://schemas.openxmlformats.org/presentationml/2006/ole">
            <mc:AlternateContent xmlns:mc="http://schemas.openxmlformats.org/markup-compatibility/2006">
              <mc:Choice xmlns:v="urn:schemas-microsoft-com:vml" Requires="v">
                <p:oleObj spid="_x0000_s85035" name="Visio" r:id="rId3" imgW="2209680" imgH="3105000" progId="Visio.Drawing.11">
                  <p:embed/>
                </p:oleObj>
              </mc:Choice>
              <mc:Fallback>
                <p:oleObj name="Visio" r:id="rId3" imgW="2209680" imgH="3105000" progId="Visio.Drawing.11">
                  <p:embed/>
                  <p:pic>
                    <p:nvPicPr>
                      <p:cNvPr id="0" name=""/>
                      <p:cNvPicPr/>
                      <p:nvPr/>
                    </p:nvPicPr>
                    <p:blipFill>
                      <a:blip r:embed="rId4"/>
                      <a:stretch>
                        <a:fillRect/>
                      </a:stretch>
                    </p:blipFill>
                    <p:spPr>
                      <a:xfrm>
                        <a:off x="3276600" y="2971800"/>
                        <a:ext cx="2209800" cy="3105150"/>
                      </a:xfrm>
                      <a:prstGeom prst="rect">
                        <a:avLst/>
                      </a:prstGeom>
                    </p:spPr>
                  </p:pic>
                </p:oleObj>
              </mc:Fallback>
            </mc:AlternateContent>
          </a:graphicData>
        </a:graphic>
      </p:graphicFrame>
    </p:spTree>
    <p:extLst>
      <p:ext uri="{BB962C8B-B14F-4D97-AF65-F5344CB8AC3E}">
        <p14:creationId xmlns:p14="http://schemas.microsoft.com/office/powerpoint/2010/main" val="825768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access procedure</a:t>
            </a:r>
          </a:p>
        </p:txBody>
      </p:sp>
      <p:sp>
        <p:nvSpPr>
          <p:cNvPr id="3" name="Content Placeholder 2"/>
          <p:cNvSpPr>
            <a:spLocks noGrp="1"/>
          </p:cNvSpPr>
          <p:nvPr>
            <p:ph idx="1"/>
          </p:nvPr>
        </p:nvSpPr>
        <p:spPr>
          <a:xfrm>
            <a:off x="685800" y="1676400"/>
            <a:ext cx="7772400" cy="4114800"/>
          </a:xfrm>
        </p:spPr>
        <p:txBody>
          <a:bodyPr/>
          <a:lstStyle/>
          <a:p>
            <a:r>
              <a:rPr lang="en-US" sz="2400" dirty="0" smtClean="0">
                <a:latin typeface="+mj-lt"/>
              </a:rPr>
              <a:t>3) Scheduling request</a:t>
            </a:r>
          </a:p>
          <a:p>
            <a:pPr lvl="1"/>
            <a:r>
              <a:rPr lang="en-US" sz="2000" dirty="0" smtClean="0">
                <a:latin typeface="+mj-lt"/>
              </a:rPr>
              <a:t>It contains scheduling request information for transmission.</a:t>
            </a:r>
          </a:p>
          <a:p>
            <a:pPr lvl="1"/>
            <a:r>
              <a:rPr lang="en-US" sz="2000" dirty="0" smtClean="0">
                <a:latin typeface="+mj-lt"/>
              </a:rPr>
              <a:t>If this message is successfully detected in Terminal 1, still contention remains unsolved for other terminals. A quick resolution is needed.</a:t>
            </a: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926419627"/>
              </p:ext>
            </p:extLst>
          </p:nvPr>
        </p:nvGraphicFramePr>
        <p:xfrm>
          <a:off x="3733800" y="3352800"/>
          <a:ext cx="2133600" cy="2997200"/>
        </p:xfrm>
        <a:graphic>
          <a:graphicData uri="http://schemas.openxmlformats.org/presentationml/2006/ole">
            <mc:AlternateContent xmlns:mc="http://schemas.openxmlformats.org/markup-compatibility/2006">
              <mc:Choice xmlns:v="urn:schemas-microsoft-com:vml" Requires="v">
                <p:oleObj spid="_x0000_s86058" name="Visio" r:id="rId3" imgW="2133720" imgH="2997360" progId="Visio.Drawing.11">
                  <p:embed/>
                </p:oleObj>
              </mc:Choice>
              <mc:Fallback>
                <p:oleObj name="Visio" r:id="rId3" imgW="2133720" imgH="2997360" progId="Visio.Drawing.11">
                  <p:embed/>
                  <p:pic>
                    <p:nvPicPr>
                      <p:cNvPr id="0" name=""/>
                      <p:cNvPicPr/>
                      <p:nvPr/>
                    </p:nvPicPr>
                    <p:blipFill>
                      <a:blip r:embed="rId4"/>
                      <a:stretch>
                        <a:fillRect/>
                      </a:stretch>
                    </p:blipFill>
                    <p:spPr>
                      <a:xfrm>
                        <a:off x="3733800" y="3352800"/>
                        <a:ext cx="2133600" cy="2997200"/>
                      </a:xfrm>
                      <a:prstGeom prst="rect">
                        <a:avLst/>
                      </a:prstGeom>
                    </p:spPr>
                  </p:pic>
                </p:oleObj>
              </mc:Fallback>
            </mc:AlternateContent>
          </a:graphicData>
        </a:graphic>
      </p:graphicFrame>
    </p:spTree>
    <p:extLst>
      <p:ext uri="{BB962C8B-B14F-4D97-AF65-F5344CB8AC3E}">
        <p14:creationId xmlns:p14="http://schemas.microsoft.com/office/powerpoint/2010/main" val="3711489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access procedure</a:t>
            </a:r>
          </a:p>
        </p:txBody>
      </p:sp>
      <p:sp>
        <p:nvSpPr>
          <p:cNvPr id="3" name="Content Placeholder 2"/>
          <p:cNvSpPr>
            <a:spLocks noGrp="1"/>
          </p:cNvSpPr>
          <p:nvPr>
            <p:ph idx="1"/>
          </p:nvPr>
        </p:nvSpPr>
        <p:spPr>
          <a:xfrm>
            <a:off x="762000" y="1676400"/>
            <a:ext cx="7772400" cy="4114800"/>
          </a:xfrm>
        </p:spPr>
        <p:txBody>
          <a:bodyPr/>
          <a:lstStyle/>
          <a:p>
            <a:pPr lvl="0"/>
            <a:r>
              <a:rPr lang="en-US" sz="2400" dirty="0">
                <a:solidFill>
                  <a:srgbClr val="000000"/>
                </a:solidFill>
                <a:latin typeface="Times New Roman"/>
              </a:rPr>
              <a:t>4) Contention resolution</a:t>
            </a:r>
          </a:p>
          <a:p>
            <a:pPr lvl="1"/>
            <a:r>
              <a:rPr lang="en-US" sz="2000" dirty="0">
                <a:solidFill>
                  <a:srgbClr val="000000"/>
                </a:solidFill>
                <a:latin typeface="Times New Roman"/>
              </a:rPr>
              <a:t>Terminal 1 echoes Terminal 2 ID contained in 3)</a:t>
            </a:r>
          </a:p>
          <a:p>
            <a:pPr lvl="1"/>
            <a:r>
              <a:rPr lang="en-US" sz="2000" dirty="0">
                <a:solidFill>
                  <a:srgbClr val="000000"/>
                </a:solidFill>
                <a:latin typeface="Times New Roman"/>
              </a:rPr>
              <a:t>Terminal 2 detects its ID and sends ACK (RA terminated) a communication link is scheduled and established. </a:t>
            </a:r>
          </a:p>
          <a:p>
            <a:pPr lvl="1"/>
            <a:r>
              <a:rPr lang="en-US" sz="2000" dirty="0">
                <a:solidFill>
                  <a:srgbClr val="000000"/>
                </a:solidFill>
                <a:latin typeface="Times New Roman"/>
              </a:rPr>
              <a:t>Terminal 2 detects another ID (RA terminated, starts a new one)</a:t>
            </a:r>
          </a:p>
          <a:p>
            <a:pPr lvl="1"/>
            <a:r>
              <a:rPr lang="en-US" sz="2000" dirty="0">
                <a:solidFill>
                  <a:srgbClr val="000000"/>
                </a:solidFill>
                <a:latin typeface="Times New Roman"/>
              </a:rPr>
              <a:t>Terminal 2 fails to detect ID (RA terminated, starts a new one)</a:t>
            </a:r>
          </a:p>
          <a:p>
            <a:pPr lvl="1"/>
            <a:endParaRPr lang="en-US" sz="20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787695802"/>
              </p:ext>
            </p:extLst>
          </p:nvPr>
        </p:nvGraphicFramePr>
        <p:xfrm>
          <a:off x="4648200" y="3886200"/>
          <a:ext cx="1808136" cy="2540000"/>
        </p:xfrm>
        <a:graphic>
          <a:graphicData uri="http://schemas.openxmlformats.org/presentationml/2006/ole">
            <mc:AlternateContent xmlns:mc="http://schemas.openxmlformats.org/markup-compatibility/2006">
              <mc:Choice xmlns:v="urn:schemas-microsoft-com:vml" Requires="v">
                <p:oleObj spid="_x0000_s87077" name="Visio" r:id="rId3" imgW="2133720" imgH="2997360" progId="Visio.Drawing.11">
                  <p:embed/>
                </p:oleObj>
              </mc:Choice>
              <mc:Fallback>
                <p:oleObj name="Visio" r:id="rId3" imgW="2133720" imgH="2997360" progId="Visio.Drawing.11">
                  <p:embed/>
                  <p:pic>
                    <p:nvPicPr>
                      <p:cNvPr id="0" name=""/>
                      <p:cNvPicPr/>
                      <p:nvPr/>
                    </p:nvPicPr>
                    <p:blipFill>
                      <a:blip r:embed="rId4"/>
                      <a:stretch>
                        <a:fillRect/>
                      </a:stretch>
                    </p:blipFill>
                    <p:spPr>
                      <a:xfrm>
                        <a:off x="4648200" y="3886200"/>
                        <a:ext cx="1808136" cy="2540000"/>
                      </a:xfrm>
                      <a:prstGeom prst="rect">
                        <a:avLst/>
                      </a:prstGeom>
                    </p:spPr>
                  </p:pic>
                </p:oleObj>
              </mc:Fallback>
            </mc:AlternateContent>
          </a:graphicData>
        </a:graphic>
      </p:graphicFrame>
    </p:spTree>
    <p:extLst>
      <p:ext uri="{BB962C8B-B14F-4D97-AF65-F5344CB8AC3E}">
        <p14:creationId xmlns:p14="http://schemas.microsoft.com/office/powerpoint/2010/main" val="24377527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but not </a:t>
            </a:r>
            <a:r>
              <a:rPr lang="en-US" dirty="0" smtClean="0"/>
              <a:t>least</a:t>
            </a:r>
            <a:endParaRPr lang="en-US" dirty="0"/>
          </a:p>
        </p:txBody>
      </p:sp>
      <p:sp>
        <p:nvSpPr>
          <p:cNvPr id="3" name="Content Placeholder 2"/>
          <p:cNvSpPr>
            <a:spLocks noGrp="1"/>
          </p:cNvSpPr>
          <p:nvPr>
            <p:ph idx="1"/>
          </p:nvPr>
        </p:nvSpPr>
        <p:spPr/>
        <p:txBody>
          <a:bodyPr/>
          <a:lstStyle/>
          <a:p>
            <a:r>
              <a:rPr lang="en-US" sz="2400" dirty="0" smtClean="0">
                <a:latin typeface="+mj-lt"/>
              </a:rPr>
              <a:t>An </a:t>
            </a:r>
            <a:r>
              <a:rPr lang="en-US" sz="2400" i="1" dirty="0" smtClean="0">
                <a:latin typeface="+mj-lt"/>
              </a:rPr>
              <a:t>optional</a:t>
            </a:r>
            <a:r>
              <a:rPr lang="en-US" sz="2400" dirty="0" smtClean="0">
                <a:latin typeface="+mj-lt"/>
              </a:rPr>
              <a:t> and </a:t>
            </a:r>
            <a:r>
              <a:rPr lang="en-US" sz="2400" i="1" dirty="0" smtClean="0">
                <a:latin typeface="+mj-lt"/>
              </a:rPr>
              <a:t>very low power </a:t>
            </a:r>
            <a:r>
              <a:rPr lang="en-US" sz="2400" dirty="0" smtClean="0">
                <a:latin typeface="+mj-lt"/>
              </a:rPr>
              <a:t>PHY based on 2FSK modulation is contemplated for the sub-GHz band.</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36</a:t>
            </a:fld>
            <a:endParaRPr lang="en-US"/>
          </a:p>
        </p:txBody>
      </p:sp>
    </p:spTree>
    <p:extLst>
      <p:ext uri="{BB962C8B-B14F-4D97-AF65-F5344CB8AC3E}">
        <p14:creationId xmlns:p14="http://schemas.microsoft.com/office/powerpoint/2010/main" val="1116312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6" name="Content Placeholder 5"/>
          <p:cNvSpPr>
            <a:spLocks noGrp="1"/>
          </p:cNvSpPr>
          <p:nvPr>
            <p:ph idx="1"/>
          </p:nvPr>
        </p:nvSpPr>
        <p:spPr/>
        <p:txBody>
          <a:bodyPr/>
          <a:lstStyle/>
          <a:p>
            <a:r>
              <a:rPr lang="en-US" sz="2400" dirty="0" smtClean="0">
                <a:latin typeface="+mj-lt"/>
              </a:rPr>
              <a:t>Frequency bands of operation are: </a:t>
            </a:r>
          </a:p>
          <a:p>
            <a:pPr lvl="1"/>
            <a:r>
              <a:rPr lang="en-US" sz="2000" dirty="0">
                <a:latin typeface="+mj-lt"/>
              </a:rPr>
              <a:t>S</a:t>
            </a:r>
            <a:r>
              <a:rPr lang="en-US" sz="2000" dirty="0" smtClean="0">
                <a:latin typeface="+mj-lt"/>
              </a:rPr>
              <a:t>ub-GHz, 2.4 GHz and 5.7 GHz bands.</a:t>
            </a:r>
          </a:p>
          <a:p>
            <a:r>
              <a:rPr lang="en-US" sz="2400" dirty="0" smtClean="0">
                <a:latin typeface="+mj-lt"/>
              </a:rPr>
              <a:t>Those are selected because they do not require operation license. Hence, implementers only comply with local regulations. Moreover, those bands cover all PAC applications in terms of mobility and operational distance.</a:t>
            </a:r>
            <a:endParaRPr lang="en-US" sz="2400" dirty="0">
              <a:latin typeface="+mj-lt"/>
            </a:endParaRPr>
          </a:p>
        </p:txBody>
      </p:sp>
      <p:sp>
        <p:nvSpPr>
          <p:cNvPr id="3" name="Date Placeholder 2"/>
          <p:cNvSpPr>
            <a:spLocks noGrp="1"/>
          </p:cNvSpPr>
          <p:nvPr>
            <p:ph type="dt" sz="half" idx="10"/>
          </p:nvPr>
        </p:nvSpPr>
        <p:spPr/>
        <p:txBody>
          <a:bodyPr/>
          <a:lstStyle/>
          <a:p>
            <a:pPr>
              <a:defRPr/>
            </a:pPr>
            <a:r>
              <a:rPr lang="en-US" smtClean="0"/>
              <a:t>May 2013</a:t>
            </a:r>
            <a:endParaRPr lang="en-US"/>
          </a:p>
        </p:txBody>
      </p:sp>
      <p:sp>
        <p:nvSpPr>
          <p:cNvPr id="4" name="Footer Placeholder 3"/>
          <p:cNvSpPr>
            <a:spLocks noGrp="1"/>
          </p:cNvSpPr>
          <p:nvPr>
            <p:ph type="ftr" sz="quarter" idx="11"/>
          </p:nvPr>
        </p:nvSpPr>
        <p:spPr/>
        <p:txBody>
          <a:bodyPr/>
          <a:lstStyle/>
          <a:p>
            <a:pPr>
              <a:defRPr/>
            </a:pPr>
            <a:r>
              <a:rPr lang="en-US" smtClean="0"/>
              <a:t>Hernandez,Li,Dotlić,Miura (NICT)</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FDF07906-6276-45F3-B6FE-099C5D66E04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frequency band allocations</a:t>
            </a:r>
            <a:endParaRPr lang="en-US" dirty="0"/>
          </a:p>
        </p:txBody>
      </p:sp>
      <p:sp>
        <p:nvSpPr>
          <p:cNvPr id="3" name="Content Placeholder 2"/>
          <p:cNvSpPr>
            <a:spLocks noGrp="1"/>
          </p:cNvSpPr>
          <p:nvPr>
            <p:ph idx="1"/>
          </p:nvPr>
        </p:nvSpPr>
        <p:spPr/>
        <p:txBody>
          <a:bodyPr/>
          <a:lstStyle/>
          <a:p>
            <a:r>
              <a:rPr lang="en-US" sz="2400" dirty="0" smtClean="0">
                <a:solidFill>
                  <a:schemeClr val="tx1"/>
                </a:solidFill>
                <a:latin typeface="+mj-lt"/>
                <a:ea typeface="+mn-ea"/>
                <a:cs typeface="+mn-cs"/>
              </a:rPr>
              <a:t>Channelization of 5.7 GHz band</a:t>
            </a:r>
          </a:p>
          <a:p>
            <a:pPr lvl="1"/>
            <a:r>
              <a:rPr lang="en-US" sz="2000" dirty="0" smtClean="0">
                <a:solidFill>
                  <a:schemeClr val="tx1"/>
                </a:solidFill>
                <a:latin typeface="+mj-lt"/>
                <a:ea typeface="+mn-ea"/>
                <a:cs typeface="+mn-cs"/>
              </a:rPr>
              <a:t>Such frequency band ranges from 5.725 GHz to 5.875 GHz, which is divided into 14 channels of 10 </a:t>
            </a:r>
            <a:r>
              <a:rPr lang="en-US" sz="2000" dirty="0" err="1" smtClean="0">
                <a:solidFill>
                  <a:schemeClr val="tx1"/>
                </a:solidFill>
                <a:latin typeface="+mj-lt"/>
                <a:ea typeface="+mn-ea"/>
                <a:cs typeface="+mn-cs"/>
              </a:rPr>
              <a:t>MHz.</a:t>
            </a:r>
            <a:r>
              <a:rPr lang="en-US" sz="2000" dirty="0" smtClean="0">
                <a:solidFill>
                  <a:schemeClr val="tx1"/>
                </a:solidFill>
                <a:latin typeface="+mj-lt"/>
                <a:ea typeface="+mn-ea"/>
                <a:cs typeface="+mn-cs"/>
              </a:rPr>
              <a:t> </a:t>
            </a:r>
            <a:r>
              <a:rPr lang="en-US" sz="2000" dirty="0" smtClean="0">
                <a:solidFill>
                  <a:schemeClr val="tx1"/>
                </a:solidFill>
                <a:latin typeface="+mj-lt"/>
                <a:ea typeface="+mn-ea"/>
                <a:cs typeface="+mn-cs"/>
              </a:rPr>
              <a:t>By regulation, the maximum transmit power at the input antenna is 1 W. The central frequencies are given by</a:t>
            </a:r>
          </a:p>
          <a:p>
            <a:pPr lvl="1" algn="ctr">
              <a:buNone/>
            </a:pPr>
            <a:r>
              <a:rPr lang="pt-BR" sz="2000" i="1" dirty="0" smtClean="0">
                <a:solidFill>
                  <a:schemeClr val="tx1"/>
                </a:solidFill>
                <a:latin typeface="+mj-lt"/>
              </a:rPr>
              <a:t>f</a:t>
            </a:r>
            <a:r>
              <a:rPr lang="pt-BR" sz="2000" i="1" baseline="-25000" dirty="0" smtClean="0">
                <a:solidFill>
                  <a:schemeClr val="tx1"/>
                </a:solidFill>
                <a:latin typeface="+mj-lt"/>
              </a:rPr>
              <a:t>c</a:t>
            </a:r>
            <a:r>
              <a:rPr lang="pt-BR" sz="2000" i="1" dirty="0" smtClean="0">
                <a:solidFill>
                  <a:schemeClr val="tx1"/>
                </a:solidFill>
                <a:latin typeface="+mj-lt"/>
              </a:rPr>
              <a:t> = 5735 MHz + 10n       for n = 0, 1, ..., 13</a:t>
            </a:r>
            <a:endParaRPr lang="en-US" sz="2000" i="1" dirty="0" smtClean="0">
              <a:solidFill>
                <a:schemeClr val="tx1"/>
              </a:solidFill>
              <a:latin typeface="+mj-lt"/>
              <a:ea typeface="+mn-ea"/>
              <a:cs typeface="+mn-cs"/>
            </a:endParaRPr>
          </a:p>
          <a:p>
            <a:r>
              <a:rPr lang="en-US" sz="2400" dirty="0" smtClean="0">
                <a:solidFill>
                  <a:schemeClr val="tx1"/>
                </a:solidFill>
                <a:latin typeface="+mj-lt"/>
              </a:rPr>
              <a:t>Channelization of </a:t>
            </a:r>
            <a:r>
              <a:rPr lang="en-US" sz="2400" dirty="0" smtClean="0">
                <a:latin typeface="+mj-lt"/>
              </a:rPr>
              <a:t>2.4</a:t>
            </a:r>
            <a:r>
              <a:rPr lang="en-US" sz="2400" dirty="0" smtClean="0">
                <a:solidFill>
                  <a:schemeClr val="tx1"/>
                </a:solidFill>
                <a:latin typeface="+mj-lt"/>
              </a:rPr>
              <a:t> GHz band</a:t>
            </a:r>
          </a:p>
          <a:p>
            <a:pPr lvl="1"/>
            <a:r>
              <a:rPr lang="en-US" sz="2000" dirty="0" smtClean="0">
                <a:latin typeface="+mj-lt"/>
              </a:rPr>
              <a:t>Such frequency band ranges from 2.4 GHz to 2.5 GHz, which is divided into 9 channels of 10 </a:t>
            </a:r>
            <a:r>
              <a:rPr lang="en-US" sz="2000" dirty="0" err="1" smtClean="0">
                <a:latin typeface="+mj-lt"/>
              </a:rPr>
              <a:t>MHz.</a:t>
            </a:r>
            <a:r>
              <a:rPr lang="en-US" sz="2000" dirty="0" smtClean="0">
                <a:latin typeface="+mj-lt"/>
              </a:rPr>
              <a:t> By regulation, the maximum transmit power at the input antenna is 1 W. The central frequencies are given by</a:t>
            </a:r>
          </a:p>
          <a:p>
            <a:pPr lvl="1" algn="ctr">
              <a:buNone/>
            </a:pPr>
            <a:r>
              <a:rPr lang="en-US" sz="2000" i="1" dirty="0" err="1" smtClean="0">
                <a:latin typeface="+mj-lt"/>
              </a:rPr>
              <a:t>f</a:t>
            </a:r>
            <a:r>
              <a:rPr lang="en-US" sz="2000" i="1" baseline="-25000" dirty="0" err="1" smtClean="0">
                <a:latin typeface="+mj-lt"/>
              </a:rPr>
              <a:t>c</a:t>
            </a:r>
            <a:r>
              <a:rPr lang="en-US" sz="2000" i="1" dirty="0" smtClean="0">
                <a:latin typeface="+mj-lt"/>
              </a:rPr>
              <a:t> = 2410 MHz + 10n          for n = 0, 1, ..., 8</a:t>
            </a:r>
            <a:endParaRPr lang="en-US" sz="2000" i="1"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3" name="Content Placeholder 2"/>
          <p:cNvSpPr>
            <a:spLocks noGrp="1"/>
          </p:cNvSpPr>
          <p:nvPr>
            <p:ph idx="1"/>
          </p:nvPr>
        </p:nvSpPr>
        <p:spPr/>
        <p:txBody>
          <a:bodyPr/>
          <a:lstStyle/>
          <a:p>
            <a:r>
              <a:rPr lang="en-US" sz="2400" dirty="0" smtClean="0">
                <a:solidFill>
                  <a:schemeClr val="tx1"/>
                </a:solidFill>
                <a:latin typeface="+mj-lt"/>
                <a:ea typeface="+mn-ea"/>
                <a:cs typeface="+mn-cs"/>
              </a:rPr>
              <a:t>Channelization of 920 MHz band (Japan)</a:t>
            </a:r>
          </a:p>
          <a:p>
            <a:pPr lvl="1"/>
            <a:r>
              <a:rPr lang="en-US" sz="2000" dirty="0" smtClean="0">
                <a:solidFill>
                  <a:schemeClr val="tx1"/>
                </a:solidFill>
                <a:latin typeface="+mj-lt"/>
                <a:ea typeface="+mn-ea"/>
                <a:cs typeface="+mn-cs"/>
              </a:rPr>
              <a:t>Such frequency band ranges from 915.9 MHz to 929.7 </a:t>
            </a:r>
            <a:r>
              <a:rPr lang="en-US" sz="2000" dirty="0" err="1" smtClean="0">
                <a:solidFill>
                  <a:schemeClr val="tx1"/>
                </a:solidFill>
                <a:latin typeface="+mj-lt"/>
                <a:ea typeface="+mn-ea"/>
                <a:cs typeface="+mn-cs"/>
              </a:rPr>
              <a:t>MHz.</a:t>
            </a:r>
            <a:r>
              <a:rPr lang="en-US" sz="2000" dirty="0" smtClean="0">
                <a:solidFill>
                  <a:schemeClr val="tx1"/>
                </a:solidFill>
                <a:latin typeface="+mj-lt"/>
                <a:ea typeface="+mn-ea"/>
                <a:cs typeface="+mn-cs"/>
              </a:rPr>
              <a:t> However, this frequency band is divided according to the maximum power at the input antenna and maximum bandwidth allowed by regulations.</a:t>
            </a:r>
          </a:p>
          <a:p>
            <a:pPr lvl="1"/>
            <a:r>
              <a:rPr lang="en-US" sz="2000" i="1" dirty="0" smtClean="0">
                <a:solidFill>
                  <a:schemeClr val="tx1"/>
                </a:solidFill>
                <a:latin typeface="+mj-lt"/>
                <a:ea typeface="+mn-ea"/>
                <a:cs typeface="+mn-cs"/>
              </a:rPr>
              <a:t>Option 1</a:t>
            </a:r>
            <a:r>
              <a:rPr lang="en-US" sz="2000" dirty="0" smtClean="0">
                <a:solidFill>
                  <a:schemeClr val="tx1"/>
                </a:solidFill>
                <a:latin typeface="+mj-lt"/>
                <a:ea typeface="+mn-ea"/>
                <a:cs typeface="+mn-cs"/>
              </a:rPr>
              <a:t>: frequency band ranges from 915.9 MHz to 928.1 MHz and divided into 61 basic channels of 200 kHz. The bandwidth rule tolerance: </a:t>
            </a:r>
            <a:r>
              <a:rPr lang="en-US" sz="2000" i="1" dirty="0" smtClean="0">
                <a:solidFill>
                  <a:schemeClr val="tx1"/>
                </a:solidFill>
                <a:latin typeface="+mj-lt"/>
                <a:ea typeface="+mn-ea"/>
                <a:cs typeface="+mn-cs"/>
              </a:rPr>
              <a:t>200</a:t>
            </a:r>
            <a:r>
              <a:rPr lang="en-US" sz="2000" dirty="0" smtClean="0">
                <a:solidFill>
                  <a:schemeClr val="tx1"/>
                </a:solidFill>
                <a:latin typeface="+mj-lt"/>
                <a:ea typeface="+mn-ea"/>
                <a:cs typeface="+mn-cs"/>
              </a:rPr>
              <a:t> </a:t>
            </a:r>
            <a:r>
              <a:rPr lang="en-US" sz="2000" i="1" dirty="0" smtClean="0">
                <a:solidFill>
                  <a:schemeClr val="tx1"/>
                </a:solidFill>
                <a:latin typeface="+mj-lt"/>
                <a:ea typeface="+mn-ea"/>
                <a:cs typeface="+mn-cs"/>
              </a:rPr>
              <a:t>n</a:t>
            </a:r>
            <a:r>
              <a:rPr lang="en-US" sz="2000" dirty="0" smtClean="0">
                <a:solidFill>
                  <a:schemeClr val="tx1"/>
                </a:solidFill>
                <a:latin typeface="+mj-lt"/>
                <a:ea typeface="+mn-ea"/>
                <a:cs typeface="+mn-cs"/>
              </a:rPr>
              <a:t>  kHz, where </a:t>
            </a:r>
            <a:r>
              <a:rPr lang="en-US" sz="2000" i="1" dirty="0" smtClean="0">
                <a:solidFill>
                  <a:schemeClr val="tx1"/>
                </a:solidFill>
                <a:latin typeface="+mj-lt"/>
                <a:ea typeface="+mn-ea"/>
                <a:cs typeface="+mn-cs"/>
              </a:rPr>
              <a:t>n</a:t>
            </a:r>
            <a:r>
              <a:rPr lang="en-US" sz="2000" dirty="0" smtClean="0">
                <a:solidFill>
                  <a:schemeClr val="tx1"/>
                </a:solidFill>
                <a:latin typeface="+mj-lt"/>
                <a:ea typeface="+mn-ea"/>
                <a:cs typeface="+mn-cs"/>
              </a:rPr>
              <a:t>=</a:t>
            </a:r>
            <a:r>
              <a:rPr lang="en-US" sz="2000" i="1" dirty="0" smtClean="0">
                <a:solidFill>
                  <a:schemeClr val="tx1"/>
                </a:solidFill>
                <a:latin typeface="+mj-lt"/>
                <a:ea typeface="+mn-ea"/>
                <a:cs typeface="+mn-cs"/>
              </a:rPr>
              <a:t>1,2,3,4,5</a:t>
            </a:r>
            <a:r>
              <a:rPr lang="en-US" sz="2000" dirty="0" smtClean="0">
                <a:solidFill>
                  <a:schemeClr val="tx1"/>
                </a:solidFill>
                <a:latin typeface="+mj-lt"/>
                <a:ea typeface="+mn-ea"/>
                <a:cs typeface="+mn-cs"/>
              </a:rPr>
              <a:t>. Therefore, the maximum bandwidth is 1 </a:t>
            </a:r>
            <a:r>
              <a:rPr lang="en-US" sz="2000" dirty="0" err="1" smtClean="0">
                <a:solidFill>
                  <a:schemeClr val="tx1"/>
                </a:solidFill>
                <a:latin typeface="+mj-lt"/>
                <a:ea typeface="+mn-ea"/>
                <a:cs typeface="+mn-cs"/>
              </a:rPr>
              <a:t>MHz.</a:t>
            </a:r>
            <a:endParaRPr lang="en-US" sz="2000" dirty="0" smtClean="0">
              <a:solidFill>
                <a:schemeClr val="tx1"/>
              </a:solidFill>
              <a:latin typeface="+mj-lt"/>
              <a:ea typeface="+mn-ea"/>
              <a:cs typeface="+mn-cs"/>
            </a:endParaRPr>
          </a:p>
          <a:p>
            <a:pPr lvl="1"/>
            <a:r>
              <a:rPr lang="en-US" sz="2000" i="1" dirty="0" smtClean="0">
                <a:solidFill>
                  <a:schemeClr val="tx1"/>
                </a:solidFill>
                <a:latin typeface="+mj-lt"/>
                <a:ea typeface="+mn-ea"/>
                <a:cs typeface="+mn-cs"/>
              </a:rPr>
              <a:t>Option 2</a:t>
            </a:r>
            <a:r>
              <a:rPr lang="en-US" sz="2000" dirty="0" smtClean="0">
                <a:solidFill>
                  <a:schemeClr val="tx1"/>
                </a:solidFill>
                <a:latin typeface="+mj-lt"/>
                <a:ea typeface="+mn-ea"/>
                <a:cs typeface="+mn-cs"/>
              </a:rPr>
              <a:t>: The frequency band ranges from 928.1 MHz to 929.7 MHz and divided by 16 basic channels of 100 kHz. The bandwidth tolerance: </a:t>
            </a:r>
            <a:r>
              <a:rPr lang="en-US" sz="2000" i="1" dirty="0" smtClean="0">
                <a:solidFill>
                  <a:schemeClr val="tx1"/>
                </a:solidFill>
                <a:latin typeface="+mj-lt"/>
                <a:ea typeface="+mn-ea"/>
                <a:cs typeface="+mn-cs"/>
              </a:rPr>
              <a:t>100 n</a:t>
            </a:r>
            <a:r>
              <a:rPr lang="en-US" sz="2000" dirty="0" smtClean="0">
                <a:solidFill>
                  <a:schemeClr val="tx1"/>
                </a:solidFill>
                <a:latin typeface="+mj-lt"/>
                <a:ea typeface="+mn-ea"/>
                <a:cs typeface="+mn-cs"/>
              </a:rPr>
              <a:t>  kHz, where </a:t>
            </a:r>
            <a:r>
              <a:rPr lang="en-US" sz="2000" i="1" dirty="0" smtClean="0">
                <a:solidFill>
                  <a:schemeClr val="tx1"/>
                </a:solidFill>
                <a:latin typeface="+mj-lt"/>
                <a:ea typeface="+mn-ea"/>
                <a:cs typeface="+mn-cs"/>
              </a:rPr>
              <a:t>n=1,2,3,4,5</a:t>
            </a:r>
            <a:r>
              <a:rPr lang="en-US" sz="2000" dirty="0" smtClean="0">
                <a:solidFill>
                  <a:schemeClr val="tx1"/>
                </a:solidFill>
                <a:latin typeface="+mj-lt"/>
                <a:ea typeface="+mn-ea"/>
                <a:cs typeface="+mn-cs"/>
              </a:rPr>
              <a:t>. Therefore, the maximum bandwidth is 500 kHz.</a:t>
            </a: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7</a:t>
            </a:fld>
            <a:endParaRPr lang="en-US"/>
          </a:p>
        </p:txBody>
      </p:sp>
      <p:sp>
        <p:nvSpPr>
          <p:cNvPr id="8" name="Content Placeholder 7"/>
          <p:cNvSpPr>
            <a:spLocks noGrp="1"/>
          </p:cNvSpPr>
          <p:nvPr>
            <p:ph idx="1"/>
          </p:nvPr>
        </p:nvSpPr>
        <p:spPr/>
        <p:txBody>
          <a:bodyPr/>
          <a:lstStyle/>
          <a:p>
            <a:r>
              <a:rPr lang="en-US" sz="2400" dirty="0" smtClean="0">
                <a:solidFill>
                  <a:schemeClr val="tx1"/>
                </a:solidFill>
                <a:latin typeface="+mj-lt"/>
                <a:ea typeface="+mn-ea"/>
                <a:cs typeface="+mn-cs"/>
              </a:rPr>
              <a:t>The basic channelization by regulations </a:t>
            </a:r>
            <a:r>
              <a:rPr lang="en-US" sz="2400" dirty="0" smtClean="0">
                <a:latin typeface="+mj-lt"/>
              </a:rPr>
              <a:t>in </a:t>
            </a:r>
            <a:r>
              <a:rPr lang="en-US" sz="2400" dirty="0" smtClean="0">
                <a:solidFill>
                  <a:schemeClr val="tx1"/>
                </a:solidFill>
                <a:latin typeface="+mj-lt"/>
                <a:ea typeface="+mn-ea"/>
                <a:cs typeface="+mn-cs"/>
              </a:rPr>
              <a:t>Japan is </a:t>
            </a:r>
            <a:r>
              <a:rPr lang="en-US" sz="2400" dirty="0" smtClean="0">
                <a:latin typeface="+mj-lt"/>
              </a:rPr>
              <a:t>summarized</a:t>
            </a:r>
            <a:r>
              <a:rPr lang="en-US" sz="2400" dirty="0" smtClean="0">
                <a:solidFill>
                  <a:schemeClr val="tx1"/>
                </a:solidFill>
                <a:latin typeface="+mj-lt"/>
                <a:ea typeface="+mn-ea"/>
                <a:cs typeface="+mn-cs"/>
              </a:rPr>
              <a:t> in the following table:</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pPr lvl="1"/>
            <a:r>
              <a:rPr lang="en-US" sz="2000" baseline="30000" dirty="0" smtClean="0">
                <a:latin typeface="+mj-lt"/>
                <a:ea typeface="+mn-ea"/>
                <a:cs typeface="+mn-cs"/>
              </a:rPr>
              <a:t>1</a:t>
            </a:r>
            <a:r>
              <a:rPr lang="en-US" sz="2000" dirty="0" smtClean="0">
                <a:solidFill>
                  <a:schemeClr val="tx1"/>
                </a:solidFill>
                <a:latin typeface="+mj-lt"/>
              </a:rPr>
              <a:t>bandwidth rule tolerance: </a:t>
            </a:r>
            <a:r>
              <a:rPr lang="en-US" sz="2000" i="1" dirty="0" smtClean="0">
                <a:solidFill>
                  <a:schemeClr val="tx1"/>
                </a:solidFill>
                <a:latin typeface="+mj-lt"/>
              </a:rPr>
              <a:t>200</a:t>
            </a:r>
            <a:r>
              <a:rPr lang="en-US" sz="2000" dirty="0" smtClean="0">
                <a:solidFill>
                  <a:schemeClr val="tx1"/>
                </a:solidFill>
                <a:latin typeface="+mj-lt"/>
              </a:rPr>
              <a:t> </a:t>
            </a:r>
            <a:r>
              <a:rPr lang="en-US" sz="2000" i="1" dirty="0" smtClean="0">
                <a:solidFill>
                  <a:schemeClr val="tx1"/>
                </a:solidFill>
                <a:latin typeface="+mj-lt"/>
              </a:rPr>
              <a:t>n</a:t>
            </a:r>
            <a:r>
              <a:rPr lang="en-US" sz="2000" dirty="0" smtClean="0">
                <a:solidFill>
                  <a:schemeClr val="tx1"/>
                </a:solidFill>
                <a:latin typeface="+mj-lt"/>
              </a:rPr>
              <a:t>  kHz, where </a:t>
            </a:r>
            <a:r>
              <a:rPr lang="en-US" sz="2000" i="1" dirty="0" smtClean="0">
                <a:solidFill>
                  <a:schemeClr val="tx1"/>
                </a:solidFill>
                <a:latin typeface="+mj-lt"/>
              </a:rPr>
              <a:t>n</a:t>
            </a:r>
            <a:r>
              <a:rPr lang="en-US" sz="2000" dirty="0" smtClean="0">
                <a:solidFill>
                  <a:schemeClr val="tx1"/>
                </a:solidFill>
                <a:latin typeface="+mj-lt"/>
              </a:rPr>
              <a:t>=</a:t>
            </a:r>
            <a:r>
              <a:rPr lang="en-US" sz="2000" i="1" dirty="0" smtClean="0">
                <a:solidFill>
                  <a:schemeClr val="tx1"/>
                </a:solidFill>
                <a:latin typeface="+mj-lt"/>
              </a:rPr>
              <a:t>1,2,3,4,5.</a:t>
            </a:r>
          </a:p>
          <a:p>
            <a:pPr lvl="1"/>
            <a:r>
              <a:rPr lang="en-US" sz="2000" baseline="30000" dirty="0" smtClean="0">
                <a:latin typeface="+mj-lt"/>
              </a:rPr>
              <a:t>2</a:t>
            </a:r>
            <a:r>
              <a:rPr lang="en-US" sz="2000" dirty="0" smtClean="0">
                <a:solidFill>
                  <a:schemeClr val="tx1"/>
                </a:solidFill>
                <a:latin typeface="+mj-lt"/>
              </a:rPr>
              <a:t>bandwidth rule tolerance: </a:t>
            </a:r>
            <a:r>
              <a:rPr lang="en-US" sz="2000" i="1" dirty="0" smtClean="0">
                <a:latin typeface="+mj-lt"/>
              </a:rPr>
              <a:t>1</a:t>
            </a:r>
            <a:r>
              <a:rPr lang="en-US" sz="2000" i="1" dirty="0" smtClean="0">
                <a:solidFill>
                  <a:schemeClr val="tx1"/>
                </a:solidFill>
                <a:latin typeface="+mj-lt"/>
              </a:rPr>
              <a:t>00</a:t>
            </a:r>
            <a:r>
              <a:rPr lang="en-US" sz="2000" dirty="0" smtClean="0">
                <a:solidFill>
                  <a:schemeClr val="tx1"/>
                </a:solidFill>
                <a:latin typeface="+mj-lt"/>
              </a:rPr>
              <a:t> </a:t>
            </a:r>
            <a:r>
              <a:rPr lang="en-US" sz="2000" i="1" dirty="0" smtClean="0">
                <a:solidFill>
                  <a:schemeClr val="tx1"/>
                </a:solidFill>
                <a:latin typeface="+mj-lt"/>
              </a:rPr>
              <a:t>n</a:t>
            </a:r>
            <a:r>
              <a:rPr lang="en-US" sz="2000" dirty="0" smtClean="0">
                <a:solidFill>
                  <a:schemeClr val="tx1"/>
                </a:solidFill>
                <a:latin typeface="+mj-lt"/>
              </a:rPr>
              <a:t>  kHz, where </a:t>
            </a:r>
            <a:r>
              <a:rPr lang="en-US" sz="2000" i="1" dirty="0" smtClean="0">
                <a:solidFill>
                  <a:schemeClr val="tx1"/>
                </a:solidFill>
                <a:latin typeface="+mj-lt"/>
              </a:rPr>
              <a:t>n</a:t>
            </a:r>
            <a:r>
              <a:rPr lang="en-US" sz="2000" dirty="0" smtClean="0">
                <a:solidFill>
                  <a:schemeClr val="tx1"/>
                </a:solidFill>
                <a:latin typeface="+mj-lt"/>
              </a:rPr>
              <a:t>=</a:t>
            </a:r>
            <a:r>
              <a:rPr lang="en-US" sz="2000" i="1" dirty="0" smtClean="0">
                <a:solidFill>
                  <a:schemeClr val="tx1"/>
                </a:solidFill>
                <a:latin typeface="+mj-lt"/>
              </a:rPr>
              <a:t>1,2,3,4,5.</a:t>
            </a:r>
            <a:endParaRPr lang="en-US" sz="2000" dirty="0">
              <a:latin typeface="+mj-lt"/>
            </a:endParaRPr>
          </a:p>
        </p:txBody>
      </p:sp>
      <p:graphicFrame>
        <p:nvGraphicFramePr>
          <p:cNvPr id="31747" name="Object 3"/>
          <p:cNvGraphicFramePr>
            <a:graphicFrameLocks noChangeAspect="1"/>
          </p:cNvGraphicFramePr>
          <p:nvPr/>
        </p:nvGraphicFramePr>
        <p:xfrm>
          <a:off x="1219200" y="3122613"/>
          <a:ext cx="7612063" cy="1508125"/>
        </p:xfrm>
        <a:graphic>
          <a:graphicData uri="http://schemas.openxmlformats.org/presentationml/2006/ole">
            <mc:AlternateContent xmlns:mc="http://schemas.openxmlformats.org/markup-compatibility/2006">
              <mc:Choice xmlns:v="urn:schemas-microsoft-com:vml" Requires="v">
                <p:oleObj spid="_x0000_s31890" name="Document" r:id="rId3" imgW="5628859" imgH="1121025" progId="Word.Document.12">
                  <p:embed/>
                </p:oleObj>
              </mc:Choice>
              <mc:Fallback>
                <p:oleObj name="Document" r:id="rId3" imgW="5628859" imgH="1121025"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122613"/>
                        <a:ext cx="761206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3" name="Content Placeholder 2"/>
          <p:cNvSpPr>
            <a:spLocks noGrp="1"/>
          </p:cNvSpPr>
          <p:nvPr>
            <p:ph idx="1"/>
          </p:nvPr>
        </p:nvSpPr>
        <p:spPr/>
        <p:txBody>
          <a:bodyPr/>
          <a:lstStyle/>
          <a:p>
            <a:r>
              <a:rPr lang="en-US" sz="2400" dirty="0" smtClean="0">
                <a:latin typeface="+mj-lt"/>
              </a:rPr>
              <a:t>Proposed channelization</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8</a:t>
            </a:fld>
            <a:endParaRPr lang="en-US"/>
          </a:p>
        </p:txBody>
      </p:sp>
      <p:graphicFrame>
        <p:nvGraphicFramePr>
          <p:cNvPr id="32770" name="Object 2"/>
          <p:cNvGraphicFramePr>
            <a:graphicFrameLocks noChangeAspect="1"/>
          </p:cNvGraphicFramePr>
          <p:nvPr>
            <p:extLst>
              <p:ext uri="{D42A27DB-BD31-4B8C-83A1-F6EECF244321}">
                <p14:modId xmlns:p14="http://schemas.microsoft.com/office/powerpoint/2010/main" val="2774503485"/>
              </p:ext>
            </p:extLst>
          </p:nvPr>
        </p:nvGraphicFramePr>
        <p:xfrm>
          <a:off x="1143000" y="2895600"/>
          <a:ext cx="8054474" cy="1524000"/>
        </p:xfrm>
        <a:graphic>
          <a:graphicData uri="http://schemas.openxmlformats.org/presentationml/2006/ole">
            <mc:AlternateContent xmlns:mc="http://schemas.openxmlformats.org/markup-compatibility/2006">
              <mc:Choice xmlns:v="urn:schemas-microsoft-com:vml" Requires="v">
                <p:oleObj spid="_x0000_s32911" name="Document" r:id="rId3" imgW="5654487" imgH="1065153" progId="Word.Document.12">
                  <p:embed/>
                </p:oleObj>
              </mc:Choice>
              <mc:Fallback>
                <p:oleObj name="Document" r:id="rId3" imgW="5654487" imgH="1065153" progId="Word.Document.12">
                  <p:embed/>
                  <p:pic>
                    <p:nvPicPr>
                      <p:cNvPr id="0" name="Picture 2"/>
                      <p:cNvPicPr>
                        <a:picLocks noChangeAspect="1" noChangeArrowheads="1"/>
                      </p:cNvPicPr>
                      <p:nvPr/>
                    </p:nvPicPr>
                    <p:blipFill>
                      <a:blip r:embed="rId4"/>
                      <a:srcRect/>
                      <a:stretch>
                        <a:fillRect/>
                      </a:stretch>
                    </p:blipFill>
                    <p:spPr bwMode="auto">
                      <a:xfrm>
                        <a:off x="1143000" y="2895600"/>
                        <a:ext cx="8054474" cy="152400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DFT-S OFDM</a:t>
            </a:r>
            <a:endParaRPr lang="en-US" dirty="0"/>
          </a:p>
        </p:txBody>
      </p:sp>
      <p:sp>
        <p:nvSpPr>
          <p:cNvPr id="3" name="Content Placeholder 2"/>
          <p:cNvSpPr>
            <a:spLocks noGrp="1"/>
          </p:cNvSpPr>
          <p:nvPr>
            <p:ph idx="1"/>
          </p:nvPr>
        </p:nvSpPr>
        <p:spPr/>
        <p:txBody>
          <a:bodyPr/>
          <a:lstStyle/>
          <a:p>
            <a:r>
              <a:rPr lang="en-US" sz="2400" dirty="0" smtClean="0">
                <a:latin typeface="+mj-lt"/>
              </a:rPr>
              <a:t>Parameters</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  is constant and equal to 15 KHz.</a:t>
            </a:r>
          </a:p>
          <a:p>
            <a:r>
              <a:rPr lang="en-US" sz="2400" dirty="0" smtClean="0">
                <a:latin typeface="+mj-lt"/>
              </a:rPr>
              <a:t>Maximum </a:t>
            </a:r>
            <a:r>
              <a:rPr lang="en-US" sz="2400" dirty="0" err="1" smtClean="0">
                <a:latin typeface="+mj-lt"/>
              </a:rPr>
              <a:t>FFT</a:t>
            </a:r>
            <a:r>
              <a:rPr lang="en-US" sz="2400" dirty="0" smtClean="0">
                <a:latin typeface="+mj-lt"/>
              </a:rPr>
              <a:t> size </a:t>
            </a:r>
            <a:r>
              <a:rPr lang="en-US" sz="2400" i="1" dirty="0" smtClean="0">
                <a:latin typeface="+mj-lt"/>
              </a:rPr>
              <a:t>M</a:t>
            </a:r>
            <a:r>
              <a:rPr lang="en-US" sz="2400" dirty="0" smtClean="0">
                <a:latin typeface="+mj-lt"/>
              </a:rPr>
              <a:t>=1024</a:t>
            </a:r>
          </a:p>
          <a:p>
            <a:r>
              <a:rPr lang="en-US" sz="2400" dirty="0" smtClean="0">
                <a:latin typeface="+mj-lt"/>
              </a:rPr>
              <a:t>Sampling time</a:t>
            </a:r>
          </a:p>
          <a:p>
            <a:r>
              <a:rPr lang="en-US" sz="2400" dirty="0" smtClean="0">
                <a:latin typeface="+mj-lt"/>
              </a:rPr>
              <a:t>Timing based on a common clock at  </a:t>
            </a:r>
          </a:p>
          <a:p>
            <a:pPr>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May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9</a:t>
            </a:fld>
            <a:endParaRPr lang="en-US"/>
          </a:p>
        </p:txBody>
      </p:sp>
      <p:graphicFrame>
        <p:nvGraphicFramePr>
          <p:cNvPr id="12" name="Object 11"/>
          <p:cNvGraphicFramePr>
            <a:graphicFrameLocks noChangeAspect="1"/>
          </p:cNvGraphicFramePr>
          <p:nvPr/>
        </p:nvGraphicFramePr>
        <p:xfrm>
          <a:off x="914400" y="4267200"/>
          <a:ext cx="381000" cy="381000"/>
        </p:xfrm>
        <a:graphic>
          <a:graphicData uri="http://schemas.openxmlformats.org/presentationml/2006/ole">
            <mc:AlternateContent xmlns:mc="http://schemas.openxmlformats.org/markup-compatibility/2006">
              <mc:Choice xmlns:v="urn:schemas-microsoft-com:vml" Requires="v">
                <p:oleObj spid="_x0000_s68164" name="Equation" r:id="rId3" imgW="190440" imgH="190440" progId="Equation.3">
                  <p:embed/>
                </p:oleObj>
              </mc:Choice>
              <mc:Fallback>
                <p:oleObj name="Equation" r:id="rId3" imgW="190440" imgH="19044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672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3" name="Object 9"/>
          <p:cNvGraphicFramePr>
            <a:graphicFrameLocks noChangeAspect="1"/>
          </p:cNvGraphicFramePr>
          <p:nvPr>
            <p:extLst>
              <p:ext uri="{D42A27DB-BD31-4B8C-83A1-F6EECF244321}">
                <p14:modId xmlns:p14="http://schemas.microsoft.com/office/powerpoint/2010/main" val="1618498389"/>
              </p:ext>
            </p:extLst>
          </p:nvPr>
        </p:nvGraphicFramePr>
        <p:xfrm>
          <a:off x="3048000" y="1905000"/>
          <a:ext cx="6346525" cy="2208212"/>
        </p:xfrm>
        <a:graphic>
          <a:graphicData uri="http://schemas.openxmlformats.org/presentationml/2006/ole">
            <mc:AlternateContent xmlns:mc="http://schemas.openxmlformats.org/markup-compatibility/2006">
              <mc:Choice xmlns:v="urn:schemas-microsoft-com:vml" Requires="v">
                <p:oleObj spid="_x0000_s68165" name="Document" r:id="rId5" imgW="5654487" imgH="1891249" progId="Word.Document.12">
                  <p:embed/>
                </p:oleObj>
              </mc:Choice>
              <mc:Fallback>
                <p:oleObj name="Document" r:id="rId5" imgW="5654487" imgH="1891249" progId="Word.Document.12">
                  <p:embed/>
                  <p:pic>
                    <p:nvPicPr>
                      <p:cNvPr id="0" name="Picture 9"/>
                      <p:cNvPicPr>
                        <a:picLocks noChangeAspect="1" noChangeArrowheads="1"/>
                      </p:cNvPicPr>
                      <p:nvPr/>
                    </p:nvPicPr>
                    <p:blipFill>
                      <a:blip r:embed="rId6"/>
                      <a:srcRect/>
                      <a:stretch>
                        <a:fillRect/>
                      </a:stretch>
                    </p:blipFill>
                    <p:spPr bwMode="auto">
                      <a:xfrm>
                        <a:off x="3048000" y="1905000"/>
                        <a:ext cx="6346525" cy="2208212"/>
                      </a:xfrm>
                      <a:prstGeom prst="rect">
                        <a:avLst/>
                      </a:prstGeom>
                      <a:noFill/>
                      <a:ln>
                        <a:noFill/>
                      </a:ln>
                      <a:effectLs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2026122"/>
              </p:ext>
            </p:extLst>
          </p:nvPr>
        </p:nvGraphicFramePr>
        <p:xfrm>
          <a:off x="2971799" y="5029200"/>
          <a:ext cx="2235199" cy="609600"/>
        </p:xfrm>
        <a:graphic>
          <a:graphicData uri="http://schemas.openxmlformats.org/presentationml/2006/ole">
            <mc:AlternateContent xmlns:mc="http://schemas.openxmlformats.org/markup-compatibility/2006">
              <mc:Choice xmlns:v="urn:schemas-microsoft-com:vml" Requires="v">
                <p:oleObj spid="_x0000_s68166" name="Equation" r:id="rId7" imgW="1396800" imgH="380880" progId="Equation.3">
                  <p:embed/>
                </p:oleObj>
              </mc:Choice>
              <mc:Fallback>
                <p:oleObj name="Equation" r:id="rId7" imgW="1396800" imgH="38088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799" y="5029200"/>
                        <a:ext cx="2235199" cy="609600"/>
                      </a:xfrm>
                      <a:prstGeom prst="rect">
                        <a:avLst/>
                      </a:prstGeom>
                      <a:noFill/>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254714684"/>
              </p:ext>
            </p:extLst>
          </p:nvPr>
        </p:nvGraphicFramePr>
        <p:xfrm>
          <a:off x="5588000" y="5562600"/>
          <a:ext cx="2489200" cy="381000"/>
        </p:xfrm>
        <a:graphic>
          <a:graphicData uri="http://schemas.openxmlformats.org/presentationml/2006/ole">
            <mc:AlternateContent xmlns:mc="http://schemas.openxmlformats.org/markup-compatibility/2006">
              <mc:Choice xmlns:v="urn:schemas-microsoft-com:vml" Requires="v">
                <p:oleObj spid="_x0000_s68167" name="Equation" r:id="rId9" imgW="1244520" imgH="190440" progId="Equation.3">
                  <p:embed/>
                </p:oleObj>
              </mc:Choice>
              <mc:Fallback>
                <p:oleObj name="Equation" r:id="rId9" imgW="1244520" imgH="19044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8000" y="5562600"/>
                        <a:ext cx="2489200" cy="381000"/>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18551</TotalTime>
  <Words>2095</Words>
  <Application>Microsoft Office PowerPoint</Application>
  <PresentationFormat>On-screen Show (4:3)</PresentationFormat>
  <Paragraphs>321</Paragraphs>
  <Slides>36</Slides>
  <Notes>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3</vt:i4>
      </vt:variant>
      <vt:variant>
        <vt:lpstr>Slide Titles</vt:lpstr>
      </vt:variant>
      <vt:variant>
        <vt:i4>36</vt:i4>
      </vt:variant>
    </vt:vector>
  </HeadingPairs>
  <TitlesOfParts>
    <vt:vector size="44" baseType="lpstr">
      <vt:lpstr>Arial</vt:lpstr>
      <vt:lpstr>Calibri</vt:lpstr>
      <vt:lpstr>Times New Roman</vt:lpstr>
      <vt:lpstr>Default Design</vt:lpstr>
      <vt:lpstr>Custom Design</vt:lpstr>
      <vt:lpstr>Visio</vt:lpstr>
      <vt:lpstr>Document</vt:lpstr>
      <vt:lpstr>Equation</vt:lpstr>
      <vt:lpstr>PowerPoint Presentation</vt:lpstr>
      <vt:lpstr>Outline</vt:lpstr>
      <vt:lpstr>Common mode PHY Description</vt:lpstr>
      <vt:lpstr>Physical Channels</vt:lpstr>
      <vt:lpstr>Proposed frequency band allocations</vt:lpstr>
      <vt:lpstr>Physical Channels</vt:lpstr>
      <vt:lpstr>Physical Channels</vt:lpstr>
      <vt:lpstr>Physical Channels</vt:lpstr>
      <vt:lpstr>DFT-S OFDM</vt:lpstr>
      <vt:lpstr>DFT-S OFDM</vt:lpstr>
      <vt:lpstr>DFT-S OFDM</vt:lpstr>
      <vt:lpstr>Resource Block</vt:lpstr>
      <vt:lpstr>Resource Block</vt:lpstr>
      <vt:lpstr>Resource Block</vt:lpstr>
      <vt:lpstr>Reference signals</vt:lpstr>
      <vt:lpstr>Reference signals</vt:lpstr>
      <vt:lpstr>Aid for Coherent Detection, FDE,  Synchronization, Random Access and Scheduling</vt:lpstr>
      <vt:lpstr>ZC sequences</vt:lpstr>
      <vt:lpstr>Common mode Discovery</vt:lpstr>
      <vt:lpstr>Common mode Discovery</vt:lpstr>
      <vt:lpstr>Common mode Discovery</vt:lpstr>
      <vt:lpstr>Proposed ZC sequence for timing synchronization</vt:lpstr>
      <vt:lpstr>Proposed ZC sequence for timing synchronization</vt:lpstr>
      <vt:lpstr>DRB structure</vt:lpstr>
      <vt:lpstr>DRB structure</vt:lpstr>
      <vt:lpstr>Discovery algorithm parameters</vt:lpstr>
      <vt:lpstr>Discovery Algorithm</vt:lpstr>
      <vt:lpstr>Discovery-Association</vt:lpstr>
      <vt:lpstr>Association Preambles</vt:lpstr>
      <vt:lpstr>RAP structure</vt:lpstr>
      <vt:lpstr>Random access procedure</vt:lpstr>
      <vt:lpstr>Random access procedure</vt:lpstr>
      <vt:lpstr>Random access procedure</vt:lpstr>
      <vt:lpstr>Random access procedure</vt:lpstr>
      <vt:lpstr>Random access procedure</vt:lpstr>
      <vt:lpstr>Last but not least</vt:lpstr>
    </vt:vector>
  </TitlesOfParts>
  <Company>NICT,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NICT PHY proposal (Part A)</dc:title>
  <dc:subject>IEEE 802.15.8 PHY proposal</dc:subject>
  <dc:creator>Marco Hernandez</dc:creator>
  <cp:lastModifiedBy>Marco Hernandez</cp:lastModifiedBy>
  <cp:revision>765</cp:revision>
  <cp:lastPrinted>2013-04-26T01:50:44Z</cp:lastPrinted>
  <dcterms:created xsi:type="dcterms:W3CDTF">1999-11-08T18:59:45Z</dcterms:created>
  <dcterms:modified xsi:type="dcterms:W3CDTF">2013-05-06T10:31:32Z</dcterms:modified>
</cp:coreProperties>
</file>