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4" r:id="rId2"/>
  </p:sldMasterIdLst>
  <p:notesMasterIdLst>
    <p:notesMasterId r:id="rId20"/>
  </p:notesMasterIdLst>
  <p:handoutMasterIdLst>
    <p:handoutMasterId r:id="rId21"/>
  </p:handoutMasterIdLst>
  <p:sldIdLst>
    <p:sldId id="458" r:id="rId3"/>
    <p:sldId id="556" r:id="rId4"/>
    <p:sldId id="558" r:id="rId5"/>
    <p:sldId id="559" r:id="rId6"/>
    <p:sldId id="560" r:id="rId7"/>
    <p:sldId id="561" r:id="rId8"/>
    <p:sldId id="563" r:id="rId9"/>
    <p:sldId id="564" r:id="rId10"/>
    <p:sldId id="567" r:id="rId11"/>
    <p:sldId id="572" r:id="rId12"/>
    <p:sldId id="566" r:id="rId13"/>
    <p:sldId id="571" r:id="rId14"/>
    <p:sldId id="568" r:id="rId15"/>
    <p:sldId id="569" r:id="rId16"/>
    <p:sldId id="570" r:id="rId17"/>
    <p:sldId id="573" r:id="rId18"/>
    <p:sldId id="557" r:id="rId19"/>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iny.chun" initials="j"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D46C2C"/>
    <a:srgbClr val="00FF00"/>
    <a:srgbClr val="FFFFCC"/>
    <a:srgbClr val="98C606"/>
    <a:srgbClr val="000000"/>
    <a:srgbClr val="FF99FF"/>
    <a:srgbClr val="E33E1D"/>
    <a:srgbClr val="D7E4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458" autoAdjust="0"/>
    <p:restoredTop sz="94660" autoAdjust="0"/>
  </p:normalViewPr>
  <p:slideViewPr>
    <p:cSldViewPr>
      <p:cViewPr varScale="1">
        <p:scale>
          <a:sx n="126" d="100"/>
          <a:sy n="126" d="100"/>
        </p:scale>
        <p:origin x="-39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106" d="100"/>
          <a:sy n="106" d="100"/>
        </p:scale>
        <p:origin x="-2190" y="-102"/>
      </p:cViewPr>
      <p:guideLst>
        <p:guide orient="horz" pos="3110"/>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a:defRPr sz="1200"/>
            </a:lvl1pPr>
          </a:lstStyle>
          <a:p>
            <a:fld id="{688937C4-1CAE-42F0-95FD-B68435FD67A1}" type="datetimeFigureOut">
              <a:rPr lang="ko-KR" altLang="en-US" smtClean="0"/>
              <a:t>2013-05-06</a:t>
            </a:fld>
            <a:endParaRPr lang="ko-KR" altLang="en-US"/>
          </a:p>
        </p:txBody>
      </p:sp>
      <p:sp>
        <p:nvSpPr>
          <p:cNvPr id="4" name="바닥글 개체 틀 3"/>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49688" y="9378950"/>
            <a:ext cx="2946400" cy="493713"/>
          </a:xfrm>
          <a:prstGeom prst="rect">
            <a:avLst/>
          </a:prstGeom>
        </p:spPr>
        <p:txBody>
          <a:bodyPr vert="horz" lIns="91440" tIns="45720" rIns="91440" bIns="45720" rtlCol="0" anchor="b"/>
          <a:lstStyle>
            <a:lvl1pPr algn="r">
              <a:defRPr sz="1200"/>
            </a:lvl1pPr>
          </a:lstStyle>
          <a:p>
            <a:fld id="{BBC51F2B-2034-4260-AB24-E3559E8F20B1}" type="slidenum">
              <a:rPr lang="ko-KR" altLang="en-US" smtClean="0"/>
              <a:t>‹#›</a:t>
            </a:fld>
            <a:endParaRPr lang="ko-KR" altLang="en-US"/>
          </a:p>
        </p:txBody>
      </p:sp>
    </p:spTree>
    <p:extLst>
      <p:ext uri="{BB962C8B-B14F-4D97-AF65-F5344CB8AC3E}">
        <p14:creationId xmlns:p14="http://schemas.microsoft.com/office/powerpoint/2010/main" val="35194411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1F29679F-BA6A-46AA-9605-E3ADEF6577B1}" type="datetimeFigureOut">
              <a:rPr lang="en-US" smtClean="0"/>
              <a:pPr/>
              <a:t>5/6/2013</a:t>
            </a:fld>
            <a:endParaRPr lang="en-US"/>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690269"/>
            <a:ext cx="5438140" cy="4443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extLst>
      <p:ext uri="{BB962C8B-B14F-4D97-AF65-F5344CB8AC3E}">
        <p14:creationId xmlns:p14="http://schemas.microsoft.com/office/powerpoint/2010/main"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a:p>
        </p:txBody>
      </p:sp>
    </p:spTree>
    <p:extLst>
      <p:ext uri="{BB962C8B-B14F-4D97-AF65-F5344CB8AC3E}">
        <p14:creationId xmlns:p14="http://schemas.microsoft.com/office/powerpoint/2010/main" val="512018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5/6/2013</a:t>
            </a:fld>
            <a:endParaRPr lang="en-US" dirty="0"/>
          </a:p>
        </p:txBody>
      </p:sp>
      <p:sp>
        <p:nvSpPr>
          <p:cNvPr id="5" name="Footer Placeholder 4"/>
          <p:cNvSpPr>
            <a:spLocks noGrp="1"/>
          </p:cNvSpPr>
          <p:nvPr>
            <p:ph type="ftr" sz="quarter" idx="11"/>
          </p:nvPr>
        </p:nvSpPr>
        <p:spPr>
          <a:xfrm>
            <a:off x="3200400" y="6324600"/>
            <a:ext cx="2895600" cy="365125"/>
          </a:xfrm>
        </p:spPr>
        <p:txBody>
          <a:bodyPr/>
          <a:lstStyle>
            <a:lvl1pPr>
              <a:defRPr/>
            </a:lvl1pPr>
          </a:lstStyle>
          <a:p>
            <a:r>
              <a:rPr lang="en-US" dirty="0" smtClean="0"/>
              <a:t>Slide #</a:t>
            </a:r>
            <a:endParaRPr lang="en-US" dirty="0"/>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828800" cy="307777"/>
          </a:xfrm>
          <a:prstGeom prst="rect">
            <a:avLst/>
          </a:prstGeom>
          <a:noFill/>
        </p:spPr>
        <p:txBody>
          <a:bodyPr wrap="square" rtlCol="0">
            <a:spAutoFit/>
          </a:bodyPr>
          <a:lstStyle/>
          <a:p>
            <a:r>
              <a:rPr lang="en-US" sz="1400" b="1" baseline="0" dirty="0" smtClean="0">
                <a:latin typeface="Times New Roman" pitchFamily="18" charset="0"/>
                <a:cs typeface="Times New Roman" pitchFamily="18" charset="0"/>
              </a:rPr>
              <a:t>May </a:t>
            </a:r>
            <a:r>
              <a:rPr lang="en-US" sz="1400" b="1" dirty="0" smtClean="0">
                <a:latin typeface="Times New Roman" pitchFamily="18" charset="0"/>
                <a:cs typeface="Times New Roman" pitchFamily="18" charset="0"/>
              </a:rPr>
              <a:t>2013</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a:t>
            </a:r>
            <a:r>
              <a:rPr lang="en-US" sz="1400" b="1" kern="1200" dirty="0" smtClean="0">
                <a:solidFill>
                  <a:schemeClr val="tx1"/>
                </a:solidFill>
                <a:latin typeface="Times New Roman" pitchFamily="18" charset="0"/>
                <a:ea typeface="+mn-ea"/>
                <a:cs typeface="Times New Roman" pitchFamily="18" charset="0"/>
              </a:rPr>
              <a:t>IEEE </a:t>
            </a:r>
            <a:r>
              <a:rPr lang="en-US" altLang="ko-KR" sz="1400" b="1" dirty="0" smtClean="0">
                <a:latin typeface="Times New Roman" pitchFamily="18" charset="0"/>
                <a:cs typeface="Times New Roman" pitchFamily="18" charset="0"/>
              </a:rPr>
              <a:t>15-13-0271-00-0008</a:t>
            </a:r>
            <a:endParaRPr lang="en-US" sz="1400" b="1" kern="1200" dirty="0">
              <a:solidFill>
                <a:schemeClr val="tx1"/>
              </a:solidFill>
              <a:latin typeface="Times New Roman" pitchFamily="18" charset="0"/>
              <a:ea typeface="+mn-ea"/>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ETRI</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FEB950-4027-49A9-9AD9-60C89AF8B577}" type="datetime1">
              <a:rPr lang="en-US" smtClean="0"/>
              <a:pPr/>
              <a:t>5/6/2013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DE0AC-2293-46C5-B2AD-A273A09A28AC}" type="datetime1">
              <a:rPr lang="en-US" smtClean="0"/>
              <a:pPr/>
              <a:t>5/6/2013</a:t>
            </a:fld>
            <a:endParaRPr lang="en-US"/>
          </a:p>
        </p:txBody>
      </p:sp>
      <p:sp>
        <p:nvSpPr>
          <p:cNvPr id="3" name="Footer Placeholder 2"/>
          <p:cNvSpPr>
            <a:spLocks noGrp="1"/>
          </p:cNvSpPr>
          <p:nvPr>
            <p:ph type="ftr" sz="quarter" idx="11"/>
          </p:nvPr>
        </p:nvSpPr>
        <p:spPr/>
        <p:txBody>
          <a:bodyPr/>
          <a:lstStyle/>
          <a:p>
            <a:r>
              <a:rPr lang="en-US" smtClean="0"/>
              <a:t>Slide 1</a:t>
            </a:r>
            <a:endParaRPr lang="en-US"/>
          </a:p>
        </p:txBody>
      </p:sp>
      <p:sp>
        <p:nvSpPr>
          <p:cNvPr id="4" name="Slide Number Placeholder 3"/>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809FD-2FB9-4990-A5F7-1DB6B7084FB0}" type="datetime1">
              <a:rPr lang="en-US" smtClean="0"/>
              <a:pPr/>
              <a:t>5/6/2013</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64B576-651D-4059-ADD9-BAD91067A2E2}" type="datetime1">
              <a:rPr lang="en-US" smtClean="0"/>
              <a:pPr/>
              <a:t>5/6/2013</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E0B97-6B1C-43CC-B69C-7D781D459A89}" type="datetime1">
              <a:rPr lang="en-US" smtClean="0"/>
              <a:pPr/>
              <a:t>5/6/2013</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F5A34-17FE-42B9-8397-840FF089D1E6}" type="datetime1">
              <a:rPr lang="en-US" smtClean="0"/>
              <a:pPr/>
              <a:t>5/6/2013</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FA8F46-9498-4F67-8577-AE59DD5D7184}" type="datetimeFigureOut">
              <a:rPr lang="en-US" smtClean="0"/>
              <a:pPr/>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FA8F46-9498-4F67-8577-AE59DD5D7184}" type="datetimeFigureOut">
              <a:rPr lang="en-US" smtClean="0"/>
              <a:pPr/>
              <a:t>5/6/2013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5/6/2013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FA8F46-9498-4F67-8577-AE59DD5D7184}" type="datetimeFigureOut">
              <a:rPr lang="en-US" smtClean="0"/>
              <a:pPr/>
              <a:t>5/6/2013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FA8F46-9498-4F67-8577-AE59DD5D7184}" type="datetimeFigureOut">
              <a:rPr lang="en-US" smtClean="0"/>
              <a:pPr/>
              <a:t>5/6/2013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FA8F46-9498-4F67-8577-AE59DD5D7184}" type="datetimeFigureOut">
              <a:rPr lang="en-US" smtClean="0"/>
              <a:pPr/>
              <a:t>5/6/2013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5/6/2013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5/6/2013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5/6/2013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5/6/2013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5/6/2013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ko-KR"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ETRI</a:t>
            </a:r>
            <a:endParaRPr kumimoji="0" lang="en-US" altLang="ko-KR"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altLang="ko-KR" sz="1400" b="1" baseline="0" dirty="0" smtClean="0">
                <a:latin typeface="Times New Roman" pitchFamily="18" charset="0"/>
                <a:cs typeface="Times New Roman" pitchFamily="18" charset="0"/>
              </a:rPr>
              <a:t>May </a:t>
            </a:r>
            <a:r>
              <a:rPr lang="en-US" altLang="ko-KR" sz="1400" b="1" dirty="0" smtClean="0">
                <a:latin typeface="Times New Roman" pitchFamily="18" charset="0"/>
                <a:cs typeface="Times New Roman" pitchFamily="18" charset="0"/>
              </a:rPr>
              <a:t>2013</a:t>
            </a:r>
            <a:endParaRPr lang="en-US" altLang="ko-KR"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altLang="ko-KR" sz="1400" b="1" dirty="0" smtClean="0">
                <a:latin typeface="Times New Roman" pitchFamily="18" charset="0"/>
                <a:cs typeface="Times New Roman" pitchFamily="18" charset="0"/>
              </a:rPr>
              <a:t>doc.: </a:t>
            </a:r>
            <a:r>
              <a:rPr lang="en-US" altLang="ko-KR" sz="1400" b="1" kern="1200" dirty="0" smtClean="0">
                <a:solidFill>
                  <a:schemeClr val="tx1"/>
                </a:solidFill>
                <a:latin typeface="Times New Roman" pitchFamily="18" charset="0"/>
                <a:ea typeface="+mn-ea"/>
                <a:cs typeface="Times New Roman" pitchFamily="18" charset="0"/>
              </a:rPr>
              <a:t>IEEE 15-13-0271-00-0008</a:t>
            </a:r>
            <a:endParaRPr lang="en-US" altLang="ko-KR" sz="1400" b="1" kern="1200" dirty="0">
              <a:solidFill>
                <a:schemeClr val="tx1"/>
              </a:solidFill>
              <a:latin typeface="Times New Roman" pitchFamily="18" charset="0"/>
              <a:ea typeface="+mn-ea"/>
              <a:cs typeface="Times New Roman" pitchFamily="18" charset="0"/>
            </a:endParaRPr>
          </a:p>
        </p:txBody>
      </p:sp>
      <p:sp>
        <p:nvSpPr>
          <p:cNvPr id="13" name="Footer Placeholder 4"/>
          <p:cNvSpPr>
            <a:spLocks noGrp="1"/>
          </p:cNvSpPr>
          <p:nvPr>
            <p:ph type="ftr" sz="quarter" idx="11"/>
          </p:nvPr>
        </p:nvSpPr>
        <p:spPr>
          <a:xfrm>
            <a:off x="3200400" y="6324600"/>
            <a:ext cx="2895600" cy="365125"/>
          </a:xfrm>
        </p:spPr>
        <p:txBody>
          <a:bodyPr/>
          <a:lstStyle>
            <a:lvl1pPr>
              <a:defRPr>
                <a:solidFill>
                  <a:schemeClr val="tx1"/>
                </a:solidFill>
              </a:defRPr>
            </a:lvl1pPr>
          </a:lstStyle>
          <a:p>
            <a:r>
              <a:rPr lang="en-US" dirty="0" smtClean="0"/>
              <a:t>Slide #</a:t>
            </a:r>
            <a:endParaRPr lang="en-US" dirty="0"/>
          </a:p>
        </p:txBody>
      </p:sp>
      <p:sp>
        <p:nvSpPr>
          <p:cNvPr id="14"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64EDD7-C113-43D1-BA3C-46D45C8A96AB}" type="datetime1">
              <a:rPr lang="en-US" smtClean="0"/>
              <a:pPr/>
              <a:t>5/6/2013</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5523EF-88F0-4DC0-858F-85C640A0E875}" type="datetime1">
              <a:rPr lang="en-US" smtClean="0"/>
              <a:pPr/>
              <a:t>5/6/2013</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208938-1CF2-4733-8029-EAEF3A191393}" type="datetime1">
              <a:rPr lang="en-US" smtClean="0"/>
              <a:pPr/>
              <a:t>5/6/2013</a:t>
            </a:fld>
            <a:endParaRPr lang="en-US"/>
          </a:p>
        </p:txBody>
      </p:sp>
      <p:sp>
        <p:nvSpPr>
          <p:cNvPr id="8" name="Footer Placeholder 7"/>
          <p:cNvSpPr>
            <a:spLocks noGrp="1"/>
          </p:cNvSpPr>
          <p:nvPr>
            <p:ph type="ftr" sz="quarter" idx="11"/>
          </p:nvPr>
        </p:nvSpPr>
        <p:spPr/>
        <p:txBody>
          <a:bodyPr/>
          <a:lstStyle/>
          <a:p>
            <a:r>
              <a:rPr lang="en-US" smtClean="0"/>
              <a:t>Slide 1</a:t>
            </a:r>
            <a:endParaRPr lang="en-US"/>
          </a:p>
        </p:txBody>
      </p:sp>
      <p:sp>
        <p:nvSpPr>
          <p:cNvPr id="9" name="Slide Number Placeholder 8"/>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5/6/2013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A8F46-9498-4F67-8577-AE59DD5D7184}" type="datetimeFigureOut">
              <a:rPr lang="en-US" smtClean="0"/>
              <a:pPr/>
              <a:t>5/6/2013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70CAD-83D8-4A6D-A9AC-C91B0A61C26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jkwak@etri.re.k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524315"/>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b="1" dirty="0" smtClean="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Technical Pre-proposal for IEEE 802.15 TG8 PAC Standard</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May 6, 2013</a:t>
            </a:r>
            <a:endParaRPr lang="en-US" sz="1600" dirty="0">
              <a:latin typeface="Times New Roman" pitchFamily="18" charset="0"/>
              <a:cs typeface="Times New Roman" pitchFamily="18" charset="0"/>
            </a:endParaRPr>
          </a:p>
          <a:p>
            <a:pPr marL="985838" indent="-757238"/>
            <a:r>
              <a:rPr lang="en-US" sz="1600" b="1" dirty="0">
                <a:latin typeface="Times New Roman" pitchFamily="18" charset="0"/>
                <a:cs typeface="Times New Roman" pitchFamily="18" charset="0"/>
              </a:rPr>
              <a:t>Source</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Byung</a:t>
            </a:r>
            <a:r>
              <a:rPr lang="en-US" sz="1600" dirty="0" smtClean="0">
                <a:latin typeface="Times New Roman" pitchFamily="18" charset="0"/>
                <a:cs typeface="Times New Roman" pitchFamily="18" charset="0"/>
              </a:rPr>
              <a:t>-Jae </a:t>
            </a:r>
            <a:r>
              <a:rPr lang="en-US" sz="1600" dirty="0" err="1" smtClean="0">
                <a:latin typeface="Times New Roman" pitchFamily="18" charset="0"/>
                <a:cs typeface="Times New Roman" pitchFamily="18" charset="0"/>
              </a:rPr>
              <a:t>Kwak</a:t>
            </a:r>
            <a:r>
              <a:rPr lang="en-US" sz="1600" dirty="0" smtClean="0">
                <a:latin typeface="Times New Roman" pitchFamily="18" charset="0"/>
                <a:cs typeface="Times New Roman" pitchFamily="18" charset="0"/>
              </a:rPr>
              <a:t> (ETRI), </a:t>
            </a:r>
            <a:r>
              <a:rPr lang="en-US" sz="1600" dirty="0" err="1" smtClean="0">
                <a:latin typeface="Times New Roman" pitchFamily="18" charset="0"/>
                <a:cs typeface="Times New Roman" pitchFamily="18" charset="0"/>
              </a:rPr>
              <a:t>Kapseok</a:t>
            </a:r>
            <a:r>
              <a:rPr lang="en-US" sz="1600" dirty="0" smtClean="0">
                <a:latin typeface="Times New Roman" pitchFamily="18" charset="0"/>
                <a:cs typeface="Times New Roman" pitchFamily="18" charset="0"/>
              </a:rPr>
              <a:t> Chang (ETRI), </a:t>
            </a:r>
            <a:r>
              <a:rPr lang="en-US" sz="1600" dirty="0" err="1" smtClean="0">
                <a:latin typeface="Times New Roman" pitchFamily="18" charset="0"/>
                <a:cs typeface="Times New Roman" pitchFamily="18" charset="0"/>
              </a:rPr>
              <a:t>Sunggeun</a:t>
            </a:r>
            <a:r>
              <a:rPr lang="en-US" sz="1600" dirty="0" smtClean="0">
                <a:latin typeface="Times New Roman" pitchFamily="18" charset="0"/>
                <a:cs typeface="Times New Roman" pitchFamily="18" charset="0"/>
              </a:rPr>
              <a:t> Jin (</a:t>
            </a:r>
            <a:r>
              <a:rPr lang="en-US" sz="1600" dirty="0" err="1" smtClean="0">
                <a:latin typeface="Times New Roman" pitchFamily="18" charset="0"/>
                <a:cs typeface="Times New Roman" pitchFamily="18" charset="0"/>
              </a:rPr>
              <a:t>Daegu</a:t>
            </a:r>
            <a:r>
              <a:rPr lang="en-US" sz="1600" dirty="0" smtClean="0">
                <a:latin typeface="Times New Roman" pitchFamily="18" charset="0"/>
                <a:cs typeface="Times New Roman" pitchFamily="18" charset="0"/>
              </a:rPr>
              <a:t> University)</a:t>
            </a:r>
          </a:p>
          <a:p>
            <a:pPr marL="228600"/>
            <a:r>
              <a:rPr lang="en-US" sz="1600"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hlinkClick r:id="rId3"/>
              </a:rPr>
              <a:t>bjkwak@etri.re.kr</a:t>
            </a:r>
            <a:endParaRPr lang="en-US" sz="1600" dirty="0">
              <a:latin typeface="Times New Roman" pitchFamily="18" charset="0"/>
              <a:cs typeface="Times New Roman" pitchFamily="18" charset="0"/>
            </a:endParaRPr>
          </a:p>
          <a:p>
            <a:pPr marL="228600"/>
            <a:r>
              <a:rPr lang="en-US" sz="1600" dirty="0">
                <a:latin typeface="Times New Roman" pitchFamily="18" charset="0"/>
                <a:cs typeface="Times New Roman" pitchFamily="18" charset="0"/>
              </a:rPr>
              <a:t>	</a:t>
            </a:r>
          </a:p>
          <a:p>
            <a:pPr marL="228600">
              <a:spcBef>
                <a:spcPts val="600"/>
              </a:spcBef>
              <a:spcAft>
                <a:spcPts val="600"/>
              </a:spcAft>
            </a:pPr>
            <a:r>
              <a:rPr lang="en-US" sz="1600" b="1" dirty="0">
                <a:latin typeface="Times New Roman" pitchFamily="18" charset="0"/>
                <a:cs typeface="Times New Roman" pitchFamily="18" charset="0"/>
              </a:rPr>
              <a:t>Re</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TG8 Call for Proposal (CFP; IEEE P802.15-13-0069-05-0008) </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This document presents technical proposals for IEEE 802.15. TG8 PAC standard</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a:latin typeface="Times New Roman" pitchFamily="18" charset="0"/>
                <a:cs typeface="Times New Roman" pitchFamily="18" charset="0"/>
              </a:rPr>
              <a:t>Purpose</a:t>
            </a:r>
            <a:r>
              <a:rPr lang="en-US" sz="1600" b="1"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Discussion</a:t>
            </a:r>
          </a:p>
          <a:p>
            <a:pPr marL="228600"/>
            <a:r>
              <a:rPr lang="en-US" sz="1600" b="1" dirty="0" smtClean="0">
                <a:latin typeface="Times New Roman" pitchFamily="18" charset="0"/>
                <a:cs typeface="Times New Roman" pitchFamily="18" charset="0"/>
              </a:rPr>
              <a:t>Notice:</a:t>
            </a:r>
            <a:r>
              <a:rPr lang="en-US" sz="1600" dirty="0" smtClean="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41674081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Medium Access for PAC</a:t>
            </a:r>
            <a:endParaRPr lang="ko-KR" altLang="en-US" dirty="0"/>
          </a:p>
        </p:txBody>
      </p:sp>
      <p:sp>
        <p:nvSpPr>
          <p:cNvPr id="3" name="내용 개체 틀 2"/>
          <p:cNvSpPr>
            <a:spLocks noGrp="1"/>
          </p:cNvSpPr>
          <p:nvPr>
            <p:ph idx="1"/>
          </p:nvPr>
        </p:nvSpPr>
        <p:spPr>
          <a:xfrm>
            <a:off x="457200" y="1447800"/>
            <a:ext cx="8229600" cy="4525963"/>
          </a:xfrm>
        </p:spPr>
        <p:txBody>
          <a:bodyPr>
            <a:normAutofit/>
          </a:bodyPr>
          <a:lstStyle/>
          <a:p>
            <a:r>
              <a:rPr lang="en-US" altLang="ko-KR" sz="2400" dirty="0" smtClean="0"/>
              <a:t>Preliminary Work</a:t>
            </a:r>
          </a:p>
          <a:p>
            <a:pPr lvl="1"/>
            <a:r>
              <a:rPr lang="en-US" altLang="ko-KR" sz="2000" dirty="0" smtClean="0"/>
              <a:t>Further improvement of CSMA/CA possible</a:t>
            </a:r>
          </a:p>
          <a:p>
            <a:pPr lvl="2"/>
            <a:r>
              <a:rPr lang="en-US" altLang="ko-KR" sz="1600" dirty="0" smtClean="0"/>
              <a:t>“No ACK != collision”</a:t>
            </a:r>
            <a:endParaRPr lang="en-US" altLang="ko-KR" sz="1600" dirty="0"/>
          </a:p>
          <a:p>
            <a:pPr lvl="2"/>
            <a:r>
              <a:rPr lang="en-US" altLang="ko-KR" sz="1600" dirty="0" smtClean="0"/>
              <a:t>Implement collision detection mechanism (also helps rate adaptation)</a:t>
            </a:r>
          </a:p>
          <a:p>
            <a:pPr lvl="2"/>
            <a:endParaRPr lang="en-US" altLang="ko-KR" sz="1600" dirty="0" smtClean="0"/>
          </a:p>
        </p:txBody>
      </p:sp>
    </p:spTree>
    <p:extLst>
      <p:ext uri="{BB962C8B-B14F-4D97-AF65-F5344CB8AC3E}">
        <p14:creationId xmlns:p14="http://schemas.microsoft.com/office/powerpoint/2010/main" val="3420085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Autofit/>
          </a:bodyPr>
          <a:lstStyle/>
          <a:p>
            <a:r>
              <a:rPr lang="en-US" altLang="ko-KR" sz="4000" dirty="0" smtClean="0"/>
              <a:t>Discovery with Spatial Filtering for PAC</a:t>
            </a:r>
            <a:endParaRPr lang="ko-KR" altLang="en-US" sz="4000" dirty="0"/>
          </a:p>
        </p:txBody>
      </p:sp>
      <p:sp>
        <p:nvSpPr>
          <p:cNvPr id="3" name="내용 개체 틀 2"/>
          <p:cNvSpPr>
            <a:spLocks noGrp="1"/>
          </p:cNvSpPr>
          <p:nvPr>
            <p:ph idx="1"/>
          </p:nvPr>
        </p:nvSpPr>
        <p:spPr>
          <a:xfrm>
            <a:off x="457200" y="1447800"/>
            <a:ext cx="8229600" cy="4876800"/>
          </a:xfrm>
        </p:spPr>
        <p:txBody>
          <a:bodyPr>
            <a:normAutofit fontScale="92500" lnSpcReduction="10000"/>
          </a:bodyPr>
          <a:lstStyle/>
          <a:p>
            <a:r>
              <a:rPr lang="en-US" altLang="ko-KR" sz="2400" dirty="0" smtClean="0"/>
              <a:t>“Pointing” is the preferred mobile interaction technique</a:t>
            </a:r>
          </a:p>
          <a:p>
            <a:endParaRPr lang="en-US" altLang="ko-KR" sz="2400" dirty="0"/>
          </a:p>
          <a:p>
            <a:endParaRPr lang="en-US" altLang="ko-KR" sz="2400" dirty="0" smtClean="0"/>
          </a:p>
          <a:p>
            <a:endParaRPr lang="en-US" altLang="ko-KR" sz="2400" dirty="0"/>
          </a:p>
          <a:p>
            <a:endParaRPr lang="en-US" altLang="ko-KR" sz="2400" dirty="0" smtClean="0"/>
          </a:p>
          <a:p>
            <a:endParaRPr lang="en-US" altLang="ko-KR" sz="2400" dirty="0"/>
          </a:p>
          <a:p>
            <a:endParaRPr lang="en-US" altLang="ko-KR" sz="2400" dirty="0" smtClean="0"/>
          </a:p>
          <a:p>
            <a:endParaRPr lang="en-US" altLang="ko-KR" sz="2400" dirty="0"/>
          </a:p>
          <a:p>
            <a:endParaRPr lang="en-US" altLang="ko-KR" sz="2400" dirty="0" smtClean="0"/>
          </a:p>
          <a:p>
            <a:endParaRPr lang="en-US" altLang="ko-KR" sz="2400" dirty="0" smtClean="0"/>
          </a:p>
          <a:p>
            <a:endParaRPr lang="en-US" altLang="ko-KR" sz="2400" dirty="0"/>
          </a:p>
          <a:p>
            <a:endParaRPr lang="en-US" altLang="ko-KR" sz="2400" dirty="0"/>
          </a:p>
          <a:p>
            <a:pPr marL="342900" lvl="1" indent="-342900">
              <a:buFont typeface="Arial" pitchFamily="34" charset="0"/>
              <a:buChar char="•"/>
            </a:pPr>
            <a:r>
              <a:rPr lang="en-US" altLang="ko-KR" sz="2400" dirty="0" smtClean="0"/>
              <a:t>Related work: </a:t>
            </a:r>
            <a:r>
              <a:rPr lang="en-US" altLang="ko-KR" sz="2000" dirty="0"/>
              <a:t>Point &amp; Connect (</a:t>
            </a:r>
            <a:r>
              <a:rPr lang="en-US" altLang="ko-KR" sz="2000" dirty="0" err="1"/>
              <a:t>PnC</a:t>
            </a:r>
            <a:r>
              <a:rPr lang="en-US" altLang="ko-KR" sz="2000" dirty="0"/>
              <a:t>) by </a:t>
            </a:r>
            <a:r>
              <a:rPr lang="en-US" altLang="ko-KR" sz="2000" dirty="0" smtClean="0"/>
              <a:t>Microsoft</a:t>
            </a:r>
            <a:endParaRPr lang="en-US" altLang="ko-KR" sz="2000" dirty="0"/>
          </a:p>
        </p:txBody>
      </p:sp>
      <p:graphicFrame>
        <p:nvGraphicFramePr>
          <p:cNvPr id="4" name="표 3"/>
          <p:cNvGraphicFramePr>
            <a:graphicFrameLocks noGrp="1"/>
          </p:cNvGraphicFramePr>
          <p:nvPr>
            <p:extLst>
              <p:ext uri="{D42A27DB-BD31-4B8C-83A1-F6EECF244321}">
                <p14:modId xmlns:p14="http://schemas.microsoft.com/office/powerpoint/2010/main" val="4011020293"/>
              </p:ext>
            </p:extLst>
          </p:nvPr>
        </p:nvGraphicFramePr>
        <p:xfrm>
          <a:off x="1044627" y="1900839"/>
          <a:ext cx="7086597" cy="2225040"/>
        </p:xfrm>
        <a:graphic>
          <a:graphicData uri="http://schemas.openxmlformats.org/drawingml/2006/table">
            <a:tbl>
              <a:tblPr firstRow="1" bandRow="1">
                <a:tableStyleId>{5C22544A-7EE6-4342-B048-85BDC9FD1C3A}</a:tableStyleId>
              </a:tblPr>
              <a:tblGrid>
                <a:gridCol w="3804138"/>
                <a:gridCol w="1094153"/>
                <a:gridCol w="1094153"/>
                <a:gridCol w="1094153"/>
              </a:tblGrid>
              <a:tr h="370840">
                <a:tc>
                  <a:txBody>
                    <a:bodyPr/>
                    <a:lstStyle/>
                    <a:p>
                      <a:pPr algn="ctr" latinLnBrk="1"/>
                      <a:endParaRPr lang="ko-KR" altLang="en-US" sz="1600" dirty="0"/>
                    </a:p>
                  </a:txBody>
                  <a:tcPr/>
                </a:tc>
                <a:tc>
                  <a:txBody>
                    <a:bodyPr/>
                    <a:lstStyle/>
                    <a:p>
                      <a:pPr algn="ctr" latinLnBrk="1"/>
                      <a:r>
                        <a:rPr lang="en-US" altLang="ko-KR" sz="1600" dirty="0" smtClean="0"/>
                        <a:t>Touching</a:t>
                      </a:r>
                      <a:endParaRPr lang="ko-KR" altLang="en-US" sz="1600" dirty="0"/>
                    </a:p>
                  </a:txBody>
                  <a:tcPr anchor="ctr"/>
                </a:tc>
                <a:tc>
                  <a:txBody>
                    <a:bodyPr/>
                    <a:lstStyle/>
                    <a:p>
                      <a:pPr algn="ctr" latinLnBrk="1"/>
                      <a:r>
                        <a:rPr lang="en-US" altLang="ko-KR" sz="1600" dirty="0" smtClean="0"/>
                        <a:t>Pointing</a:t>
                      </a:r>
                      <a:endParaRPr lang="ko-KR" altLang="en-US" sz="1600" dirty="0"/>
                    </a:p>
                  </a:txBody>
                  <a:tcPr anchor="ctr"/>
                </a:tc>
                <a:tc>
                  <a:txBody>
                    <a:bodyPr/>
                    <a:lstStyle/>
                    <a:p>
                      <a:pPr algn="ctr" latinLnBrk="1"/>
                      <a:r>
                        <a:rPr lang="en-US" altLang="ko-KR" sz="1600" dirty="0" smtClean="0"/>
                        <a:t>Scanning</a:t>
                      </a:r>
                      <a:endParaRPr lang="ko-KR" altLang="en-US" sz="1600" dirty="0"/>
                    </a:p>
                  </a:txBody>
                  <a:tcPr anchor="ctr"/>
                </a:tc>
              </a:tr>
              <a:tr h="370840">
                <a:tc>
                  <a:txBody>
                    <a:bodyPr/>
                    <a:lstStyle/>
                    <a:p>
                      <a:pPr algn="ctr" latinLnBrk="1"/>
                      <a:r>
                        <a:rPr lang="en-US" altLang="ko-KR" sz="1600" dirty="0" smtClean="0"/>
                        <a:t>Natural</a:t>
                      </a:r>
                      <a:r>
                        <a:rPr lang="en-US" altLang="ko-KR" sz="1600" baseline="0" dirty="0" smtClean="0"/>
                        <a:t> interaction, intuitiveness</a:t>
                      </a:r>
                      <a:endParaRPr lang="ko-KR" altLang="en-US" sz="1600" dirty="0"/>
                    </a:p>
                  </a:txBody>
                  <a:tcPr anchor="ctr"/>
                </a:tc>
                <a:tc>
                  <a:txBody>
                    <a:bodyPr/>
                    <a:lstStyle/>
                    <a:p>
                      <a:pPr marL="0" indent="0" algn="ctr" latinLnBrk="1">
                        <a:buFontTx/>
                        <a:buNone/>
                      </a:pPr>
                      <a:r>
                        <a:rPr lang="en-US" altLang="ko-KR" sz="1600" dirty="0" smtClean="0"/>
                        <a:t>Good</a:t>
                      </a:r>
                    </a:p>
                  </a:txBody>
                  <a:tcPr/>
                </a:tc>
                <a:tc>
                  <a:txBody>
                    <a:bodyPr/>
                    <a:lstStyle/>
                    <a:p>
                      <a:pPr marL="0" indent="0" algn="ctr" latinLnBrk="1">
                        <a:buFontTx/>
                        <a:buNone/>
                      </a:pPr>
                      <a:r>
                        <a:rPr lang="en-US" altLang="ko-KR" sz="1600" dirty="0" smtClean="0"/>
                        <a:t>Good</a:t>
                      </a:r>
                    </a:p>
                  </a:txBody>
                  <a:tcPr/>
                </a:tc>
                <a:tc>
                  <a:txBody>
                    <a:bodyPr/>
                    <a:lstStyle/>
                    <a:p>
                      <a:pPr marL="0" indent="0" algn="ctr" latinLnBrk="1">
                        <a:buFontTx/>
                        <a:buNone/>
                      </a:pPr>
                      <a:r>
                        <a:rPr lang="en-US" altLang="ko-KR" sz="1600" dirty="0" smtClean="0"/>
                        <a:t>Average</a:t>
                      </a:r>
                    </a:p>
                  </a:txBody>
                  <a:tcPr/>
                </a:tc>
              </a:tr>
              <a:tr h="370840">
                <a:tc>
                  <a:txBody>
                    <a:bodyPr/>
                    <a:lstStyle/>
                    <a:p>
                      <a:pPr algn="ctr" latinLnBrk="1"/>
                      <a:r>
                        <a:rPr lang="en-US" altLang="ko-KR" sz="1600" dirty="0" smtClean="0"/>
                        <a:t>Felt</a:t>
                      </a:r>
                      <a:r>
                        <a:rPr lang="en-US" altLang="ko-KR" sz="1600" baseline="0" dirty="0" smtClean="0"/>
                        <a:t> error resistance, non-ambiguous</a:t>
                      </a:r>
                      <a:endParaRPr lang="ko-KR" altLang="en-US" sz="1600" dirty="0"/>
                    </a:p>
                  </a:txBody>
                  <a:tcPr anchor="ctr"/>
                </a:tc>
                <a:tc>
                  <a:txBody>
                    <a:bodyPr/>
                    <a:lstStyle/>
                    <a:p>
                      <a:pPr marL="0" indent="0" algn="ctr" latinLnBrk="1">
                        <a:buFontTx/>
                        <a:buNone/>
                      </a:pPr>
                      <a:r>
                        <a:rPr lang="en-US" altLang="ko-KR" sz="1600" kern="1200" dirty="0" smtClean="0">
                          <a:solidFill>
                            <a:schemeClr val="dk1"/>
                          </a:solidFill>
                          <a:latin typeface="+mn-lt"/>
                          <a:ea typeface="+mn-ea"/>
                          <a:cs typeface="+mn-cs"/>
                        </a:rPr>
                        <a:t>Good</a:t>
                      </a:r>
                    </a:p>
                  </a:txBody>
                  <a:tcPr/>
                </a:tc>
                <a:tc>
                  <a:txBody>
                    <a:bodyPr/>
                    <a:lstStyle/>
                    <a:p>
                      <a:pPr marL="0" indent="0" algn="ctr" latinLnBrk="1">
                        <a:buFontTx/>
                        <a:buNone/>
                      </a:pPr>
                      <a:r>
                        <a:rPr lang="en-US" altLang="ko-KR" sz="1600" baseline="0" dirty="0" smtClean="0"/>
                        <a:t>Average</a:t>
                      </a:r>
                    </a:p>
                  </a:txBody>
                  <a:tcPr/>
                </a:tc>
                <a:tc>
                  <a:txBody>
                    <a:bodyPr/>
                    <a:lstStyle/>
                    <a:p>
                      <a:pPr marL="0" indent="0" algn="ctr" latinLnBrk="1">
                        <a:buFontTx/>
                        <a:buNone/>
                      </a:pPr>
                      <a:r>
                        <a:rPr lang="en-US" altLang="ko-KR" sz="1600" baseline="0" dirty="0" smtClean="0"/>
                        <a:t>Bad</a:t>
                      </a:r>
                    </a:p>
                  </a:txBody>
                  <a:tcPr/>
                </a:tc>
              </a:tr>
              <a:tr h="370840">
                <a:tc>
                  <a:txBody>
                    <a:bodyPr/>
                    <a:lstStyle/>
                    <a:p>
                      <a:pPr algn="ctr" latinLnBrk="1"/>
                      <a:r>
                        <a:rPr lang="en-US" altLang="ko-KR" sz="1600" dirty="0" smtClean="0"/>
                        <a:t>Performance</a:t>
                      </a:r>
                      <a:r>
                        <a:rPr lang="en-US" altLang="ko-KR" sz="1600" baseline="0" dirty="0" smtClean="0"/>
                        <a:t> (within interaction distance)</a:t>
                      </a:r>
                      <a:endParaRPr lang="ko-KR" altLang="en-US" sz="1600" dirty="0"/>
                    </a:p>
                  </a:txBody>
                  <a:tcPr anchor="ctr"/>
                </a:tc>
                <a:tc>
                  <a:txBody>
                    <a:bodyPr/>
                    <a:lstStyle/>
                    <a:p>
                      <a:pPr marL="0" indent="0" algn="ctr" latinLnBrk="1">
                        <a:buFontTx/>
                        <a:buNone/>
                      </a:pPr>
                      <a:r>
                        <a:rPr lang="en-US" altLang="ko-KR" sz="1600" baseline="0" dirty="0" smtClean="0"/>
                        <a:t>Good</a:t>
                      </a:r>
                    </a:p>
                  </a:txBody>
                  <a:tcPr/>
                </a:tc>
                <a:tc>
                  <a:txBody>
                    <a:bodyPr/>
                    <a:lstStyle/>
                    <a:p>
                      <a:pPr marL="0" indent="0" algn="ctr" latinLnBrk="1">
                        <a:buFontTx/>
                        <a:buNone/>
                      </a:pPr>
                      <a:r>
                        <a:rPr lang="en-US" altLang="ko-KR" sz="1600" baseline="0" dirty="0" smtClean="0"/>
                        <a:t>Average</a:t>
                      </a:r>
                    </a:p>
                  </a:txBody>
                  <a:tcPr/>
                </a:tc>
                <a:tc>
                  <a:txBody>
                    <a:bodyPr/>
                    <a:lstStyle/>
                    <a:p>
                      <a:pPr marL="0" indent="0" algn="ctr" latinLnBrk="1">
                        <a:buFontTx/>
                        <a:buNone/>
                      </a:pPr>
                      <a:r>
                        <a:rPr lang="en-US" altLang="ko-KR" sz="1600" baseline="0" dirty="0" smtClean="0"/>
                        <a:t>Bad</a:t>
                      </a:r>
                    </a:p>
                  </a:txBody>
                  <a:tcPr/>
                </a:tc>
              </a:tr>
              <a:tr h="370840">
                <a:tc>
                  <a:txBody>
                    <a:bodyPr/>
                    <a:lstStyle/>
                    <a:p>
                      <a:pPr algn="ctr" latinLnBrk="1"/>
                      <a:r>
                        <a:rPr lang="en-US" altLang="ko-KR" sz="1600" dirty="0" smtClean="0"/>
                        <a:t>Cognitive load</a:t>
                      </a:r>
                      <a:endParaRPr lang="ko-KR" altLang="en-US" sz="1600" dirty="0"/>
                    </a:p>
                  </a:txBody>
                  <a:tcPr anchor="ctr"/>
                </a:tc>
                <a:tc>
                  <a:txBody>
                    <a:bodyPr/>
                    <a:lstStyle/>
                    <a:p>
                      <a:pPr marL="0" indent="0" algn="ctr" latinLnBrk="1">
                        <a:buFontTx/>
                        <a:buNone/>
                      </a:pPr>
                      <a:r>
                        <a:rPr lang="en-US" altLang="ko-KR" sz="1600" baseline="0" dirty="0" smtClean="0"/>
                        <a:t>Low</a:t>
                      </a:r>
                    </a:p>
                  </a:txBody>
                  <a:tcPr/>
                </a:tc>
                <a:tc>
                  <a:txBody>
                    <a:bodyPr/>
                    <a:lstStyle/>
                    <a:p>
                      <a:pPr marL="0" indent="0" algn="ctr" latinLnBrk="1">
                        <a:buFontTx/>
                        <a:buNone/>
                      </a:pPr>
                      <a:r>
                        <a:rPr lang="en-US" altLang="ko-KR" sz="1600" baseline="0" dirty="0" smtClean="0"/>
                        <a:t>Medium</a:t>
                      </a:r>
                    </a:p>
                  </a:txBody>
                  <a:tcPr/>
                </a:tc>
                <a:tc>
                  <a:txBody>
                    <a:bodyPr/>
                    <a:lstStyle/>
                    <a:p>
                      <a:pPr marL="0" indent="0" algn="ctr" latinLnBrk="1">
                        <a:buFontTx/>
                        <a:buNone/>
                      </a:pPr>
                      <a:r>
                        <a:rPr lang="en-US" altLang="ko-KR" sz="1600" baseline="0" dirty="0" smtClean="0"/>
                        <a:t>High</a:t>
                      </a:r>
                    </a:p>
                  </a:txBody>
                  <a:tcPr/>
                </a:tc>
              </a:tr>
              <a:tr h="370840">
                <a:tc>
                  <a:txBody>
                    <a:bodyPr/>
                    <a:lstStyle/>
                    <a:p>
                      <a:pPr algn="ctr" latinLnBrk="1"/>
                      <a:r>
                        <a:rPr lang="en-US" altLang="ko-KR" sz="1600" dirty="0" smtClean="0"/>
                        <a:t>Physical effort (outside interaction distance)</a:t>
                      </a:r>
                      <a:endParaRPr lang="ko-KR" altLang="en-US" sz="1600" dirty="0"/>
                    </a:p>
                  </a:txBody>
                  <a:tcPr anchor="ctr"/>
                </a:tc>
                <a:tc>
                  <a:txBody>
                    <a:bodyPr/>
                    <a:lstStyle/>
                    <a:p>
                      <a:pPr marL="0" indent="0" algn="ctr" latinLnBrk="1">
                        <a:buFontTx/>
                        <a:buNone/>
                      </a:pPr>
                      <a:r>
                        <a:rPr lang="en-US" altLang="ko-KR" sz="1600" baseline="0" dirty="0" smtClean="0"/>
                        <a:t>High</a:t>
                      </a:r>
                    </a:p>
                  </a:txBody>
                  <a:tcPr/>
                </a:tc>
                <a:tc>
                  <a:txBody>
                    <a:bodyPr/>
                    <a:lstStyle/>
                    <a:p>
                      <a:pPr marL="0" indent="0" algn="ctr" latinLnBrk="1">
                        <a:buFontTx/>
                        <a:buNone/>
                      </a:pPr>
                      <a:r>
                        <a:rPr lang="en-US" altLang="ko-KR" sz="1600" baseline="0" dirty="0" smtClean="0"/>
                        <a:t>Medium</a:t>
                      </a:r>
                    </a:p>
                  </a:txBody>
                  <a:tcPr/>
                </a:tc>
                <a:tc>
                  <a:txBody>
                    <a:bodyPr/>
                    <a:lstStyle/>
                    <a:p>
                      <a:pPr marL="0" indent="0" algn="ctr" latinLnBrk="1">
                        <a:buFontTx/>
                        <a:buNone/>
                      </a:pPr>
                      <a:r>
                        <a:rPr lang="en-US" altLang="ko-KR" sz="1600" baseline="0" dirty="0" smtClean="0"/>
                        <a:t>Low</a:t>
                      </a:r>
                    </a:p>
                  </a:txBody>
                  <a:tcPr/>
                </a:tc>
              </a:tr>
            </a:tbl>
          </a:graphicData>
        </a:graphic>
      </p:graphicFrame>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 y="4224339"/>
            <a:ext cx="3537318" cy="144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05400" y="4191000"/>
            <a:ext cx="3015249" cy="144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468443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Autofit/>
          </a:bodyPr>
          <a:lstStyle/>
          <a:p>
            <a:r>
              <a:rPr lang="en-US" altLang="ko-KR" sz="4000" dirty="0" smtClean="0"/>
              <a:t>Discovery with Spatial Filtering for PAC</a:t>
            </a:r>
            <a:endParaRPr lang="ko-KR" altLang="en-US" sz="4000" dirty="0"/>
          </a:p>
        </p:txBody>
      </p:sp>
      <p:sp>
        <p:nvSpPr>
          <p:cNvPr id="3" name="내용 개체 틀 2"/>
          <p:cNvSpPr>
            <a:spLocks noGrp="1"/>
          </p:cNvSpPr>
          <p:nvPr>
            <p:ph idx="1"/>
          </p:nvPr>
        </p:nvSpPr>
        <p:spPr>
          <a:xfrm>
            <a:off x="457200" y="1447800"/>
            <a:ext cx="8229600" cy="4525963"/>
          </a:xfrm>
        </p:spPr>
        <p:txBody>
          <a:bodyPr>
            <a:normAutofit/>
          </a:bodyPr>
          <a:lstStyle/>
          <a:p>
            <a:r>
              <a:rPr lang="en-US" altLang="ko-KR" sz="2400" dirty="0" smtClean="0"/>
              <a:t>Discovery without spatial filtering</a:t>
            </a:r>
          </a:p>
        </p:txBody>
      </p:sp>
      <p:pic>
        <p:nvPicPr>
          <p:cNvPr id="1026" name="Picture 2" descr="M:\work\PAC\10_meetings\201305\ETRI_contributions\bjk\figures\spatial_filtering-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0000" y="2520000"/>
            <a:ext cx="2686851" cy="32400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M:\work\PAC\10_meetings\201305\ETRI_contributions\bjk\figures\spatial_filtering-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00000" y="2520000"/>
            <a:ext cx="2686115" cy="32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02115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Autofit/>
          </a:bodyPr>
          <a:lstStyle/>
          <a:p>
            <a:r>
              <a:rPr lang="en-US" altLang="ko-KR" sz="4000" dirty="0" smtClean="0"/>
              <a:t>Discovery with Spatial Filtering for PAC</a:t>
            </a:r>
            <a:endParaRPr lang="ko-KR" altLang="en-US" sz="4000" dirty="0"/>
          </a:p>
        </p:txBody>
      </p:sp>
      <p:sp>
        <p:nvSpPr>
          <p:cNvPr id="3" name="내용 개체 틀 2"/>
          <p:cNvSpPr>
            <a:spLocks noGrp="1"/>
          </p:cNvSpPr>
          <p:nvPr>
            <p:ph idx="1"/>
          </p:nvPr>
        </p:nvSpPr>
        <p:spPr>
          <a:xfrm>
            <a:off x="457200" y="1447800"/>
            <a:ext cx="8229600" cy="4525963"/>
          </a:xfrm>
        </p:spPr>
        <p:txBody>
          <a:bodyPr>
            <a:normAutofit/>
          </a:bodyPr>
          <a:lstStyle/>
          <a:p>
            <a:r>
              <a:rPr lang="en-US" altLang="ko-KR" sz="2400" dirty="0" smtClean="0"/>
              <a:t>Discovery with spatial filtering</a:t>
            </a:r>
          </a:p>
        </p:txBody>
      </p:sp>
      <p:pic>
        <p:nvPicPr>
          <p:cNvPr id="2050" name="Picture 2" descr="M:\work\PAC\10_meetings\201305\ETRI_contributions\bjk\figures\spatial_filtering-4.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00000" y="2520000"/>
            <a:ext cx="2686116" cy="324000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M:\work\PAC\10_meetings\201305\ETRI_contributions\bjk\figures\spatial_filtering-3.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40000" y="2520000"/>
            <a:ext cx="2686851" cy="32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09474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Autofit/>
          </a:bodyPr>
          <a:lstStyle/>
          <a:p>
            <a:r>
              <a:rPr lang="en-US" altLang="ko-KR" sz="4000" dirty="0" smtClean="0"/>
              <a:t>Discovery with Spatial Filtering for PAC</a:t>
            </a:r>
            <a:endParaRPr lang="ko-KR" altLang="en-US" sz="4000" dirty="0"/>
          </a:p>
        </p:txBody>
      </p:sp>
      <p:sp>
        <p:nvSpPr>
          <p:cNvPr id="3" name="내용 개체 틀 2"/>
          <p:cNvSpPr>
            <a:spLocks noGrp="1"/>
          </p:cNvSpPr>
          <p:nvPr>
            <p:ph idx="1"/>
          </p:nvPr>
        </p:nvSpPr>
        <p:spPr>
          <a:xfrm>
            <a:off x="457200" y="1447800"/>
            <a:ext cx="8229600" cy="4525963"/>
          </a:xfrm>
        </p:spPr>
        <p:txBody>
          <a:bodyPr>
            <a:normAutofit/>
          </a:bodyPr>
          <a:lstStyle/>
          <a:p>
            <a:r>
              <a:rPr lang="en-US" altLang="ko-KR" sz="2400" dirty="0" smtClean="0"/>
              <a:t>Benefit of spatial filtering</a:t>
            </a:r>
          </a:p>
          <a:p>
            <a:pPr lvl="1"/>
            <a:r>
              <a:rPr lang="en-US" altLang="ko-KR" sz="2000" dirty="0" smtClean="0"/>
              <a:t>Minimize signaling overhead</a:t>
            </a:r>
          </a:p>
          <a:p>
            <a:pPr lvl="1"/>
            <a:r>
              <a:rPr lang="en-US" altLang="ko-KR" sz="2000" dirty="0" smtClean="0"/>
              <a:t>Minimize interference</a:t>
            </a:r>
          </a:p>
          <a:p>
            <a:pPr lvl="1"/>
            <a:r>
              <a:rPr lang="en-US" altLang="ko-KR" sz="2000" dirty="0" smtClean="0"/>
              <a:t>Faster discovery</a:t>
            </a:r>
          </a:p>
          <a:p>
            <a:pPr lvl="1"/>
            <a:r>
              <a:rPr lang="en-US" altLang="ko-KR" sz="2000" dirty="0" smtClean="0"/>
              <a:t>Improved user experience</a:t>
            </a:r>
          </a:p>
          <a:p>
            <a:pPr lvl="2"/>
            <a:r>
              <a:rPr lang="en-US" altLang="ko-KR" sz="1600" dirty="0" smtClean="0"/>
              <a:t>Intuitive operation</a:t>
            </a:r>
          </a:p>
          <a:p>
            <a:pPr lvl="2"/>
            <a:r>
              <a:rPr lang="en-US" altLang="ko-KR" sz="1600" dirty="0" smtClean="0"/>
              <a:t>Minimal user intervention</a:t>
            </a:r>
          </a:p>
          <a:p>
            <a:endParaRPr lang="en-US" altLang="ko-KR" sz="2400" dirty="0"/>
          </a:p>
          <a:p>
            <a:r>
              <a:rPr lang="en-US" altLang="ko-KR" sz="2400" dirty="0" smtClean="0"/>
              <a:t>H/W requirement</a:t>
            </a:r>
          </a:p>
          <a:p>
            <a:pPr lvl="1"/>
            <a:r>
              <a:rPr lang="en-US" altLang="ko-KR" sz="2000" dirty="0" smtClean="0"/>
              <a:t>Transmitter: array antenna</a:t>
            </a:r>
          </a:p>
          <a:p>
            <a:pPr lvl="1"/>
            <a:r>
              <a:rPr lang="en-US" altLang="ko-KR" sz="2000" dirty="0" smtClean="0"/>
              <a:t>Receiver: single antenna</a:t>
            </a:r>
          </a:p>
        </p:txBody>
      </p:sp>
    </p:spTree>
    <p:extLst>
      <p:ext uri="{BB962C8B-B14F-4D97-AF65-F5344CB8AC3E}">
        <p14:creationId xmlns:p14="http://schemas.microsoft.com/office/powerpoint/2010/main" val="8787001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Autofit/>
          </a:bodyPr>
          <a:lstStyle/>
          <a:p>
            <a:r>
              <a:rPr lang="en-US" altLang="ko-KR" sz="4000" dirty="0" smtClean="0"/>
              <a:t>A View on Distributed Synchronization</a:t>
            </a:r>
            <a:endParaRPr lang="ko-KR" altLang="en-US" sz="4000" dirty="0"/>
          </a:p>
        </p:txBody>
      </p:sp>
      <p:sp>
        <p:nvSpPr>
          <p:cNvPr id="3" name="내용 개체 틀 2"/>
          <p:cNvSpPr>
            <a:spLocks noGrp="1"/>
          </p:cNvSpPr>
          <p:nvPr>
            <p:ph idx="1"/>
          </p:nvPr>
        </p:nvSpPr>
        <p:spPr>
          <a:xfrm>
            <a:off x="457200" y="1447800"/>
            <a:ext cx="8229600" cy="4525963"/>
          </a:xfrm>
        </p:spPr>
        <p:txBody>
          <a:bodyPr>
            <a:normAutofit/>
          </a:bodyPr>
          <a:lstStyle/>
          <a:p>
            <a:r>
              <a:rPr lang="en-US" altLang="ko-KR" sz="2400" dirty="0" smtClean="0"/>
              <a:t>Necessity of distributed synchronization (DS)</a:t>
            </a:r>
          </a:p>
          <a:p>
            <a:pPr lvl="1"/>
            <a:r>
              <a:rPr lang="en-US" altLang="ko-KR" sz="2000" dirty="0" smtClean="0"/>
              <a:t>Low duty cycling for discovery</a:t>
            </a:r>
          </a:p>
          <a:p>
            <a:pPr lvl="1"/>
            <a:r>
              <a:rPr lang="en-US" altLang="ko-KR" sz="2000" dirty="0" smtClean="0"/>
              <a:t>High efficiency in terms of scheduling/interference management based on a channel access with common time</a:t>
            </a:r>
          </a:p>
          <a:p>
            <a:r>
              <a:rPr lang="en-US" altLang="ko-KR" sz="2400" dirty="0" smtClean="0"/>
              <a:t>A DS approach to be proposed and its requirement</a:t>
            </a:r>
          </a:p>
          <a:p>
            <a:pPr lvl="1"/>
            <a:r>
              <a:rPr lang="en-US" altLang="ko-KR" sz="2000" dirty="0" smtClean="0"/>
              <a:t>A physical-layer approach for fast and accurate synchronization</a:t>
            </a:r>
          </a:p>
          <a:p>
            <a:pPr lvl="1"/>
            <a:r>
              <a:rPr lang="en-US" altLang="ko-KR" sz="2000" dirty="0" smtClean="0"/>
              <a:t>A synchronization signal design robust to frequency offset (FO) in the absence of knowledge of initial carrier FO and timing synchronization in a DS environment</a:t>
            </a:r>
          </a:p>
          <a:p>
            <a:pPr lvl="1"/>
            <a:endParaRPr lang="en-US" altLang="ko-KR" sz="2000" dirty="0" smtClean="0"/>
          </a:p>
        </p:txBody>
      </p:sp>
    </p:spTree>
    <p:extLst>
      <p:ext uri="{BB962C8B-B14F-4D97-AF65-F5344CB8AC3E}">
        <p14:creationId xmlns:p14="http://schemas.microsoft.com/office/powerpoint/2010/main" val="1685459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Autofit/>
          </a:bodyPr>
          <a:lstStyle/>
          <a:p>
            <a:r>
              <a:rPr lang="en-US" altLang="ko-KR" sz="4000" dirty="0" smtClean="0"/>
              <a:t>Conclusion</a:t>
            </a:r>
            <a:endParaRPr lang="ko-KR" altLang="en-US" sz="4000" dirty="0"/>
          </a:p>
        </p:txBody>
      </p:sp>
      <p:sp>
        <p:nvSpPr>
          <p:cNvPr id="3" name="내용 개체 틀 2"/>
          <p:cNvSpPr>
            <a:spLocks noGrp="1"/>
          </p:cNvSpPr>
          <p:nvPr>
            <p:ph idx="1"/>
          </p:nvPr>
        </p:nvSpPr>
        <p:spPr>
          <a:xfrm>
            <a:off x="457200" y="1447800"/>
            <a:ext cx="8229600" cy="4525963"/>
          </a:xfrm>
        </p:spPr>
        <p:txBody>
          <a:bodyPr>
            <a:normAutofit/>
          </a:bodyPr>
          <a:lstStyle/>
          <a:p>
            <a:r>
              <a:rPr lang="en-US" altLang="ko-KR" sz="2400" dirty="0" smtClean="0"/>
              <a:t>Discussed PAC in the context of D2D</a:t>
            </a:r>
          </a:p>
          <a:p>
            <a:pPr lvl="1"/>
            <a:r>
              <a:rPr lang="en-US" altLang="ko-KR" sz="2000" dirty="0" smtClean="0"/>
              <a:t>Comparison with other D2D technologies</a:t>
            </a:r>
          </a:p>
          <a:p>
            <a:pPr lvl="1"/>
            <a:r>
              <a:rPr lang="en-US" altLang="ko-KR" sz="2000" dirty="0" smtClean="0"/>
              <a:t>Obstacles and challenges</a:t>
            </a:r>
          </a:p>
          <a:p>
            <a:pPr lvl="1"/>
            <a:r>
              <a:rPr lang="en-US" altLang="ko-KR" sz="2000" dirty="0" smtClean="0"/>
              <a:t>Strategy</a:t>
            </a:r>
            <a:endParaRPr lang="en-US" altLang="ko-KR" sz="2000" dirty="0"/>
          </a:p>
          <a:p>
            <a:endParaRPr lang="en-US" altLang="ko-KR" sz="2400" dirty="0" smtClean="0"/>
          </a:p>
          <a:p>
            <a:r>
              <a:rPr lang="en-US" altLang="ko-KR" sz="2400" dirty="0" smtClean="0"/>
              <a:t>Introduced several key areas of PAC</a:t>
            </a:r>
          </a:p>
          <a:p>
            <a:pPr lvl="1"/>
            <a:r>
              <a:rPr lang="en-US" altLang="ko-KR" sz="2000" dirty="0" smtClean="0"/>
              <a:t>With focus on basic concept and expected benefits</a:t>
            </a:r>
          </a:p>
          <a:p>
            <a:endParaRPr lang="en-US" altLang="ko-KR" sz="2400" dirty="0" smtClean="0"/>
          </a:p>
          <a:p>
            <a:r>
              <a:rPr lang="en-US" altLang="ko-KR" sz="2400" dirty="0" smtClean="0"/>
              <a:t>Detailed proposal on the key areas with simulation results in preparation</a:t>
            </a:r>
            <a:endParaRPr lang="en-US" altLang="ko-KR" sz="2000" dirty="0" smtClean="0"/>
          </a:p>
          <a:p>
            <a:pPr lvl="1"/>
            <a:r>
              <a:rPr lang="en-US" altLang="ko-KR" sz="2000" dirty="0" smtClean="0"/>
              <a:t>Comments are welcome</a:t>
            </a:r>
          </a:p>
          <a:p>
            <a:pPr lvl="1"/>
            <a:endParaRPr lang="en-US" altLang="ko-KR" sz="2000" dirty="0" smtClean="0"/>
          </a:p>
        </p:txBody>
      </p:sp>
    </p:spTree>
    <p:extLst>
      <p:ext uri="{BB962C8B-B14F-4D97-AF65-F5344CB8AC3E}">
        <p14:creationId xmlns:p14="http://schemas.microsoft.com/office/powerpoint/2010/main" val="11956326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a:xfrm>
            <a:off x="457200" y="1447800"/>
            <a:ext cx="8229600" cy="4800600"/>
          </a:xfrm>
        </p:spPr>
        <p:txBody>
          <a:bodyPr>
            <a:normAutofit fontScale="77500" lnSpcReduction="20000"/>
          </a:bodyPr>
          <a:lstStyle/>
          <a:p>
            <a:pPr marL="447675" indent="-447675">
              <a:buNone/>
            </a:pPr>
            <a:r>
              <a:rPr lang="en-US" altLang="ko-KR" sz="2400" dirty="0" smtClean="0"/>
              <a:t>[1] TG8 Call for Proposals (CFP), IEEE P802.15-13-0069-05-0008, March 2013.</a:t>
            </a:r>
          </a:p>
          <a:p>
            <a:pPr marL="447675" indent="-447675">
              <a:buNone/>
            </a:pPr>
            <a:r>
              <a:rPr lang="en-US" altLang="ko-KR" sz="2400" dirty="0" smtClean="0"/>
              <a:t>[2] M. Scott Corson et al., “Toward Proximity-Aware Internetworking,” IEEE Wireless Communications, December 2010, pp. 26-33.</a:t>
            </a:r>
          </a:p>
          <a:p>
            <a:pPr marL="447675" indent="-447675">
              <a:buNone/>
            </a:pPr>
            <a:r>
              <a:rPr lang="en-US" altLang="ko-KR" sz="2400" dirty="0" smtClean="0"/>
              <a:t>[3] </a:t>
            </a:r>
            <a:r>
              <a:rPr lang="en-US" altLang="ko-KR" sz="2400" dirty="0"/>
              <a:t>http://</a:t>
            </a:r>
            <a:r>
              <a:rPr lang="en-US" altLang="ko-KR" sz="2400" dirty="0" smtClean="0"/>
              <a:t>www.wi-fi.org/discover-and-learn/wi-fi-direct</a:t>
            </a:r>
          </a:p>
          <a:p>
            <a:pPr marL="447675" indent="-447675">
              <a:buNone/>
            </a:pPr>
            <a:r>
              <a:rPr lang="en-US" altLang="ko-KR" sz="2400" dirty="0"/>
              <a:t>[4] http://www.ieee802.org/11/Reports/tgai_update.htm</a:t>
            </a:r>
            <a:endParaRPr lang="en-US" altLang="ko-KR" sz="2400" dirty="0" smtClean="0"/>
          </a:p>
          <a:p>
            <a:pPr marL="447675" indent="-447675">
              <a:buNone/>
            </a:pPr>
            <a:r>
              <a:rPr lang="en-US" altLang="ko-KR" sz="2400" dirty="0" smtClean="0"/>
              <a:t>[5] http</a:t>
            </a:r>
            <a:r>
              <a:rPr lang="en-US" altLang="ko-KR" sz="2400" dirty="0"/>
              <a:t>://www.ieee802.org/11/Reports/tgaq_update.htm</a:t>
            </a:r>
            <a:endParaRPr lang="en-US" altLang="ko-KR" sz="2400" dirty="0" smtClean="0"/>
          </a:p>
          <a:p>
            <a:pPr marL="447675" indent="-447675">
              <a:buNone/>
            </a:pPr>
            <a:r>
              <a:rPr lang="en-US" altLang="ko-KR" sz="2400" dirty="0" smtClean="0"/>
              <a:t>[6] 3GPP TR 22.803, “Feasibility study for Proximity Services (</a:t>
            </a:r>
            <a:r>
              <a:rPr lang="en-US" altLang="ko-KR" sz="2400" dirty="0" err="1" smtClean="0"/>
              <a:t>ProSe</a:t>
            </a:r>
            <a:r>
              <a:rPr lang="en-US" altLang="ko-KR" sz="2400" dirty="0" smtClean="0"/>
              <a:t>),” Release 12, 3GPP, 2013.</a:t>
            </a:r>
          </a:p>
          <a:p>
            <a:pPr marL="447675" indent="-447675">
              <a:buNone/>
            </a:pPr>
            <a:r>
              <a:rPr lang="en-US" altLang="ko-KR" sz="2400" dirty="0" smtClean="0"/>
              <a:t>[7] Nah-Oak Song et al., “Enhancement of IEEE 802.11 Distributed Coordination Function with Exponential Increase Exponential Decrease </a:t>
            </a:r>
            <a:r>
              <a:rPr lang="en-US" altLang="ko-KR" sz="2400" dirty="0" err="1" smtClean="0"/>
              <a:t>Backoff</a:t>
            </a:r>
            <a:r>
              <a:rPr lang="en-US" altLang="ko-KR" sz="2400" dirty="0" smtClean="0"/>
              <a:t> Algorithm,” VTC 2003-Spring, vol. 4, pp. 2775-2778.</a:t>
            </a:r>
          </a:p>
          <a:p>
            <a:pPr marL="447675" indent="-447675">
              <a:buNone/>
            </a:pPr>
            <a:r>
              <a:rPr lang="en-US" altLang="ko-KR" sz="2400" dirty="0"/>
              <a:t>[8] E. </a:t>
            </a:r>
            <a:r>
              <a:rPr lang="en-US" altLang="ko-KR" sz="2400" dirty="0" err="1" smtClean="0"/>
              <a:t>Rukzio</a:t>
            </a:r>
            <a:r>
              <a:rPr lang="en-US" altLang="ko-KR" sz="2400" dirty="0" smtClean="0"/>
              <a:t>, “Physical </a:t>
            </a:r>
            <a:r>
              <a:rPr lang="en-US" altLang="ko-KR" sz="2400" dirty="0"/>
              <a:t>M</a:t>
            </a:r>
            <a:r>
              <a:rPr lang="en-US" altLang="ko-KR" sz="2400" dirty="0" smtClean="0"/>
              <a:t>obile Interaction: Mobile Devices as Pervasive Mediators for Interactions with the Real World,” PhD Thesis, University of Munich, 2006.</a:t>
            </a:r>
          </a:p>
          <a:p>
            <a:pPr marL="447675" indent="-447675">
              <a:buNone/>
            </a:pPr>
            <a:r>
              <a:rPr lang="en-US" altLang="ko-KR" sz="2400" dirty="0" smtClean="0"/>
              <a:t>[9] “Response to the Call for Applications: Look-and-Link Communication,” IEEE P802.15-12-0227-01-0008, May 2012.</a:t>
            </a:r>
          </a:p>
          <a:p>
            <a:pPr marL="447675" indent="-447675">
              <a:buNone/>
            </a:pPr>
            <a:r>
              <a:rPr lang="en-US" altLang="ko-KR" sz="2400" dirty="0" smtClean="0"/>
              <a:t>[10] “PAC Synchronous Operation,” IEEE P802.15-13-0121-00-0008, March 2013.</a:t>
            </a:r>
            <a:endParaRPr lang="en-US" altLang="ko-KR" sz="2400" dirty="0"/>
          </a:p>
          <a:p>
            <a:pPr marL="447675" indent="-447675">
              <a:buNone/>
            </a:pPr>
            <a:endParaRPr lang="en-US" altLang="ko-KR" sz="2400" dirty="0"/>
          </a:p>
        </p:txBody>
      </p:sp>
    </p:spTree>
    <p:extLst>
      <p:ext uri="{BB962C8B-B14F-4D97-AF65-F5344CB8AC3E}">
        <p14:creationId xmlns:p14="http://schemas.microsoft.com/office/powerpoint/2010/main" val="7800405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D2D – The time is right!</a:t>
            </a:r>
            <a:endParaRPr lang="ko-KR" altLang="en-US" dirty="0"/>
          </a:p>
        </p:txBody>
      </p:sp>
      <p:sp>
        <p:nvSpPr>
          <p:cNvPr id="3" name="내용 개체 틀 2"/>
          <p:cNvSpPr>
            <a:spLocks noGrp="1"/>
          </p:cNvSpPr>
          <p:nvPr>
            <p:ph idx="1"/>
          </p:nvPr>
        </p:nvSpPr>
        <p:spPr>
          <a:xfrm>
            <a:off x="457200" y="1447800"/>
            <a:ext cx="8229600" cy="4525963"/>
          </a:xfrm>
        </p:spPr>
        <p:txBody>
          <a:bodyPr>
            <a:normAutofit/>
          </a:bodyPr>
          <a:lstStyle/>
          <a:p>
            <a:r>
              <a:rPr lang="en-US" altLang="ko-KR" sz="2400" dirty="0" smtClean="0"/>
              <a:t>Advent of powerful mobile devices (smartphone, tablets, </a:t>
            </a:r>
            <a:r>
              <a:rPr lang="en-US" altLang="ko-KR" sz="2400" dirty="0" err="1" smtClean="0"/>
              <a:t>etc</a:t>
            </a:r>
            <a:r>
              <a:rPr lang="en-US" altLang="ko-KR" sz="2400" dirty="0" smtClean="0"/>
              <a:t>)</a:t>
            </a:r>
          </a:p>
          <a:p>
            <a:r>
              <a:rPr lang="en-US" altLang="ko-KR" sz="2400" dirty="0" smtClean="0"/>
              <a:t>Growing demand for hi-fidelity wireless multimedia services</a:t>
            </a:r>
          </a:p>
          <a:p>
            <a:r>
              <a:rPr lang="en-US" altLang="ko-KR" sz="2400" dirty="0" smtClean="0"/>
              <a:t>Saturation of core network</a:t>
            </a:r>
          </a:p>
          <a:p>
            <a:r>
              <a:rPr lang="en-US" altLang="ko-KR" sz="2400" dirty="0" smtClean="0"/>
              <a:t>Need for new wireless services/applications</a:t>
            </a:r>
          </a:p>
          <a:p>
            <a:r>
              <a:rPr lang="en-US" altLang="ko-KR" sz="2400" dirty="0" smtClean="0"/>
              <a:t>Technologies with similar goals:</a:t>
            </a:r>
          </a:p>
          <a:p>
            <a:pPr lvl="1"/>
            <a:r>
              <a:rPr lang="en-US" altLang="ko-KR" sz="2000" dirty="0" err="1" smtClean="0"/>
              <a:t>FlashLinQ</a:t>
            </a:r>
            <a:endParaRPr lang="en-US" altLang="ko-KR" sz="2000" dirty="0" smtClean="0"/>
          </a:p>
          <a:p>
            <a:pPr lvl="1"/>
            <a:r>
              <a:rPr lang="en-US" altLang="ko-KR" sz="2000" dirty="0" smtClean="0"/>
              <a:t>Wi-Fi Direct</a:t>
            </a:r>
          </a:p>
          <a:p>
            <a:pPr lvl="1"/>
            <a:r>
              <a:rPr lang="en-US" altLang="ko-KR" sz="2000" dirty="0" smtClean="0"/>
              <a:t>LTE </a:t>
            </a:r>
            <a:r>
              <a:rPr lang="en-US" altLang="ko-KR" sz="2000" dirty="0"/>
              <a:t>Direct (Proximity </a:t>
            </a:r>
            <a:r>
              <a:rPr lang="en-US" altLang="ko-KR" sz="2000" dirty="0" smtClean="0"/>
              <a:t>Services; </a:t>
            </a:r>
            <a:r>
              <a:rPr lang="en-US" altLang="ko-KR" sz="2000" dirty="0" err="1" smtClean="0"/>
              <a:t>ProSe</a:t>
            </a:r>
            <a:r>
              <a:rPr lang="en-US" altLang="ko-KR" sz="2000" dirty="0" smtClean="0"/>
              <a:t>)</a:t>
            </a:r>
            <a:endParaRPr lang="en-US" altLang="ko-KR" sz="2000" dirty="0"/>
          </a:p>
        </p:txBody>
      </p:sp>
    </p:spTree>
    <p:extLst>
      <p:ext uri="{BB962C8B-B14F-4D97-AF65-F5344CB8AC3E}">
        <p14:creationId xmlns:p14="http://schemas.microsoft.com/office/powerpoint/2010/main" val="3082083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D2D – Why PAC?</a:t>
            </a:r>
            <a:endParaRPr lang="ko-KR" altLang="en-US" dirty="0"/>
          </a:p>
        </p:txBody>
      </p:sp>
      <p:sp>
        <p:nvSpPr>
          <p:cNvPr id="3" name="내용 개체 틀 2"/>
          <p:cNvSpPr>
            <a:spLocks noGrp="1"/>
          </p:cNvSpPr>
          <p:nvPr>
            <p:ph idx="1"/>
          </p:nvPr>
        </p:nvSpPr>
        <p:spPr>
          <a:xfrm>
            <a:off x="457200" y="1447800"/>
            <a:ext cx="8229600" cy="4525963"/>
          </a:xfrm>
        </p:spPr>
        <p:txBody>
          <a:bodyPr>
            <a:normAutofit/>
          </a:bodyPr>
          <a:lstStyle/>
          <a:p>
            <a:r>
              <a:rPr lang="en-US" altLang="ko-KR" sz="2400" dirty="0" err="1" smtClean="0"/>
              <a:t>Infrastructureless</a:t>
            </a:r>
            <a:endParaRPr lang="en-US" altLang="ko-KR" sz="2400" dirty="0" smtClean="0"/>
          </a:p>
          <a:p>
            <a:r>
              <a:rPr lang="en-US" altLang="ko-KR" sz="2400" dirty="0" smtClean="0"/>
              <a:t>Optimized PHY &amp; MAC: No burden of legacy system</a:t>
            </a:r>
          </a:p>
          <a:p>
            <a:r>
              <a:rPr lang="en-US" altLang="ko-KR" sz="2400" dirty="0" smtClean="0"/>
              <a:t>State of the art features</a:t>
            </a:r>
          </a:p>
          <a:p>
            <a:pPr lvl="1"/>
            <a:r>
              <a:rPr lang="en-US" altLang="ko-KR" sz="2000" dirty="0" smtClean="0"/>
              <a:t>Fully distributed coordination</a:t>
            </a:r>
          </a:p>
          <a:p>
            <a:pPr lvl="1"/>
            <a:r>
              <a:rPr lang="en-US" altLang="ko-KR" sz="2000" dirty="0" smtClean="0"/>
              <a:t>Discovery without association</a:t>
            </a:r>
          </a:p>
          <a:p>
            <a:pPr lvl="1"/>
            <a:r>
              <a:rPr lang="en-US" altLang="ko-KR" sz="2000" dirty="0" smtClean="0"/>
              <a:t>Scalable data rate</a:t>
            </a:r>
          </a:p>
          <a:p>
            <a:pPr lvl="1"/>
            <a:r>
              <a:rPr lang="en-US" altLang="ko-KR" sz="2000" dirty="0" smtClean="0"/>
              <a:t>(Relative) positioning</a:t>
            </a:r>
          </a:p>
          <a:p>
            <a:pPr lvl="1"/>
            <a:r>
              <a:rPr lang="en-US" altLang="ko-KR" sz="2000" dirty="0" smtClean="0"/>
              <a:t>Multi-hop relay</a:t>
            </a:r>
          </a:p>
          <a:p>
            <a:r>
              <a:rPr lang="en-US" altLang="ko-KR" sz="2400" dirty="0" smtClean="0"/>
              <a:t>Licensed/unlicensed</a:t>
            </a:r>
            <a:endParaRPr lang="en-US" altLang="ko-KR" sz="2400" dirty="0">
              <a:solidFill>
                <a:srgbClr val="FF0000"/>
              </a:solidFill>
            </a:endParaRPr>
          </a:p>
        </p:txBody>
      </p:sp>
    </p:spTree>
    <p:extLst>
      <p:ext uri="{BB962C8B-B14F-4D97-AF65-F5344CB8AC3E}">
        <p14:creationId xmlns:p14="http://schemas.microsoft.com/office/powerpoint/2010/main" val="2846504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Obstacles for PAC (1/2)</a:t>
            </a:r>
            <a:endParaRPr lang="ko-KR" altLang="en-US" dirty="0"/>
          </a:p>
        </p:txBody>
      </p:sp>
      <p:sp>
        <p:nvSpPr>
          <p:cNvPr id="3" name="내용 개체 틀 2"/>
          <p:cNvSpPr>
            <a:spLocks noGrp="1"/>
          </p:cNvSpPr>
          <p:nvPr>
            <p:ph idx="1"/>
          </p:nvPr>
        </p:nvSpPr>
        <p:spPr>
          <a:xfrm>
            <a:off x="457200" y="1447800"/>
            <a:ext cx="8229600" cy="4525963"/>
          </a:xfrm>
        </p:spPr>
        <p:txBody>
          <a:bodyPr>
            <a:normAutofit/>
          </a:bodyPr>
          <a:lstStyle/>
          <a:p>
            <a:r>
              <a:rPr lang="en-US" altLang="ko-KR" sz="2400" dirty="0" smtClean="0"/>
              <a:t>A technology that is ahead of its time?</a:t>
            </a:r>
          </a:p>
          <a:p>
            <a:pPr lvl="1"/>
            <a:r>
              <a:rPr lang="en-US" altLang="ko-KR" sz="2000" dirty="0" smtClean="0"/>
              <a:t>Fully distributed D2D</a:t>
            </a:r>
          </a:p>
          <a:p>
            <a:pPr lvl="1"/>
            <a:r>
              <a:rPr lang="en-US" altLang="ko-KR" sz="2000" dirty="0" smtClean="0"/>
              <a:t>One stone, many birds: performance, </a:t>
            </a:r>
            <a:r>
              <a:rPr lang="en-US" altLang="ko-KR" sz="2000" dirty="0"/>
              <a:t>s</a:t>
            </a:r>
            <a:r>
              <a:rPr lang="en-US" altLang="ko-KR" sz="2000" dirty="0" smtClean="0"/>
              <a:t>calability, security, fairness, …</a:t>
            </a:r>
          </a:p>
          <a:p>
            <a:r>
              <a:rPr lang="en-US" altLang="ko-KR" sz="2400" dirty="0" smtClean="0"/>
              <a:t>Killer Applications,</a:t>
            </a:r>
          </a:p>
          <a:p>
            <a:pPr lvl="1"/>
            <a:r>
              <a:rPr lang="en-US" altLang="ko-KR" sz="2000" dirty="0"/>
              <a:t>t</a:t>
            </a:r>
            <a:r>
              <a:rPr lang="en-US" altLang="ko-KR" sz="2000" dirty="0" smtClean="0"/>
              <a:t>hat only PAC can provide</a:t>
            </a:r>
            <a:endParaRPr lang="en-US" altLang="ko-KR" sz="2400" dirty="0"/>
          </a:p>
          <a:p>
            <a:r>
              <a:rPr lang="en-US" altLang="ko-KR" sz="2400" dirty="0" smtClean="0"/>
              <a:t>Competition</a:t>
            </a:r>
          </a:p>
          <a:p>
            <a:pPr lvl="1"/>
            <a:r>
              <a:rPr lang="en-US" altLang="ko-KR" sz="2000" dirty="0" smtClean="0"/>
              <a:t>New Technologies: Wi-Fi Direct ( + 802.11ai, 802.11aq), LTE Direct, </a:t>
            </a:r>
            <a:r>
              <a:rPr lang="en-US" altLang="ko-KR" sz="2000" dirty="0" err="1" smtClean="0"/>
              <a:t>etc</a:t>
            </a:r>
            <a:endParaRPr lang="en-US" altLang="ko-KR" sz="2000" dirty="0" smtClean="0"/>
          </a:p>
          <a:p>
            <a:pPr lvl="1"/>
            <a:r>
              <a:rPr lang="en-US" altLang="ko-KR" sz="2000" dirty="0" smtClean="0"/>
              <a:t>Infrastructure of legacy technologies + Social Network Services</a:t>
            </a:r>
          </a:p>
          <a:p>
            <a:pPr lvl="1"/>
            <a:r>
              <a:rPr lang="en-US" altLang="ko-KR" sz="2000" dirty="0" smtClean="0">
                <a:solidFill>
                  <a:schemeClr val="bg1">
                    <a:lumMod val="50000"/>
                  </a:schemeClr>
                </a:solidFill>
              </a:rPr>
              <a:t>…</a:t>
            </a:r>
          </a:p>
        </p:txBody>
      </p:sp>
    </p:spTree>
    <p:extLst>
      <p:ext uri="{BB962C8B-B14F-4D97-AF65-F5344CB8AC3E}">
        <p14:creationId xmlns:p14="http://schemas.microsoft.com/office/powerpoint/2010/main" val="2762816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Obstacles for PAC (2/2)</a:t>
            </a:r>
            <a:endParaRPr lang="ko-KR" altLang="en-US" dirty="0"/>
          </a:p>
        </p:txBody>
      </p:sp>
      <p:pic>
        <p:nvPicPr>
          <p:cNvPr id="1026" name="Picture 2" descr="M:\work\PAC\10_meetings\201305\ETRI_contributions\bjk\figures\NY_hotspot_ma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983600"/>
            <a:ext cx="2840739" cy="3960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276600" y="1295400"/>
            <a:ext cx="2444900" cy="523220"/>
          </a:xfrm>
          <a:prstGeom prst="rect">
            <a:avLst/>
          </a:prstGeom>
          <a:noFill/>
        </p:spPr>
        <p:txBody>
          <a:bodyPr wrap="none" rtlCol="0">
            <a:spAutoFit/>
          </a:bodyPr>
          <a:lstStyle/>
          <a:p>
            <a:r>
              <a:rPr lang="en-US" altLang="ko-KR" sz="2800" dirty="0" smtClean="0"/>
              <a:t>Wi-Fi Hot Spots</a:t>
            </a:r>
            <a:endParaRPr lang="ko-KR" altLang="en-US" sz="2800" dirty="0"/>
          </a:p>
        </p:txBody>
      </p:sp>
      <p:pic>
        <p:nvPicPr>
          <p:cNvPr id="1027" name="Picture 3" descr="M:\work\PAC\10_meetings\201305\ETRI_contributions\bjk\figures\DC_hotspot_ma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599" y="1983600"/>
            <a:ext cx="3234652" cy="3960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892127" y="5939135"/>
            <a:ext cx="1342483" cy="400110"/>
          </a:xfrm>
          <a:prstGeom prst="rect">
            <a:avLst/>
          </a:prstGeom>
          <a:noFill/>
        </p:spPr>
        <p:txBody>
          <a:bodyPr wrap="none" rtlCol="0">
            <a:spAutoFit/>
          </a:bodyPr>
          <a:lstStyle/>
          <a:p>
            <a:r>
              <a:rPr lang="en-US" altLang="ko-KR" sz="2000" dirty="0" smtClean="0"/>
              <a:t>Manhattan</a:t>
            </a:r>
            <a:endParaRPr lang="ko-KR" altLang="en-US" sz="2000" dirty="0"/>
          </a:p>
        </p:txBody>
      </p:sp>
      <p:sp>
        <p:nvSpPr>
          <p:cNvPr id="8" name="TextBox 7"/>
          <p:cNvSpPr txBox="1"/>
          <p:nvPr/>
        </p:nvSpPr>
        <p:spPr>
          <a:xfrm>
            <a:off x="5594978" y="5943600"/>
            <a:ext cx="1777153" cy="400110"/>
          </a:xfrm>
          <a:prstGeom prst="rect">
            <a:avLst/>
          </a:prstGeom>
          <a:noFill/>
        </p:spPr>
        <p:txBody>
          <a:bodyPr wrap="none" rtlCol="0">
            <a:spAutoFit/>
          </a:bodyPr>
          <a:lstStyle/>
          <a:p>
            <a:r>
              <a:rPr lang="en-US" altLang="ko-KR" sz="2000" dirty="0" smtClean="0"/>
              <a:t>Washington DC</a:t>
            </a:r>
            <a:endParaRPr lang="ko-KR" altLang="en-US" sz="2000" dirty="0"/>
          </a:p>
        </p:txBody>
      </p:sp>
    </p:spTree>
    <p:extLst>
      <p:ext uri="{BB962C8B-B14F-4D97-AF65-F5344CB8AC3E}">
        <p14:creationId xmlns:p14="http://schemas.microsoft.com/office/powerpoint/2010/main" val="4005074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Challenges in PAC</a:t>
            </a:r>
            <a:endParaRPr lang="ko-KR" altLang="en-US" dirty="0"/>
          </a:p>
        </p:txBody>
      </p:sp>
      <p:sp>
        <p:nvSpPr>
          <p:cNvPr id="3" name="내용 개체 틀 2"/>
          <p:cNvSpPr>
            <a:spLocks noGrp="1"/>
          </p:cNvSpPr>
          <p:nvPr>
            <p:ph idx="1"/>
          </p:nvPr>
        </p:nvSpPr>
        <p:spPr>
          <a:xfrm>
            <a:off x="457200" y="1447800"/>
            <a:ext cx="8229600" cy="4525963"/>
          </a:xfrm>
        </p:spPr>
        <p:txBody>
          <a:bodyPr>
            <a:normAutofit/>
          </a:bodyPr>
          <a:lstStyle/>
          <a:p>
            <a:r>
              <a:rPr lang="en-US" altLang="ko-KR" sz="2400" dirty="0" smtClean="0"/>
              <a:t>Scalability</a:t>
            </a:r>
          </a:p>
          <a:p>
            <a:pPr lvl="1"/>
            <a:r>
              <a:rPr lang="en-US" altLang="ko-KR" sz="2000" dirty="0" smtClean="0"/>
              <a:t>Large # neighboring devices</a:t>
            </a:r>
          </a:p>
          <a:p>
            <a:pPr lvl="1"/>
            <a:r>
              <a:rPr lang="en-US" altLang="ko-KR" sz="2000" dirty="0" smtClean="0"/>
              <a:t>Coverage extension (e.g., multi-hop relay)</a:t>
            </a:r>
            <a:endParaRPr lang="en-US" altLang="ko-KR" sz="1600" dirty="0" smtClean="0"/>
          </a:p>
          <a:p>
            <a:r>
              <a:rPr lang="en-US" altLang="ko-KR" sz="2400" dirty="0" smtClean="0"/>
              <a:t>Distributed coordination</a:t>
            </a:r>
          </a:p>
          <a:p>
            <a:pPr lvl="1"/>
            <a:r>
              <a:rPr lang="en-US" altLang="ko-KR" sz="2000" dirty="0" smtClean="0"/>
              <a:t>Fast discovery &amp; link connection</a:t>
            </a:r>
          </a:p>
          <a:p>
            <a:pPr lvl="1"/>
            <a:r>
              <a:rPr lang="en-US" altLang="ko-KR" sz="2000" dirty="0" err="1" smtClean="0"/>
              <a:t>QoS</a:t>
            </a:r>
            <a:r>
              <a:rPr lang="en-US" altLang="ko-KR" sz="2000" dirty="0" smtClean="0"/>
              <a:t> (Quality of Service)</a:t>
            </a:r>
          </a:p>
          <a:p>
            <a:pPr lvl="1"/>
            <a:r>
              <a:rPr lang="en-US" altLang="ko-KR" sz="2000" dirty="0" smtClean="0"/>
              <a:t>Performance</a:t>
            </a:r>
          </a:p>
          <a:p>
            <a:pPr lvl="1"/>
            <a:r>
              <a:rPr lang="en-US" altLang="ko-KR" sz="2000" dirty="0" smtClean="0"/>
              <a:t>Security</a:t>
            </a:r>
          </a:p>
          <a:p>
            <a:r>
              <a:rPr lang="en-US" altLang="ko-KR" sz="2400" dirty="0" smtClean="0"/>
              <a:t>Trailblazer: No reference to benchmark</a:t>
            </a:r>
          </a:p>
          <a:p>
            <a:pPr marL="0" indent="0">
              <a:buNone/>
            </a:pPr>
            <a:endParaRPr lang="en-US" altLang="ko-KR" sz="2400" dirty="0" smtClean="0">
              <a:solidFill>
                <a:srgbClr val="FF0000"/>
              </a:solidFill>
            </a:endParaRPr>
          </a:p>
        </p:txBody>
      </p:sp>
    </p:spTree>
    <p:extLst>
      <p:ext uri="{BB962C8B-B14F-4D97-AF65-F5344CB8AC3E}">
        <p14:creationId xmlns:p14="http://schemas.microsoft.com/office/powerpoint/2010/main" val="2805327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PAC Architecture</a:t>
            </a:r>
            <a:endParaRPr lang="ko-KR" altLang="en-US" dirty="0"/>
          </a:p>
        </p:txBody>
      </p:sp>
      <p:sp>
        <p:nvSpPr>
          <p:cNvPr id="3" name="내용 개체 틀 2"/>
          <p:cNvSpPr>
            <a:spLocks noGrp="1"/>
          </p:cNvSpPr>
          <p:nvPr>
            <p:ph idx="1"/>
          </p:nvPr>
        </p:nvSpPr>
        <p:spPr>
          <a:xfrm>
            <a:off x="457200" y="1447800"/>
            <a:ext cx="8229600" cy="4525963"/>
          </a:xfrm>
        </p:spPr>
        <p:txBody>
          <a:bodyPr>
            <a:normAutofit/>
          </a:bodyPr>
          <a:lstStyle/>
          <a:p>
            <a:r>
              <a:rPr lang="en-US" altLang="ko-KR" sz="2400" dirty="0" smtClean="0"/>
              <a:t>Synchronized operation</a:t>
            </a:r>
          </a:p>
          <a:p>
            <a:pPr lvl="1"/>
            <a:r>
              <a:rPr lang="en-US" altLang="ko-KR" sz="2000" dirty="0" smtClean="0"/>
              <a:t>Resource efficiency, protocol efficiency, power management</a:t>
            </a:r>
            <a:endParaRPr lang="en-US" altLang="ko-KR" sz="1600" dirty="0" smtClean="0"/>
          </a:p>
          <a:p>
            <a:r>
              <a:rPr lang="en-US" altLang="ko-KR" sz="2400" dirty="0" smtClean="0"/>
              <a:t>OFDM</a:t>
            </a:r>
          </a:p>
          <a:p>
            <a:pPr lvl="1"/>
            <a:r>
              <a:rPr lang="en-US" altLang="ko-KR" sz="2000" dirty="0" smtClean="0"/>
              <a:t>Less stringent timing sync requirement</a:t>
            </a:r>
          </a:p>
          <a:p>
            <a:r>
              <a:rPr lang="en-US" altLang="ko-KR" sz="2400" dirty="0" smtClean="0"/>
              <a:t>Random access based</a:t>
            </a:r>
          </a:p>
          <a:p>
            <a:pPr lvl="1"/>
            <a:r>
              <a:rPr lang="en-US" altLang="ko-KR" sz="2000" dirty="0" smtClean="0"/>
              <a:t>Simple (e.g., CSMA/CA)</a:t>
            </a:r>
          </a:p>
          <a:p>
            <a:r>
              <a:rPr lang="en-US" altLang="ko-KR" sz="2400" dirty="0" smtClean="0"/>
              <a:t>User centric</a:t>
            </a:r>
          </a:p>
          <a:p>
            <a:pPr lvl="1"/>
            <a:r>
              <a:rPr lang="en-US" altLang="ko-KR" sz="2000" dirty="0" smtClean="0"/>
              <a:t>Intuitive</a:t>
            </a:r>
          </a:p>
          <a:p>
            <a:pPr lvl="1"/>
            <a:r>
              <a:rPr lang="en-US" altLang="ko-KR" sz="2000" dirty="0" smtClean="0"/>
              <a:t>Minimum user intervention </a:t>
            </a:r>
          </a:p>
        </p:txBody>
      </p:sp>
    </p:spTree>
    <p:extLst>
      <p:ext uri="{BB962C8B-B14F-4D97-AF65-F5344CB8AC3E}">
        <p14:creationId xmlns:p14="http://schemas.microsoft.com/office/powerpoint/2010/main" val="332790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Medium Access for PAC</a:t>
            </a:r>
            <a:endParaRPr lang="ko-KR" altLang="en-US" dirty="0"/>
          </a:p>
        </p:txBody>
      </p:sp>
      <p:sp>
        <p:nvSpPr>
          <p:cNvPr id="3" name="내용 개체 틀 2"/>
          <p:cNvSpPr>
            <a:spLocks noGrp="1"/>
          </p:cNvSpPr>
          <p:nvPr>
            <p:ph idx="1"/>
          </p:nvPr>
        </p:nvSpPr>
        <p:spPr>
          <a:xfrm>
            <a:off x="457200" y="1447800"/>
            <a:ext cx="8229600" cy="4525963"/>
          </a:xfrm>
        </p:spPr>
        <p:txBody>
          <a:bodyPr>
            <a:normAutofit/>
          </a:bodyPr>
          <a:lstStyle/>
          <a:p>
            <a:r>
              <a:rPr lang="en-US" altLang="ko-KR" sz="2400" dirty="0" smtClean="0"/>
              <a:t>CSMA/CA of IEEE 802.11</a:t>
            </a:r>
          </a:p>
          <a:p>
            <a:pPr lvl="1"/>
            <a:r>
              <a:rPr lang="en-US" altLang="ko-KR" sz="2000" dirty="0" smtClean="0"/>
              <a:t>Simple</a:t>
            </a:r>
            <a:endParaRPr lang="en-US" altLang="ko-KR" sz="2000" dirty="0"/>
          </a:p>
          <a:p>
            <a:pPr lvl="1"/>
            <a:r>
              <a:rPr lang="en-US" altLang="ko-KR" sz="2000" dirty="0" smtClean="0"/>
              <a:t>Reasonable performance</a:t>
            </a:r>
          </a:p>
          <a:p>
            <a:pPr lvl="1"/>
            <a:r>
              <a:rPr lang="en-US" altLang="ko-KR" sz="2000" dirty="0" smtClean="0"/>
              <a:t>Fully distributed (cf. DCF)</a:t>
            </a:r>
          </a:p>
          <a:p>
            <a:pPr lvl="1"/>
            <a:r>
              <a:rPr lang="en-US" altLang="ko-KR" sz="2000" i="1" dirty="0" smtClean="0"/>
              <a:t>Does not scale well beyond a few dozen devices</a:t>
            </a:r>
          </a:p>
          <a:p>
            <a:pPr lvl="1"/>
            <a:r>
              <a:rPr lang="en-US" altLang="ko-KR" sz="2000" i="1" dirty="0" smtClean="0"/>
              <a:t>Designed for single hop wireless networks</a:t>
            </a:r>
          </a:p>
          <a:p>
            <a:pPr lvl="1"/>
            <a:r>
              <a:rPr lang="en-US" altLang="ko-KR" sz="2000" i="1" dirty="0" smtClean="0"/>
              <a:t>Assumes “No ACK == collision” </a:t>
            </a:r>
          </a:p>
        </p:txBody>
      </p:sp>
    </p:spTree>
    <p:extLst>
      <p:ext uri="{BB962C8B-B14F-4D97-AF65-F5344CB8AC3E}">
        <p14:creationId xmlns:p14="http://schemas.microsoft.com/office/powerpoint/2010/main" val="883057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Medium Access for PAC</a:t>
            </a:r>
            <a:endParaRPr lang="ko-KR" altLang="en-US" dirty="0"/>
          </a:p>
        </p:txBody>
      </p:sp>
      <p:sp>
        <p:nvSpPr>
          <p:cNvPr id="3" name="내용 개체 틀 2"/>
          <p:cNvSpPr>
            <a:spLocks noGrp="1"/>
          </p:cNvSpPr>
          <p:nvPr>
            <p:ph idx="1"/>
          </p:nvPr>
        </p:nvSpPr>
        <p:spPr>
          <a:xfrm>
            <a:off x="457200" y="1447800"/>
            <a:ext cx="8229600" cy="4876800"/>
          </a:xfrm>
        </p:spPr>
        <p:txBody>
          <a:bodyPr>
            <a:normAutofit lnSpcReduction="10000"/>
          </a:bodyPr>
          <a:lstStyle/>
          <a:p>
            <a:r>
              <a:rPr lang="en-US" altLang="ko-KR" sz="2400" dirty="0" smtClean="0"/>
              <a:t>Preliminary Work</a:t>
            </a:r>
          </a:p>
          <a:p>
            <a:pPr lvl="1"/>
            <a:r>
              <a:rPr lang="en-US" altLang="ko-KR" sz="2000" dirty="0" smtClean="0"/>
              <a:t>EIED</a:t>
            </a:r>
          </a:p>
          <a:p>
            <a:pPr lvl="2"/>
            <a:r>
              <a:rPr lang="en-US" altLang="ko-KR" sz="1600" dirty="0" smtClean="0"/>
              <a:t>Optimization of </a:t>
            </a:r>
            <a:r>
              <a:rPr lang="en-US" altLang="ko-KR" sz="1600" dirty="0" err="1" smtClean="0"/>
              <a:t>Backoff</a:t>
            </a:r>
            <a:r>
              <a:rPr lang="en-US" altLang="ko-KR" sz="1600" dirty="0" smtClean="0"/>
              <a:t> algorithm dramatically improves CSMA/CA performance</a:t>
            </a:r>
          </a:p>
          <a:p>
            <a:pPr lvl="2"/>
            <a:endParaRPr lang="en-US" altLang="ko-KR" sz="1600" dirty="0"/>
          </a:p>
          <a:p>
            <a:pPr lvl="2"/>
            <a:endParaRPr lang="en-US" altLang="ko-KR" sz="1600" dirty="0" smtClean="0"/>
          </a:p>
          <a:p>
            <a:pPr lvl="2"/>
            <a:endParaRPr lang="en-US" altLang="ko-KR" sz="1600" dirty="0"/>
          </a:p>
          <a:p>
            <a:pPr lvl="2"/>
            <a:endParaRPr lang="en-US" altLang="ko-KR" sz="1600" dirty="0" smtClean="0"/>
          </a:p>
          <a:p>
            <a:pPr lvl="2"/>
            <a:endParaRPr lang="en-US" altLang="ko-KR" sz="1600" dirty="0"/>
          </a:p>
          <a:p>
            <a:pPr lvl="2"/>
            <a:endParaRPr lang="en-US" altLang="ko-KR" sz="1600" dirty="0" smtClean="0"/>
          </a:p>
          <a:p>
            <a:pPr lvl="2"/>
            <a:endParaRPr lang="en-US" altLang="ko-KR" sz="1600" dirty="0"/>
          </a:p>
          <a:p>
            <a:pPr lvl="2"/>
            <a:endParaRPr lang="en-US" altLang="ko-KR" sz="1600" dirty="0" smtClean="0"/>
          </a:p>
          <a:p>
            <a:pPr lvl="2"/>
            <a:endParaRPr lang="en-US" altLang="ko-KR" sz="1600" dirty="0"/>
          </a:p>
          <a:p>
            <a:pPr lvl="2"/>
            <a:endParaRPr lang="en-US" altLang="ko-KR" sz="1600" dirty="0" smtClean="0"/>
          </a:p>
          <a:p>
            <a:pPr lvl="2"/>
            <a:endParaRPr lang="en-US" altLang="ko-KR" sz="1600" dirty="0" smtClean="0"/>
          </a:p>
          <a:p>
            <a:pPr lvl="2"/>
            <a:r>
              <a:rPr lang="en-US" altLang="ko-KR" sz="1600" dirty="0" smtClean="0"/>
              <a:t>Single hop wireless network assumed</a:t>
            </a:r>
          </a:p>
          <a:p>
            <a:pPr lvl="2"/>
            <a:r>
              <a:rPr lang="en-US" altLang="ko-KR" sz="1600" dirty="0" smtClean="0"/>
              <a:t>Minimum CW = 16, maximum CW = 1024</a:t>
            </a:r>
          </a:p>
          <a:p>
            <a:pPr lvl="2"/>
            <a:r>
              <a:rPr lang="en-US" altLang="ko-KR" sz="1600" dirty="0" smtClean="0"/>
              <a:t>BEB handle light load very well, but performance suffers when the load is heavy</a:t>
            </a:r>
          </a:p>
        </p:txBody>
      </p:sp>
      <p:pic>
        <p:nvPicPr>
          <p:cNvPr id="1029" name="Picture 5" descr="M:\work\PAC\10_meetings\201305\ETRI_contributions\bjk\figures\throughput_basic_60.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0600" y="2819400"/>
            <a:ext cx="2076202" cy="202530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M:\work\PAC\10_meetings\201305\ETRI_contributions\bjk\figures\linear_delay_basic_05.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83000" y="2819400"/>
            <a:ext cx="2012800" cy="202530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M:\work\PAC\10_meetings\201305\ETRI_contributions\bjk\figures\linear_delay_basic_6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98214" y="2819400"/>
            <a:ext cx="2057449" cy="202530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M:\work\PAC\10_meetings\201305\ETRI_contributions\bjk\figures\throughput_basic_05.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2162" y="2819400"/>
            <a:ext cx="2076202" cy="202530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253219" y="4876800"/>
            <a:ext cx="566181" cy="369332"/>
          </a:xfrm>
          <a:prstGeom prst="rect">
            <a:avLst/>
          </a:prstGeom>
          <a:noFill/>
        </p:spPr>
        <p:txBody>
          <a:bodyPr wrap="none" rtlCol="0">
            <a:spAutoFit/>
          </a:bodyPr>
          <a:lstStyle/>
          <a:p>
            <a:r>
              <a:rPr lang="en-US" altLang="ko-KR" dirty="0" smtClean="0"/>
              <a:t>N=5</a:t>
            </a:r>
            <a:endParaRPr lang="ko-KR" altLang="en-US" dirty="0"/>
          </a:p>
        </p:txBody>
      </p:sp>
      <p:sp>
        <p:nvSpPr>
          <p:cNvPr id="12" name="TextBox 11"/>
          <p:cNvSpPr txBox="1"/>
          <p:nvPr/>
        </p:nvSpPr>
        <p:spPr>
          <a:xfrm>
            <a:off x="6705600" y="4876800"/>
            <a:ext cx="683200" cy="369332"/>
          </a:xfrm>
          <a:prstGeom prst="rect">
            <a:avLst/>
          </a:prstGeom>
          <a:noFill/>
        </p:spPr>
        <p:txBody>
          <a:bodyPr wrap="none" rtlCol="0">
            <a:spAutoFit/>
          </a:bodyPr>
          <a:lstStyle/>
          <a:p>
            <a:r>
              <a:rPr lang="en-US" altLang="ko-KR" dirty="0" smtClean="0"/>
              <a:t>N=60</a:t>
            </a:r>
            <a:endParaRPr lang="ko-KR" altLang="en-US" dirty="0"/>
          </a:p>
        </p:txBody>
      </p:sp>
    </p:spTree>
    <p:extLst>
      <p:ext uri="{BB962C8B-B14F-4D97-AF65-F5344CB8AC3E}">
        <p14:creationId xmlns:p14="http://schemas.microsoft.com/office/powerpoint/2010/main" val="4098936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176088</TotalTime>
  <Words>833</Words>
  <Application>Microsoft Office PowerPoint</Application>
  <PresentationFormat>화면 슬라이드 쇼(4:3)</PresentationFormat>
  <Paragraphs>181</Paragraphs>
  <Slides>17</Slides>
  <Notes>1</Notes>
  <HiddenSlides>0</HiddenSlides>
  <MMClips>0</MMClips>
  <ScaleCrop>false</ScaleCrop>
  <HeadingPairs>
    <vt:vector size="4" baseType="variant">
      <vt:variant>
        <vt:lpstr>테마</vt:lpstr>
      </vt:variant>
      <vt:variant>
        <vt:i4>2</vt:i4>
      </vt:variant>
      <vt:variant>
        <vt:lpstr>슬라이드 제목</vt:lpstr>
      </vt:variant>
      <vt:variant>
        <vt:i4>17</vt:i4>
      </vt:variant>
    </vt:vector>
  </HeadingPairs>
  <TitlesOfParts>
    <vt:vector size="19" baseType="lpstr">
      <vt:lpstr>Office Theme</vt:lpstr>
      <vt:lpstr>Custom Design</vt:lpstr>
      <vt:lpstr>PowerPoint 프레젠테이션</vt:lpstr>
      <vt:lpstr>D2D – The time is right!</vt:lpstr>
      <vt:lpstr>D2D – Why PAC?</vt:lpstr>
      <vt:lpstr>Obstacles for PAC (1/2)</vt:lpstr>
      <vt:lpstr>Obstacles for PAC (2/2)</vt:lpstr>
      <vt:lpstr>Challenges in PAC</vt:lpstr>
      <vt:lpstr>PAC Architecture</vt:lpstr>
      <vt:lpstr>Medium Access for PAC</vt:lpstr>
      <vt:lpstr>Medium Access for PAC</vt:lpstr>
      <vt:lpstr>Medium Access for PAC</vt:lpstr>
      <vt:lpstr>Discovery with Spatial Filtering for PAC</vt:lpstr>
      <vt:lpstr>Discovery with Spatial Filtering for PAC</vt:lpstr>
      <vt:lpstr>Discovery with Spatial Filtering for PAC</vt:lpstr>
      <vt:lpstr>Discovery with Spatial Filtering for PAC</vt:lpstr>
      <vt:lpstr>A View on Distributed Synchronization</vt:lpstr>
      <vt:lpstr>Conclusion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creator>Jinyoung Chun</dc:creator>
  <cp:keywords/>
  <cp:lastModifiedBy>BJ Kwak</cp:lastModifiedBy>
  <cp:revision>2938</cp:revision>
  <dcterms:created xsi:type="dcterms:W3CDTF">2010-05-03T18:32:55Z</dcterms:created>
  <dcterms:modified xsi:type="dcterms:W3CDTF">2013-05-06T10:18:28Z</dcterms:modified>
</cp:coreProperties>
</file>