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75" r:id="rId2"/>
    <p:sldId id="289" r:id="rId3"/>
    <p:sldId id="287" r:id="rId4"/>
    <p:sldId id="286" r:id="rId5"/>
    <p:sldId id="278" r:id="rId6"/>
    <p:sldId id="279" r:id="rId7"/>
    <p:sldId id="280" r:id="rId8"/>
    <p:sldId id="281" r:id="rId9"/>
    <p:sldId id="288" r:id="rId10"/>
    <p:sldId id="282" r:id="rId11"/>
    <p:sldId id="283" r:id="rId12"/>
    <p:sldId id="284" r:id="rId13"/>
    <p:sldId id="285" r:id="rId14"/>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566" autoAdjust="0"/>
  </p:normalViewPr>
  <p:slideViewPr>
    <p:cSldViewPr>
      <p:cViewPr varScale="1">
        <p:scale>
          <a:sx n="77" d="100"/>
          <a:sy n="77" d="100"/>
        </p:scale>
        <p:origin x="562" y="72"/>
      </p:cViewPr>
      <p:guideLst>
        <p:guide orient="horz" pos="2160"/>
        <p:guide pos="2880"/>
      </p:guideLst>
    </p:cSldViewPr>
  </p:slideViewPr>
  <p:outlineViewPr>
    <p:cViewPr varScale="1">
      <p:scale>
        <a:sx n="170" d="200"/>
        <a:sy n="170" d="200"/>
      </p:scale>
      <p:origin x="-780" y="-84"/>
    </p:cViewPr>
  </p:outlineViewPr>
  <p:notesTextViewPr>
    <p:cViewPr>
      <p:scale>
        <a:sx n="75" d="100"/>
        <a:sy n="75" d="100"/>
      </p:scale>
      <p:origin x="0" y="0"/>
    </p:cViewPr>
  </p:notesTextViewPr>
  <p:notesViewPr>
    <p:cSldViewPr>
      <p:cViewPr varScale="1">
        <p:scale>
          <a:sx n="57" d="100"/>
          <a:sy n="57" d="100"/>
        </p:scale>
        <p:origin x="-1062"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802.11-13/0186r0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March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7367200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802.11-13/0186r0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March 2013</a:t>
            </a:r>
            <a:endParaRPr lang="en-US"/>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381066250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802.11-13/0186r0</a:t>
            </a:r>
            <a:endParaRPr lang="en-US" dirty="0"/>
          </a:p>
        </p:txBody>
      </p:sp>
      <p:sp>
        <p:nvSpPr>
          <p:cNvPr id="5" name="Date Placeholder 4"/>
          <p:cNvSpPr>
            <a:spLocks noGrp="1"/>
          </p:cNvSpPr>
          <p:nvPr>
            <p:ph type="dt" idx="11"/>
          </p:nvPr>
        </p:nvSpPr>
        <p:spPr/>
        <p:txBody>
          <a:bodyPr/>
          <a:lstStyle/>
          <a:p>
            <a:pPr>
              <a:defRPr/>
            </a:pPr>
            <a:r>
              <a:rPr lang="en-US" smtClean="0"/>
              <a:t>March 2013</a:t>
            </a:r>
            <a:endParaRPr lang="en-US"/>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2</a:t>
            </a:fld>
            <a:endParaRPr lang="en-US"/>
          </a:p>
        </p:txBody>
      </p:sp>
    </p:spTree>
    <p:extLst>
      <p:ext uri="{BB962C8B-B14F-4D97-AF65-F5344CB8AC3E}">
        <p14:creationId xmlns:p14="http://schemas.microsoft.com/office/powerpoint/2010/main" val="1199340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802.11-13/0186r0</a:t>
            </a:r>
            <a:endParaRPr lang="en-US" dirty="0"/>
          </a:p>
        </p:txBody>
      </p:sp>
      <p:sp>
        <p:nvSpPr>
          <p:cNvPr id="5" name="Date Placeholder 4"/>
          <p:cNvSpPr>
            <a:spLocks noGrp="1"/>
          </p:cNvSpPr>
          <p:nvPr>
            <p:ph type="dt" idx="11"/>
          </p:nvPr>
        </p:nvSpPr>
        <p:spPr/>
        <p:txBody>
          <a:bodyPr/>
          <a:lstStyle/>
          <a:p>
            <a:pPr>
              <a:defRPr/>
            </a:pPr>
            <a:r>
              <a:rPr lang="en-US" smtClean="0"/>
              <a:t>March 2013</a:t>
            </a:r>
            <a:endParaRPr lang="en-US"/>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42810674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802.11-13/0186r0</a:t>
            </a:r>
            <a:endParaRPr lang="en-US" dirty="0"/>
          </a:p>
        </p:txBody>
      </p:sp>
      <p:sp>
        <p:nvSpPr>
          <p:cNvPr id="5" name="Date Placeholder 4"/>
          <p:cNvSpPr>
            <a:spLocks noGrp="1"/>
          </p:cNvSpPr>
          <p:nvPr>
            <p:ph type="dt" idx="11"/>
          </p:nvPr>
        </p:nvSpPr>
        <p:spPr/>
        <p:txBody>
          <a:bodyPr/>
          <a:lstStyle/>
          <a:p>
            <a:pPr>
              <a:defRPr/>
            </a:pPr>
            <a:r>
              <a:rPr lang="en-US" smtClean="0"/>
              <a:t>March 2013</a:t>
            </a:r>
            <a:endParaRPr lang="en-US"/>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40984134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802.11-13/0186r0</a:t>
            </a:r>
            <a:endParaRPr lang="en-US" dirty="0"/>
          </a:p>
        </p:txBody>
      </p:sp>
      <p:sp>
        <p:nvSpPr>
          <p:cNvPr id="5" name="Date Placeholder 4"/>
          <p:cNvSpPr>
            <a:spLocks noGrp="1"/>
          </p:cNvSpPr>
          <p:nvPr>
            <p:ph type="dt" idx="11"/>
          </p:nvPr>
        </p:nvSpPr>
        <p:spPr/>
        <p:txBody>
          <a:bodyPr/>
          <a:lstStyle/>
          <a:p>
            <a:pPr>
              <a:defRPr/>
            </a:pPr>
            <a:r>
              <a:rPr lang="en-US" smtClean="0"/>
              <a:t>March 2013</a:t>
            </a:r>
            <a:endParaRPr lang="en-US"/>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10</a:t>
            </a:fld>
            <a:endParaRPr lang="en-US"/>
          </a:p>
        </p:txBody>
      </p:sp>
    </p:spTree>
    <p:extLst>
      <p:ext uri="{BB962C8B-B14F-4D97-AF65-F5344CB8AC3E}">
        <p14:creationId xmlns:p14="http://schemas.microsoft.com/office/powerpoint/2010/main" val="11616841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802.11-13/0186r0</a:t>
            </a:r>
            <a:endParaRPr lang="en-US" dirty="0"/>
          </a:p>
        </p:txBody>
      </p:sp>
      <p:sp>
        <p:nvSpPr>
          <p:cNvPr id="5" name="Date Placeholder 4"/>
          <p:cNvSpPr>
            <a:spLocks noGrp="1"/>
          </p:cNvSpPr>
          <p:nvPr>
            <p:ph type="dt" idx="11"/>
          </p:nvPr>
        </p:nvSpPr>
        <p:spPr/>
        <p:txBody>
          <a:bodyPr/>
          <a:lstStyle/>
          <a:p>
            <a:pPr>
              <a:defRPr/>
            </a:pPr>
            <a:r>
              <a:rPr lang="en-US" smtClean="0"/>
              <a:t>March 2013</a:t>
            </a:r>
            <a:endParaRPr lang="en-US"/>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13</a:t>
            </a:fld>
            <a:endParaRPr lang="en-US"/>
          </a:p>
        </p:txBody>
      </p:sp>
    </p:spTree>
    <p:extLst>
      <p:ext uri="{BB962C8B-B14F-4D97-AF65-F5344CB8AC3E}">
        <p14:creationId xmlns:p14="http://schemas.microsoft.com/office/powerpoint/2010/main" val="3411831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May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Yale Lee (</a:t>
            </a:r>
            <a:r>
              <a:rPr lang="en-GB" dirty="0" err="1" smtClean="0"/>
              <a:t>LiLee</a:t>
            </a:r>
            <a:r>
              <a:rPr lang="en-GB" dirty="0" smtClean="0"/>
              <a:t>), Benjamin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May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Yale Lee (</a:t>
            </a:r>
            <a:r>
              <a:rPr lang="en-GB" dirty="0" err="1" smtClean="0"/>
              <a:t>LiLee</a:t>
            </a:r>
            <a:r>
              <a:rPr lang="en-GB" dirty="0" smtClean="0"/>
              <a:t>), Benjamin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dirty="0" smtClean="0"/>
              <a:t>May 2013</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dirty="0" smtClean="0"/>
              <a:t>Yale Lee (</a:t>
            </a:r>
            <a:r>
              <a:rPr lang="en-GB" dirty="0" err="1" smtClean="0"/>
              <a:t>LiLee</a:t>
            </a:r>
            <a:r>
              <a:rPr lang="en-GB" dirty="0" smtClean="0"/>
              <a:t>), Benjamin Rolfe (BCA)</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smtClean="0">
                <a:solidFill>
                  <a:srgbClr val="000000"/>
                </a:solidFill>
                <a:latin typeface="Times New Roman" pitchFamily="16" charset="0"/>
                <a:ea typeface="MS Gothic" charset="-128"/>
                <a:cs typeface="+mn-cs"/>
              </a:rPr>
              <a:t>Submission</a:t>
            </a:r>
            <a:endParaRPr lang="en-GB" sz="1200" dirty="0">
              <a:solidFill>
                <a:srgbClr val="000000"/>
              </a:solidFill>
              <a:latin typeface="Times New Roman" pitchFamily="16" charset="0"/>
              <a:ea typeface="MS Gothic" charset="-128"/>
              <a:cs typeface="+mn-cs"/>
            </a:endParaRPr>
          </a:p>
        </p:txBody>
      </p:sp>
      <p:sp>
        <p:nvSpPr>
          <p:cNvPr id="1032" name="Line 8"/>
          <p:cNvSpPr>
            <a:spLocks noChangeShapeType="1"/>
          </p:cNvSpPr>
          <p:nvPr/>
        </p:nvSpPr>
        <p:spPr bwMode="auto">
          <a:xfrm>
            <a:off x="727605" y="6450012"/>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5000625" y="357188"/>
            <a:ext cx="35004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15-13-0263-00-004p</a:t>
            </a:r>
            <a:endParaRPr lang="en-US" sz="1800" b="1" dirty="0" smtClean="0">
              <a:solidFill>
                <a:schemeClr val="tx1"/>
              </a:solidFill>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wmf"/><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dirty="0" smtClean="0"/>
              <a:t>May 2013</a:t>
            </a:r>
          </a:p>
        </p:txBody>
      </p:sp>
      <p:sp>
        <p:nvSpPr>
          <p:cNvPr id="5" name="Footer Placeholder 4"/>
          <p:cNvSpPr>
            <a:spLocks noGrp="1"/>
          </p:cNvSpPr>
          <p:nvPr>
            <p:ph type="ftr" idx="11"/>
          </p:nvPr>
        </p:nvSpPr>
        <p:spPr/>
        <p:txBody>
          <a:bodyPr/>
          <a:lstStyle/>
          <a:p>
            <a:pPr>
              <a:defRPr/>
            </a:pPr>
            <a:r>
              <a:rPr lang="en-GB" dirty="0"/>
              <a:t>Yale Lee (</a:t>
            </a:r>
            <a:r>
              <a:rPr lang="en-GB" dirty="0" err="1"/>
              <a:t>LiLee</a:t>
            </a:r>
            <a:r>
              <a:rPr lang="en-GB" dirty="0"/>
              <a:t>), Benjamin Rolfe (BCA)</a:t>
            </a:r>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b="1" dirty="0" smtClean="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LB89 MAC Additions for RCC</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4 May 2013</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Yale Lee (</a:t>
            </a:r>
            <a:r>
              <a:rPr lang="en-US" altLang="ko-KR" sz="1600" dirty="0" err="1" smtClean="0">
                <a:solidFill>
                  <a:schemeClr val="tx1"/>
                </a:solidFill>
                <a:ea typeface="굴림" pitchFamily="50" charset="-127"/>
              </a:rPr>
              <a:t>LiLee</a:t>
            </a:r>
            <a:r>
              <a:rPr lang="en-US" altLang="ko-KR" sz="1600" dirty="0" smtClean="0">
                <a:solidFill>
                  <a:schemeClr val="tx1"/>
                </a:solidFill>
                <a:ea typeface="굴림" pitchFamily="50" charset="-127"/>
              </a:rPr>
              <a:t>)</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a:t>
            </a:r>
            <a:r>
              <a:rPr lang="en-US" altLang="ko-KR" sz="1600" dirty="0" err="1" smtClean="0">
                <a:solidFill>
                  <a:schemeClr val="tx1"/>
                </a:solidFill>
                <a:ea typeface="굴림" pitchFamily="50" charset="-127"/>
              </a:rPr>
              <a:t>LiLee</a:t>
            </a:r>
            <a:r>
              <a:rPr lang="en-US" altLang="ko-KR" sz="1600" dirty="0" smtClean="0">
                <a:solidFill>
                  <a:schemeClr val="tx1"/>
                </a:solidFill>
                <a:ea typeface="굴림" pitchFamily="50" charset="-127"/>
              </a:rPr>
              <a:t> Systems</a:t>
            </a:r>
          </a:p>
          <a:p>
            <a:r>
              <a:rPr lang="en-US" altLang="ko-KR" sz="1600" dirty="0" smtClean="0">
                <a:solidFill>
                  <a:schemeClr val="tx1"/>
                </a:solidFill>
                <a:ea typeface="굴림" pitchFamily="50" charset="-127"/>
              </a:rPr>
              <a:t>Address</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Comment submission for WG 15 LB89</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Presents proposed changes in support of submitted </a:t>
            </a:r>
            <a:r>
              <a:rPr lang="en-US" altLang="ko-KR" sz="1600" dirty="0" err="1" smtClean="0">
                <a:solidFill>
                  <a:schemeClr val="tx1"/>
                </a:solidFill>
                <a:ea typeface="굴림" pitchFamily="50" charset="-127"/>
              </a:rPr>
              <a:t>coments</a:t>
            </a:r>
            <a:r>
              <a:rPr lang="en-US" altLang="ko-KR" sz="1600" dirty="0" smtClean="0">
                <a:solidFill>
                  <a:schemeClr val="tx1"/>
                </a:solidFill>
                <a:ea typeface="굴림" pitchFamily="50" charset="-127"/>
              </a:rPr>
              <a:t>; proposes additional MAC content to support the proposed RCC PHY and scope of the amendment.</a:t>
            </a: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Comment submission </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566" y="63829"/>
            <a:ext cx="3962400" cy="609600"/>
          </a:xfrm>
        </p:spPr>
        <p:txBody>
          <a:bodyPr/>
          <a:lstStyle/>
          <a:p>
            <a:r>
              <a:rPr lang="en-US" dirty="0" smtClean="0"/>
              <a:t>MAC PIB for RCCN</a:t>
            </a:r>
            <a:endParaRPr lang="en-US"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506580"/>
            <a:ext cx="6096000" cy="647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5" name="Table 4"/>
          <p:cNvGraphicFramePr>
            <a:graphicFrameLocks noGrp="1"/>
          </p:cNvGraphicFramePr>
          <p:nvPr>
            <p:extLst>
              <p:ext uri="{D42A27DB-BD31-4B8C-83A1-F6EECF244321}">
                <p14:modId xmlns:p14="http://schemas.microsoft.com/office/powerpoint/2010/main" val="2941145552"/>
              </p:ext>
            </p:extLst>
          </p:nvPr>
        </p:nvGraphicFramePr>
        <p:xfrm>
          <a:off x="1337732" y="2159001"/>
          <a:ext cx="6019800" cy="822960"/>
        </p:xfrm>
        <a:graphic>
          <a:graphicData uri="http://schemas.openxmlformats.org/drawingml/2006/table">
            <a:tbl>
              <a:tblPr firstRow="1" bandRow="1">
                <a:tableStyleId>{5940675A-B579-460E-94D1-54222C63F5DA}</a:tableStyleId>
              </a:tblPr>
              <a:tblGrid>
                <a:gridCol w="1938868"/>
                <a:gridCol w="727042"/>
                <a:gridCol w="659210"/>
                <a:gridCol w="1661748"/>
                <a:gridCol w="1032932"/>
              </a:tblGrid>
              <a:tr h="213360">
                <a:tc>
                  <a:txBody>
                    <a:bodyPr/>
                    <a:lstStyle/>
                    <a:p>
                      <a:pPr algn="ctr"/>
                      <a:r>
                        <a:rPr lang="en-US" sz="1200" dirty="0" err="1" smtClean="0">
                          <a:solidFill>
                            <a:srgbClr val="FF0000"/>
                          </a:solidFill>
                        </a:rPr>
                        <a:t>macRCCNenabled</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Boolean</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True</a:t>
                      </a:r>
                      <a:r>
                        <a:rPr lang="en-US" sz="1200" baseline="0" dirty="0" smtClean="0">
                          <a:solidFill>
                            <a:srgbClr val="FF0000"/>
                          </a:solidFill>
                        </a:rPr>
                        <a:t> or False</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If TRUE, the device is using</a:t>
                      </a:r>
                    </a:p>
                    <a:p>
                      <a:pPr algn="ctr"/>
                      <a:r>
                        <a:rPr lang="en-US" sz="1200" dirty="0" smtClean="0">
                          <a:solidFill>
                            <a:srgbClr val="FF0000"/>
                          </a:solidFill>
                        </a:rPr>
                        <a:t>functionality specific to</a:t>
                      </a:r>
                    </a:p>
                    <a:p>
                      <a:pPr algn="ctr"/>
                      <a:r>
                        <a:rPr lang="en-US" sz="1200" dirty="0" smtClean="0">
                          <a:solidFill>
                            <a:srgbClr val="FF0000"/>
                          </a:solidFill>
                        </a:rPr>
                        <a:t>RCCNs</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Implementation</a:t>
                      </a:r>
                    </a:p>
                    <a:p>
                      <a:pPr algn="ctr"/>
                      <a:r>
                        <a:rPr lang="en-US" sz="1200" dirty="0" smtClean="0">
                          <a:solidFill>
                            <a:srgbClr val="FF0000"/>
                          </a:solidFill>
                        </a:rPr>
                        <a:t>specific</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TextBox 3"/>
          <p:cNvSpPr txBox="1"/>
          <p:nvPr/>
        </p:nvSpPr>
        <p:spPr>
          <a:xfrm>
            <a:off x="1185332" y="3124200"/>
            <a:ext cx="2877006" cy="307777"/>
          </a:xfrm>
          <a:prstGeom prst="rect">
            <a:avLst/>
          </a:prstGeom>
          <a:noFill/>
        </p:spPr>
        <p:txBody>
          <a:bodyPr wrap="none" rtlCol="0">
            <a:spAutoFit/>
          </a:bodyPr>
          <a:lstStyle/>
          <a:p>
            <a:r>
              <a:rPr lang="en-US" sz="1400" dirty="0" smtClean="0"/>
              <a:t>Table 52? – RCCN MAC PIB attributes</a:t>
            </a:r>
            <a:endParaRPr lang="en-US" sz="1400" dirty="0"/>
          </a:p>
        </p:txBody>
      </p:sp>
      <p:pic>
        <p:nvPicPr>
          <p:cNvPr id="614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5332" y="3404101"/>
            <a:ext cx="6663268" cy="3795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8" name="Table 7"/>
          <p:cNvGraphicFramePr>
            <a:graphicFrameLocks noGrp="1"/>
          </p:cNvGraphicFramePr>
          <p:nvPr>
            <p:extLst>
              <p:ext uri="{D42A27DB-BD31-4B8C-83A1-F6EECF244321}">
                <p14:modId xmlns:p14="http://schemas.microsoft.com/office/powerpoint/2010/main" val="2901605213"/>
              </p:ext>
            </p:extLst>
          </p:nvPr>
        </p:nvGraphicFramePr>
        <p:xfrm>
          <a:off x="1210732" y="3810000"/>
          <a:ext cx="7247468" cy="2674620"/>
        </p:xfrm>
        <a:graphic>
          <a:graphicData uri="http://schemas.openxmlformats.org/drawingml/2006/table">
            <a:tbl>
              <a:tblPr firstRow="1" bandRow="1">
                <a:tableStyleId>{5940675A-B579-460E-94D1-54222C63F5DA}</a:tableStyleId>
              </a:tblPr>
              <a:tblGrid>
                <a:gridCol w="1420091"/>
                <a:gridCol w="1104515"/>
                <a:gridCol w="686377"/>
                <a:gridCol w="2893485"/>
                <a:gridCol w="1143000"/>
              </a:tblGrid>
              <a:tr h="213360">
                <a:tc>
                  <a:txBody>
                    <a:bodyPr/>
                    <a:lstStyle/>
                    <a:p>
                      <a:pPr algn="ctr"/>
                      <a:r>
                        <a:rPr lang="en-US" sz="1050" dirty="0" err="1" smtClean="0">
                          <a:solidFill>
                            <a:srgbClr val="FF0000"/>
                          </a:solidFill>
                        </a:rPr>
                        <a:t>macRCCNnumTimeSlots</a:t>
                      </a:r>
                      <a:endParaRPr lang="en-US" sz="105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50" dirty="0" smtClean="0">
                          <a:solidFill>
                            <a:srgbClr val="FF0000"/>
                          </a:solidFill>
                        </a:rPr>
                        <a:t>integer</a:t>
                      </a:r>
                      <a:endParaRPr lang="en-US" sz="105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50" dirty="0" smtClean="0">
                          <a:solidFill>
                            <a:srgbClr val="FF0000"/>
                          </a:solidFill>
                        </a:rPr>
                        <a:t>0 ~ 254</a:t>
                      </a:r>
                      <a:endParaRPr lang="en-US" sz="105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50" dirty="0" smtClean="0">
                          <a:solidFill>
                            <a:srgbClr val="FF0000"/>
                          </a:solidFill>
                        </a:rPr>
                        <a:t>Number of timeslots within </a:t>
                      </a:r>
                      <a:r>
                        <a:rPr lang="en-US" sz="1050" dirty="0" err="1" smtClean="0">
                          <a:solidFill>
                            <a:srgbClr val="FF0000"/>
                          </a:solidFill>
                        </a:rPr>
                        <a:t>superframe</a:t>
                      </a:r>
                      <a:r>
                        <a:rPr lang="en-US" sz="1050" dirty="0" smtClean="0">
                          <a:solidFill>
                            <a:srgbClr val="FF0000"/>
                          </a:solidFill>
                        </a:rPr>
                        <a:t> excluding</a:t>
                      </a:r>
                    </a:p>
                    <a:p>
                      <a:pPr algn="ctr"/>
                      <a:r>
                        <a:rPr lang="en-US" sz="1050" dirty="0" smtClean="0">
                          <a:solidFill>
                            <a:srgbClr val="FF0000"/>
                          </a:solidFill>
                        </a:rPr>
                        <a:t>timeslot for beacon frame and management</a:t>
                      </a:r>
                    </a:p>
                    <a:p>
                      <a:pPr algn="ctr"/>
                      <a:r>
                        <a:rPr lang="en-US" sz="1050" dirty="0" smtClean="0">
                          <a:solidFill>
                            <a:srgbClr val="FF0000"/>
                          </a:solidFill>
                        </a:rPr>
                        <a:t>timeslots</a:t>
                      </a:r>
                      <a:endParaRPr lang="en-US" sz="105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50" dirty="0" smtClean="0">
                          <a:solidFill>
                            <a:srgbClr val="FF0000"/>
                          </a:solidFill>
                        </a:rPr>
                        <a:t>48</a:t>
                      </a:r>
                      <a:endParaRPr lang="en-US" sz="105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r>
              <a:tr h="213360">
                <a:tc>
                  <a:txBody>
                    <a:bodyPr/>
                    <a:lstStyle/>
                    <a:p>
                      <a:pPr algn="ctr"/>
                      <a:r>
                        <a:rPr lang="en-US" sz="1200" dirty="0" err="1" smtClean="0">
                          <a:solidFill>
                            <a:srgbClr val="FF0000"/>
                          </a:solidFill>
                        </a:rPr>
                        <a:t>macRCCNnumMgntTS</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integer</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0-254</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Number of management timeslots</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4</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r>
              <a:tr h="213360">
                <a:tc>
                  <a:txBody>
                    <a:bodyPr/>
                    <a:lstStyle/>
                    <a:p>
                      <a:pPr algn="ctr"/>
                      <a:r>
                        <a:rPr lang="en-US" sz="1200" dirty="0" err="1" smtClean="0">
                          <a:solidFill>
                            <a:srgbClr val="FF0000"/>
                          </a:solidFill>
                        </a:rPr>
                        <a:t>macRCCNnumGtsTS</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integer</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0 -254</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Number of GTS timeslots</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24</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r>
              <a:tr h="213360">
                <a:tc>
                  <a:txBody>
                    <a:bodyPr/>
                    <a:lstStyle/>
                    <a:p>
                      <a:pPr algn="ctr"/>
                      <a:r>
                        <a:rPr lang="en-US" sz="1200" dirty="0" err="1" smtClean="0">
                          <a:solidFill>
                            <a:srgbClr val="FF0000"/>
                          </a:solidFill>
                        </a:rPr>
                        <a:t>macRCCNNetID</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octets</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variable </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Network ID</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0</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r>
              <a:tr h="213360">
                <a:tc>
                  <a:txBody>
                    <a:bodyPr/>
                    <a:lstStyle/>
                    <a:p>
                      <a:pPr algn="ctr"/>
                      <a:r>
                        <a:rPr lang="en-US" sz="1200" dirty="0" err="1" smtClean="0">
                          <a:solidFill>
                            <a:srgbClr val="FF0000"/>
                          </a:solidFill>
                        </a:rPr>
                        <a:t>macRCCNdevType</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Enumeration</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FF0000"/>
                          </a:solidFill>
                        </a:rPr>
                        <a:t>True</a:t>
                      </a:r>
                      <a:r>
                        <a:rPr lang="en-US" sz="1200" baseline="0" dirty="0" smtClean="0">
                          <a:solidFill>
                            <a:srgbClr val="FF0000"/>
                          </a:solidFill>
                        </a:rPr>
                        <a:t> or False</a:t>
                      </a:r>
                      <a:endParaRPr lang="en-US" sz="1200" dirty="0" smtClean="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Indicates whether the RCCN device is the RCCN</a:t>
                      </a:r>
                    </a:p>
                    <a:p>
                      <a:pPr algn="ctr"/>
                      <a:r>
                        <a:rPr lang="en-US" sz="1200" dirty="0" smtClean="0">
                          <a:solidFill>
                            <a:srgbClr val="FF0000"/>
                          </a:solidFill>
                        </a:rPr>
                        <a:t>PAN coordinator, fixed or mobile</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False</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r>
              <a:tr h="213360">
                <a:tc>
                  <a:txBody>
                    <a:bodyPr/>
                    <a:lstStyle/>
                    <a:p>
                      <a:pPr algn="ctr"/>
                      <a:r>
                        <a:rPr lang="en-US" sz="1200" dirty="0" err="1" smtClean="0">
                          <a:solidFill>
                            <a:srgbClr val="FF0000"/>
                          </a:solidFill>
                        </a:rPr>
                        <a:t>macRCCNcap</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octets</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FF0000"/>
                          </a:solidFill>
                        </a:rPr>
                        <a:t>variable</a:t>
                      </a: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err="1" smtClean="0">
                          <a:solidFill>
                            <a:srgbClr val="FF0000"/>
                          </a:solidFill>
                        </a:rPr>
                        <a:t>Phy</a:t>
                      </a:r>
                      <a:r>
                        <a:rPr lang="en-US" sz="1200" dirty="0" smtClean="0">
                          <a:solidFill>
                            <a:srgbClr val="FF0000"/>
                          </a:solidFill>
                        </a:rPr>
                        <a:t> capabilities supported</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Implementation</a:t>
                      </a:r>
                      <a:r>
                        <a:rPr lang="en-US" sz="1200" baseline="0" dirty="0" smtClean="0">
                          <a:solidFill>
                            <a:srgbClr val="FF0000"/>
                          </a:solidFill>
                        </a:rPr>
                        <a:t> specific</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3" name="TextBox 2"/>
          <p:cNvSpPr txBox="1"/>
          <p:nvPr/>
        </p:nvSpPr>
        <p:spPr>
          <a:xfrm flipH="1">
            <a:off x="228600" y="6019800"/>
            <a:ext cx="1524000" cy="307777"/>
          </a:xfrm>
          <a:prstGeom prst="rect">
            <a:avLst/>
          </a:prstGeom>
          <a:noFill/>
        </p:spPr>
        <p:txBody>
          <a:bodyPr wrap="square" rtlCol="0">
            <a:spAutoFit/>
          </a:bodyPr>
          <a:lstStyle/>
          <a:p>
            <a:r>
              <a:rPr lang="en-US" sz="1400" dirty="0" smtClean="0">
                <a:solidFill>
                  <a:srgbClr val="002060"/>
                </a:solidFill>
              </a:rPr>
              <a:t>Read Only</a:t>
            </a:r>
            <a:endParaRPr lang="en-US" sz="1400" dirty="0">
              <a:solidFill>
                <a:srgbClr val="002060"/>
              </a:solidFill>
            </a:endParaRPr>
          </a:p>
        </p:txBody>
      </p:sp>
    </p:spTree>
    <p:extLst>
      <p:ext uri="{BB962C8B-B14F-4D97-AF65-F5344CB8AC3E}">
        <p14:creationId xmlns:p14="http://schemas.microsoft.com/office/powerpoint/2010/main" val="1073186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70368"/>
          <a:stretch/>
        </p:blipFill>
        <p:spPr bwMode="auto">
          <a:xfrm>
            <a:off x="6231814" y="3522132"/>
            <a:ext cx="971613" cy="2910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dirty="0"/>
              <a:t>MLME primitives</a:t>
            </a: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65351" y="1447800"/>
            <a:ext cx="3520270" cy="2258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6006422" y="3276600"/>
            <a:ext cx="1689778" cy="307777"/>
          </a:xfrm>
          <a:prstGeom prst="rect">
            <a:avLst/>
          </a:prstGeom>
          <a:noFill/>
        </p:spPr>
        <p:txBody>
          <a:bodyPr wrap="square" rtlCol="0">
            <a:spAutoFit/>
          </a:bodyPr>
          <a:lstStyle/>
          <a:p>
            <a:r>
              <a:rPr lang="en-US" sz="1400" dirty="0" err="1" smtClean="0">
                <a:solidFill>
                  <a:schemeClr val="tx1"/>
                </a:solidFill>
              </a:rPr>
              <a:t>GTSrequestInfo</a:t>
            </a:r>
            <a:r>
              <a:rPr lang="en-US" sz="1400" dirty="0" smtClean="0">
                <a:solidFill>
                  <a:schemeClr val="tx1"/>
                </a:solidFill>
              </a:rPr>
              <a:t>[]</a:t>
            </a:r>
            <a:endParaRPr lang="en-US" sz="1400" dirty="0">
              <a:solidFill>
                <a:schemeClr val="tx1"/>
              </a:solidFill>
            </a:endParaRPr>
          </a:p>
        </p:txBody>
      </p:sp>
      <p:cxnSp>
        <p:nvCxnSpPr>
          <p:cNvPr id="8" name="Straight Arrow Connector 18"/>
          <p:cNvCxnSpPr>
            <a:stCxn id="7" idx="1"/>
          </p:cNvCxnSpPr>
          <p:nvPr/>
        </p:nvCxnSpPr>
        <p:spPr>
          <a:xfrm rot="10800000" flipV="1">
            <a:off x="4431754" y="3430488"/>
            <a:ext cx="1574668" cy="153883"/>
          </a:xfrm>
          <a:prstGeom prst="bentConnector3">
            <a:avLst>
              <a:gd name="adj1" fmla="val 50000"/>
            </a:avLst>
          </a:prstGeom>
          <a:ln>
            <a:headEnd type="none"/>
            <a:tailEnd type="triangle"/>
          </a:ln>
        </p:spPr>
        <p:style>
          <a:lnRef idx="1">
            <a:schemeClr val="accent1"/>
          </a:lnRef>
          <a:fillRef idx="0">
            <a:schemeClr val="accent1"/>
          </a:fillRef>
          <a:effectRef idx="0">
            <a:schemeClr val="accent1"/>
          </a:effectRef>
          <a:fontRef idx="minor">
            <a:schemeClr val="tx1"/>
          </a:fontRef>
        </p:style>
      </p:cxnSp>
      <p:pic>
        <p:nvPicPr>
          <p:cNvPr id="3077" name="Picture 5"/>
          <p:cNvPicPr>
            <a:picLocks noChangeAspect="1" noChangeArrowheads="1"/>
          </p:cNvPicPr>
          <p:nvPr/>
        </p:nvPicPr>
        <p:blipFill rotWithShape="1">
          <a:blip r:embed="rId4">
            <a:extLst>
              <a:ext uri="{28A0092B-C50C-407E-A947-70E740481C1C}">
                <a14:useLocalDpi xmlns:a14="http://schemas.microsoft.com/office/drawing/2010/main" val="0"/>
              </a:ext>
            </a:extLst>
          </a:blip>
          <a:srcRect b="33101"/>
          <a:stretch/>
        </p:blipFill>
        <p:spPr bwMode="auto">
          <a:xfrm>
            <a:off x="1043262" y="4145703"/>
            <a:ext cx="5413948" cy="22022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TextBox 15"/>
          <p:cNvSpPr txBox="1"/>
          <p:nvPr/>
        </p:nvSpPr>
        <p:spPr>
          <a:xfrm>
            <a:off x="5917357" y="5832723"/>
            <a:ext cx="1511466" cy="307777"/>
          </a:xfrm>
          <a:prstGeom prst="rect">
            <a:avLst/>
          </a:prstGeom>
          <a:noFill/>
        </p:spPr>
        <p:txBody>
          <a:bodyPr wrap="square" rtlCol="0">
            <a:spAutoFit/>
          </a:bodyPr>
          <a:lstStyle/>
          <a:p>
            <a:r>
              <a:rPr lang="en-US" sz="1400" dirty="0" err="1" smtClean="0">
                <a:solidFill>
                  <a:schemeClr val="tx1"/>
                </a:solidFill>
              </a:rPr>
              <a:t>GTSrequestInfo</a:t>
            </a:r>
            <a:r>
              <a:rPr lang="en-US" sz="1400" dirty="0" smtClean="0">
                <a:solidFill>
                  <a:schemeClr val="tx1"/>
                </a:solidFill>
              </a:rPr>
              <a:t>[]</a:t>
            </a:r>
            <a:endParaRPr lang="en-US" sz="1400" dirty="0">
              <a:solidFill>
                <a:schemeClr val="tx1"/>
              </a:solidFill>
            </a:endParaRPr>
          </a:p>
        </p:txBody>
      </p:sp>
      <p:cxnSp>
        <p:nvCxnSpPr>
          <p:cNvPr id="17" name="Straight Arrow Connector 18"/>
          <p:cNvCxnSpPr>
            <a:stCxn id="16" idx="1"/>
          </p:cNvCxnSpPr>
          <p:nvPr/>
        </p:nvCxnSpPr>
        <p:spPr>
          <a:xfrm rot="10800000" flipV="1">
            <a:off x="4342689" y="5986611"/>
            <a:ext cx="1574668" cy="153883"/>
          </a:xfrm>
          <a:prstGeom prst="bentConnector3">
            <a:avLst>
              <a:gd name="adj1" fmla="val 50000"/>
            </a:avLst>
          </a:prstGeom>
          <a:ln>
            <a:headEnd type="none"/>
            <a:tailEnd type="triangle"/>
          </a:ln>
        </p:spPr>
        <p:style>
          <a:lnRef idx="1">
            <a:schemeClr val="accent1"/>
          </a:lnRef>
          <a:fillRef idx="0">
            <a:schemeClr val="accent1"/>
          </a:fillRef>
          <a:effectRef idx="0">
            <a:schemeClr val="accent1"/>
          </a:effectRef>
          <a:fontRef idx="minor">
            <a:schemeClr val="tx1"/>
          </a:fontRef>
        </p:style>
      </p:cxnSp>
      <p:pic>
        <p:nvPicPr>
          <p:cNvPr id="1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82215" b="-2904"/>
          <a:stretch/>
        </p:blipFill>
        <p:spPr bwMode="auto">
          <a:xfrm>
            <a:off x="6231815" y="3821640"/>
            <a:ext cx="971613" cy="20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7543800" y="3522132"/>
            <a:ext cx="1600200" cy="276999"/>
          </a:xfrm>
          <a:prstGeom prst="rect">
            <a:avLst/>
          </a:prstGeom>
          <a:noFill/>
        </p:spPr>
        <p:txBody>
          <a:bodyPr wrap="square" rtlCol="0">
            <a:spAutoFit/>
          </a:bodyPr>
          <a:lstStyle/>
          <a:p>
            <a:r>
              <a:rPr lang="en-US" sz="1200" dirty="0" smtClean="0">
                <a:solidFill>
                  <a:srgbClr val="FF0000"/>
                </a:solidFill>
              </a:rPr>
              <a:t>As defined in 5.3.9</a:t>
            </a:r>
            <a:endParaRPr lang="en-US" sz="1200" dirty="0">
              <a:solidFill>
                <a:srgbClr val="FF0000"/>
              </a:solidFill>
            </a:endParaRPr>
          </a:p>
        </p:txBody>
      </p:sp>
      <p:sp>
        <p:nvSpPr>
          <p:cNvPr id="4" name="TextBox 3"/>
          <p:cNvSpPr txBox="1"/>
          <p:nvPr/>
        </p:nvSpPr>
        <p:spPr>
          <a:xfrm>
            <a:off x="5334000" y="1676400"/>
            <a:ext cx="3200400" cy="307777"/>
          </a:xfrm>
          <a:prstGeom prst="rect">
            <a:avLst/>
          </a:prstGeom>
          <a:noFill/>
        </p:spPr>
        <p:txBody>
          <a:bodyPr wrap="square" rtlCol="0">
            <a:spAutoFit/>
          </a:bodyPr>
          <a:lstStyle/>
          <a:p>
            <a:r>
              <a:rPr lang="en-US" sz="1400" dirty="0" smtClean="0">
                <a:solidFill>
                  <a:srgbClr val="0070C0"/>
                </a:solidFill>
              </a:rPr>
              <a:t>As defined in 802.15.4e-2012</a:t>
            </a:r>
            <a:endParaRPr lang="en-US" sz="1400" dirty="0">
              <a:solidFill>
                <a:srgbClr val="0070C0"/>
              </a:solidFill>
            </a:endParaRPr>
          </a:p>
        </p:txBody>
      </p:sp>
      <p:cxnSp>
        <p:nvCxnSpPr>
          <p:cNvPr id="11" name="Straight Arrow Connector 10"/>
          <p:cNvCxnSpPr/>
          <p:nvPr/>
        </p:nvCxnSpPr>
        <p:spPr bwMode="auto">
          <a:xfrm flipH="1">
            <a:off x="4431754" y="1905000"/>
            <a:ext cx="74984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8" name="TextBox 17"/>
          <p:cNvSpPr txBox="1"/>
          <p:nvPr/>
        </p:nvSpPr>
        <p:spPr>
          <a:xfrm>
            <a:off x="5603227" y="4586166"/>
            <a:ext cx="3200400" cy="307777"/>
          </a:xfrm>
          <a:prstGeom prst="rect">
            <a:avLst/>
          </a:prstGeom>
          <a:noFill/>
        </p:spPr>
        <p:txBody>
          <a:bodyPr wrap="square" rtlCol="0">
            <a:spAutoFit/>
          </a:bodyPr>
          <a:lstStyle/>
          <a:p>
            <a:r>
              <a:rPr lang="en-US" sz="1400" dirty="0" smtClean="0">
                <a:solidFill>
                  <a:srgbClr val="0070C0"/>
                </a:solidFill>
              </a:rPr>
              <a:t>As defined in 802.15.4e-2012</a:t>
            </a:r>
            <a:endParaRPr lang="en-US" sz="1400" dirty="0">
              <a:solidFill>
                <a:srgbClr val="0070C0"/>
              </a:solidFill>
            </a:endParaRPr>
          </a:p>
        </p:txBody>
      </p:sp>
      <p:cxnSp>
        <p:nvCxnSpPr>
          <p:cNvPr id="19" name="Straight Arrow Connector 18"/>
          <p:cNvCxnSpPr/>
          <p:nvPr/>
        </p:nvCxnSpPr>
        <p:spPr bwMode="auto">
          <a:xfrm flipH="1">
            <a:off x="4700981" y="4814766"/>
            <a:ext cx="74984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3" name="Straight Arrow Connector 12"/>
          <p:cNvCxnSpPr>
            <a:stCxn id="3" idx="1"/>
            <a:endCxn id="1026" idx="3"/>
          </p:cNvCxnSpPr>
          <p:nvPr/>
        </p:nvCxnSpPr>
        <p:spPr bwMode="auto">
          <a:xfrm flipH="1">
            <a:off x="7203427" y="3660632"/>
            <a:ext cx="340373" cy="7021"/>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
        <p:nvSpPr>
          <p:cNvPr id="21" name="TextBox 20"/>
          <p:cNvSpPr txBox="1"/>
          <p:nvPr/>
        </p:nvSpPr>
        <p:spPr>
          <a:xfrm>
            <a:off x="7223305" y="6035799"/>
            <a:ext cx="1600200" cy="276999"/>
          </a:xfrm>
          <a:prstGeom prst="rect">
            <a:avLst/>
          </a:prstGeom>
          <a:noFill/>
        </p:spPr>
        <p:txBody>
          <a:bodyPr wrap="square" rtlCol="0">
            <a:spAutoFit/>
          </a:bodyPr>
          <a:lstStyle/>
          <a:p>
            <a:r>
              <a:rPr lang="en-US" sz="1200" dirty="0" smtClean="0">
                <a:solidFill>
                  <a:srgbClr val="FF0000"/>
                </a:solidFill>
              </a:rPr>
              <a:t>As defined in 5.3.9</a:t>
            </a:r>
            <a:endParaRPr lang="en-US" sz="1200" dirty="0">
              <a:solidFill>
                <a:srgbClr val="FF0000"/>
              </a:solidFill>
            </a:endParaRPr>
          </a:p>
        </p:txBody>
      </p:sp>
      <p:cxnSp>
        <p:nvCxnSpPr>
          <p:cNvPr id="22" name="Straight Arrow Connector 21"/>
          <p:cNvCxnSpPr/>
          <p:nvPr/>
        </p:nvCxnSpPr>
        <p:spPr bwMode="auto">
          <a:xfrm flipH="1">
            <a:off x="7319032" y="5955974"/>
            <a:ext cx="340373" cy="7021"/>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Tree>
    <p:extLst>
      <p:ext uri="{BB962C8B-B14F-4D97-AF65-F5344CB8AC3E}">
        <p14:creationId xmlns:p14="http://schemas.microsoft.com/office/powerpoint/2010/main" val="2327875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MLME primitives</a:t>
            </a:r>
            <a:endParaRPr lang="en-US" dirty="0">
              <a:solidFill>
                <a:schemeClr val="tx1"/>
              </a:solidFill>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524000"/>
            <a:ext cx="4171950" cy="22018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6375268" y="3348461"/>
            <a:ext cx="1473332" cy="307777"/>
          </a:xfrm>
          <a:prstGeom prst="rect">
            <a:avLst/>
          </a:prstGeom>
          <a:noFill/>
        </p:spPr>
        <p:txBody>
          <a:bodyPr wrap="square" rtlCol="0">
            <a:spAutoFit/>
          </a:bodyPr>
          <a:lstStyle/>
          <a:p>
            <a:r>
              <a:rPr lang="en-US" sz="1400" dirty="0" err="1" smtClean="0">
                <a:solidFill>
                  <a:schemeClr val="tx1"/>
                </a:solidFill>
              </a:rPr>
              <a:t>GTSrequestInfo</a:t>
            </a:r>
            <a:r>
              <a:rPr lang="en-US" sz="1400" dirty="0" smtClean="0">
                <a:solidFill>
                  <a:schemeClr val="tx1"/>
                </a:solidFill>
              </a:rPr>
              <a:t>[]</a:t>
            </a:r>
            <a:endParaRPr lang="en-US" sz="1400" dirty="0">
              <a:solidFill>
                <a:schemeClr val="tx1"/>
              </a:solidFill>
            </a:endParaRPr>
          </a:p>
        </p:txBody>
      </p:sp>
      <p:cxnSp>
        <p:nvCxnSpPr>
          <p:cNvPr id="7" name="Straight Arrow Connector 18"/>
          <p:cNvCxnSpPr>
            <a:stCxn id="6" idx="1"/>
          </p:cNvCxnSpPr>
          <p:nvPr/>
        </p:nvCxnSpPr>
        <p:spPr>
          <a:xfrm rot="10800000" flipV="1">
            <a:off x="5029200" y="3502349"/>
            <a:ext cx="1346068" cy="114729"/>
          </a:xfrm>
          <a:prstGeom prst="bentConnector3">
            <a:avLst>
              <a:gd name="adj1" fmla="val 50000"/>
            </a:avLst>
          </a:prstGeom>
          <a:ln>
            <a:headEnd type="none"/>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6096000" y="2061567"/>
            <a:ext cx="3200400" cy="307777"/>
          </a:xfrm>
          <a:prstGeom prst="rect">
            <a:avLst/>
          </a:prstGeom>
          <a:noFill/>
        </p:spPr>
        <p:txBody>
          <a:bodyPr wrap="square" rtlCol="0">
            <a:spAutoFit/>
          </a:bodyPr>
          <a:lstStyle/>
          <a:p>
            <a:r>
              <a:rPr lang="en-US" sz="1400" dirty="0" smtClean="0">
                <a:solidFill>
                  <a:srgbClr val="0070C0"/>
                </a:solidFill>
              </a:rPr>
              <a:t>As defined in 802.15.4e-2012</a:t>
            </a:r>
            <a:endParaRPr lang="en-US" sz="1400" dirty="0">
              <a:solidFill>
                <a:srgbClr val="0070C0"/>
              </a:solidFill>
            </a:endParaRPr>
          </a:p>
        </p:txBody>
      </p:sp>
      <p:cxnSp>
        <p:nvCxnSpPr>
          <p:cNvPr id="9" name="Straight Arrow Connector 8"/>
          <p:cNvCxnSpPr/>
          <p:nvPr/>
        </p:nvCxnSpPr>
        <p:spPr bwMode="auto">
          <a:xfrm flipH="1">
            <a:off x="5193754" y="2290167"/>
            <a:ext cx="74984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 name="TextBox 9"/>
          <p:cNvSpPr txBox="1"/>
          <p:nvPr/>
        </p:nvSpPr>
        <p:spPr>
          <a:xfrm>
            <a:off x="7048500" y="3649612"/>
            <a:ext cx="1600200" cy="276999"/>
          </a:xfrm>
          <a:prstGeom prst="rect">
            <a:avLst/>
          </a:prstGeom>
          <a:noFill/>
        </p:spPr>
        <p:txBody>
          <a:bodyPr wrap="square" rtlCol="0">
            <a:spAutoFit/>
          </a:bodyPr>
          <a:lstStyle/>
          <a:p>
            <a:r>
              <a:rPr lang="en-US" sz="1200" dirty="0" smtClean="0">
                <a:solidFill>
                  <a:srgbClr val="FF0000"/>
                </a:solidFill>
              </a:rPr>
              <a:t>As defined in 5.3.9</a:t>
            </a:r>
            <a:endParaRPr lang="en-US" sz="1200" dirty="0">
              <a:solidFill>
                <a:srgbClr val="FF0000"/>
              </a:solidFill>
            </a:endParaRPr>
          </a:p>
        </p:txBody>
      </p:sp>
      <p:cxnSp>
        <p:nvCxnSpPr>
          <p:cNvPr id="11" name="Straight Arrow Connector 10"/>
          <p:cNvCxnSpPr>
            <a:stCxn id="10" idx="1"/>
          </p:cNvCxnSpPr>
          <p:nvPr/>
        </p:nvCxnSpPr>
        <p:spPr bwMode="auto">
          <a:xfrm flipH="1" flipV="1">
            <a:off x="6781800" y="3649612"/>
            <a:ext cx="266700" cy="138500"/>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Tree>
    <p:extLst>
      <p:ext uri="{BB962C8B-B14F-4D97-AF65-F5344CB8AC3E}">
        <p14:creationId xmlns:p14="http://schemas.microsoft.com/office/powerpoint/2010/main" val="4207933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75" y="627542"/>
            <a:ext cx="7770813" cy="342893"/>
          </a:xfrm>
        </p:spPr>
        <p:txBody>
          <a:bodyPr/>
          <a:lstStyle/>
          <a:p>
            <a:r>
              <a:rPr lang="en-US" dirty="0" smtClean="0"/>
              <a:t>GTS carried in Association Request</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53520" y="4953000"/>
            <a:ext cx="2809295" cy="7124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1468" y="5674764"/>
            <a:ext cx="3258997" cy="7520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6" name="Straight Arrow Connector 5"/>
          <p:cNvCxnSpPr>
            <a:stCxn id="18" idx="1"/>
          </p:cNvCxnSpPr>
          <p:nvPr/>
        </p:nvCxnSpPr>
        <p:spPr>
          <a:xfrm rot="10800000" flipV="1">
            <a:off x="5920344" y="5320286"/>
            <a:ext cx="92119" cy="396509"/>
          </a:xfrm>
          <a:prstGeom prst="bentConnector2">
            <a:avLst/>
          </a:prstGeom>
          <a:ln>
            <a:solidFill>
              <a:srgbClr val="C00000"/>
            </a:solidFill>
            <a:headEnd type="none"/>
            <a:tailEnd type="triangle"/>
          </a:ln>
        </p:spPr>
        <p:style>
          <a:lnRef idx="1">
            <a:schemeClr val="accent1"/>
          </a:lnRef>
          <a:fillRef idx="0">
            <a:schemeClr val="accent1"/>
          </a:fillRef>
          <a:effectRef idx="0">
            <a:schemeClr val="accent1"/>
          </a:effectRef>
          <a:fontRef idx="minor">
            <a:schemeClr val="tx1"/>
          </a:fontRef>
        </p:style>
      </p:cxnSp>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4127" y="1383240"/>
            <a:ext cx="3728079" cy="8263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16358" y="2971800"/>
            <a:ext cx="4699629" cy="8281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TextBox 16"/>
          <p:cNvSpPr txBox="1"/>
          <p:nvPr/>
        </p:nvSpPr>
        <p:spPr>
          <a:xfrm>
            <a:off x="5675006" y="3950146"/>
            <a:ext cx="3392794" cy="1200329"/>
          </a:xfrm>
          <a:prstGeom prst="rect">
            <a:avLst/>
          </a:prstGeom>
          <a:noFill/>
        </p:spPr>
        <p:txBody>
          <a:bodyPr wrap="square" rtlCol="0">
            <a:spAutoFit/>
          </a:bodyPr>
          <a:lstStyle/>
          <a:p>
            <a:r>
              <a:rPr lang="en-US" sz="1200" b="1" dirty="0" smtClean="0">
                <a:solidFill>
                  <a:srgbClr val="0070C0"/>
                </a:solidFill>
              </a:rPr>
              <a:t>Bit 4 becomes “GTS </a:t>
            </a:r>
            <a:r>
              <a:rPr lang="en-US" sz="1200" b="1" dirty="0" err="1" smtClean="0">
                <a:solidFill>
                  <a:srgbClr val="0070C0"/>
                </a:solidFill>
              </a:rPr>
              <a:t>Req</a:t>
            </a:r>
            <a:r>
              <a:rPr lang="en-US" sz="1200" b="1" dirty="0" smtClean="0">
                <a:solidFill>
                  <a:srgbClr val="0070C0"/>
                </a:solidFill>
              </a:rPr>
              <a:t>” field: </a:t>
            </a:r>
          </a:p>
          <a:p>
            <a:r>
              <a:rPr lang="en-US" sz="1200" b="1" dirty="0" smtClean="0">
                <a:solidFill>
                  <a:srgbClr val="0070C0"/>
                </a:solidFill>
              </a:rPr>
              <a:t>Description: </a:t>
            </a:r>
            <a:endParaRPr lang="en-US" sz="1200" b="1" dirty="0" smtClean="0">
              <a:solidFill>
                <a:srgbClr val="0070C0"/>
              </a:solidFill>
            </a:endParaRPr>
          </a:p>
          <a:p>
            <a:r>
              <a:rPr lang="en-US" sz="1200" dirty="0">
                <a:solidFill>
                  <a:srgbClr val="FF0000"/>
                </a:solidFill>
              </a:rPr>
              <a:t>GTS </a:t>
            </a:r>
            <a:r>
              <a:rPr lang="en-US" sz="1200" dirty="0" err="1">
                <a:solidFill>
                  <a:srgbClr val="FF0000"/>
                </a:solidFill>
              </a:rPr>
              <a:t>Req</a:t>
            </a:r>
            <a:r>
              <a:rPr lang="en-US" sz="1200" dirty="0">
                <a:solidFill>
                  <a:srgbClr val="FF0000"/>
                </a:solidFill>
              </a:rPr>
              <a:t> field is set to indicate that the a GTS Request is included  in the association request command</a:t>
            </a:r>
          </a:p>
          <a:p>
            <a:endParaRPr lang="en-US" sz="1200" b="1" dirty="0">
              <a:solidFill>
                <a:srgbClr val="FF0000"/>
              </a:solidFill>
            </a:endParaRPr>
          </a:p>
        </p:txBody>
      </p:sp>
      <p:sp>
        <p:nvSpPr>
          <p:cNvPr id="18" name="TextBox 17"/>
          <p:cNvSpPr txBox="1"/>
          <p:nvPr/>
        </p:nvSpPr>
        <p:spPr>
          <a:xfrm>
            <a:off x="6012462" y="4997121"/>
            <a:ext cx="2674337" cy="646331"/>
          </a:xfrm>
          <a:prstGeom prst="rect">
            <a:avLst/>
          </a:prstGeom>
          <a:noFill/>
        </p:spPr>
        <p:txBody>
          <a:bodyPr wrap="square" rtlCol="0">
            <a:spAutoFit/>
          </a:bodyPr>
          <a:lstStyle>
            <a:defPPr>
              <a:defRPr lang="en-US"/>
            </a:defPPr>
            <a:lvl1pPr>
              <a:defRPr sz="1400"/>
            </a:lvl1pPr>
          </a:lstStyle>
          <a:p>
            <a:r>
              <a:rPr lang="en-US" sz="1200" b="1" dirty="0" smtClean="0">
                <a:solidFill>
                  <a:srgbClr val="0070C0"/>
                </a:solidFill>
              </a:rPr>
              <a:t>Bit 6 becomes “More” field:</a:t>
            </a:r>
          </a:p>
          <a:p>
            <a:r>
              <a:rPr lang="en-US" sz="1200" dirty="0" smtClean="0">
                <a:solidFill>
                  <a:srgbClr val="FF0000"/>
                </a:solidFill>
              </a:rPr>
              <a:t>The More field indicates that additional GTS Characteristics descriptions follow</a:t>
            </a:r>
            <a:endParaRPr lang="en-US" sz="1200" dirty="0">
              <a:solidFill>
                <a:srgbClr val="FF0000"/>
              </a:solidFill>
            </a:endParaRPr>
          </a:p>
        </p:txBody>
      </p:sp>
      <p:cxnSp>
        <p:nvCxnSpPr>
          <p:cNvPr id="19" name="Straight Arrow Connector 18"/>
          <p:cNvCxnSpPr/>
          <p:nvPr/>
        </p:nvCxnSpPr>
        <p:spPr>
          <a:xfrm rot="16200000" flipV="1">
            <a:off x="5421504" y="3824809"/>
            <a:ext cx="507006" cy="1"/>
          </a:xfrm>
          <a:prstGeom prst="bentConnector3">
            <a:avLst>
              <a:gd name="adj1" fmla="val 50000"/>
            </a:avLst>
          </a:prstGeom>
          <a:ln>
            <a:solidFill>
              <a:srgbClr val="C00000"/>
            </a:solidFill>
            <a:headEnd type="none"/>
            <a:tailEnd type="triangle"/>
          </a:ln>
        </p:spPr>
        <p:style>
          <a:lnRef idx="1">
            <a:schemeClr val="accent1"/>
          </a:lnRef>
          <a:fillRef idx="0">
            <a:schemeClr val="accent1"/>
          </a:fillRef>
          <a:effectRef idx="0">
            <a:schemeClr val="accent1"/>
          </a:effectRef>
          <a:fontRef idx="minor">
            <a:schemeClr val="tx1"/>
          </a:fontRef>
        </p:style>
      </p:cxnSp>
      <p:graphicFrame>
        <p:nvGraphicFramePr>
          <p:cNvPr id="28" name="Table 27"/>
          <p:cNvGraphicFramePr>
            <a:graphicFrameLocks noGrp="1"/>
          </p:cNvGraphicFramePr>
          <p:nvPr>
            <p:extLst>
              <p:ext uri="{D42A27DB-BD31-4B8C-83A1-F6EECF244321}">
                <p14:modId xmlns:p14="http://schemas.microsoft.com/office/powerpoint/2010/main" val="3672630234"/>
              </p:ext>
            </p:extLst>
          </p:nvPr>
        </p:nvGraphicFramePr>
        <p:xfrm>
          <a:off x="2362200" y="2385788"/>
          <a:ext cx="6019799" cy="274320"/>
        </p:xfrm>
        <a:graphic>
          <a:graphicData uri="http://schemas.openxmlformats.org/drawingml/2006/table">
            <a:tbl>
              <a:tblPr firstRow="1" bandRow="1">
                <a:tableStyleId>{5940675A-B579-460E-94D1-54222C63F5DA}</a:tableStyleId>
              </a:tblPr>
              <a:tblGrid>
                <a:gridCol w="708211"/>
                <a:gridCol w="1342489"/>
                <a:gridCol w="1256881"/>
                <a:gridCol w="1323033"/>
                <a:gridCol w="1389185"/>
              </a:tblGrid>
              <a:tr h="228600">
                <a:tc>
                  <a:txBody>
                    <a:bodyPr/>
                    <a:lstStyle/>
                    <a:p>
                      <a:pPr marL="0" algn="ctr" defTabSz="914400" rtl="0" eaLnBrk="1" latinLnBrk="0" hangingPunct="1"/>
                      <a:r>
                        <a:rPr lang="en-US" sz="1200" kern="1200" dirty="0" smtClean="0">
                          <a:solidFill>
                            <a:schemeClr val="tx1"/>
                          </a:solidFill>
                          <a:latin typeface="+mn-lt"/>
                          <a:ea typeface="+mn-ea"/>
                          <a:cs typeface="+mn-cs"/>
                        </a:rPr>
                        <a:t>MHR</a:t>
                      </a:r>
                      <a:endParaRPr lang="en-US" sz="1200" kern="1200" dirty="0">
                        <a:solidFill>
                          <a:schemeClr val="tx1"/>
                        </a:solidFill>
                        <a:latin typeface="+mn-lt"/>
                        <a:ea typeface="+mn-ea"/>
                        <a:cs typeface="+mn-cs"/>
                      </a:endParaRPr>
                    </a:p>
                  </a:txBody>
                  <a:tcPr marL="0" marR="0"/>
                </a:tc>
                <a:tc>
                  <a:txBody>
                    <a:bodyPr/>
                    <a:lstStyle/>
                    <a:p>
                      <a:pPr marL="0" algn="ctr" defTabSz="914400" rtl="0" eaLnBrk="1" latinLnBrk="0" hangingPunct="1"/>
                      <a:r>
                        <a:rPr lang="en-US" sz="1200" kern="1200" dirty="0" smtClean="0">
                          <a:solidFill>
                            <a:schemeClr val="tx1"/>
                          </a:solidFill>
                          <a:latin typeface="+mn-lt"/>
                          <a:ea typeface="+mn-ea"/>
                          <a:cs typeface="+mn-cs"/>
                        </a:rPr>
                        <a:t>Command frame ID</a:t>
                      </a:r>
                      <a:endParaRPr lang="en-US" sz="1200" kern="1200" dirty="0">
                        <a:solidFill>
                          <a:schemeClr val="tx1"/>
                        </a:solidFill>
                        <a:latin typeface="+mn-lt"/>
                        <a:ea typeface="+mn-ea"/>
                        <a:cs typeface="+mn-cs"/>
                      </a:endParaRPr>
                    </a:p>
                  </a:txBody>
                  <a:tcPr marL="0" marR="0"/>
                </a:tc>
                <a:tc>
                  <a:txBody>
                    <a:bodyPr/>
                    <a:lstStyle/>
                    <a:p>
                      <a:pPr marL="0" algn="ctr" defTabSz="914400" rtl="0" eaLnBrk="1" latinLnBrk="0" hangingPunct="1"/>
                      <a:r>
                        <a:rPr lang="en-US" sz="1200" kern="1200" dirty="0" smtClean="0">
                          <a:solidFill>
                            <a:schemeClr val="tx1"/>
                          </a:solidFill>
                          <a:latin typeface="+mn-lt"/>
                          <a:ea typeface="+mn-ea"/>
                          <a:cs typeface="+mn-cs"/>
                        </a:rPr>
                        <a:t>Capability Info</a:t>
                      </a:r>
                      <a:endParaRPr lang="en-US" sz="1200" kern="1200" dirty="0">
                        <a:solidFill>
                          <a:schemeClr val="tx1"/>
                        </a:solidFill>
                        <a:latin typeface="+mn-lt"/>
                        <a:ea typeface="+mn-ea"/>
                        <a:cs typeface="+mn-cs"/>
                      </a:endParaRPr>
                    </a:p>
                  </a:txBody>
                  <a:tcPr marL="0" marR="0"/>
                </a:tc>
                <a:tc>
                  <a:txBody>
                    <a:bodyPr/>
                    <a:lstStyle/>
                    <a:p>
                      <a:pPr marL="0" algn="ctr" defTabSz="914400" rtl="0" eaLnBrk="1" latinLnBrk="0" hangingPunct="1"/>
                      <a:r>
                        <a:rPr lang="en-US" sz="1200" b="1" kern="1200" dirty="0" smtClean="0">
                          <a:solidFill>
                            <a:srgbClr val="FF0000"/>
                          </a:solidFill>
                          <a:latin typeface="+mn-lt"/>
                          <a:ea typeface="+mn-ea"/>
                          <a:cs typeface="+mn-cs"/>
                        </a:rPr>
                        <a:t>GTS</a:t>
                      </a:r>
                      <a:r>
                        <a:rPr lang="en-US" sz="1200" b="1" kern="1200" dirty="0" smtClean="0">
                          <a:solidFill>
                            <a:schemeClr val="accent2"/>
                          </a:solidFill>
                          <a:latin typeface="+mn-lt"/>
                          <a:ea typeface="+mn-ea"/>
                          <a:cs typeface="+mn-cs"/>
                        </a:rPr>
                        <a:t> </a:t>
                      </a:r>
                      <a:r>
                        <a:rPr lang="en-US" sz="1200" b="1" kern="1200" dirty="0" smtClean="0">
                          <a:solidFill>
                            <a:srgbClr val="FF0000"/>
                          </a:solidFill>
                          <a:latin typeface="+mn-lt"/>
                          <a:ea typeface="+mn-ea"/>
                          <a:cs typeface="+mn-cs"/>
                        </a:rPr>
                        <a:t>characteristics</a:t>
                      </a:r>
                      <a:endParaRPr lang="en-US" sz="1200" b="1" kern="1200" dirty="0">
                        <a:solidFill>
                          <a:srgbClr val="FF0000"/>
                        </a:solidFill>
                        <a:latin typeface="+mn-lt"/>
                        <a:ea typeface="+mn-ea"/>
                        <a:cs typeface="+mn-cs"/>
                      </a:endParaRPr>
                    </a:p>
                  </a:txBody>
                  <a:tcPr marL="0" marR="0">
                    <a:solidFill>
                      <a:schemeClr val="bg1">
                        <a:lumMod val="85000"/>
                      </a:schemeClr>
                    </a:solidFill>
                  </a:tcPr>
                </a:tc>
                <a:tc>
                  <a:txBody>
                    <a:bodyPr/>
                    <a:lstStyle/>
                    <a:p>
                      <a:pPr marL="0" algn="ctr" defTabSz="914400" rtl="0" eaLnBrk="1" latinLnBrk="0" hangingPunct="1"/>
                      <a:r>
                        <a:rPr lang="en-US" sz="1200" b="1" kern="1200" dirty="0" smtClean="0">
                          <a:solidFill>
                            <a:srgbClr val="FF0000"/>
                          </a:solidFill>
                          <a:latin typeface="+mn-lt"/>
                          <a:ea typeface="+mn-ea"/>
                          <a:cs typeface="+mn-cs"/>
                        </a:rPr>
                        <a:t>GTS</a:t>
                      </a:r>
                      <a:r>
                        <a:rPr lang="en-US" sz="1200" b="1" kern="1200" dirty="0" smtClean="0">
                          <a:solidFill>
                            <a:schemeClr val="accent2"/>
                          </a:solidFill>
                          <a:latin typeface="+mn-lt"/>
                          <a:ea typeface="+mn-ea"/>
                          <a:cs typeface="+mn-cs"/>
                        </a:rPr>
                        <a:t> </a:t>
                      </a:r>
                      <a:r>
                        <a:rPr lang="en-US" sz="1200" b="1" kern="1200" dirty="0" smtClean="0">
                          <a:solidFill>
                            <a:srgbClr val="FF0000"/>
                          </a:solidFill>
                          <a:latin typeface="+mn-lt"/>
                          <a:ea typeface="+mn-ea"/>
                          <a:cs typeface="+mn-cs"/>
                        </a:rPr>
                        <a:t>characteristics</a:t>
                      </a:r>
                      <a:endParaRPr lang="en-US" sz="1200" b="1" kern="1200" dirty="0">
                        <a:solidFill>
                          <a:srgbClr val="FF0000"/>
                        </a:solidFill>
                        <a:latin typeface="+mn-lt"/>
                        <a:ea typeface="+mn-ea"/>
                        <a:cs typeface="+mn-cs"/>
                      </a:endParaRPr>
                    </a:p>
                  </a:txBody>
                  <a:tcPr marL="0" marR="0">
                    <a:solidFill>
                      <a:schemeClr val="bg1">
                        <a:lumMod val="85000"/>
                      </a:schemeClr>
                    </a:solidFill>
                  </a:tcPr>
                </a:tc>
              </a:tr>
            </a:tbl>
          </a:graphicData>
        </a:graphic>
      </p:graphicFrame>
      <p:sp>
        <p:nvSpPr>
          <p:cNvPr id="3" name="TextBox 2"/>
          <p:cNvSpPr txBox="1"/>
          <p:nvPr/>
        </p:nvSpPr>
        <p:spPr>
          <a:xfrm>
            <a:off x="188974" y="1066800"/>
            <a:ext cx="4038600" cy="307777"/>
          </a:xfrm>
          <a:prstGeom prst="rect">
            <a:avLst/>
          </a:prstGeom>
          <a:noFill/>
        </p:spPr>
        <p:txBody>
          <a:bodyPr wrap="square" rtlCol="0">
            <a:spAutoFit/>
          </a:bodyPr>
          <a:lstStyle/>
          <a:p>
            <a:r>
              <a:rPr lang="en-US" sz="1400" dirty="0" smtClean="0">
                <a:solidFill>
                  <a:srgbClr val="0070C0"/>
                </a:solidFill>
              </a:rPr>
              <a:t>Change 5.3.1 figure 49 to add fields as indicated</a:t>
            </a:r>
            <a:endParaRPr lang="en-US" sz="1400" dirty="0">
              <a:solidFill>
                <a:srgbClr val="0070C0"/>
              </a:solidFill>
            </a:endParaRPr>
          </a:p>
        </p:txBody>
      </p:sp>
      <p:sp>
        <p:nvSpPr>
          <p:cNvPr id="22" name="TextBox 21"/>
          <p:cNvSpPr txBox="1"/>
          <p:nvPr/>
        </p:nvSpPr>
        <p:spPr>
          <a:xfrm>
            <a:off x="381000" y="2362673"/>
            <a:ext cx="1524000" cy="307777"/>
          </a:xfrm>
          <a:prstGeom prst="rect">
            <a:avLst/>
          </a:prstGeom>
          <a:noFill/>
        </p:spPr>
        <p:txBody>
          <a:bodyPr wrap="square" rtlCol="0">
            <a:spAutoFit/>
          </a:bodyPr>
          <a:lstStyle/>
          <a:p>
            <a:r>
              <a:rPr lang="en-US" sz="1400" dirty="0" smtClean="0">
                <a:solidFill>
                  <a:srgbClr val="0070C0"/>
                </a:solidFill>
              </a:rPr>
              <a:t>Change figure 49</a:t>
            </a:r>
            <a:endParaRPr lang="en-US" sz="1400" dirty="0">
              <a:solidFill>
                <a:srgbClr val="0070C0"/>
              </a:solidFill>
            </a:endParaRPr>
          </a:p>
        </p:txBody>
      </p:sp>
      <p:cxnSp>
        <p:nvCxnSpPr>
          <p:cNvPr id="9" name="Straight Arrow Connector 8"/>
          <p:cNvCxnSpPr>
            <a:stCxn id="22" idx="3"/>
            <a:endCxn id="28" idx="1"/>
          </p:cNvCxnSpPr>
          <p:nvPr/>
        </p:nvCxnSpPr>
        <p:spPr bwMode="auto">
          <a:xfrm>
            <a:off x="1905000" y="2516562"/>
            <a:ext cx="457200" cy="6386"/>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
        <p:nvSpPr>
          <p:cNvPr id="27" name="TextBox 26"/>
          <p:cNvSpPr txBox="1"/>
          <p:nvPr/>
        </p:nvSpPr>
        <p:spPr>
          <a:xfrm>
            <a:off x="533400" y="3231964"/>
            <a:ext cx="1487426" cy="307777"/>
          </a:xfrm>
          <a:prstGeom prst="rect">
            <a:avLst/>
          </a:prstGeom>
          <a:noFill/>
        </p:spPr>
        <p:txBody>
          <a:bodyPr wrap="square" rtlCol="0">
            <a:spAutoFit/>
          </a:bodyPr>
          <a:lstStyle/>
          <a:p>
            <a:r>
              <a:rPr lang="en-US" sz="1400" dirty="0" smtClean="0">
                <a:solidFill>
                  <a:srgbClr val="0070C0"/>
                </a:solidFill>
              </a:rPr>
              <a:t>Change figure 50:</a:t>
            </a:r>
            <a:endParaRPr lang="en-US" sz="1400" dirty="0">
              <a:solidFill>
                <a:srgbClr val="0070C0"/>
              </a:solidFill>
            </a:endParaRPr>
          </a:p>
        </p:txBody>
      </p:sp>
      <p:cxnSp>
        <p:nvCxnSpPr>
          <p:cNvPr id="29" name="Straight Arrow Connector 28"/>
          <p:cNvCxnSpPr>
            <a:stCxn id="27" idx="3"/>
            <a:endCxn id="1029" idx="1"/>
          </p:cNvCxnSpPr>
          <p:nvPr/>
        </p:nvCxnSpPr>
        <p:spPr bwMode="auto">
          <a:xfrm>
            <a:off x="2020826" y="3385853"/>
            <a:ext cx="495532" cy="0"/>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cxnSp>
        <p:nvCxnSpPr>
          <p:cNvPr id="35" name="Straight Arrow Connector 34"/>
          <p:cNvCxnSpPr/>
          <p:nvPr/>
        </p:nvCxnSpPr>
        <p:spPr bwMode="auto">
          <a:xfrm>
            <a:off x="2474268" y="5943600"/>
            <a:ext cx="457200" cy="638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7" name="TextBox 36"/>
          <p:cNvSpPr txBox="1"/>
          <p:nvPr/>
        </p:nvSpPr>
        <p:spPr>
          <a:xfrm>
            <a:off x="1000753" y="5799333"/>
            <a:ext cx="1487426" cy="307777"/>
          </a:xfrm>
          <a:prstGeom prst="rect">
            <a:avLst/>
          </a:prstGeom>
          <a:noFill/>
        </p:spPr>
        <p:txBody>
          <a:bodyPr wrap="square" rtlCol="0">
            <a:spAutoFit/>
          </a:bodyPr>
          <a:lstStyle/>
          <a:p>
            <a:r>
              <a:rPr lang="en-US" sz="1400" dirty="0" smtClean="0">
                <a:solidFill>
                  <a:srgbClr val="0070C0"/>
                </a:solidFill>
              </a:rPr>
              <a:t>Change figure 59:</a:t>
            </a:r>
            <a:endParaRPr lang="en-US" sz="1400" dirty="0">
              <a:solidFill>
                <a:srgbClr val="0070C0"/>
              </a:solidFill>
            </a:endParaRPr>
          </a:p>
        </p:txBody>
      </p:sp>
      <p:sp>
        <p:nvSpPr>
          <p:cNvPr id="38" name="TextBox 37"/>
          <p:cNvSpPr txBox="1"/>
          <p:nvPr/>
        </p:nvSpPr>
        <p:spPr>
          <a:xfrm>
            <a:off x="304800" y="4402646"/>
            <a:ext cx="3200401" cy="523220"/>
          </a:xfrm>
          <a:prstGeom prst="rect">
            <a:avLst/>
          </a:prstGeom>
          <a:noFill/>
        </p:spPr>
        <p:txBody>
          <a:bodyPr wrap="square" rtlCol="0">
            <a:spAutoFit/>
          </a:bodyPr>
          <a:lstStyle/>
          <a:p>
            <a:r>
              <a:rPr lang="en-US" sz="1400" dirty="0" smtClean="0">
                <a:solidFill>
                  <a:srgbClr val="0070C0"/>
                </a:solidFill>
              </a:rPr>
              <a:t>Change figure 58: Show GTS Characteristics field length as “variable”.</a:t>
            </a:r>
            <a:endParaRPr lang="en-US" sz="1400" dirty="0">
              <a:solidFill>
                <a:srgbClr val="0070C0"/>
              </a:solidFill>
            </a:endParaRPr>
          </a:p>
        </p:txBody>
      </p:sp>
      <p:cxnSp>
        <p:nvCxnSpPr>
          <p:cNvPr id="32" name="Straight Arrow Connector 31"/>
          <p:cNvCxnSpPr>
            <a:stCxn id="38" idx="3"/>
          </p:cNvCxnSpPr>
          <p:nvPr/>
        </p:nvCxnSpPr>
        <p:spPr bwMode="auto">
          <a:xfrm>
            <a:off x="3505201" y="4664256"/>
            <a:ext cx="280420" cy="478722"/>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Tree>
    <p:extLst>
      <p:ext uri="{BB962C8B-B14F-4D97-AF65-F5344CB8AC3E}">
        <p14:creationId xmlns:p14="http://schemas.microsoft.com/office/powerpoint/2010/main" val="3548945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March 2013</a:t>
            </a:r>
            <a:endParaRPr lang="en-GB" dirty="0"/>
          </a:p>
        </p:txBody>
      </p:sp>
      <p:sp>
        <p:nvSpPr>
          <p:cNvPr id="5" name="Footer Placeholder 4"/>
          <p:cNvSpPr>
            <a:spLocks noGrp="1"/>
          </p:cNvSpPr>
          <p:nvPr>
            <p:ph type="ftr" idx="11"/>
          </p:nvPr>
        </p:nvSpPr>
        <p:spPr/>
        <p:txBody>
          <a:bodyPr/>
          <a:lstStyle/>
          <a:p>
            <a:pPr>
              <a:defRPr/>
            </a:pPr>
            <a:r>
              <a:rPr lang="en-GB" dirty="0"/>
              <a:t>Yale Lee (</a:t>
            </a:r>
            <a:r>
              <a:rPr lang="en-GB" dirty="0" err="1"/>
              <a:t>LiLee</a:t>
            </a:r>
            <a:r>
              <a:rPr lang="en-GB" dirty="0"/>
              <a:t>), Benjamin Rolfe (BCA)</a:t>
            </a:r>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2</a:t>
            </a:fld>
            <a:endParaRPr lang="en-GB"/>
          </a:p>
        </p:txBody>
      </p:sp>
      <p:sp>
        <p:nvSpPr>
          <p:cNvPr id="51" name="TextBox 50"/>
          <p:cNvSpPr txBox="1"/>
          <p:nvPr/>
        </p:nvSpPr>
        <p:spPr>
          <a:xfrm>
            <a:off x="220265" y="1096269"/>
            <a:ext cx="8703469" cy="4524315"/>
          </a:xfrm>
          <a:prstGeom prst="rect">
            <a:avLst/>
          </a:prstGeom>
          <a:noFill/>
        </p:spPr>
        <p:txBody>
          <a:bodyPr wrap="square" rtlCol="0">
            <a:spAutoFit/>
          </a:bodyPr>
          <a:lstStyle/>
          <a:p>
            <a:r>
              <a:rPr lang="en-US" sz="1800" dirty="0">
                <a:solidFill>
                  <a:srgbClr val="0070C0"/>
                </a:solidFill>
              </a:rPr>
              <a:t>Add 4.1b.1  RCC </a:t>
            </a:r>
            <a:r>
              <a:rPr lang="en-US" sz="1800" dirty="0" smtClean="0">
                <a:solidFill>
                  <a:srgbClr val="0070C0"/>
                </a:solidFill>
              </a:rPr>
              <a:t>Network</a:t>
            </a:r>
          </a:p>
          <a:p>
            <a:r>
              <a:rPr lang="en-US" sz="1800" dirty="0">
                <a:solidFill>
                  <a:srgbClr val="FF0000"/>
                </a:solidFill>
              </a:rPr>
              <a:t>A typical RCC Network (RCCN) needs to concurrently support both Star and peer-to-peer topologies to allow communication between the  control center and various </a:t>
            </a:r>
            <a:r>
              <a:rPr lang="en-US" sz="1800" dirty="0" smtClean="0">
                <a:solidFill>
                  <a:srgbClr val="FF0000"/>
                </a:solidFill>
              </a:rPr>
              <a:t>endpoints as depicted in figure xxx </a:t>
            </a:r>
            <a:r>
              <a:rPr lang="en-US" sz="1800" dirty="0">
                <a:solidFill>
                  <a:srgbClr val="0070C0"/>
                </a:solidFill>
              </a:rPr>
              <a:t>[figure on next slide</a:t>
            </a:r>
            <a:r>
              <a:rPr lang="en-US" sz="1800" dirty="0" smtClean="0">
                <a:solidFill>
                  <a:srgbClr val="0070C0"/>
                </a:solidFill>
              </a:rPr>
              <a:t>]</a:t>
            </a:r>
            <a:r>
              <a:rPr lang="en-US" sz="1800" dirty="0" smtClean="0">
                <a:solidFill>
                  <a:srgbClr val="FF0000"/>
                </a:solidFill>
              </a:rPr>
              <a:t>.   </a:t>
            </a:r>
            <a:r>
              <a:rPr lang="en-US" sz="1800" dirty="0">
                <a:solidFill>
                  <a:srgbClr val="FF0000"/>
                </a:solidFill>
              </a:rPr>
              <a:t>An RCCN base station is a fixed device that provides gateway access to the backhaul network. </a:t>
            </a:r>
          </a:p>
          <a:p>
            <a:r>
              <a:rPr lang="en-US" sz="1800" dirty="0">
                <a:solidFill>
                  <a:srgbClr val="FF0000"/>
                </a:solidFill>
              </a:rPr>
              <a:t>An RCCN endpoint may be a locomotive, or a fixed wayside device.  Communication between the wayside devices and mobile devices may be through a base station or directly peer-to-peer.  In some cases a base station may not be in range of the endpoints.</a:t>
            </a:r>
          </a:p>
          <a:p>
            <a:r>
              <a:rPr lang="en-US" sz="1800" dirty="0">
                <a:solidFill>
                  <a:srgbClr val="FF0000"/>
                </a:solidFill>
              </a:rPr>
              <a:t>When a base station is available, it acts as an RCCN PAN coordinator, transmitting a periodic beacon and defining an RCCN </a:t>
            </a:r>
            <a:r>
              <a:rPr lang="en-US" sz="1800" dirty="0" err="1">
                <a:solidFill>
                  <a:srgbClr val="FF0000"/>
                </a:solidFill>
              </a:rPr>
              <a:t>superframe</a:t>
            </a:r>
            <a:r>
              <a:rPr lang="en-US" sz="1800" dirty="0">
                <a:solidFill>
                  <a:srgbClr val="FF0000"/>
                </a:solidFill>
              </a:rPr>
              <a:t> as described in 5.1.1.x [new </a:t>
            </a:r>
            <a:r>
              <a:rPr lang="en-US" sz="1800" dirty="0" err="1">
                <a:solidFill>
                  <a:srgbClr val="FF0000"/>
                </a:solidFill>
              </a:rPr>
              <a:t>subclause</a:t>
            </a:r>
            <a:r>
              <a:rPr lang="en-US" sz="1800" dirty="0">
                <a:solidFill>
                  <a:srgbClr val="FF0000"/>
                </a:solidFill>
              </a:rPr>
              <a:t> – see next slide].  </a:t>
            </a:r>
            <a:endParaRPr lang="en-US" sz="1800" dirty="0" smtClean="0">
              <a:solidFill>
                <a:srgbClr val="FF0000"/>
              </a:solidFill>
            </a:endParaRPr>
          </a:p>
          <a:p>
            <a:r>
              <a:rPr lang="en-US" sz="1800" dirty="0" smtClean="0">
                <a:solidFill>
                  <a:srgbClr val="FF0000"/>
                </a:solidFill>
              </a:rPr>
              <a:t>When an RCCN devices is not receiving beacons from an </a:t>
            </a:r>
            <a:r>
              <a:rPr lang="en-US" sz="1800" dirty="0">
                <a:solidFill>
                  <a:srgbClr val="FF0000"/>
                </a:solidFill>
              </a:rPr>
              <a:t>RCCN </a:t>
            </a:r>
            <a:r>
              <a:rPr lang="en-US" sz="1800" dirty="0" smtClean="0">
                <a:solidFill>
                  <a:srgbClr val="FF0000"/>
                </a:solidFill>
              </a:rPr>
              <a:t>PAN, RCCN </a:t>
            </a:r>
            <a:r>
              <a:rPr lang="en-US" sz="1800" dirty="0">
                <a:solidFill>
                  <a:srgbClr val="FF0000"/>
                </a:solidFill>
              </a:rPr>
              <a:t>devices communicate directly using </a:t>
            </a:r>
            <a:r>
              <a:rPr lang="en-US" sz="1800" dirty="0" smtClean="0">
                <a:solidFill>
                  <a:srgbClr val="FF0000"/>
                </a:solidFill>
              </a:rPr>
              <a:t>random channel access (CSMA-CA with PCA). An example is shown in figure </a:t>
            </a:r>
            <a:r>
              <a:rPr lang="en-US" sz="1800" dirty="0" smtClean="0">
                <a:solidFill>
                  <a:srgbClr val="0070C0"/>
                </a:solidFill>
              </a:rPr>
              <a:t>[figure on slide 4]</a:t>
            </a:r>
            <a:r>
              <a:rPr lang="en-US" sz="1800" dirty="0" smtClean="0">
                <a:solidFill>
                  <a:srgbClr val="FF0000"/>
                </a:solidFill>
              </a:rPr>
              <a:t>: the locomotive uses the enhanced beacon request command to discover wayside devices or other locomotives that may be in range, and uses the information provided to communicate directly with peer devices. </a:t>
            </a:r>
            <a:endParaRPr lang="en-US" sz="1800" dirty="0">
              <a:solidFill>
                <a:srgbClr val="FF0000"/>
              </a:solidFill>
            </a:endParaRPr>
          </a:p>
        </p:txBody>
      </p:sp>
    </p:spTree>
    <p:extLst>
      <p:ext uri="{BB962C8B-B14F-4D97-AF65-F5344CB8AC3E}">
        <p14:creationId xmlns:p14="http://schemas.microsoft.com/office/powerpoint/2010/main" val="2075939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March 2013</a:t>
            </a:r>
            <a:endParaRPr lang="en-GB" dirty="0"/>
          </a:p>
        </p:txBody>
      </p:sp>
      <p:sp>
        <p:nvSpPr>
          <p:cNvPr id="5" name="Footer Placeholder 4"/>
          <p:cNvSpPr>
            <a:spLocks noGrp="1"/>
          </p:cNvSpPr>
          <p:nvPr>
            <p:ph type="ftr" idx="11"/>
          </p:nvPr>
        </p:nvSpPr>
        <p:spPr/>
        <p:txBody>
          <a:bodyPr/>
          <a:lstStyle/>
          <a:p>
            <a:pPr>
              <a:defRPr/>
            </a:pPr>
            <a:r>
              <a:rPr lang="en-GB" dirty="0"/>
              <a:t>Yale Lee (</a:t>
            </a:r>
            <a:r>
              <a:rPr lang="en-GB" dirty="0" err="1"/>
              <a:t>LiLee</a:t>
            </a:r>
            <a:r>
              <a:rPr lang="en-GB" dirty="0"/>
              <a:t>), Benjamin Rolfe (BCA)</a:t>
            </a:r>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3</a:t>
            </a:fld>
            <a:endParaRPr lang="en-GB"/>
          </a:p>
        </p:txBody>
      </p:sp>
      <p:sp>
        <p:nvSpPr>
          <p:cNvPr id="37"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smtClean="0">
                <a:ln>
                  <a:noFill/>
                </a:ln>
                <a:solidFill>
                  <a:sysClr val="windowText" lastClr="000000"/>
                </a:solidFill>
                <a:effectLst/>
                <a:uLnTx/>
                <a:uFillTx/>
                <a:latin typeface="Calibri"/>
              </a:rPr>
              <a:t>Rail Communication &amp; Control Network</a:t>
            </a:r>
            <a:endParaRPr kumimoji="0" lang="en-US" sz="3600" b="0" i="0" u="none" strike="noStrike" kern="1200" cap="none" spc="0" normalizeH="0" baseline="0" noProof="0" dirty="0">
              <a:ln>
                <a:noFill/>
              </a:ln>
              <a:solidFill>
                <a:sysClr val="windowText" lastClr="000000"/>
              </a:solidFill>
              <a:effectLst/>
              <a:uLnTx/>
              <a:uFillTx/>
              <a:latin typeface="Calibri"/>
            </a:endParaRPr>
          </a:p>
        </p:txBody>
      </p:sp>
      <p:sp>
        <p:nvSpPr>
          <p:cNvPr id="38" name="Rectangle 37"/>
          <p:cNvSpPr/>
          <p:nvPr/>
        </p:nvSpPr>
        <p:spPr>
          <a:xfrm>
            <a:off x="3819260" y="2643138"/>
            <a:ext cx="1449365" cy="777098"/>
          </a:xfrm>
          <a:prstGeom prst="rect">
            <a:avLst/>
          </a:prstGeom>
          <a:solidFill>
            <a:srgbClr val="4F81BD"/>
          </a:solidFill>
          <a:ln w="12700" cap="flat" cmpd="sng" algn="ctr">
            <a:solidFill>
              <a:srgbClr val="4F81BD">
                <a:shade val="50000"/>
                <a:alpha val="4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err="1" smtClean="0">
                <a:ln>
                  <a:noFill/>
                </a:ln>
                <a:solidFill>
                  <a:prstClr val="white"/>
                </a:solidFill>
                <a:effectLst/>
                <a:uLnTx/>
                <a:uFillTx/>
                <a:latin typeface="Calibri"/>
              </a:rPr>
              <a:t>Basestation</a:t>
            </a:r>
            <a:endParaRPr kumimoji="0" lang="en-US" sz="1800" b="0" i="0" u="none" strike="noStrike" kern="0" cap="none" spc="0" normalizeH="0" baseline="0" noProof="0" dirty="0" smtClean="0">
              <a:ln>
                <a:noFill/>
              </a:ln>
              <a:solidFill>
                <a:prstClr val="white"/>
              </a:solidFill>
              <a:effectLst/>
              <a:uLnTx/>
              <a:uFillTx/>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rPr>
              <a:t>(Gateway)</a:t>
            </a:r>
          </a:p>
        </p:txBody>
      </p:sp>
      <p:sp>
        <p:nvSpPr>
          <p:cNvPr id="39" name="Rectangle 38"/>
          <p:cNvSpPr/>
          <p:nvPr/>
        </p:nvSpPr>
        <p:spPr>
          <a:xfrm>
            <a:off x="2059437" y="4879730"/>
            <a:ext cx="1449365" cy="809966"/>
          </a:xfrm>
          <a:prstGeom prst="rect">
            <a:avLst/>
          </a:prstGeom>
          <a:solidFill>
            <a:srgbClr val="4F81BD"/>
          </a:solidFill>
          <a:ln w="12700" cap="flat" cmpd="sng" algn="ctr">
            <a:solidFill>
              <a:srgbClr val="4F81BD">
                <a:shade val="50000"/>
                <a:alpha val="4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rPr>
              <a:t>Wayside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rPr>
              <a:t>(Device)</a:t>
            </a:r>
          </a:p>
        </p:txBody>
      </p:sp>
      <p:sp>
        <p:nvSpPr>
          <p:cNvPr id="40" name="Rectangle 39"/>
          <p:cNvSpPr/>
          <p:nvPr/>
        </p:nvSpPr>
        <p:spPr>
          <a:xfrm>
            <a:off x="5791672" y="4743870"/>
            <a:ext cx="1449365" cy="809966"/>
          </a:xfrm>
          <a:prstGeom prst="rect">
            <a:avLst/>
          </a:prstGeom>
          <a:solidFill>
            <a:srgbClr val="4F81BD"/>
          </a:solidFill>
          <a:ln w="12700" cap="flat" cmpd="sng" algn="ctr">
            <a:solidFill>
              <a:srgbClr val="4F81BD">
                <a:shade val="50000"/>
                <a:alpha val="4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rPr>
              <a:t>Locomotive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rPr>
              <a:t>(Device)</a:t>
            </a:r>
          </a:p>
        </p:txBody>
      </p:sp>
      <p:sp>
        <p:nvSpPr>
          <p:cNvPr id="41" name="Up-Down Arrow 40"/>
          <p:cNvSpPr/>
          <p:nvPr/>
        </p:nvSpPr>
        <p:spPr>
          <a:xfrm rot="2370457">
            <a:off x="3245366" y="3309556"/>
            <a:ext cx="457200" cy="1517581"/>
          </a:xfrm>
          <a:prstGeom prst="upDownArrow">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ndParaRPr>
          </a:p>
        </p:txBody>
      </p:sp>
      <p:sp>
        <p:nvSpPr>
          <p:cNvPr id="42" name="Up-Down Arrow 41"/>
          <p:cNvSpPr/>
          <p:nvPr/>
        </p:nvSpPr>
        <p:spPr>
          <a:xfrm rot="5400000">
            <a:off x="4315341" y="4486254"/>
            <a:ext cx="457200" cy="1525565"/>
          </a:xfrm>
          <a:prstGeom prst="upDownArrow">
            <a:avLst/>
          </a:prstGeom>
          <a:solidFill>
            <a:srgbClr val="4F81BD"/>
          </a:solidFill>
          <a:ln w="25400" cap="flat" cmpd="sng" algn="ctr">
            <a:solidFill>
              <a:srgbClr val="4F81BD">
                <a:shade val="50000"/>
              </a:srgbClr>
            </a:solidFill>
            <a:prstDash val="solid"/>
          </a:ln>
          <a:effectLst/>
        </p:spPr>
        <p:txBody>
          <a:bodyPr vert="vert27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latin typeface="Calibri"/>
              </a:rPr>
              <a:t>peer-to-peer</a:t>
            </a:r>
          </a:p>
        </p:txBody>
      </p:sp>
      <p:sp>
        <p:nvSpPr>
          <p:cNvPr id="43" name="Up-Down Arrow 42"/>
          <p:cNvSpPr/>
          <p:nvPr/>
        </p:nvSpPr>
        <p:spPr>
          <a:xfrm rot="19044242">
            <a:off x="5394811" y="3314267"/>
            <a:ext cx="457200" cy="1493833"/>
          </a:xfrm>
          <a:prstGeom prst="upDownArrow">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ndParaRPr>
          </a:p>
        </p:txBody>
      </p:sp>
      <p:pic>
        <p:nvPicPr>
          <p:cNvPr id="44" name="Picture 48" descr="C:\Users\yjlee\AppData\Local\Microsoft\Windows\Temporary Internet Files\Content.IE5\9BAZM2PT\MM900296976[1].gif"/>
          <p:cNvPicPr>
            <a:picLocks noChangeAspect="1" noChangeArrowheads="1" noCrop="1"/>
          </p:cNvPicPr>
          <p:nvPr/>
        </p:nvPicPr>
        <p:blipFill>
          <a:blip r:embed="rId3">
            <a:grayscl/>
            <a:extLst>
              <a:ext uri="{28A0092B-C50C-407E-A947-70E740481C1C}">
                <a14:useLocalDpi xmlns:a14="http://schemas.microsoft.com/office/drawing/2010/main" val="0"/>
              </a:ext>
            </a:extLst>
          </a:blip>
          <a:srcRect/>
          <a:stretch>
            <a:fillRect/>
          </a:stretch>
        </p:blipFill>
        <p:spPr bwMode="auto">
          <a:xfrm flipH="1">
            <a:off x="2059437" y="5622099"/>
            <a:ext cx="790575" cy="69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Picture 47"/>
          <p:cNvPicPr>
            <a:picLocks noChangeAspect="1" noChangeArrowheads="1"/>
          </p:cNvPicPr>
          <p:nvPr/>
        </p:nvPicPr>
        <p:blipFill>
          <a:blip r:embed="rId4">
            <a:grayscl/>
            <a:extLst>
              <a:ext uri="{28A0092B-C50C-407E-A947-70E740481C1C}">
                <a14:useLocalDpi xmlns:a14="http://schemas.microsoft.com/office/drawing/2010/main" val="0"/>
              </a:ext>
            </a:extLst>
          </a:blip>
          <a:srcRect/>
          <a:stretch>
            <a:fillRect/>
          </a:stretch>
        </p:blipFill>
        <p:spPr bwMode="auto">
          <a:xfrm flipH="1">
            <a:off x="5221736" y="5553836"/>
            <a:ext cx="3111500" cy="709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Picture 28" descr="MCEN00906_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59837" y="2643138"/>
            <a:ext cx="4445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Rectangle 46"/>
          <p:cNvSpPr/>
          <p:nvPr/>
        </p:nvSpPr>
        <p:spPr>
          <a:xfrm>
            <a:off x="2454724" y="5998807"/>
            <a:ext cx="1540497" cy="430887"/>
          </a:xfrm>
          <a:prstGeom prst="rect">
            <a:avLst/>
          </a:prstGeom>
          <a:ln>
            <a:noFill/>
          </a:ln>
        </p:spPr>
        <p:txBody>
          <a:bodyPr wrap="square">
            <a:spAutoFit/>
          </a:bodyPr>
          <a:lstStyle/>
          <a:p>
            <a:pPr algn="ctr" defTabSz="914400" fontAlgn="auto">
              <a:spcBef>
                <a:spcPts val="0"/>
              </a:spcBef>
              <a:spcAft>
                <a:spcPts val="0"/>
              </a:spcAft>
            </a:pPr>
            <a:r>
              <a:rPr lang="en-US" sz="1100" dirty="0" smtClean="0">
                <a:solidFill>
                  <a:prstClr val="black"/>
                </a:solidFill>
                <a:latin typeface="Calibri"/>
              </a:rPr>
              <a:t>Wayside status Update</a:t>
            </a:r>
          </a:p>
          <a:p>
            <a:pPr algn="ctr" defTabSz="914400" fontAlgn="auto">
              <a:spcBef>
                <a:spcPts val="0"/>
              </a:spcBef>
              <a:spcAft>
                <a:spcPts val="0"/>
              </a:spcAft>
            </a:pPr>
            <a:r>
              <a:rPr lang="en-US" sz="1100" dirty="0" smtClean="0">
                <a:solidFill>
                  <a:prstClr val="black"/>
                </a:solidFill>
                <a:latin typeface="Calibri"/>
              </a:rPr>
              <a:t>(Broadcast)</a:t>
            </a:r>
            <a:endParaRPr lang="en-US" sz="1100" dirty="0">
              <a:solidFill>
                <a:prstClr val="black"/>
              </a:solidFill>
              <a:latin typeface="Calibri"/>
            </a:endParaRPr>
          </a:p>
        </p:txBody>
      </p:sp>
      <p:cxnSp>
        <p:nvCxnSpPr>
          <p:cNvPr id="48" name="Straight Arrow Connector 47"/>
          <p:cNvCxnSpPr/>
          <p:nvPr/>
        </p:nvCxnSpPr>
        <p:spPr>
          <a:xfrm>
            <a:off x="2510105" y="6227407"/>
            <a:ext cx="1485117" cy="0"/>
          </a:xfrm>
          <a:prstGeom prst="straightConnector1">
            <a:avLst/>
          </a:prstGeom>
          <a:noFill/>
          <a:ln w="9525" cap="flat" cmpd="sng" algn="ctr">
            <a:solidFill>
              <a:srgbClr val="4F81BD">
                <a:shade val="95000"/>
                <a:satMod val="105000"/>
              </a:srgbClr>
            </a:solidFill>
            <a:prstDash val="solid"/>
            <a:headEnd type="none"/>
            <a:tailEnd type="triangle"/>
          </a:ln>
          <a:effectLst/>
        </p:spPr>
      </p:cxnSp>
      <p:sp>
        <p:nvSpPr>
          <p:cNvPr id="49" name="Cloud 48"/>
          <p:cNvSpPr/>
          <p:nvPr/>
        </p:nvSpPr>
        <p:spPr>
          <a:xfrm>
            <a:off x="5349338" y="1845233"/>
            <a:ext cx="1891699" cy="619648"/>
          </a:xfrm>
          <a:prstGeom prst="cloud">
            <a:avLst/>
          </a:prstGeom>
          <a:solidFill>
            <a:sysClr val="window" lastClr="FFFFFF">
              <a:lumMod val="50000"/>
            </a:sysClr>
          </a:solidFill>
          <a:ln w="12700" cap="flat" cmpd="sng" algn="ctr">
            <a:solidFill>
              <a:srgbClr val="4F81BD">
                <a:shade val="50000"/>
                <a:alpha val="4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rPr>
              <a:t>Backhaul network</a:t>
            </a:r>
          </a:p>
        </p:txBody>
      </p:sp>
      <p:cxnSp>
        <p:nvCxnSpPr>
          <p:cNvPr id="50" name="Curved Connector 49"/>
          <p:cNvCxnSpPr/>
          <p:nvPr/>
        </p:nvCxnSpPr>
        <p:spPr>
          <a:xfrm rot="5400000" flipH="1" flipV="1">
            <a:off x="4958583" y="1884684"/>
            <a:ext cx="356514" cy="1160394"/>
          </a:xfrm>
          <a:prstGeom prst="curvedConnector3">
            <a:avLst>
              <a:gd name="adj1" fmla="val 50000"/>
            </a:avLst>
          </a:prstGeom>
          <a:noFill/>
          <a:ln w="9525" cap="flat" cmpd="sng" algn="ctr">
            <a:solidFill>
              <a:srgbClr val="4F81BD">
                <a:shade val="95000"/>
                <a:satMod val="105000"/>
              </a:srgbClr>
            </a:solidFill>
            <a:prstDash val="solid"/>
          </a:ln>
          <a:effectLst/>
        </p:spPr>
      </p:cxnSp>
      <p:sp>
        <p:nvSpPr>
          <p:cNvPr id="51" name="TextBox 50"/>
          <p:cNvSpPr txBox="1"/>
          <p:nvPr/>
        </p:nvSpPr>
        <p:spPr>
          <a:xfrm>
            <a:off x="220265" y="1096269"/>
            <a:ext cx="8703469" cy="369332"/>
          </a:xfrm>
          <a:prstGeom prst="rect">
            <a:avLst/>
          </a:prstGeom>
          <a:noFill/>
        </p:spPr>
        <p:txBody>
          <a:bodyPr wrap="square" rtlCol="0">
            <a:spAutoFit/>
          </a:bodyPr>
          <a:lstStyle/>
          <a:p>
            <a:r>
              <a:rPr lang="en-US" sz="1800" dirty="0">
                <a:solidFill>
                  <a:srgbClr val="0070C0"/>
                </a:solidFill>
              </a:rPr>
              <a:t>Add </a:t>
            </a:r>
            <a:r>
              <a:rPr lang="en-US" sz="1800" dirty="0" smtClean="0">
                <a:solidFill>
                  <a:srgbClr val="0070C0"/>
                </a:solidFill>
              </a:rPr>
              <a:t> Figure in 4.1b.1  </a:t>
            </a:r>
            <a:r>
              <a:rPr lang="en-US" sz="1800" dirty="0">
                <a:solidFill>
                  <a:srgbClr val="0070C0"/>
                </a:solidFill>
              </a:rPr>
              <a:t>RCC </a:t>
            </a:r>
            <a:r>
              <a:rPr lang="en-US" sz="1800" dirty="0" smtClean="0">
                <a:solidFill>
                  <a:srgbClr val="0070C0"/>
                </a:solidFill>
              </a:rPr>
              <a:t>Network</a:t>
            </a:r>
            <a:endParaRPr lang="en-US" sz="1800" dirty="0">
              <a:solidFill>
                <a:srgbClr val="0070C0"/>
              </a:solidFill>
            </a:endParaRPr>
          </a:p>
        </p:txBody>
      </p:sp>
    </p:spTree>
    <p:extLst>
      <p:ext uri="{BB962C8B-B14F-4D97-AF65-F5344CB8AC3E}">
        <p14:creationId xmlns:p14="http://schemas.microsoft.com/office/powerpoint/2010/main" val="3797084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latin typeface="Arial" panose="020B0604020202020204" pitchFamily="34" charset="0"/>
                <a:cs typeface="Arial" panose="020B0604020202020204" pitchFamily="34" charset="0"/>
              </a:rPr>
              <a:t>Peer-to-Peer without Coordinator</a:t>
            </a:r>
            <a:endParaRPr lang="en-US" dirty="0">
              <a:solidFill>
                <a:schemeClr val="tx1"/>
              </a:solidFill>
              <a:latin typeface="Arial" panose="020B0604020202020204" pitchFamily="34" charset="0"/>
              <a:cs typeface="Arial" panose="020B0604020202020204" pitchFamily="34" charset="0"/>
            </a:endParaRPr>
          </a:p>
        </p:txBody>
      </p:sp>
      <p:sp>
        <p:nvSpPr>
          <p:cNvPr id="4" name="Rectangle 3"/>
          <p:cNvSpPr/>
          <p:nvPr/>
        </p:nvSpPr>
        <p:spPr>
          <a:xfrm>
            <a:off x="2503713" y="2777067"/>
            <a:ext cx="1219200" cy="3048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RCCN Device (wayside)</a:t>
            </a:r>
            <a:endParaRPr lang="en-US" sz="1100" dirty="0">
              <a:solidFill>
                <a:schemeClr val="tx1"/>
              </a:solidFill>
            </a:endParaRPr>
          </a:p>
        </p:txBody>
      </p:sp>
      <p:cxnSp>
        <p:nvCxnSpPr>
          <p:cNvPr id="6" name="Straight Connector 5"/>
          <p:cNvCxnSpPr/>
          <p:nvPr/>
        </p:nvCxnSpPr>
        <p:spPr>
          <a:xfrm>
            <a:off x="3124199" y="3081867"/>
            <a:ext cx="0" cy="3124200"/>
          </a:xfrm>
          <a:prstGeom prst="line">
            <a:avLst/>
          </a:prstGeom>
          <a:ln cmpd="sng">
            <a:prstDash val="solid"/>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5845627" y="2777067"/>
            <a:ext cx="1219200" cy="3048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RCCN Device (locomotive)</a:t>
            </a:r>
            <a:endParaRPr lang="en-US" sz="1100" dirty="0">
              <a:solidFill>
                <a:schemeClr val="tx1"/>
              </a:solidFill>
            </a:endParaRPr>
          </a:p>
        </p:txBody>
      </p:sp>
      <p:cxnSp>
        <p:nvCxnSpPr>
          <p:cNvPr id="11" name="Straight Connector 10"/>
          <p:cNvCxnSpPr/>
          <p:nvPr/>
        </p:nvCxnSpPr>
        <p:spPr>
          <a:xfrm>
            <a:off x="6466113" y="3081867"/>
            <a:ext cx="0" cy="3124200"/>
          </a:xfrm>
          <a:prstGeom prst="line">
            <a:avLst/>
          </a:prstGeom>
          <a:ln cmpd="sng">
            <a:prstDash val="solid"/>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3341913" y="3808625"/>
            <a:ext cx="2863849" cy="0"/>
          </a:xfrm>
          <a:prstGeom prst="straightConnector1">
            <a:avLst/>
          </a:prstGeom>
          <a:ln>
            <a:headEnd type="none"/>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022844" y="3566868"/>
            <a:ext cx="1289456" cy="276999"/>
          </a:xfrm>
          <a:prstGeom prst="rect">
            <a:avLst/>
          </a:prstGeom>
          <a:noFill/>
        </p:spPr>
        <p:txBody>
          <a:bodyPr wrap="none" rtlCol="0">
            <a:spAutoFit/>
          </a:bodyPr>
          <a:lstStyle/>
          <a:p>
            <a:pPr algn="ctr"/>
            <a:r>
              <a:rPr lang="en-US" sz="1200" dirty="0" smtClean="0">
                <a:solidFill>
                  <a:schemeClr val="tx1"/>
                </a:solidFill>
              </a:rPr>
              <a:t>Enhanced Beacon</a:t>
            </a:r>
            <a:endParaRPr lang="en-US" sz="1200" dirty="0">
              <a:solidFill>
                <a:schemeClr val="tx1"/>
              </a:solidFill>
            </a:endParaRPr>
          </a:p>
        </p:txBody>
      </p:sp>
      <p:sp>
        <p:nvSpPr>
          <p:cNvPr id="17" name="Rectangle 16"/>
          <p:cNvSpPr/>
          <p:nvPr/>
        </p:nvSpPr>
        <p:spPr>
          <a:xfrm>
            <a:off x="4408713" y="4605867"/>
            <a:ext cx="579778" cy="261610"/>
          </a:xfrm>
          <a:prstGeom prst="rect">
            <a:avLst/>
          </a:prstGeom>
          <a:ln>
            <a:noFill/>
          </a:ln>
        </p:spPr>
        <p:txBody>
          <a:bodyPr wrap="square">
            <a:spAutoFit/>
          </a:bodyPr>
          <a:lstStyle/>
          <a:p>
            <a:r>
              <a:rPr lang="en-US" sz="1100" dirty="0" smtClean="0">
                <a:solidFill>
                  <a:schemeClr val="tx1"/>
                </a:solidFill>
              </a:rPr>
              <a:t>Data</a:t>
            </a:r>
            <a:endParaRPr lang="en-US" sz="1100" dirty="0">
              <a:solidFill>
                <a:schemeClr val="tx1"/>
              </a:solidFill>
            </a:endParaRPr>
          </a:p>
        </p:txBody>
      </p:sp>
      <p:cxnSp>
        <p:nvCxnSpPr>
          <p:cNvPr id="18" name="Straight Arrow Connector 17"/>
          <p:cNvCxnSpPr/>
          <p:nvPr/>
        </p:nvCxnSpPr>
        <p:spPr>
          <a:xfrm>
            <a:off x="3373664" y="4834467"/>
            <a:ext cx="2863849"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3341913" y="3520686"/>
            <a:ext cx="2863849" cy="0"/>
          </a:xfrm>
          <a:prstGeom prst="straightConnector1">
            <a:avLst/>
          </a:prstGeom>
          <a:ln>
            <a:headEnd type="triangle"/>
            <a:tailEnd type="none"/>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215093" y="3278929"/>
            <a:ext cx="2904962" cy="276999"/>
          </a:xfrm>
          <a:prstGeom prst="rect">
            <a:avLst/>
          </a:prstGeom>
          <a:noFill/>
        </p:spPr>
        <p:txBody>
          <a:bodyPr wrap="none" rtlCol="0">
            <a:spAutoFit/>
          </a:bodyPr>
          <a:lstStyle/>
          <a:p>
            <a:pPr algn="ctr"/>
            <a:r>
              <a:rPr lang="en-US" sz="1200" dirty="0">
                <a:solidFill>
                  <a:schemeClr val="tx1"/>
                </a:solidFill>
              </a:rPr>
              <a:t>MAC-Command: </a:t>
            </a:r>
            <a:r>
              <a:rPr lang="en-US" sz="1200" dirty="0" smtClean="0">
                <a:solidFill>
                  <a:schemeClr val="tx1"/>
                </a:solidFill>
              </a:rPr>
              <a:t>Enhanced Beacon request</a:t>
            </a:r>
            <a:endParaRPr lang="en-US" sz="1200" dirty="0">
              <a:solidFill>
                <a:schemeClr val="tx1"/>
              </a:solidFill>
            </a:endParaRPr>
          </a:p>
        </p:txBody>
      </p:sp>
      <p:cxnSp>
        <p:nvCxnSpPr>
          <p:cNvPr id="27" name="Straight Arrow Connector 26"/>
          <p:cNvCxnSpPr/>
          <p:nvPr/>
        </p:nvCxnSpPr>
        <p:spPr>
          <a:xfrm flipH="1">
            <a:off x="1773464" y="5367867"/>
            <a:ext cx="449580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6531426" y="3302942"/>
            <a:ext cx="1306287" cy="461665"/>
          </a:xfrm>
          <a:prstGeom prst="rect">
            <a:avLst/>
          </a:prstGeom>
          <a:noFill/>
        </p:spPr>
        <p:txBody>
          <a:bodyPr wrap="square" lIns="0" rIns="0" rtlCol="0">
            <a:spAutoFit/>
          </a:bodyPr>
          <a:lstStyle/>
          <a:p>
            <a:r>
              <a:rPr lang="en-US" sz="1200" dirty="0" smtClean="0">
                <a:solidFill>
                  <a:schemeClr val="tx1"/>
                </a:solidFill>
              </a:rPr>
              <a:t>IE: DevType=wayside</a:t>
            </a:r>
            <a:endParaRPr lang="en-US" sz="1200" dirty="0">
              <a:solidFill>
                <a:schemeClr val="tx1"/>
              </a:solidFill>
            </a:endParaRPr>
          </a:p>
        </p:txBody>
      </p:sp>
      <p:sp>
        <p:nvSpPr>
          <p:cNvPr id="28" name="Rectangle 27"/>
          <p:cNvSpPr/>
          <p:nvPr/>
        </p:nvSpPr>
        <p:spPr>
          <a:xfrm>
            <a:off x="903513" y="2777067"/>
            <a:ext cx="1219200" cy="3048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RCCN </a:t>
            </a:r>
            <a:r>
              <a:rPr lang="en-US" sz="1100" dirty="0">
                <a:solidFill>
                  <a:schemeClr val="tx1"/>
                </a:solidFill>
              </a:rPr>
              <a:t>Device (wayside)</a:t>
            </a:r>
          </a:p>
        </p:txBody>
      </p:sp>
      <p:cxnSp>
        <p:nvCxnSpPr>
          <p:cNvPr id="29" name="Straight Connector 28"/>
          <p:cNvCxnSpPr/>
          <p:nvPr/>
        </p:nvCxnSpPr>
        <p:spPr>
          <a:xfrm>
            <a:off x="1523999" y="3081867"/>
            <a:ext cx="0" cy="3124200"/>
          </a:xfrm>
          <a:prstGeom prst="line">
            <a:avLst/>
          </a:prstGeom>
          <a:ln cmpd="sng">
            <a:prstDash val="solid"/>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1741713" y="3520686"/>
            <a:ext cx="1600200" cy="0"/>
          </a:xfrm>
          <a:prstGeom prst="straightConnector1">
            <a:avLst/>
          </a:prstGeom>
          <a:ln>
            <a:headEnd type="triangle"/>
            <a:tailEnd type="non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1773464" y="4104715"/>
            <a:ext cx="4432298" cy="0"/>
          </a:xfrm>
          <a:prstGeom prst="straightConnector1">
            <a:avLst/>
          </a:prstGeom>
          <a:ln>
            <a:headEnd type="none"/>
            <a:tailEnd type="triangle"/>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798906" y="3871668"/>
            <a:ext cx="1289456" cy="276999"/>
          </a:xfrm>
          <a:prstGeom prst="rect">
            <a:avLst/>
          </a:prstGeom>
          <a:noFill/>
        </p:spPr>
        <p:txBody>
          <a:bodyPr wrap="none" rtlCol="0">
            <a:spAutoFit/>
          </a:bodyPr>
          <a:lstStyle/>
          <a:p>
            <a:pPr algn="ctr"/>
            <a:r>
              <a:rPr lang="en-US" sz="1200" dirty="0">
                <a:solidFill>
                  <a:schemeClr val="tx1"/>
                </a:solidFill>
              </a:rPr>
              <a:t>Enhanced </a:t>
            </a:r>
            <a:r>
              <a:rPr lang="en-US" sz="1200" dirty="0" smtClean="0">
                <a:solidFill>
                  <a:schemeClr val="tx1"/>
                </a:solidFill>
              </a:rPr>
              <a:t>Beacon</a:t>
            </a:r>
            <a:endParaRPr lang="en-US" sz="1200" dirty="0">
              <a:solidFill>
                <a:schemeClr val="tx1"/>
              </a:solidFill>
            </a:endParaRPr>
          </a:p>
        </p:txBody>
      </p:sp>
      <p:sp>
        <p:nvSpPr>
          <p:cNvPr id="34" name="Rectangle 33"/>
          <p:cNvSpPr/>
          <p:nvPr/>
        </p:nvSpPr>
        <p:spPr>
          <a:xfrm>
            <a:off x="4087792" y="5139267"/>
            <a:ext cx="579778" cy="261610"/>
          </a:xfrm>
          <a:prstGeom prst="rect">
            <a:avLst/>
          </a:prstGeom>
          <a:ln>
            <a:noFill/>
          </a:ln>
        </p:spPr>
        <p:txBody>
          <a:bodyPr wrap="square">
            <a:spAutoFit/>
          </a:bodyPr>
          <a:lstStyle/>
          <a:p>
            <a:r>
              <a:rPr lang="en-US" sz="1100" dirty="0" smtClean="0">
                <a:solidFill>
                  <a:schemeClr val="tx1"/>
                </a:solidFill>
              </a:rPr>
              <a:t>Data</a:t>
            </a:r>
            <a:endParaRPr lang="en-US" sz="1100" dirty="0">
              <a:solidFill>
                <a:schemeClr val="tx1"/>
              </a:solidFill>
            </a:endParaRPr>
          </a:p>
        </p:txBody>
      </p:sp>
      <p:sp>
        <p:nvSpPr>
          <p:cNvPr id="35" name="TextBox 34"/>
          <p:cNvSpPr txBox="1"/>
          <p:nvPr/>
        </p:nvSpPr>
        <p:spPr>
          <a:xfrm rot="5400000">
            <a:off x="7709553" y="3493993"/>
            <a:ext cx="984565" cy="338554"/>
          </a:xfrm>
          <a:prstGeom prst="rect">
            <a:avLst/>
          </a:prstGeom>
          <a:noFill/>
          <a:ln>
            <a:solidFill>
              <a:schemeClr val="tx1"/>
            </a:solidFill>
          </a:ln>
        </p:spPr>
        <p:txBody>
          <a:bodyPr wrap="none" rtlCol="0">
            <a:spAutoFit/>
          </a:bodyPr>
          <a:lstStyle/>
          <a:p>
            <a:r>
              <a:rPr lang="en-US" sz="1600" dirty="0" smtClean="0">
                <a:solidFill>
                  <a:schemeClr val="tx1"/>
                </a:solidFill>
              </a:rPr>
              <a:t>discovery</a:t>
            </a:r>
            <a:endParaRPr lang="en-US" sz="1600" dirty="0">
              <a:solidFill>
                <a:schemeClr val="tx1"/>
              </a:solidFill>
            </a:endParaRPr>
          </a:p>
        </p:txBody>
      </p:sp>
    </p:spTree>
    <p:extLst>
      <p:ext uri="{BB962C8B-B14F-4D97-AF65-F5344CB8AC3E}">
        <p14:creationId xmlns:p14="http://schemas.microsoft.com/office/powerpoint/2010/main" val="1856539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4664731" cy="578822"/>
          </a:xfrm>
        </p:spPr>
        <p:txBody>
          <a:bodyPr/>
          <a:lstStyle/>
          <a:p>
            <a:r>
              <a:rPr lang="en-US" sz="2400" dirty="0" smtClean="0"/>
              <a:t>RCCN </a:t>
            </a:r>
            <a:r>
              <a:rPr lang="en-US" sz="2400" dirty="0" err="1" smtClean="0"/>
              <a:t>Superframe</a:t>
            </a:r>
            <a:r>
              <a:rPr lang="en-US" sz="2400" dirty="0" smtClean="0"/>
              <a:t> Structure</a:t>
            </a:r>
            <a:endParaRPr lang="en-US" sz="2400" dirty="0"/>
          </a:p>
        </p:txBody>
      </p:sp>
      <p:cxnSp>
        <p:nvCxnSpPr>
          <p:cNvPr id="5" name="Straight Connector 4"/>
          <p:cNvCxnSpPr/>
          <p:nvPr/>
        </p:nvCxnSpPr>
        <p:spPr>
          <a:xfrm>
            <a:off x="1374684" y="3522727"/>
            <a:ext cx="0" cy="9906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984284" y="3522727"/>
            <a:ext cx="0" cy="9906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432084" y="3522727"/>
            <a:ext cx="0" cy="9906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413284" y="3522727"/>
            <a:ext cx="0" cy="9906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450884" y="4009311"/>
            <a:ext cx="457200" cy="381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a:solidFill>
                  <a:schemeClr val="tx1"/>
                </a:solidFill>
              </a:rPr>
              <a:t>b</a:t>
            </a:r>
            <a:r>
              <a:rPr lang="en-US" sz="1100" dirty="0" smtClean="0">
                <a:solidFill>
                  <a:schemeClr val="tx1"/>
                </a:solidFill>
              </a:rPr>
              <a:t>eacon</a:t>
            </a:r>
            <a:endParaRPr lang="en-US" sz="1100" dirty="0">
              <a:solidFill>
                <a:schemeClr val="tx1"/>
              </a:solidFill>
            </a:endParaRPr>
          </a:p>
        </p:txBody>
      </p:sp>
      <p:cxnSp>
        <p:nvCxnSpPr>
          <p:cNvPr id="11" name="Straight Arrow Connector 10"/>
          <p:cNvCxnSpPr/>
          <p:nvPr/>
        </p:nvCxnSpPr>
        <p:spPr>
          <a:xfrm>
            <a:off x="1146084" y="4407932"/>
            <a:ext cx="6705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2047037" y="3677617"/>
            <a:ext cx="1385047"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177201" y="3442156"/>
            <a:ext cx="1049198" cy="461665"/>
          </a:xfrm>
          <a:prstGeom prst="rect">
            <a:avLst/>
          </a:prstGeom>
          <a:noFill/>
        </p:spPr>
        <p:txBody>
          <a:bodyPr wrap="none" rtlCol="0">
            <a:spAutoFit/>
          </a:bodyPr>
          <a:lstStyle/>
          <a:p>
            <a:pPr algn="ctr"/>
            <a:r>
              <a:rPr lang="en-US" sz="1200" dirty="0" smtClean="0"/>
              <a:t>management </a:t>
            </a:r>
          </a:p>
          <a:p>
            <a:pPr algn="ctr"/>
            <a:r>
              <a:rPr lang="en-US" sz="1200" dirty="0" smtClean="0"/>
              <a:t>timeslots</a:t>
            </a:r>
            <a:endParaRPr lang="en-US" sz="1200" dirty="0"/>
          </a:p>
        </p:txBody>
      </p:sp>
      <p:sp>
        <p:nvSpPr>
          <p:cNvPr id="15" name="Rectangle 14"/>
          <p:cNvSpPr/>
          <p:nvPr/>
        </p:nvSpPr>
        <p:spPr>
          <a:xfrm>
            <a:off x="2049573" y="4009311"/>
            <a:ext cx="623047" cy="381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downlink</a:t>
            </a:r>
            <a:endParaRPr lang="en-US" sz="1100" dirty="0">
              <a:solidFill>
                <a:schemeClr val="tx1"/>
              </a:solidFill>
            </a:endParaRPr>
          </a:p>
        </p:txBody>
      </p:sp>
      <p:sp>
        <p:nvSpPr>
          <p:cNvPr id="16" name="Rectangle 15"/>
          <p:cNvSpPr/>
          <p:nvPr/>
        </p:nvSpPr>
        <p:spPr>
          <a:xfrm>
            <a:off x="2746284" y="4009311"/>
            <a:ext cx="623047" cy="381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uplink</a:t>
            </a:r>
            <a:endParaRPr lang="en-US" sz="1100" dirty="0">
              <a:solidFill>
                <a:schemeClr val="tx1"/>
              </a:solidFill>
            </a:endParaRPr>
          </a:p>
        </p:txBody>
      </p:sp>
      <p:cxnSp>
        <p:nvCxnSpPr>
          <p:cNvPr id="18" name="Straight Arrow Connector 17"/>
          <p:cNvCxnSpPr/>
          <p:nvPr/>
        </p:nvCxnSpPr>
        <p:spPr>
          <a:xfrm>
            <a:off x="3494837" y="3682425"/>
            <a:ext cx="1918447"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932797" y="3440668"/>
            <a:ext cx="1042528" cy="461665"/>
          </a:xfrm>
          <a:prstGeom prst="rect">
            <a:avLst/>
          </a:prstGeom>
          <a:noFill/>
        </p:spPr>
        <p:txBody>
          <a:bodyPr wrap="none" rtlCol="0">
            <a:spAutoFit/>
          </a:bodyPr>
          <a:lstStyle/>
          <a:p>
            <a:pPr algn="ctr"/>
            <a:r>
              <a:rPr lang="en-US" sz="1200" dirty="0" smtClean="0"/>
              <a:t>shared group </a:t>
            </a:r>
          </a:p>
          <a:p>
            <a:pPr algn="ctr"/>
            <a:r>
              <a:rPr lang="en-US" sz="1200" dirty="0" smtClean="0"/>
              <a:t>timeslots</a:t>
            </a:r>
            <a:endParaRPr lang="en-US" sz="1200" dirty="0"/>
          </a:p>
        </p:txBody>
      </p:sp>
      <p:sp>
        <p:nvSpPr>
          <p:cNvPr id="21" name="Rectangle 20"/>
          <p:cNvSpPr/>
          <p:nvPr/>
        </p:nvSpPr>
        <p:spPr>
          <a:xfrm>
            <a:off x="3494837" y="4009311"/>
            <a:ext cx="242047" cy="381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S</a:t>
            </a:r>
            <a:endParaRPr lang="en-US" sz="1100" dirty="0">
              <a:solidFill>
                <a:schemeClr val="tx1"/>
              </a:solidFill>
            </a:endParaRPr>
          </a:p>
        </p:txBody>
      </p:sp>
      <p:sp>
        <p:nvSpPr>
          <p:cNvPr id="22" name="Rectangle 21"/>
          <p:cNvSpPr/>
          <p:nvPr/>
        </p:nvSpPr>
        <p:spPr>
          <a:xfrm>
            <a:off x="3799637" y="4009311"/>
            <a:ext cx="242047" cy="381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S</a:t>
            </a:r>
            <a:endParaRPr lang="en-US" sz="1100" dirty="0">
              <a:solidFill>
                <a:schemeClr val="tx1"/>
              </a:solidFill>
            </a:endParaRPr>
          </a:p>
        </p:txBody>
      </p:sp>
      <p:sp>
        <p:nvSpPr>
          <p:cNvPr id="23" name="Rectangle 22"/>
          <p:cNvSpPr/>
          <p:nvPr/>
        </p:nvSpPr>
        <p:spPr>
          <a:xfrm>
            <a:off x="4104437" y="4009311"/>
            <a:ext cx="242047" cy="381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S</a:t>
            </a:r>
            <a:endParaRPr lang="en-US" sz="1100" dirty="0">
              <a:solidFill>
                <a:schemeClr val="tx1"/>
              </a:solidFill>
            </a:endParaRPr>
          </a:p>
        </p:txBody>
      </p:sp>
      <p:sp>
        <p:nvSpPr>
          <p:cNvPr id="24" name="Rectangle 23"/>
          <p:cNvSpPr/>
          <p:nvPr/>
        </p:nvSpPr>
        <p:spPr>
          <a:xfrm>
            <a:off x="4409237" y="4009311"/>
            <a:ext cx="242047" cy="381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S</a:t>
            </a:r>
            <a:endParaRPr lang="en-US" sz="1100" dirty="0">
              <a:solidFill>
                <a:schemeClr val="tx1"/>
              </a:solidFill>
            </a:endParaRPr>
          </a:p>
        </p:txBody>
      </p:sp>
      <p:sp>
        <p:nvSpPr>
          <p:cNvPr id="25" name="Rectangle 24"/>
          <p:cNvSpPr/>
          <p:nvPr/>
        </p:nvSpPr>
        <p:spPr>
          <a:xfrm>
            <a:off x="5108484" y="4009311"/>
            <a:ext cx="242047" cy="381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S</a:t>
            </a:r>
            <a:endParaRPr lang="en-US" sz="1100" dirty="0">
              <a:solidFill>
                <a:schemeClr val="tx1"/>
              </a:solidFill>
            </a:endParaRPr>
          </a:p>
        </p:txBody>
      </p:sp>
      <p:sp>
        <p:nvSpPr>
          <p:cNvPr id="26" name="Rectangle 25"/>
          <p:cNvSpPr/>
          <p:nvPr/>
        </p:nvSpPr>
        <p:spPr>
          <a:xfrm>
            <a:off x="4714037" y="4009311"/>
            <a:ext cx="242047" cy="381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a:t>
            </a:r>
            <a:endParaRPr lang="en-US" sz="1100" dirty="0">
              <a:solidFill>
                <a:schemeClr val="tx1"/>
              </a:solidFill>
            </a:endParaRPr>
          </a:p>
        </p:txBody>
      </p:sp>
      <p:cxnSp>
        <p:nvCxnSpPr>
          <p:cNvPr id="27" name="Straight Connector 26"/>
          <p:cNvCxnSpPr/>
          <p:nvPr/>
        </p:nvCxnSpPr>
        <p:spPr>
          <a:xfrm>
            <a:off x="7407931" y="3522821"/>
            <a:ext cx="0" cy="9906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5489484" y="3682519"/>
            <a:ext cx="1918447"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5947833" y="3440762"/>
            <a:ext cx="1001749" cy="461665"/>
          </a:xfrm>
          <a:prstGeom prst="rect">
            <a:avLst/>
          </a:prstGeom>
          <a:noFill/>
        </p:spPr>
        <p:txBody>
          <a:bodyPr wrap="none" rtlCol="0">
            <a:spAutoFit/>
          </a:bodyPr>
          <a:lstStyle/>
          <a:p>
            <a:pPr algn="ctr"/>
            <a:r>
              <a:rPr lang="en-US" sz="1200" dirty="0" smtClean="0"/>
              <a:t>bidirectional </a:t>
            </a:r>
          </a:p>
          <a:p>
            <a:pPr algn="ctr"/>
            <a:r>
              <a:rPr lang="en-US" sz="1200" dirty="0" smtClean="0"/>
              <a:t>timeslots</a:t>
            </a:r>
            <a:endParaRPr lang="en-US" sz="1200" dirty="0"/>
          </a:p>
        </p:txBody>
      </p:sp>
      <p:sp>
        <p:nvSpPr>
          <p:cNvPr id="30" name="Rectangle 29"/>
          <p:cNvSpPr/>
          <p:nvPr/>
        </p:nvSpPr>
        <p:spPr>
          <a:xfrm>
            <a:off x="5495779" y="4009311"/>
            <a:ext cx="242047" cy="381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S</a:t>
            </a:r>
            <a:endParaRPr lang="en-US" sz="1100" dirty="0">
              <a:solidFill>
                <a:schemeClr val="tx1"/>
              </a:solidFill>
            </a:endParaRPr>
          </a:p>
        </p:txBody>
      </p:sp>
      <p:sp>
        <p:nvSpPr>
          <p:cNvPr id="31" name="Rectangle 30"/>
          <p:cNvSpPr/>
          <p:nvPr/>
        </p:nvSpPr>
        <p:spPr>
          <a:xfrm>
            <a:off x="5800579" y="4009311"/>
            <a:ext cx="242047" cy="381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S</a:t>
            </a:r>
            <a:endParaRPr lang="en-US" sz="1100" dirty="0">
              <a:solidFill>
                <a:schemeClr val="tx1"/>
              </a:solidFill>
            </a:endParaRPr>
          </a:p>
        </p:txBody>
      </p:sp>
      <p:sp>
        <p:nvSpPr>
          <p:cNvPr id="32" name="Rectangle 31"/>
          <p:cNvSpPr/>
          <p:nvPr/>
        </p:nvSpPr>
        <p:spPr>
          <a:xfrm>
            <a:off x="6105379" y="4009311"/>
            <a:ext cx="242047" cy="381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S</a:t>
            </a:r>
            <a:endParaRPr lang="en-US" sz="1100" dirty="0">
              <a:solidFill>
                <a:schemeClr val="tx1"/>
              </a:solidFill>
            </a:endParaRPr>
          </a:p>
        </p:txBody>
      </p:sp>
      <p:sp>
        <p:nvSpPr>
          <p:cNvPr id="33" name="Rectangle 32"/>
          <p:cNvSpPr/>
          <p:nvPr/>
        </p:nvSpPr>
        <p:spPr>
          <a:xfrm>
            <a:off x="6410179" y="4009311"/>
            <a:ext cx="242047" cy="381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S</a:t>
            </a:r>
            <a:endParaRPr lang="en-US" sz="1100" dirty="0">
              <a:solidFill>
                <a:schemeClr val="tx1"/>
              </a:solidFill>
            </a:endParaRPr>
          </a:p>
        </p:txBody>
      </p:sp>
      <p:sp>
        <p:nvSpPr>
          <p:cNvPr id="34" name="Rectangle 33"/>
          <p:cNvSpPr/>
          <p:nvPr/>
        </p:nvSpPr>
        <p:spPr>
          <a:xfrm>
            <a:off x="7089684" y="4009311"/>
            <a:ext cx="242047" cy="381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S</a:t>
            </a:r>
            <a:endParaRPr lang="en-US" sz="1100" dirty="0">
              <a:solidFill>
                <a:schemeClr val="tx1"/>
              </a:solidFill>
            </a:endParaRPr>
          </a:p>
        </p:txBody>
      </p:sp>
      <p:sp>
        <p:nvSpPr>
          <p:cNvPr id="35" name="Rectangle 34"/>
          <p:cNvSpPr/>
          <p:nvPr/>
        </p:nvSpPr>
        <p:spPr>
          <a:xfrm>
            <a:off x="6714979" y="4009311"/>
            <a:ext cx="242047" cy="381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a:t>
            </a:r>
            <a:endParaRPr lang="en-US" sz="1100" dirty="0">
              <a:solidFill>
                <a:schemeClr val="tx1"/>
              </a:solidFill>
            </a:endParaRPr>
          </a:p>
        </p:txBody>
      </p:sp>
      <p:sp>
        <p:nvSpPr>
          <p:cNvPr id="36" name="TextBox 35"/>
          <p:cNvSpPr txBox="1"/>
          <p:nvPr/>
        </p:nvSpPr>
        <p:spPr>
          <a:xfrm>
            <a:off x="7428170" y="4361021"/>
            <a:ext cx="423514" cy="246221"/>
          </a:xfrm>
          <a:prstGeom prst="rect">
            <a:avLst/>
          </a:prstGeom>
          <a:noFill/>
        </p:spPr>
        <p:txBody>
          <a:bodyPr wrap="none" rtlCol="0">
            <a:spAutoFit/>
          </a:bodyPr>
          <a:lstStyle/>
          <a:p>
            <a:r>
              <a:rPr lang="en-US" sz="1000" dirty="0" smtClean="0"/>
              <a:t>time</a:t>
            </a:r>
            <a:endParaRPr lang="en-US" sz="1000" dirty="0"/>
          </a:p>
        </p:txBody>
      </p:sp>
      <p:sp>
        <p:nvSpPr>
          <p:cNvPr id="38" name="Line Callout 2 37"/>
          <p:cNvSpPr/>
          <p:nvPr/>
        </p:nvSpPr>
        <p:spPr>
          <a:xfrm>
            <a:off x="2246250" y="685800"/>
            <a:ext cx="1686548" cy="495300"/>
          </a:xfrm>
          <a:prstGeom prst="borderCallout2">
            <a:avLst>
              <a:gd name="adj1" fmla="val 18750"/>
              <a:gd name="adj2" fmla="val -8333"/>
              <a:gd name="adj3" fmla="val 18750"/>
              <a:gd name="adj4" fmla="val -16667"/>
              <a:gd name="adj5" fmla="val 605484"/>
              <a:gd name="adj6" fmla="val -34923"/>
            </a:avLst>
          </a:prstGeom>
          <a:noFill/>
          <a:ln w="12700">
            <a:tailEnd type="triangle"/>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r>
              <a:rPr lang="en-US" sz="1100" dirty="0">
                <a:solidFill>
                  <a:schemeClr val="tx1"/>
                </a:solidFill>
              </a:rPr>
              <a:t>Enhanced beacon with new </a:t>
            </a:r>
            <a:r>
              <a:rPr lang="en-US" sz="1100" dirty="0" err="1">
                <a:solidFill>
                  <a:schemeClr val="tx1"/>
                </a:solidFill>
              </a:rPr>
              <a:t>superframe</a:t>
            </a:r>
            <a:r>
              <a:rPr lang="en-US" sz="1100" dirty="0">
                <a:solidFill>
                  <a:schemeClr val="tx1"/>
                </a:solidFill>
              </a:rPr>
              <a:t> type</a:t>
            </a:r>
          </a:p>
        </p:txBody>
      </p:sp>
      <p:sp>
        <p:nvSpPr>
          <p:cNvPr id="39" name="Line Callout 2 38"/>
          <p:cNvSpPr/>
          <p:nvPr/>
        </p:nvSpPr>
        <p:spPr>
          <a:xfrm>
            <a:off x="3138091" y="1447800"/>
            <a:ext cx="1686548" cy="495300"/>
          </a:xfrm>
          <a:prstGeom prst="borderCallout2">
            <a:avLst>
              <a:gd name="adj1" fmla="val 18750"/>
              <a:gd name="adj2" fmla="val -8333"/>
              <a:gd name="adj3" fmla="val 18750"/>
              <a:gd name="adj4" fmla="val -16667"/>
              <a:gd name="adj5" fmla="val 412754"/>
              <a:gd name="adj6" fmla="val -30752"/>
            </a:avLst>
          </a:prstGeom>
          <a:noFill/>
          <a:ln w="12700">
            <a:tailEnd type="triangle"/>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r>
              <a:rPr lang="en-US" sz="1100" dirty="0" smtClean="0">
                <a:solidFill>
                  <a:schemeClr val="tx1"/>
                </a:solidFill>
              </a:rPr>
              <a:t>request/response </a:t>
            </a:r>
            <a:r>
              <a:rPr lang="en-US" sz="1100" dirty="0">
                <a:solidFill>
                  <a:schemeClr val="tx1"/>
                </a:solidFill>
              </a:rPr>
              <a:t>timeslots</a:t>
            </a:r>
          </a:p>
        </p:txBody>
      </p:sp>
      <p:sp>
        <p:nvSpPr>
          <p:cNvPr id="40" name="Line Callout 2 39"/>
          <p:cNvSpPr/>
          <p:nvPr/>
        </p:nvSpPr>
        <p:spPr>
          <a:xfrm>
            <a:off x="4558357" y="2170889"/>
            <a:ext cx="1535369" cy="579365"/>
          </a:xfrm>
          <a:prstGeom prst="borderCallout2">
            <a:avLst>
              <a:gd name="adj1" fmla="val 18750"/>
              <a:gd name="adj2" fmla="val -8333"/>
              <a:gd name="adj3" fmla="val 18750"/>
              <a:gd name="adj4" fmla="val -16667"/>
              <a:gd name="adj5" fmla="val 222687"/>
              <a:gd name="adj6" fmla="val -28948"/>
            </a:avLst>
          </a:prstGeom>
          <a:noFill/>
          <a:ln w="12700">
            <a:tailEnd type="triangle"/>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r>
              <a:rPr lang="en-US" sz="1100" dirty="0">
                <a:solidFill>
                  <a:schemeClr val="tx1"/>
                </a:solidFill>
              </a:rPr>
              <a:t>Broadcast/peer-to-peer using slotted </a:t>
            </a:r>
            <a:r>
              <a:rPr lang="en-US" sz="1100" dirty="0" smtClean="0">
                <a:solidFill>
                  <a:schemeClr val="tx1"/>
                </a:solidFill>
              </a:rPr>
              <a:t>CSMA-CA with PCA</a:t>
            </a:r>
            <a:endParaRPr lang="en-US" sz="1100" dirty="0">
              <a:solidFill>
                <a:schemeClr val="tx1"/>
              </a:solidFill>
            </a:endParaRPr>
          </a:p>
        </p:txBody>
      </p:sp>
      <p:sp>
        <p:nvSpPr>
          <p:cNvPr id="41" name="Line Callout 2 40"/>
          <p:cNvSpPr/>
          <p:nvPr/>
        </p:nvSpPr>
        <p:spPr>
          <a:xfrm>
            <a:off x="6714979" y="2586613"/>
            <a:ext cx="495728" cy="419100"/>
          </a:xfrm>
          <a:prstGeom prst="borderCallout2">
            <a:avLst>
              <a:gd name="adj1" fmla="val 18750"/>
              <a:gd name="adj2" fmla="val -8333"/>
              <a:gd name="adj3" fmla="val 18750"/>
              <a:gd name="adj4" fmla="val -16667"/>
              <a:gd name="adj5" fmla="val 212330"/>
              <a:gd name="adj6" fmla="val -107706"/>
            </a:avLst>
          </a:prstGeom>
          <a:noFill/>
          <a:ln w="12700">
            <a:tailEnd type="triangle"/>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r>
              <a:rPr lang="en-US" sz="1100" dirty="0">
                <a:solidFill>
                  <a:schemeClr val="tx1"/>
                </a:solidFill>
              </a:rPr>
              <a:t>GTS</a:t>
            </a:r>
          </a:p>
        </p:txBody>
      </p:sp>
      <p:sp>
        <p:nvSpPr>
          <p:cNvPr id="3" name="TextBox 2"/>
          <p:cNvSpPr txBox="1"/>
          <p:nvPr/>
        </p:nvSpPr>
        <p:spPr>
          <a:xfrm>
            <a:off x="537676" y="4502783"/>
            <a:ext cx="8352721" cy="1815882"/>
          </a:xfrm>
          <a:prstGeom prst="rect">
            <a:avLst/>
          </a:prstGeom>
          <a:noFill/>
        </p:spPr>
        <p:txBody>
          <a:bodyPr wrap="square" rtlCol="0">
            <a:spAutoFit/>
          </a:bodyPr>
          <a:lstStyle/>
          <a:p>
            <a:r>
              <a:rPr lang="en-US" sz="1400" b="1" i="1" dirty="0" smtClean="0">
                <a:solidFill>
                  <a:schemeClr val="accent2">
                    <a:lumMod val="60000"/>
                    <a:lumOff val="40000"/>
                  </a:schemeClr>
                </a:solidFill>
              </a:rPr>
              <a:t>Add figure and text after 5.1.1.6:</a:t>
            </a:r>
          </a:p>
          <a:p>
            <a:r>
              <a:rPr lang="en-US" sz="1400" dirty="0" smtClean="0">
                <a:solidFill>
                  <a:srgbClr val="FF0000"/>
                </a:solidFill>
              </a:rPr>
              <a:t>The RCCN </a:t>
            </a:r>
            <a:r>
              <a:rPr lang="en-US" sz="1400" dirty="0" err="1" smtClean="0">
                <a:solidFill>
                  <a:srgbClr val="FF0000"/>
                </a:solidFill>
              </a:rPr>
              <a:t>superframe</a:t>
            </a:r>
            <a:r>
              <a:rPr lang="en-US" sz="1400" dirty="0" smtClean="0">
                <a:solidFill>
                  <a:srgbClr val="FF0000"/>
                </a:solidFill>
              </a:rPr>
              <a:t> structure is shown in [figure].  The </a:t>
            </a:r>
            <a:r>
              <a:rPr lang="en-US" sz="1400" dirty="0" err="1" smtClean="0">
                <a:solidFill>
                  <a:srgbClr val="FF0000"/>
                </a:solidFill>
              </a:rPr>
              <a:t>superframe</a:t>
            </a:r>
            <a:r>
              <a:rPr lang="en-US" sz="1400" dirty="0">
                <a:solidFill>
                  <a:srgbClr val="FF0000"/>
                </a:solidFill>
              </a:rPr>
              <a:t> </a:t>
            </a:r>
            <a:r>
              <a:rPr lang="en-US" sz="1400" dirty="0" smtClean="0">
                <a:solidFill>
                  <a:srgbClr val="FF0000"/>
                </a:solidFill>
              </a:rPr>
              <a:t>begins with an enhanced beacon containing the RCCN Descriptor IE.   The management downlink and uplink slots are sued for management request and response transmissions between the RCCN coordinator and RCCN; channel access in the management period is using CSMA-CA.   Following the uplink slots is a contention access period, in which communication between any devices in the RCCN may occur; access in the CAP is using CSMA-CA optionally with PCA.   Following the CAP is a CFP with GTS allocated by the RCCN PAN Coordinator.  See [</a:t>
            </a:r>
            <a:r>
              <a:rPr lang="en-US" sz="1400" dirty="0" err="1" smtClean="0">
                <a:solidFill>
                  <a:srgbClr val="FF0000"/>
                </a:solidFill>
              </a:rPr>
              <a:t>xref</a:t>
            </a:r>
            <a:r>
              <a:rPr lang="en-US" sz="1400" dirty="0" smtClean="0">
                <a:solidFill>
                  <a:srgbClr val="FF0000"/>
                </a:solidFill>
              </a:rPr>
              <a:t> to </a:t>
            </a:r>
            <a:r>
              <a:rPr lang="en-US" sz="1400" dirty="0" err="1" smtClean="0">
                <a:solidFill>
                  <a:srgbClr val="FF0000"/>
                </a:solidFill>
              </a:rPr>
              <a:t>superframe</a:t>
            </a:r>
            <a:r>
              <a:rPr lang="en-US" sz="1400" dirty="0" smtClean="0">
                <a:solidFill>
                  <a:srgbClr val="FF0000"/>
                </a:solidFill>
              </a:rPr>
              <a:t> IE]. An example communication flow in an RCCN is illustrated  in [figure on next slide].</a:t>
            </a:r>
            <a:endParaRPr lang="en-US" sz="1400" dirty="0">
              <a:solidFill>
                <a:srgbClr val="FF0000"/>
              </a:solidFill>
            </a:endParaRPr>
          </a:p>
        </p:txBody>
      </p:sp>
    </p:spTree>
    <p:extLst>
      <p:ext uri="{BB962C8B-B14F-4D97-AF65-F5344CB8AC3E}">
        <p14:creationId xmlns:p14="http://schemas.microsoft.com/office/powerpoint/2010/main" val="2623592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itle 1"/>
          <p:cNvSpPr>
            <a:spLocks noGrp="1"/>
          </p:cNvSpPr>
          <p:nvPr>
            <p:ph type="title"/>
          </p:nvPr>
        </p:nvSpPr>
        <p:spPr>
          <a:xfrm>
            <a:off x="457200" y="304800"/>
            <a:ext cx="8229600" cy="1143000"/>
          </a:xfrm>
        </p:spPr>
        <p:txBody>
          <a:bodyPr/>
          <a:lstStyle/>
          <a:p>
            <a:r>
              <a:rPr lang="en-US" dirty="0" smtClean="0">
                <a:solidFill>
                  <a:schemeClr val="tx1"/>
                </a:solidFill>
              </a:rPr>
              <a:t>RCCN </a:t>
            </a:r>
            <a:r>
              <a:rPr lang="en-US" dirty="0" smtClean="0">
                <a:solidFill>
                  <a:schemeClr val="tx1"/>
                </a:solidFill>
              </a:rPr>
              <a:t>Example</a:t>
            </a:r>
            <a:endParaRPr lang="en-US" dirty="0">
              <a:solidFill>
                <a:schemeClr val="tx1"/>
              </a:solidFill>
            </a:endParaRPr>
          </a:p>
        </p:txBody>
      </p:sp>
      <p:sp>
        <p:nvSpPr>
          <p:cNvPr id="58" name="Rectangle 57"/>
          <p:cNvSpPr/>
          <p:nvPr/>
        </p:nvSpPr>
        <p:spPr>
          <a:xfrm>
            <a:off x="3513815" y="1719477"/>
            <a:ext cx="1219200" cy="3048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RCCN coordinator</a:t>
            </a:r>
            <a:endParaRPr lang="en-US" sz="1100" dirty="0">
              <a:solidFill>
                <a:schemeClr val="tx1"/>
              </a:solidFill>
            </a:endParaRPr>
          </a:p>
        </p:txBody>
      </p:sp>
      <p:cxnSp>
        <p:nvCxnSpPr>
          <p:cNvPr id="59" name="Straight Connector 58"/>
          <p:cNvCxnSpPr/>
          <p:nvPr/>
        </p:nvCxnSpPr>
        <p:spPr>
          <a:xfrm>
            <a:off x="4134301" y="2024277"/>
            <a:ext cx="0" cy="3124200"/>
          </a:xfrm>
          <a:prstGeom prst="line">
            <a:avLst/>
          </a:prstGeom>
          <a:ln cmpd="sng">
            <a:prstDash val="solid"/>
          </a:ln>
        </p:spPr>
        <p:style>
          <a:lnRef idx="1">
            <a:schemeClr val="accent1"/>
          </a:lnRef>
          <a:fillRef idx="0">
            <a:schemeClr val="accent1"/>
          </a:fillRef>
          <a:effectRef idx="0">
            <a:schemeClr val="accent1"/>
          </a:effectRef>
          <a:fontRef idx="minor">
            <a:schemeClr val="tx1"/>
          </a:fontRef>
        </p:style>
      </p:cxnSp>
      <p:sp>
        <p:nvSpPr>
          <p:cNvPr id="60" name="Rectangle 59"/>
          <p:cNvSpPr/>
          <p:nvPr/>
        </p:nvSpPr>
        <p:spPr>
          <a:xfrm>
            <a:off x="5952215" y="1719477"/>
            <a:ext cx="1219200" cy="3048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RCCN Device</a:t>
            </a:r>
            <a:endParaRPr lang="en-US" sz="1100" dirty="0">
              <a:solidFill>
                <a:schemeClr val="tx1"/>
              </a:solidFill>
            </a:endParaRPr>
          </a:p>
        </p:txBody>
      </p:sp>
      <p:cxnSp>
        <p:nvCxnSpPr>
          <p:cNvPr id="62" name="Straight Connector 61"/>
          <p:cNvCxnSpPr/>
          <p:nvPr/>
        </p:nvCxnSpPr>
        <p:spPr>
          <a:xfrm>
            <a:off x="6572701" y="2024277"/>
            <a:ext cx="7750" cy="4559085"/>
          </a:xfrm>
          <a:prstGeom prst="line">
            <a:avLst/>
          </a:prstGeom>
          <a:ln cmpd="sng">
            <a:prstDash val="solid"/>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a:off x="4352015" y="2293835"/>
            <a:ext cx="1981200" cy="0"/>
          </a:xfrm>
          <a:prstGeom prst="straightConnector1">
            <a:avLst/>
          </a:prstGeom>
          <a:ln>
            <a:headEnd type="none"/>
            <a:tailEnd type="triangle"/>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4757801" y="2087562"/>
            <a:ext cx="1109599" cy="246221"/>
          </a:xfrm>
          <a:prstGeom prst="rect">
            <a:avLst/>
          </a:prstGeom>
        </p:spPr>
        <p:txBody>
          <a:bodyPr wrap="square">
            <a:spAutoFit/>
          </a:bodyPr>
          <a:lstStyle>
            <a:defPPr>
              <a:defRPr lang="en-US"/>
            </a:defPPr>
            <a:lvl1pPr>
              <a:defRPr sz="1000"/>
            </a:lvl1pPr>
          </a:lstStyle>
          <a:p>
            <a:r>
              <a:rPr lang="en-US" dirty="0">
                <a:solidFill>
                  <a:schemeClr val="tx1"/>
                </a:solidFill>
              </a:rPr>
              <a:t>Enhanced Beacon</a:t>
            </a:r>
          </a:p>
        </p:txBody>
      </p:sp>
      <p:sp>
        <p:nvSpPr>
          <p:cNvPr id="65" name="Rectangle 64"/>
          <p:cNvSpPr/>
          <p:nvPr/>
        </p:nvSpPr>
        <p:spPr>
          <a:xfrm>
            <a:off x="4253875" y="3167277"/>
            <a:ext cx="2144486" cy="400110"/>
          </a:xfrm>
          <a:prstGeom prst="rect">
            <a:avLst/>
          </a:prstGeom>
        </p:spPr>
        <p:txBody>
          <a:bodyPr wrap="square">
            <a:spAutoFit/>
          </a:bodyPr>
          <a:lstStyle/>
          <a:p>
            <a:r>
              <a:rPr lang="en-US" sz="1000" dirty="0" smtClean="0">
                <a:solidFill>
                  <a:schemeClr val="tx1"/>
                </a:solidFill>
              </a:rPr>
              <a:t>MAC-Command: Association Request</a:t>
            </a:r>
          </a:p>
        </p:txBody>
      </p:sp>
      <p:cxnSp>
        <p:nvCxnSpPr>
          <p:cNvPr id="66" name="Straight Arrow Connector 65"/>
          <p:cNvCxnSpPr/>
          <p:nvPr/>
        </p:nvCxnSpPr>
        <p:spPr>
          <a:xfrm flipH="1">
            <a:off x="4383766" y="3367566"/>
            <a:ext cx="1949449" cy="0"/>
          </a:xfrm>
          <a:prstGeom prst="straightConnector1">
            <a:avLst/>
          </a:prstGeom>
          <a:ln>
            <a:headEnd type="none"/>
            <a:tailEnd type="triangle"/>
          </a:ln>
        </p:spPr>
        <p:style>
          <a:lnRef idx="1">
            <a:schemeClr val="accent1"/>
          </a:lnRef>
          <a:fillRef idx="0">
            <a:schemeClr val="accent1"/>
          </a:fillRef>
          <a:effectRef idx="0">
            <a:schemeClr val="accent1"/>
          </a:effectRef>
          <a:fontRef idx="minor">
            <a:schemeClr val="tx1"/>
          </a:fontRef>
        </p:style>
      </p:cxnSp>
      <p:sp>
        <p:nvSpPr>
          <p:cNvPr id="67" name="Rectangle 66"/>
          <p:cNvSpPr/>
          <p:nvPr/>
        </p:nvSpPr>
        <p:spPr>
          <a:xfrm>
            <a:off x="4134301" y="3611562"/>
            <a:ext cx="2427514" cy="261610"/>
          </a:xfrm>
          <a:prstGeom prst="rect">
            <a:avLst/>
          </a:prstGeom>
          <a:ln>
            <a:noFill/>
          </a:ln>
        </p:spPr>
        <p:txBody>
          <a:bodyPr wrap="square">
            <a:spAutoFit/>
          </a:bodyPr>
          <a:lstStyle/>
          <a:p>
            <a:r>
              <a:rPr lang="en-US" sz="1100" dirty="0">
                <a:solidFill>
                  <a:schemeClr val="tx1"/>
                </a:solidFill>
              </a:rPr>
              <a:t>MAC-Command: Association response</a:t>
            </a:r>
          </a:p>
        </p:txBody>
      </p:sp>
      <p:cxnSp>
        <p:nvCxnSpPr>
          <p:cNvPr id="68" name="Straight Arrow Connector 67"/>
          <p:cNvCxnSpPr/>
          <p:nvPr/>
        </p:nvCxnSpPr>
        <p:spPr>
          <a:xfrm>
            <a:off x="4383766" y="3841027"/>
            <a:ext cx="1949449" cy="0"/>
          </a:xfrm>
          <a:prstGeom prst="straightConnector1">
            <a:avLst/>
          </a:prstGeom>
          <a:ln>
            <a:headEnd type="none"/>
            <a:tailEnd type="triangle"/>
          </a:ln>
        </p:spPr>
        <p:style>
          <a:lnRef idx="1">
            <a:schemeClr val="accent1"/>
          </a:lnRef>
          <a:fillRef idx="0">
            <a:schemeClr val="accent1"/>
          </a:fillRef>
          <a:effectRef idx="0">
            <a:schemeClr val="accent1"/>
          </a:effectRef>
          <a:fontRef idx="minor">
            <a:schemeClr val="tx1"/>
          </a:fontRef>
        </p:style>
      </p:cxnSp>
      <p:sp>
        <p:nvSpPr>
          <p:cNvPr id="69" name="Rectangle 68"/>
          <p:cNvSpPr/>
          <p:nvPr/>
        </p:nvSpPr>
        <p:spPr>
          <a:xfrm>
            <a:off x="4792718" y="4449762"/>
            <a:ext cx="1066800" cy="261610"/>
          </a:xfrm>
          <a:prstGeom prst="rect">
            <a:avLst/>
          </a:prstGeom>
          <a:ln>
            <a:noFill/>
          </a:ln>
        </p:spPr>
        <p:txBody>
          <a:bodyPr wrap="square">
            <a:spAutoFit/>
          </a:bodyPr>
          <a:lstStyle/>
          <a:p>
            <a:r>
              <a:rPr lang="en-US" sz="1100" dirty="0" smtClean="0">
                <a:solidFill>
                  <a:schemeClr val="tx1"/>
                </a:solidFill>
              </a:rPr>
              <a:t>Data (in GTS)</a:t>
            </a:r>
            <a:endParaRPr lang="en-US" sz="1100" dirty="0">
              <a:solidFill>
                <a:schemeClr val="tx1"/>
              </a:solidFill>
            </a:endParaRPr>
          </a:p>
        </p:txBody>
      </p:sp>
      <p:cxnSp>
        <p:nvCxnSpPr>
          <p:cNvPr id="70" name="Straight Arrow Connector 69"/>
          <p:cNvCxnSpPr/>
          <p:nvPr/>
        </p:nvCxnSpPr>
        <p:spPr>
          <a:xfrm>
            <a:off x="4383766" y="4678362"/>
            <a:ext cx="1949449"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a:off x="4352015" y="2598635"/>
            <a:ext cx="1981200" cy="0"/>
          </a:xfrm>
          <a:prstGeom prst="straightConnector1">
            <a:avLst/>
          </a:prstGeom>
          <a:ln>
            <a:headEnd type="none"/>
            <a:tailEnd type="triangle"/>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4757801" y="2392362"/>
            <a:ext cx="1109599" cy="246221"/>
          </a:xfrm>
          <a:prstGeom prst="rect">
            <a:avLst/>
          </a:prstGeom>
        </p:spPr>
        <p:txBody>
          <a:bodyPr wrap="square">
            <a:spAutoFit/>
          </a:bodyPr>
          <a:lstStyle>
            <a:defPPr>
              <a:defRPr lang="en-US"/>
            </a:defPPr>
            <a:lvl1pPr>
              <a:defRPr sz="1000"/>
            </a:lvl1pPr>
          </a:lstStyle>
          <a:p>
            <a:r>
              <a:rPr lang="en-US" dirty="0">
                <a:solidFill>
                  <a:schemeClr val="tx1"/>
                </a:solidFill>
              </a:rPr>
              <a:t>Enhanced Beacon</a:t>
            </a:r>
          </a:p>
        </p:txBody>
      </p:sp>
      <p:sp>
        <p:nvSpPr>
          <p:cNvPr id="73" name="TextBox 72"/>
          <p:cNvSpPr txBox="1"/>
          <p:nvPr/>
        </p:nvSpPr>
        <p:spPr>
          <a:xfrm rot="5400000">
            <a:off x="7032637" y="2199631"/>
            <a:ext cx="685801" cy="461665"/>
          </a:xfrm>
          <a:prstGeom prst="rect">
            <a:avLst/>
          </a:prstGeom>
          <a:noFill/>
          <a:ln>
            <a:solidFill>
              <a:schemeClr val="tx1"/>
            </a:solidFill>
          </a:ln>
        </p:spPr>
        <p:txBody>
          <a:bodyPr wrap="square" lIns="0" rIns="0" rtlCol="0">
            <a:spAutoFit/>
          </a:bodyPr>
          <a:lstStyle/>
          <a:p>
            <a:pPr algn="ctr"/>
            <a:r>
              <a:rPr lang="en-US" sz="1200" dirty="0" smtClean="0">
                <a:solidFill>
                  <a:schemeClr val="tx1"/>
                </a:solidFill>
              </a:rPr>
              <a:t>Clock alignment</a:t>
            </a:r>
            <a:endParaRPr lang="en-US" sz="1200" dirty="0">
              <a:solidFill>
                <a:schemeClr val="tx1"/>
              </a:solidFill>
            </a:endParaRPr>
          </a:p>
        </p:txBody>
      </p:sp>
      <p:sp>
        <p:nvSpPr>
          <p:cNvPr id="74" name="TextBox 73"/>
          <p:cNvSpPr txBox="1"/>
          <p:nvPr/>
        </p:nvSpPr>
        <p:spPr>
          <a:xfrm rot="5400000">
            <a:off x="6838416" y="3288396"/>
            <a:ext cx="1074243" cy="646331"/>
          </a:xfrm>
          <a:prstGeom prst="rect">
            <a:avLst/>
          </a:prstGeom>
          <a:noFill/>
          <a:ln>
            <a:solidFill>
              <a:schemeClr val="tx1"/>
            </a:solidFill>
          </a:ln>
        </p:spPr>
        <p:txBody>
          <a:bodyPr wrap="square" rtlCol="0">
            <a:spAutoFit/>
          </a:bodyPr>
          <a:lstStyle/>
          <a:p>
            <a:pPr algn="ctr"/>
            <a:r>
              <a:rPr lang="en-US" sz="1200" dirty="0" smtClean="0">
                <a:solidFill>
                  <a:schemeClr val="tx1"/>
                </a:solidFill>
              </a:rPr>
              <a:t>Association + </a:t>
            </a:r>
          </a:p>
          <a:p>
            <a:pPr algn="ctr"/>
            <a:r>
              <a:rPr lang="en-US" sz="1200" dirty="0" smtClean="0">
                <a:solidFill>
                  <a:schemeClr val="tx1"/>
                </a:solidFill>
              </a:rPr>
              <a:t>Timeslot configuration</a:t>
            </a:r>
            <a:endParaRPr lang="en-US" sz="1200" dirty="0">
              <a:solidFill>
                <a:schemeClr val="tx1"/>
              </a:solidFill>
            </a:endParaRPr>
          </a:p>
        </p:txBody>
      </p:sp>
      <p:sp>
        <p:nvSpPr>
          <p:cNvPr id="75" name="Rectangle 74"/>
          <p:cNvSpPr/>
          <p:nvPr/>
        </p:nvSpPr>
        <p:spPr>
          <a:xfrm>
            <a:off x="1295400" y="1747278"/>
            <a:ext cx="1219200" cy="3048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RCCN Device</a:t>
            </a:r>
            <a:endParaRPr lang="en-US" sz="1100" dirty="0">
              <a:solidFill>
                <a:schemeClr val="tx1"/>
              </a:solidFill>
            </a:endParaRPr>
          </a:p>
        </p:txBody>
      </p:sp>
      <p:cxnSp>
        <p:nvCxnSpPr>
          <p:cNvPr id="76" name="Straight Connector 75"/>
          <p:cNvCxnSpPr/>
          <p:nvPr/>
        </p:nvCxnSpPr>
        <p:spPr>
          <a:xfrm>
            <a:off x="1915886" y="2052078"/>
            <a:ext cx="0" cy="4378884"/>
          </a:xfrm>
          <a:prstGeom prst="line">
            <a:avLst/>
          </a:prstGeom>
          <a:ln cmpd="sng">
            <a:prstDash val="solid"/>
          </a:ln>
        </p:spPr>
        <p:style>
          <a:lnRef idx="1">
            <a:schemeClr val="accent1"/>
          </a:lnRef>
          <a:fillRef idx="0">
            <a:schemeClr val="accent1"/>
          </a:fillRef>
          <a:effectRef idx="0">
            <a:schemeClr val="accent1"/>
          </a:effectRef>
          <a:fontRef idx="minor">
            <a:schemeClr val="tx1"/>
          </a:fontRef>
        </p:style>
      </p:cxnSp>
      <p:sp>
        <p:nvSpPr>
          <p:cNvPr id="77" name="Rectangle 76"/>
          <p:cNvSpPr/>
          <p:nvPr/>
        </p:nvSpPr>
        <p:spPr>
          <a:xfrm>
            <a:off x="2448046" y="5440362"/>
            <a:ext cx="2284969" cy="261610"/>
          </a:xfrm>
          <a:prstGeom prst="rect">
            <a:avLst/>
          </a:prstGeom>
          <a:ln>
            <a:noFill/>
          </a:ln>
        </p:spPr>
        <p:txBody>
          <a:bodyPr wrap="square">
            <a:spAutoFit/>
          </a:bodyPr>
          <a:lstStyle/>
          <a:p>
            <a:r>
              <a:rPr lang="en-US" sz="1100" dirty="0" smtClean="0">
                <a:solidFill>
                  <a:schemeClr val="tx1"/>
                </a:solidFill>
              </a:rPr>
              <a:t>Data </a:t>
            </a:r>
            <a:r>
              <a:rPr lang="en-US" sz="1100" dirty="0">
                <a:solidFill>
                  <a:schemeClr val="tx1"/>
                </a:solidFill>
              </a:rPr>
              <a:t>(Broadcast in shared timeslot)</a:t>
            </a:r>
          </a:p>
        </p:txBody>
      </p:sp>
      <p:cxnSp>
        <p:nvCxnSpPr>
          <p:cNvPr id="78" name="Straight Arrow Connector 77"/>
          <p:cNvCxnSpPr/>
          <p:nvPr/>
        </p:nvCxnSpPr>
        <p:spPr>
          <a:xfrm>
            <a:off x="2133601" y="5668962"/>
            <a:ext cx="3962399" cy="0"/>
          </a:xfrm>
          <a:prstGeom prst="straightConnector1">
            <a:avLst/>
          </a:prstGeom>
          <a:ln>
            <a:headEnd type="none"/>
            <a:tailEnd type="triangle"/>
          </a:ln>
        </p:spPr>
        <p:style>
          <a:lnRef idx="1">
            <a:schemeClr val="accent1"/>
          </a:lnRef>
          <a:fillRef idx="0">
            <a:schemeClr val="accent1"/>
          </a:fillRef>
          <a:effectRef idx="0">
            <a:schemeClr val="accent1"/>
          </a:effectRef>
          <a:fontRef idx="minor">
            <a:schemeClr val="tx1"/>
          </a:fontRef>
        </p:style>
      </p:cxnSp>
      <p:sp>
        <p:nvSpPr>
          <p:cNvPr id="79" name="Rectangle 78"/>
          <p:cNvSpPr/>
          <p:nvPr/>
        </p:nvSpPr>
        <p:spPr>
          <a:xfrm>
            <a:off x="3322132" y="5821362"/>
            <a:ext cx="1668188" cy="261610"/>
          </a:xfrm>
          <a:prstGeom prst="rect">
            <a:avLst/>
          </a:prstGeom>
          <a:ln>
            <a:noFill/>
          </a:ln>
        </p:spPr>
        <p:txBody>
          <a:bodyPr wrap="square">
            <a:spAutoFit/>
          </a:bodyPr>
          <a:lstStyle/>
          <a:p>
            <a:r>
              <a:rPr lang="en-US" sz="1100" dirty="0" smtClean="0">
                <a:solidFill>
                  <a:schemeClr val="tx1"/>
                </a:solidFill>
              </a:rPr>
              <a:t>Data (in shared timeslot)</a:t>
            </a:r>
            <a:endParaRPr lang="en-US" sz="1100" dirty="0">
              <a:solidFill>
                <a:schemeClr val="tx1"/>
              </a:solidFill>
            </a:endParaRPr>
          </a:p>
        </p:txBody>
      </p:sp>
      <p:cxnSp>
        <p:nvCxnSpPr>
          <p:cNvPr id="80" name="Straight Arrow Connector 79"/>
          <p:cNvCxnSpPr/>
          <p:nvPr/>
        </p:nvCxnSpPr>
        <p:spPr>
          <a:xfrm flipH="1">
            <a:off x="2133601" y="6066467"/>
            <a:ext cx="3962400" cy="1"/>
          </a:xfrm>
          <a:prstGeom prst="straightConnector1">
            <a:avLst/>
          </a:prstGeom>
          <a:ln>
            <a:headEnd type="none"/>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p:nvPr/>
        </p:nvCxnSpPr>
        <p:spPr>
          <a:xfrm>
            <a:off x="2133600" y="6202362"/>
            <a:ext cx="3962400" cy="0"/>
          </a:xfrm>
          <a:prstGeom prst="straightConnector1">
            <a:avLst/>
          </a:prstGeom>
          <a:ln>
            <a:headEnd type="non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9922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228600"/>
            <a:ext cx="4343400" cy="379512"/>
          </a:xfrm>
        </p:spPr>
        <p:txBody>
          <a:bodyPr/>
          <a:lstStyle/>
          <a:p>
            <a:r>
              <a:rPr lang="en-US" dirty="0" smtClean="0"/>
              <a:t>RCCN </a:t>
            </a:r>
            <a:r>
              <a:rPr lang="en-US" dirty="0" err="1" smtClean="0"/>
              <a:t>Superframe</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1468" y="990600"/>
            <a:ext cx="4483979" cy="14246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278" y="2514600"/>
            <a:ext cx="4648722" cy="10633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685802" y="3726464"/>
            <a:ext cx="2133598" cy="307777"/>
          </a:xfrm>
          <a:prstGeom prst="rect">
            <a:avLst/>
          </a:prstGeom>
          <a:noFill/>
        </p:spPr>
        <p:txBody>
          <a:bodyPr wrap="square" rtlCol="0">
            <a:spAutoFit/>
          </a:bodyPr>
          <a:lstStyle/>
          <a:p>
            <a:r>
              <a:rPr lang="en-US" sz="1400" dirty="0" smtClean="0">
                <a:solidFill>
                  <a:schemeClr val="accent1"/>
                </a:solidFill>
              </a:rPr>
              <a:t>set to </a:t>
            </a:r>
            <a:r>
              <a:rPr lang="en-US" sz="1400" dirty="0" smtClean="0">
                <a:solidFill>
                  <a:schemeClr val="accent1"/>
                </a:solidFill>
              </a:rPr>
              <a:t>1 in RCCN Beacons</a:t>
            </a:r>
            <a:endParaRPr lang="en-US" sz="1400" dirty="0">
              <a:solidFill>
                <a:schemeClr val="accent1"/>
              </a:solidFill>
            </a:endParaRPr>
          </a:p>
        </p:txBody>
      </p:sp>
      <p:cxnSp>
        <p:nvCxnSpPr>
          <p:cNvPr id="9" name="Straight Arrow Connector 18"/>
          <p:cNvCxnSpPr>
            <a:stCxn id="8" idx="3"/>
          </p:cNvCxnSpPr>
          <p:nvPr/>
        </p:nvCxnSpPr>
        <p:spPr>
          <a:xfrm flipV="1">
            <a:off x="2819400" y="3044262"/>
            <a:ext cx="266439" cy="836091"/>
          </a:xfrm>
          <a:prstGeom prst="bentConnector2">
            <a:avLst/>
          </a:prstGeom>
          <a:ln>
            <a:headEnd type="none"/>
            <a:tailEnd type="triangle"/>
          </a:ln>
        </p:spPr>
        <p:style>
          <a:lnRef idx="1">
            <a:schemeClr val="accent1"/>
          </a:lnRef>
          <a:fillRef idx="0">
            <a:schemeClr val="accent1"/>
          </a:fillRef>
          <a:effectRef idx="0">
            <a:schemeClr val="accent1"/>
          </a:effectRef>
          <a:fontRef idx="minor">
            <a:schemeClr val="tx1"/>
          </a:fontRef>
        </p:style>
      </p:cxnSp>
      <p:pic>
        <p:nvPicPr>
          <p:cNvPr id="205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8787" y="4364073"/>
            <a:ext cx="4214880" cy="6366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5"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1468" y="5029200"/>
            <a:ext cx="5100187" cy="711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6"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25949" y="4349045"/>
            <a:ext cx="3479851" cy="5809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80279" y="3724148"/>
            <a:ext cx="5181600" cy="8096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12" name="Table 11"/>
          <p:cNvGraphicFramePr>
            <a:graphicFrameLocks noGrp="1"/>
          </p:cNvGraphicFramePr>
          <p:nvPr>
            <p:extLst>
              <p:ext uri="{D42A27DB-BD31-4B8C-83A1-F6EECF244321}">
                <p14:modId xmlns:p14="http://schemas.microsoft.com/office/powerpoint/2010/main" val="1283323626"/>
              </p:ext>
            </p:extLst>
          </p:nvPr>
        </p:nvGraphicFramePr>
        <p:xfrm>
          <a:off x="2269069" y="5789508"/>
          <a:ext cx="5091720" cy="609600"/>
        </p:xfrm>
        <a:graphic>
          <a:graphicData uri="http://schemas.openxmlformats.org/drawingml/2006/table">
            <a:tbl>
              <a:tblPr firstRow="1" bandRow="1">
                <a:tableStyleId>{5940675A-B579-460E-94D1-54222C63F5DA}</a:tableStyleId>
              </a:tblPr>
              <a:tblGrid>
                <a:gridCol w="855131"/>
                <a:gridCol w="618735"/>
                <a:gridCol w="1371600"/>
                <a:gridCol w="2246254"/>
              </a:tblGrid>
              <a:tr h="213360">
                <a:tc>
                  <a:txBody>
                    <a:bodyPr/>
                    <a:lstStyle/>
                    <a:p>
                      <a:pPr algn="ctr"/>
                      <a:r>
                        <a:rPr lang="en-US" sz="1400" dirty="0" smtClean="0">
                          <a:solidFill>
                            <a:srgbClr val="FF0000"/>
                          </a:solidFill>
                        </a:rPr>
                        <a:t>0x21</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variable</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RCCN descriptor</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baseline="0" dirty="0" smtClean="0">
                          <a:solidFill>
                            <a:srgbClr val="FF0000"/>
                          </a:solidFill>
                        </a:rPr>
                        <a:t>RCCN PAN descriptor</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r>
              <a:tr h="213360">
                <a:tc>
                  <a:txBody>
                    <a:bodyPr/>
                    <a:lstStyle/>
                    <a:p>
                      <a:pPr algn="ctr"/>
                      <a:r>
                        <a:rPr lang="en-US" sz="1400" dirty="0" smtClean="0">
                          <a:solidFill>
                            <a:srgbClr val="FF0000"/>
                          </a:solidFill>
                        </a:rPr>
                        <a:t>0x22</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integer</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Global Time</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Global Time stamp if available</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3" name="TextBox 2"/>
          <p:cNvSpPr txBox="1"/>
          <p:nvPr/>
        </p:nvSpPr>
        <p:spPr>
          <a:xfrm>
            <a:off x="533400" y="5801870"/>
            <a:ext cx="1676922" cy="523220"/>
          </a:xfrm>
          <a:prstGeom prst="rect">
            <a:avLst/>
          </a:prstGeom>
          <a:noFill/>
        </p:spPr>
        <p:txBody>
          <a:bodyPr wrap="square" rtlCol="0">
            <a:spAutoFit/>
          </a:bodyPr>
          <a:lstStyle/>
          <a:p>
            <a:r>
              <a:rPr lang="en-US" sz="1400" b="1" i="1" dirty="0" smtClean="0">
                <a:solidFill>
                  <a:schemeClr val="accent2"/>
                </a:solidFill>
              </a:rPr>
              <a:t>Add two rows to Table 4b</a:t>
            </a:r>
            <a:endParaRPr lang="en-US" sz="1400" b="1" i="1" dirty="0">
              <a:solidFill>
                <a:schemeClr val="accent2"/>
              </a:solidFill>
            </a:endParaRPr>
          </a:p>
        </p:txBody>
      </p:sp>
    </p:spTree>
    <p:extLst>
      <p:ext uri="{BB962C8B-B14F-4D97-AF65-F5344CB8AC3E}">
        <p14:creationId xmlns:p14="http://schemas.microsoft.com/office/powerpoint/2010/main" val="2628337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0"/>
            <a:ext cx="4343400" cy="838201"/>
          </a:xfrm>
        </p:spPr>
        <p:txBody>
          <a:bodyPr/>
          <a:lstStyle/>
          <a:p>
            <a:r>
              <a:rPr lang="en-US" dirty="0" smtClean="0"/>
              <a:t>New IE</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4287954422"/>
              </p:ext>
            </p:extLst>
          </p:nvPr>
        </p:nvGraphicFramePr>
        <p:xfrm>
          <a:off x="1066799" y="1676400"/>
          <a:ext cx="6248400" cy="1127760"/>
        </p:xfrm>
        <a:graphic>
          <a:graphicData uri="http://schemas.openxmlformats.org/drawingml/2006/table">
            <a:tbl>
              <a:tblPr firstRow="1" bandRow="1">
                <a:tableStyleId>{5940675A-B579-460E-94D1-54222C63F5DA}</a:tableStyleId>
              </a:tblPr>
              <a:tblGrid>
                <a:gridCol w="738000"/>
                <a:gridCol w="824100"/>
                <a:gridCol w="781050"/>
                <a:gridCol w="781050"/>
                <a:gridCol w="781050"/>
                <a:gridCol w="781050"/>
                <a:gridCol w="723901"/>
                <a:gridCol w="838199"/>
              </a:tblGrid>
              <a:tr h="213360">
                <a:tc gridSpan="2">
                  <a:txBody>
                    <a:bodyPr/>
                    <a:lstStyle/>
                    <a:p>
                      <a:pPr algn="ctr"/>
                      <a:r>
                        <a:rPr lang="en-US" sz="1400" dirty="0" smtClean="0">
                          <a:solidFill>
                            <a:srgbClr val="FF0000"/>
                          </a:solidFill>
                        </a:rPr>
                        <a:t>Octet: 1</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400" dirty="0">
                        <a:solidFill>
                          <a:schemeClr val="accent2"/>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1</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1</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1</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variable</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1</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variable</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r>
              <a:tr h="213360">
                <a:tc>
                  <a:txBody>
                    <a:bodyPr/>
                    <a:lstStyle/>
                    <a:p>
                      <a:pPr algn="ctr"/>
                      <a:r>
                        <a:rPr lang="en-US" sz="1400" dirty="0" smtClean="0">
                          <a:solidFill>
                            <a:srgbClr val="FF0000"/>
                          </a:solidFill>
                        </a:rPr>
                        <a:t>bits:0-3</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Bit:4-7</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r>
              <a:tr h="213360">
                <a:tc>
                  <a:txBody>
                    <a:bodyPr/>
                    <a:lstStyle/>
                    <a:p>
                      <a:pPr algn="ctr"/>
                      <a:r>
                        <a:rPr lang="en-US" sz="1400" dirty="0" smtClean="0">
                          <a:solidFill>
                            <a:srgbClr val="FF0000"/>
                          </a:solidFill>
                        </a:rPr>
                        <a:t>version</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reserved</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Shared TS</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Management TS</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GTS</a:t>
                      </a:r>
                      <a:r>
                        <a:rPr lang="en-US" sz="1400" baseline="0" dirty="0" smtClean="0">
                          <a:solidFill>
                            <a:srgbClr val="FF0000"/>
                          </a:solidFill>
                        </a:rPr>
                        <a:t> TS</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Network ID</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Device Type</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capabilities</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8" name="TextBox 7"/>
          <p:cNvSpPr txBox="1"/>
          <p:nvPr/>
        </p:nvSpPr>
        <p:spPr>
          <a:xfrm>
            <a:off x="1087967" y="1142999"/>
            <a:ext cx="3581400" cy="523220"/>
          </a:xfrm>
          <a:prstGeom prst="rect">
            <a:avLst/>
          </a:prstGeom>
          <a:noFill/>
        </p:spPr>
        <p:txBody>
          <a:bodyPr wrap="square" rtlCol="0">
            <a:spAutoFit/>
          </a:bodyPr>
          <a:lstStyle/>
          <a:p>
            <a:r>
              <a:rPr lang="en-US" sz="1400" b="1" i="1" dirty="0" smtClean="0">
                <a:solidFill>
                  <a:schemeClr val="accent2"/>
                </a:solidFill>
              </a:rPr>
              <a:t>Add new </a:t>
            </a:r>
            <a:r>
              <a:rPr lang="en-US" sz="1400" b="1" i="1" dirty="0" err="1" smtClean="0">
                <a:solidFill>
                  <a:schemeClr val="accent2"/>
                </a:solidFill>
              </a:rPr>
              <a:t>subclause</a:t>
            </a:r>
            <a:r>
              <a:rPr lang="en-US" sz="1400" b="1" i="1" dirty="0" smtClean="0">
                <a:solidFill>
                  <a:schemeClr val="accent2"/>
                </a:solidFill>
              </a:rPr>
              <a:t> in 5.2.4:</a:t>
            </a:r>
          </a:p>
          <a:p>
            <a:r>
              <a:rPr lang="en-US" sz="1400" dirty="0" smtClean="0">
                <a:solidFill>
                  <a:schemeClr val="accent2"/>
                </a:solidFill>
              </a:rPr>
              <a:t>RCCN </a:t>
            </a:r>
            <a:r>
              <a:rPr lang="en-US" sz="1400" dirty="0" smtClean="0">
                <a:solidFill>
                  <a:schemeClr val="accent2"/>
                </a:solidFill>
              </a:rPr>
              <a:t>descriptor </a:t>
            </a:r>
            <a:r>
              <a:rPr lang="en-US" sz="1400" dirty="0" smtClean="0">
                <a:solidFill>
                  <a:schemeClr val="accent2"/>
                </a:solidFill>
              </a:rPr>
              <a:t>IE</a:t>
            </a:r>
            <a:endParaRPr lang="en-US" sz="1400" dirty="0">
              <a:solidFill>
                <a:schemeClr val="accent2"/>
              </a:solidFill>
            </a:endParaRPr>
          </a:p>
        </p:txBody>
      </p:sp>
      <p:sp>
        <p:nvSpPr>
          <p:cNvPr id="9" name="TextBox 8"/>
          <p:cNvSpPr txBox="1"/>
          <p:nvPr/>
        </p:nvSpPr>
        <p:spPr>
          <a:xfrm>
            <a:off x="1087966" y="2971800"/>
            <a:ext cx="5998633" cy="3539430"/>
          </a:xfrm>
          <a:prstGeom prst="rect">
            <a:avLst/>
          </a:prstGeom>
          <a:noFill/>
        </p:spPr>
        <p:txBody>
          <a:bodyPr wrap="square" rtlCol="0">
            <a:spAutoFit/>
          </a:bodyPr>
          <a:lstStyle/>
          <a:p>
            <a:r>
              <a:rPr lang="en-US" sz="1400" dirty="0" smtClean="0">
                <a:solidFill>
                  <a:srgbClr val="FF0000"/>
                </a:solidFill>
              </a:rPr>
              <a:t>The RCC Network (RCCN)Descriptor IE is used in enhanced beacons to signal that an RCCN PAN is present and describes the </a:t>
            </a:r>
            <a:r>
              <a:rPr lang="en-US" sz="1400" dirty="0" err="1" smtClean="0">
                <a:solidFill>
                  <a:srgbClr val="FF0000"/>
                </a:solidFill>
              </a:rPr>
              <a:t>superframe</a:t>
            </a:r>
            <a:r>
              <a:rPr lang="en-US" sz="1400" dirty="0" smtClean="0">
                <a:solidFill>
                  <a:srgbClr val="FF0000"/>
                </a:solidFill>
              </a:rPr>
              <a:t> configuration in use.  The Version field indicates the </a:t>
            </a:r>
            <a:r>
              <a:rPr lang="en-US" sz="1400" dirty="0" err="1" smtClean="0">
                <a:solidFill>
                  <a:srgbClr val="FF0000"/>
                </a:solidFill>
              </a:rPr>
              <a:t>superframe</a:t>
            </a:r>
            <a:r>
              <a:rPr lang="en-US" sz="1400" dirty="0" smtClean="0">
                <a:solidFill>
                  <a:srgbClr val="FF0000"/>
                </a:solidFill>
              </a:rPr>
              <a:t> version and shall be set to 0 for this version of the standard</a:t>
            </a:r>
          </a:p>
          <a:p>
            <a:r>
              <a:rPr lang="en-US" sz="1400" dirty="0" smtClean="0">
                <a:solidFill>
                  <a:srgbClr val="FF0000"/>
                </a:solidFill>
              </a:rPr>
              <a:t>The TS field indicates the total number of </a:t>
            </a:r>
            <a:r>
              <a:rPr lang="en-US" sz="1400" dirty="0" err="1" smtClean="0">
                <a:solidFill>
                  <a:srgbClr val="FF0000"/>
                </a:solidFill>
              </a:rPr>
              <a:t>superframe</a:t>
            </a:r>
            <a:r>
              <a:rPr lang="en-US" sz="1400" dirty="0" smtClean="0">
                <a:solidFill>
                  <a:srgbClr val="FF0000"/>
                </a:solidFill>
              </a:rPr>
              <a:t> slots in the </a:t>
            </a:r>
            <a:r>
              <a:rPr lang="en-US" sz="1400" dirty="0" err="1" smtClean="0">
                <a:solidFill>
                  <a:srgbClr val="FF0000"/>
                </a:solidFill>
              </a:rPr>
              <a:t>superframe</a:t>
            </a:r>
            <a:r>
              <a:rPr lang="en-US" sz="1400" dirty="0" smtClean="0">
                <a:solidFill>
                  <a:srgbClr val="FF0000"/>
                </a:solidFill>
              </a:rPr>
              <a:t>; Slots not indicated as management or GTS slots are allocated to the shared CAP.</a:t>
            </a:r>
          </a:p>
          <a:p>
            <a:r>
              <a:rPr lang="en-US" sz="1400" dirty="0" smtClean="0">
                <a:solidFill>
                  <a:srgbClr val="FF0000"/>
                </a:solidFill>
              </a:rPr>
              <a:t>The management TS field indicates the number of </a:t>
            </a:r>
            <a:r>
              <a:rPr lang="en-US" sz="1400" dirty="0" err="1" smtClean="0">
                <a:solidFill>
                  <a:srgbClr val="FF0000"/>
                </a:solidFill>
              </a:rPr>
              <a:t>superframe</a:t>
            </a:r>
            <a:r>
              <a:rPr lang="en-US" sz="1400" dirty="0" smtClean="0">
                <a:solidFill>
                  <a:srgbClr val="FF0000"/>
                </a:solidFill>
              </a:rPr>
              <a:t> slots in the management period with floor(n/2) slots allocated for </a:t>
            </a:r>
            <a:r>
              <a:rPr lang="en-US" sz="1400" dirty="0">
                <a:solidFill>
                  <a:srgbClr val="FF0000"/>
                </a:solidFill>
              </a:rPr>
              <a:t>downlink (</a:t>
            </a:r>
            <a:r>
              <a:rPr lang="en-US" sz="1400" dirty="0" smtClean="0">
                <a:solidFill>
                  <a:srgbClr val="FF0000"/>
                </a:solidFill>
              </a:rPr>
              <a:t>response) and the remainder allocated for uplink </a:t>
            </a:r>
            <a:r>
              <a:rPr lang="en-US" sz="1400" dirty="0">
                <a:solidFill>
                  <a:srgbClr val="FF0000"/>
                </a:solidFill>
              </a:rPr>
              <a:t>(request</a:t>
            </a:r>
            <a:r>
              <a:rPr lang="en-US" sz="1400" dirty="0" smtClean="0">
                <a:solidFill>
                  <a:srgbClr val="FF0000"/>
                </a:solidFill>
              </a:rPr>
              <a:t>).</a:t>
            </a:r>
          </a:p>
          <a:p>
            <a:r>
              <a:rPr lang="en-US" sz="1400" dirty="0" smtClean="0">
                <a:solidFill>
                  <a:srgbClr val="FF0000"/>
                </a:solidFill>
              </a:rPr>
              <a:t>The GTS TS field indicates the number of </a:t>
            </a:r>
            <a:r>
              <a:rPr lang="en-US" sz="1400" dirty="0" err="1" smtClean="0">
                <a:solidFill>
                  <a:srgbClr val="FF0000"/>
                </a:solidFill>
              </a:rPr>
              <a:t>superframe</a:t>
            </a:r>
            <a:r>
              <a:rPr lang="en-US" sz="1400" dirty="0" smtClean="0">
                <a:solidFill>
                  <a:srgbClr val="FF0000"/>
                </a:solidFill>
              </a:rPr>
              <a:t> slots allocated for the CFP. </a:t>
            </a:r>
          </a:p>
          <a:p>
            <a:r>
              <a:rPr lang="en-US" sz="1400" dirty="0" smtClean="0">
                <a:solidFill>
                  <a:srgbClr val="FF0000"/>
                </a:solidFill>
              </a:rPr>
              <a:t>The </a:t>
            </a:r>
            <a:r>
              <a:rPr lang="en-US" sz="1400" dirty="0" err="1" smtClean="0">
                <a:solidFill>
                  <a:srgbClr val="FF0000"/>
                </a:solidFill>
              </a:rPr>
              <a:t>Netowrk</a:t>
            </a:r>
            <a:r>
              <a:rPr lang="en-US" sz="1400" dirty="0" smtClean="0">
                <a:solidFill>
                  <a:srgbClr val="FF0000"/>
                </a:solidFill>
              </a:rPr>
              <a:t>  ID field contains an counted string of octets which contains a network specific identification; the first octet is the length of the string;</a:t>
            </a:r>
          </a:p>
          <a:p>
            <a:r>
              <a:rPr lang="en-US" sz="1400" dirty="0" smtClean="0">
                <a:solidFill>
                  <a:srgbClr val="FF0000"/>
                </a:solidFill>
              </a:rPr>
              <a:t>The Device Type field contains an application specific device type indication – the definition of device types is out of scope of this standard</a:t>
            </a:r>
          </a:p>
          <a:p>
            <a:r>
              <a:rPr lang="en-US" sz="1400" dirty="0" smtClean="0">
                <a:solidFill>
                  <a:srgbClr val="FF0000"/>
                </a:solidFill>
              </a:rPr>
              <a:t>The capabilities field includes TBD [should instead just add an RCC Capabilities IE?)</a:t>
            </a:r>
            <a:endParaRPr lang="en-US" sz="1400" dirty="0">
              <a:solidFill>
                <a:srgbClr val="FF0000"/>
              </a:solidFill>
            </a:endParaRPr>
          </a:p>
        </p:txBody>
      </p:sp>
    </p:spTree>
    <p:extLst>
      <p:ext uri="{BB962C8B-B14F-4D97-AF65-F5344CB8AC3E}">
        <p14:creationId xmlns:p14="http://schemas.microsoft.com/office/powerpoint/2010/main" val="3690031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2971800" cy="457200"/>
          </a:xfrm>
        </p:spPr>
        <p:txBody>
          <a:bodyPr/>
          <a:lstStyle/>
          <a:p>
            <a:r>
              <a:rPr lang="en-US" dirty="0" smtClean="0"/>
              <a:t>New IE</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676304743"/>
              </p:ext>
            </p:extLst>
          </p:nvPr>
        </p:nvGraphicFramePr>
        <p:xfrm>
          <a:off x="2878667" y="2175203"/>
          <a:ext cx="2057400" cy="609600"/>
        </p:xfrm>
        <a:graphic>
          <a:graphicData uri="http://schemas.openxmlformats.org/drawingml/2006/table">
            <a:tbl>
              <a:tblPr firstRow="1" bandRow="1">
                <a:tableStyleId>{5940675A-B579-460E-94D1-54222C63F5DA}</a:tableStyleId>
              </a:tblPr>
              <a:tblGrid>
                <a:gridCol w="2057400"/>
              </a:tblGrid>
              <a:tr h="213360">
                <a:tc>
                  <a:txBody>
                    <a:bodyPr/>
                    <a:lstStyle/>
                    <a:p>
                      <a:pPr algn="ctr"/>
                      <a:r>
                        <a:rPr lang="en-US" sz="1400" dirty="0" smtClean="0">
                          <a:solidFill>
                            <a:srgbClr val="FF0000"/>
                          </a:solidFill>
                        </a:rPr>
                        <a:t>Octets: 4</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r>
              <a:tr h="213360">
                <a:tc>
                  <a:txBody>
                    <a:bodyPr/>
                    <a:lstStyle/>
                    <a:p>
                      <a:pPr algn="ctr"/>
                      <a:r>
                        <a:rPr lang="en-US" sz="1400" dirty="0" smtClean="0">
                          <a:solidFill>
                            <a:srgbClr val="FF0000"/>
                          </a:solidFill>
                        </a:rPr>
                        <a:t>Global Time in seconds</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8" name="TextBox 7"/>
          <p:cNvSpPr txBox="1"/>
          <p:nvPr/>
        </p:nvSpPr>
        <p:spPr>
          <a:xfrm>
            <a:off x="1066800" y="2819400"/>
            <a:ext cx="6303433" cy="1384995"/>
          </a:xfrm>
          <a:prstGeom prst="rect">
            <a:avLst/>
          </a:prstGeom>
          <a:noFill/>
        </p:spPr>
        <p:txBody>
          <a:bodyPr wrap="square" rtlCol="0">
            <a:spAutoFit/>
          </a:bodyPr>
          <a:lstStyle/>
          <a:p>
            <a:r>
              <a:rPr lang="en-US" sz="1400" b="1" i="1" dirty="0" smtClean="0">
                <a:solidFill>
                  <a:schemeClr val="accent2"/>
                </a:solidFill>
              </a:rPr>
              <a:t>Add new </a:t>
            </a:r>
            <a:r>
              <a:rPr lang="en-US" sz="1400" b="1" i="1" dirty="0" err="1" smtClean="0">
                <a:solidFill>
                  <a:schemeClr val="accent2"/>
                </a:solidFill>
              </a:rPr>
              <a:t>subclause</a:t>
            </a:r>
            <a:r>
              <a:rPr lang="en-US" sz="1400" b="1" i="1" dirty="0" smtClean="0">
                <a:solidFill>
                  <a:schemeClr val="accent2"/>
                </a:solidFill>
              </a:rPr>
              <a:t> in 5.2.4:</a:t>
            </a:r>
          </a:p>
          <a:p>
            <a:r>
              <a:rPr lang="en-US" sz="1400" dirty="0" smtClean="0">
                <a:solidFill>
                  <a:srgbClr val="FF0000"/>
                </a:solidFill>
              </a:rPr>
              <a:t>Global Time IE is used to distribute a network wide time reference. </a:t>
            </a:r>
            <a:r>
              <a:rPr lang="en-US" sz="1400" dirty="0" err="1" smtClean="0">
                <a:solidFill>
                  <a:srgbClr val="FF0000"/>
                </a:solidFill>
              </a:rPr>
              <a:t>Presenence</a:t>
            </a:r>
            <a:r>
              <a:rPr lang="en-US" sz="1400" dirty="0" smtClean="0">
                <a:solidFill>
                  <a:srgbClr val="FF0000"/>
                </a:solidFill>
              </a:rPr>
              <a:t> of this IE indicates the transmitting device has a reference to global time, for example, GPS reference time.  The Global Time field contains the number of seconds since </a:t>
            </a:r>
            <a:r>
              <a:rPr lang="en-US" sz="1400" dirty="0" err="1">
                <a:solidFill>
                  <a:srgbClr val="FF0000"/>
                </a:solidFill>
              </a:rPr>
              <a:t>since</a:t>
            </a:r>
            <a:r>
              <a:rPr lang="en-US" sz="1400" dirty="0">
                <a:solidFill>
                  <a:srgbClr val="FF0000"/>
                </a:solidFill>
              </a:rPr>
              <a:t> 00:00:00 UTC, Jan </a:t>
            </a:r>
            <a:r>
              <a:rPr lang="en-US" sz="1400" dirty="0" smtClean="0">
                <a:solidFill>
                  <a:srgbClr val="FF0000"/>
                </a:solidFill>
              </a:rPr>
              <a:t>1,1970.</a:t>
            </a:r>
            <a:endParaRPr lang="en-US" sz="1400" dirty="0">
              <a:solidFill>
                <a:srgbClr val="FF0000"/>
              </a:solidFill>
            </a:endParaRPr>
          </a:p>
          <a:p>
            <a:r>
              <a:rPr lang="en-US" sz="1400" dirty="0" smtClean="0">
                <a:solidFill>
                  <a:srgbClr val="FF0000"/>
                </a:solidFill>
              </a:rPr>
              <a:t> </a:t>
            </a:r>
            <a:endParaRPr lang="en-US" sz="1400" dirty="0">
              <a:solidFill>
                <a:srgbClr val="FF0000"/>
              </a:solidFill>
            </a:endParaRPr>
          </a:p>
        </p:txBody>
      </p:sp>
    </p:spTree>
    <p:extLst>
      <p:ext uri="{BB962C8B-B14F-4D97-AF65-F5344CB8AC3E}">
        <p14:creationId xmlns:p14="http://schemas.microsoft.com/office/powerpoint/2010/main" val="852216640"/>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2273</TotalTime>
  <Words>1223</Words>
  <Application>Microsoft Office PowerPoint</Application>
  <PresentationFormat>On-screen Show (4:3)</PresentationFormat>
  <Paragraphs>228</Paragraphs>
  <Slides>13</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 Unicode MS</vt:lpstr>
      <vt:lpstr>Gulim</vt:lpstr>
      <vt:lpstr>MS Gothic</vt:lpstr>
      <vt:lpstr>Arial</vt:lpstr>
      <vt:lpstr>Calibri</vt:lpstr>
      <vt:lpstr>Times New Roman</vt:lpstr>
      <vt:lpstr>802-11-Submission</vt:lpstr>
      <vt:lpstr>PowerPoint Presentation</vt:lpstr>
      <vt:lpstr>PowerPoint Presentation</vt:lpstr>
      <vt:lpstr>PowerPoint Presentation</vt:lpstr>
      <vt:lpstr>Peer-to-Peer without Coordinator</vt:lpstr>
      <vt:lpstr>RCCN Superframe Structure</vt:lpstr>
      <vt:lpstr>RCCN Example</vt:lpstr>
      <vt:lpstr>RCCN Superframe</vt:lpstr>
      <vt:lpstr>New IE</vt:lpstr>
      <vt:lpstr>New IE</vt:lpstr>
      <vt:lpstr>MAC PIB for RCCN</vt:lpstr>
      <vt:lpstr>MLME primitives</vt:lpstr>
      <vt:lpstr>MLME primitives</vt:lpstr>
      <vt:lpstr>GTS carried in Association Request</vt:lpstr>
    </vt:vector>
  </TitlesOfParts>
  <Company>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March 2013</dc:title>
  <dc:creator>Jon Rosdahl</dc:creator>
  <cp:keywords>March 2013</cp:keywords>
  <cp:lastModifiedBy>Benjamin Rolfe</cp:lastModifiedBy>
  <cp:revision>49</cp:revision>
  <cp:lastPrinted>1601-01-01T00:00:00Z</cp:lastPrinted>
  <dcterms:created xsi:type="dcterms:W3CDTF">2012-05-13T15:07:35Z</dcterms:created>
  <dcterms:modified xsi:type="dcterms:W3CDTF">2013-05-29T16:54:11Z</dcterms:modified>
</cp:coreProperties>
</file>