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75" r:id="rId2"/>
    <p:sldId id="287" r:id="rId3"/>
    <p:sldId id="278" r:id="rId4"/>
    <p:sldId id="279" r:id="rId5"/>
    <p:sldId id="280" r:id="rId6"/>
    <p:sldId id="281" r:id="rId7"/>
    <p:sldId id="282" r:id="rId8"/>
    <p:sldId id="283" r:id="rId9"/>
    <p:sldId id="284" r:id="rId10"/>
    <p:sldId id="285" r:id="rId11"/>
    <p:sldId id="286"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566" autoAdjust="0"/>
  </p:normalViewPr>
  <p:slideViewPr>
    <p:cSldViewPr>
      <p:cViewPr varScale="1">
        <p:scale>
          <a:sx n="78" d="100"/>
          <a:sy n="78" d="100"/>
        </p:scale>
        <p:origin x="1594" y="62"/>
      </p:cViewPr>
      <p:guideLst>
        <p:guide orient="horz" pos="2160"/>
        <p:guide pos="288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57" d="100"/>
          <a:sy n="57" d="100"/>
        </p:scale>
        <p:origin x="-1062"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802.11-13/0186r0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7367200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802.11-13/0186r0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2013</a:t>
            </a:r>
            <a:endParaRPr lang="en-US"/>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381066250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802.11-13/0186r0</a:t>
            </a:r>
            <a:endParaRPr lang="en-US" dirty="0"/>
          </a:p>
        </p:txBody>
      </p:sp>
      <p:sp>
        <p:nvSpPr>
          <p:cNvPr id="5" name="Date Placeholder 4"/>
          <p:cNvSpPr>
            <a:spLocks noGrp="1"/>
          </p:cNvSpPr>
          <p:nvPr>
            <p:ph type="dt" idx="11"/>
          </p:nvPr>
        </p:nvSpPr>
        <p:spPr/>
        <p:txBody>
          <a:bodyPr/>
          <a:lstStyle/>
          <a:p>
            <a:pPr>
              <a:defRPr/>
            </a:pPr>
            <a:r>
              <a:rPr lang="en-US" smtClean="0"/>
              <a:t>March 2013</a:t>
            </a:r>
            <a:endParaRPr lang="en-US"/>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7</a:t>
            </a:fld>
            <a:endParaRPr lang="en-US"/>
          </a:p>
        </p:txBody>
      </p:sp>
    </p:spTree>
    <p:extLst>
      <p:ext uri="{BB962C8B-B14F-4D97-AF65-F5344CB8AC3E}">
        <p14:creationId xmlns:p14="http://schemas.microsoft.com/office/powerpoint/2010/main" val="1161684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May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Yale Lee (</a:t>
            </a:r>
            <a:r>
              <a:rPr lang="en-GB" dirty="0" err="1" smtClean="0"/>
              <a:t>LiLee</a:t>
            </a:r>
            <a:r>
              <a:rPr lang="en-GB" dirty="0" smtClean="0"/>
              <a:t>), Benjamin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May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Yale Lee (</a:t>
            </a:r>
            <a:r>
              <a:rPr lang="en-GB" dirty="0" err="1" smtClean="0"/>
              <a:t>LiLee</a:t>
            </a:r>
            <a:r>
              <a:rPr lang="en-GB" dirty="0" smtClean="0"/>
              <a:t>), Benjamin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dirty="0" smtClean="0"/>
              <a:t>May 2013</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Yale Lee (</a:t>
            </a:r>
            <a:r>
              <a:rPr lang="en-GB" dirty="0" err="1" smtClean="0"/>
              <a:t>LiLee</a:t>
            </a:r>
            <a:r>
              <a:rPr lang="en-GB" dirty="0" smtClean="0"/>
              <a:t>), Benjamin Rolfe (BCA)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Submission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727605" y="6450012"/>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15-13-0263-00-004p</a:t>
            </a:r>
            <a:endParaRPr lang="en-US" sz="1800" b="1" dirty="0" smtClean="0">
              <a:solidFill>
                <a:schemeClr val="tx1"/>
              </a:solidFill>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dirty="0" smtClean="0"/>
              <a:t>May 2013</a:t>
            </a:r>
            <a:endParaRPr lang="en-US" dirty="0" smtClean="0"/>
          </a:p>
        </p:txBody>
      </p:sp>
      <p:sp>
        <p:nvSpPr>
          <p:cNvPr id="5" name="Footer Placeholder 4"/>
          <p:cNvSpPr>
            <a:spLocks noGrp="1"/>
          </p:cNvSpPr>
          <p:nvPr>
            <p:ph type="ftr" idx="11"/>
          </p:nvPr>
        </p:nvSpPr>
        <p:spPr/>
        <p:txBody>
          <a:bodyPr/>
          <a:lstStyle/>
          <a:p>
            <a:pPr>
              <a:defRPr/>
            </a:pPr>
            <a:r>
              <a:rPr lang="en-GB" dirty="0"/>
              <a:t>Yale Lee (</a:t>
            </a:r>
            <a:r>
              <a:rPr lang="en-GB" dirty="0" err="1"/>
              <a:t>LiLee</a:t>
            </a:r>
            <a:r>
              <a:rPr lang="en-GB" dirty="0"/>
              <a:t>), Benjamin Rolfe (BCA)</a:t>
            </a:r>
            <a:endParaRPr lang="en-GB" dirty="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b="1" dirty="0" smtClean="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LB89 MAC Additions for RCC</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4 May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a:t>
            </a:r>
            <a:r>
              <a:rPr lang="en-US" altLang="ko-KR" sz="1600" dirty="0" smtClean="0">
                <a:solidFill>
                  <a:schemeClr val="tx1"/>
                </a:solidFill>
                <a:ea typeface="굴림" pitchFamily="50" charset="-127"/>
              </a:rPr>
              <a:t>), Yale Lee (</a:t>
            </a:r>
            <a:r>
              <a:rPr lang="en-US" altLang="ko-KR" sz="1600" dirty="0" err="1" smtClean="0">
                <a:solidFill>
                  <a:schemeClr val="tx1"/>
                </a:solidFill>
                <a:ea typeface="굴림" pitchFamily="50" charset="-127"/>
              </a:rPr>
              <a:t>LiLee</a:t>
            </a:r>
            <a:r>
              <a:rPr lang="en-US" altLang="ko-KR" sz="1600" dirty="0" smtClean="0">
                <a:solidFill>
                  <a:schemeClr val="tx1"/>
                </a:solidFill>
                <a:ea typeface="굴림" pitchFamily="50" charset="-127"/>
              </a:rPr>
              <a:t>)</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t>
            </a:r>
            <a:r>
              <a:rPr lang="en-US" altLang="ko-KR" sz="1600" dirty="0" smtClean="0">
                <a:solidFill>
                  <a:schemeClr val="tx1"/>
                </a:solidFill>
                <a:ea typeface="굴림" pitchFamily="50" charset="-127"/>
              </a:rPr>
              <a:t>Associates, </a:t>
            </a:r>
            <a:r>
              <a:rPr lang="en-US" altLang="ko-KR" sz="1600" dirty="0" err="1" smtClean="0">
                <a:solidFill>
                  <a:schemeClr val="tx1"/>
                </a:solidFill>
                <a:ea typeface="굴림" pitchFamily="50" charset="-127"/>
              </a:rPr>
              <a:t>LiLee</a:t>
            </a:r>
            <a:r>
              <a:rPr lang="en-US" altLang="ko-KR" sz="1600" dirty="0" smtClean="0">
                <a:solidFill>
                  <a:schemeClr val="tx1"/>
                </a:solidFill>
                <a:ea typeface="굴림" pitchFamily="50" charset="-127"/>
              </a:rPr>
              <a:t> Systems</a:t>
            </a:r>
            <a:endParaRPr lang="en-US" altLang="ko-KR" sz="1600" dirty="0" smtClean="0">
              <a:solidFill>
                <a:schemeClr val="tx1"/>
              </a:solidFill>
              <a:ea typeface="굴림" pitchFamily="50" charset="-127"/>
            </a:endParaRPr>
          </a:p>
          <a:p>
            <a:r>
              <a:rPr lang="en-US" altLang="ko-KR" sz="1600" dirty="0" smtClean="0">
                <a:solidFill>
                  <a:schemeClr val="tx1"/>
                </a:solidFill>
                <a:ea typeface="굴림" pitchFamily="50" charset="-127"/>
              </a:rPr>
              <a:t>Address</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Comment submission for WG 15 LB89</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Presents proposed changes in support of submitted </a:t>
            </a:r>
            <a:r>
              <a:rPr lang="en-US" altLang="ko-KR" sz="1600" dirty="0" err="1" smtClean="0">
                <a:solidFill>
                  <a:schemeClr val="tx1"/>
                </a:solidFill>
                <a:ea typeface="굴림" pitchFamily="50" charset="-127"/>
              </a:rPr>
              <a:t>coments</a:t>
            </a:r>
            <a:r>
              <a:rPr lang="en-US" altLang="ko-KR" sz="1600" dirty="0" smtClean="0">
                <a:solidFill>
                  <a:schemeClr val="tx1"/>
                </a:solidFill>
                <a:ea typeface="굴림" pitchFamily="50" charset="-127"/>
              </a:rPr>
              <a:t>; proposes additional MAC content to support the proposed RCC PHY and scope of the amendment.</a:t>
            </a: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Comment submission </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GTS carried in Association Request</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3520" y="4953000"/>
            <a:ext cx="2809295" cy="7124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1468" y="5674764"/>
            <a:ext cx="3258997" cy="7520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Straight Arrow Connector 5"/>
          <p:cNvCxnSpPr>
            <a:stCxn id="18" idx="1"/>
          </p:cNvCxnSpPr>
          <p:nvPr/>
        </p:nvCxnSpPr>
        <p:spPr>
          <a:xfrm rot="10800000" flipV="1">
            <a:off x="5774569" y="5183832"/>
            <a:ext cx="92124" cy="488853"/>
          </a:xfrm>
          <a:prstGeom prst="bentConnector2">
            <a:avLst/>
          </a:prstGeom>
          <a:ln>
            <a:solidFill>
              <a:srgbClr val="C00000"/>
            </a:solidFill>
            <a:headEnd type="none"/>
            <a:tailEnd type="triangle"/>
          </a:ln>
        </p:spPr>
        <p:style>
          <a:lnRef idx="1">
            <a:schemeClr val="accent1"/>
          </a:lnRef>
          <a:fillRef idx="0">
            <a:schemeClr val="accent1"/>
          </a:fillRef>
          <a:effectRef idx="0">
            <a:schemeClr val="accent1"/>
          </a:effectRef>
          <a:fontRef idx="minor">
            <a:schemeClr val="tx1"/>
          </a:fontRef>
        </p:style>
      </p:cxn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3520" y="2590800"/>
            <a:ext cx="3728079" cy="8263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6358" y="3468968"/>
            <a:ext cx="4699629" cy="8281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TextBox 16"/>
          <p:cNvSpPr txBox="1"/>
          <p:nvPr/>
        </p:nvSpPr>
        <p:spPr>
          <a:xfrm>
            <a:off x="5675005" y="4403336"/>
            <a:ext cx="2783194" cy="461665"/>
          </a:xfrm>
          <a:prstGeom prst="rect">
            <a:avLst/>
          </a:prstGeom>
          <a:noFill/>
        </p:spPr>
        <p:txBody>
          <a:bodyPr wrap="square" rtlCol="0">
            <a:spAutoFit/>
          </a:bodyPr>
          <a:lstStyle/>
          <a:p>
            <a:r>
              <a:rPr lang="en-US" sz="1200" b="1" dirty="0">
                <a:solidFill>
                  <a:srgbClr val="FF0000"/>
                </a:solidFill>
              </a:rPr>
              <a:t>Use 4th bit to indicate GTS request attached</a:t>
            </a:r>
          </a:p>
        </p:txBody>
      </p:sp>
      <p:sp>
        <p:nvSpPr>
          <p:cNvPr id="18" name="TextBox 17"/>
          <p:cNvSpPr txBox="1"/>
          <p:nvPr/>
        </p:nvSpPr>
        <p:spPr>
          <a:xfrm>
            <a:off x="5866693" y="4953000"/>
            <a:ext cx="2250500" cy="461665"/>
          </a:xfrm>
          <a:prstGeom prst="rect">
            <a:avLst/>
          </a:prstGeom>
          <a:noFill/>
        </p:spPr>
        <p:txBody>
          <a:bodyPr wrap="square" rtlCol="0">
            <a:spAutoFit/>
          </a:bodyPr>
          <a:lstStyle>
            <a:defPPr>
              <a:defRPr lang="en-US"/>
            </a:defPPr>
            <a:lvl1pPr>
              <a:defRPr sz="1400"/>
            </a:lvl1pPr>
          </a:lstStyle>
          <a:p>
            <a:r>
              <a:rPr lang="en-US" sz="1200" b="1" dirty="0">
                <a:solidFill>
                  <a:srgbClr val="FF0000"/>
                </a:solidFill>
              </a:rPr>
              <a:t>Use 6th bit to indicate more GTS requests</a:t>
            </a:r>
          </a:p>
        </p:txBody>
      </p:sp>
      <p:cxnSp>
        <p:nvCxnSpPr>
          <p:cNvPr id="19" name="Straight Arrow Connector 18"/>
          <p:cNvCxnSpPr>
            <a:stCxn id="17" idx="1"/>
          </p:cNvCxnSpPr>
          <p:nvPr/>
        </p:nvCxnSpPr>
        <p:spPr>
          <a:xfrm rot="10800000">
            <a:off x="5564361" y="3919431"/>
            <a:ext cx="110645" cy="714739"/>
          </a:xfrm>
          <a:prstGeom prst="bentConnector2">
            <a:avLst/>
          </a:prstGeom>
          <a:ln>
            <a:solidFill>
              <a:srgbClr val="C00000"/>
            </a:solidFill>
            <a:headEnd type="none"/>
            <a:tailEnd type="triangle"/>
          </a:ln>
        </p:spPr>
        <p:style>
          <a:lnRef idx="1">
            <a:schemeClr val="accent1"/>
          </a:lnRef>
          <a:fillRef idx="0">
            <a:schemeClr val="accent1"/>
          </a:fillRef>
          <a:effectRef idx="0">
            <a:schemeClr val="accent1"/>
          </a:effectRef>
          <a:fontRef idx="minor">
            <a:schemeClr val="tx1"/>
          </a:fontRef>
        </p:style>
      </p:cxnSp>
      <p:graphicFrame>
        <p:nvGraphicFramePr>
          <p:cNvPr id="28" name="Table 27"/>
          <p:cNvGraphicFramePr>
            <a:graphicFrameLocks noGrp="1"/>
          </p:cNvGraphicFramePr>
          <p:nvPr>
            <p:extLst>
              <p:ext uri="{D42A27DB-BD31-4B8C-83A1-F6EECF244321}">
                <p14:modId xmlns:p14="http://schemas.microsoft.com/office/powerpoint/2010/main" val="1589569754"/>
              </p:ext>
            </p:extLst>
          </p:nvPr>
        </p:nvGraphicFramePr>
        <p:xfrm>
          <a:off x="1371600" y="1905000"/>
          <a:ext cx="6019799" cy="274320"/>
        </p:xfrm>
        <a:graphic>
          <a:graphicData uri="http://schemas.openxmlformats.org/drawingml/2006/table">
            <a:tbl>
              <a:tblPr firstRow="1" bandRow="1">
                <a:tableStyleId>{5940675A-B579-460E-94D1-54222C63F5DA}</a:tableStyleId>
              </a:tblPr>
              <a:tblGrid>
                <a:gridCol w="708211"/>
                <a:gridCol w="1342489"/>
                <a:gridCol w="1256881"/>
                <a:gridCol w="1323033"/>
                <a:gridCol w="1389185"/>
              </a:tblGrid>
              <a:tr h="228600">
                <a:tc>
                  <a:txBody>
                    <a:bodyPr/>
                    <a:lstStyle/>
                    <a:p>
                      <a:pPr marL="0" algn="ctr" defTabSz="914400" rtl="0" eaLnBrk="1" latinLnBrk="0" hangingPunct="1"/>
                      <a:r>
                        <a:rPr lang="en-US" sz="1200" kern="1200" dirty="0" smtClean="0">
                          <a:solidFill>
                            <a:schemeClr val="tx1"/>
                          </a:solidFill>
                          <a:latin typeface="+mn-lt"/>
                          <a:ea typeface="+mn-ea"/>
                          <a:cs typeface="+mn-cs"/>
                        </a:rPr>
                        <a:t>MHR</a:t>
                      </a:r>
                      <a:endParaRPr lang="en-US" sz="1200" kern="1200" dirty="0">
                        <a:solidFill>
                          <a:schemeClr val="tx1"/>
                        </a:solidFill>
                        <a:latin typeface="+mn-lt"/>
                        <a:ea typeface="+mn-ea"/>
                        <a:cs typeface="+mn-cs"/>
                      </a:endParaRPr>
                    </a:p>
                  </a:txBody>
                  <a:tcPr marL="0" marR="0"/>
                </a:tc>
                <a:tc>
                  <a:txBody>
                    <a:bodyPr/>
                    <a:lstStyle/>
                    <a:p>
                      <a:pPr marL="0" algn="ctr" defTabSz="914400" rtl="0" eaLnBrk="1" latinLnBrk="0" hangingPunct="1"/>
                      <a:r>
                        <a:rPr lang="en-US" sz="1200" kern="1200" dirty="0" smtClean="0">
                          <a:solidFill>
                            <a:schemeClr val="tx1"/>
                          </a:solidFill>
                          <a:latin typeface="+mn-lt"/>
                          <a:ea typeface="+mn-ea"/>
                          <a:cs typeface="+mn-cs"/>
                        </a:rPr>
                        <a:t>Command frame ID</a:t>
                      </a:r>
                      <a:endParaRPr lang="en-US" sz="1200" kern="1200" dirty="0">
                        <a:solidFill>
                          <a:schemeClr val="tx1"/>
                        </a:solidFill>
                        <a:latin typeface="+mn-lt"/>
                        <a:ea typeface="+mn-ea"/>
                        <a:cs typeface="+mn-cs"/>
                      </a:endParaRPr>
                    </a:p>
                  </a:txBody>
                  <a:tcPr marL="0" marR="0"/>
                </a:tc>
                <a:tc>
                  <a:txBody>
                    <a:bodyPr/>
                    <a:lstStyle/>
                    <a:p>
                      <a:pPr marL="0" algn="ctr" defTabSz="914400" rtl="0" eaLnBrk="1" latinLnBrk="0" hangingPunct="1"/>
                      <a:r>
                        <a:rPr lang="en-US" sz="1200" kern="1200" dirty="0" smtClean="0">
                          <a:solidFill>
                            <a:schemeClr val="tx1"/>
                          </a:solidFill>
                          <a:latin typeface="+mn-lt"/>
                          <a:ea typeface="+mn-ea"/>
                          <a:cs typeface="+mn-cs"/>
                        </a:rPr>
                        <a:t>Capability Info</a:t>
                      </a:r>
                      <a:endParaRPr lang="en-US" sz="1200" kern="1200" dirty="0">
                        <a:solidFill>
                          <a:schemeClr val="tx1"/>
                        </a:solidFill>
                        <a:latin typeface="+mn-lt"/>
                        <a:ea typeface="+mn-ea"/>
                        <a:cs typeface="+mn-cs"/>
                      </a:endParaRPr>
                    </a:p>
                  </a:txBody>
                  <a:tcPr marL="0" marR="0"/>
                </a:tc>
                <a:tc>
                  <a:txBody>
                    <a:bodyPr/>
                    <a:lstStyle/>
                    <a:p>
                      <a:pPr marL="0" algn="ctr" defTabSz="914400" rtl="0" eaLnBrk="1" latinLnBrk="0" hangingPunct="1"/>
                      <a:r>
                        <a:rPr lang="en-US" sz="1200" b="1" kern="1200" dirty="0" smtClean="0">
                          <a:solidFill>
                            <a:srgbClr val="FF0000"/>
                          </a:solidFill>
                          <a:latin typeface="+mn-lt"/>
                          <a:ea typeface="+mn-ea"/>
                          <a:cs typeface="+mn-cs"/>
                        </a:rPr>
                        <a:t>GTS</a:t>
                      </a:r>
                      <a:r>
                        <a:rPr lang="en-US" sz="1200" b="1" kern="1200" dirty="0" smtClean="0">
                          <a:solidFill>
                            <a:schemeClr val="accent2"/>
                          </a:solidFill>
                          <a:latin typeface="+mn-lt"/>
                          <a:ea typeface="+mn-ea"/>
                          <a:cs typeface="+mn-cs"/>
                        </a:rPr>
                        <a:t> </a:t>
                      </a:r>
                      <a:r>
                        <a:rPr lang="en-US" sz="1200" b="1" kern="1200" dirty="0" smtClean="0">
                          <a:solidFill>
                            <a:srgbClr val="FF0000"/>
                          </a:solidFill>
                          <a:latin typeface="+mn-lt"/>
                          <a:ea typeface="+mn-ea"/>
                          <a:cs typeface="+mn-cs"/>
                        </a:rPr>
                        <a:t>characteristics</a:t>
                      </a:r>
                      <a:endParaRPr lang="en-US" sz="1200" b="1" kern="1200" dirty="0">
                        <a:solidFill>
                          <a:srgbClr val="FF0000"/>
                        </a:solidFill>
                        <a:latin typeface="+mn-lt"/>
                        <a:ea typeface="+mn-ea"/>
                        <a:cs typeface="+mn-cs"/>
                      </a:endParaRPr>
                    </a:p>
                  </a:txBody>
                  <a:tcPr marL="0" marR="0">
                    <a:solidFill>
                      <a:schemeClr val="bg1">
                        <a:lumMod val="85000"/>
                      </a:schemeClr>
                    </a:solidFill>
                  </a:tcPr>
                </a:tc>
                <a:tc>
                  <a:txBody>
                    <a:bodyPr/>
                    <a:lstStyle/>
                    <a:p>
                      <a:pPr marL="0" algn="ctr" defTabSz="914400" rtl="0" eaLnBrk="1" latinLnBrk="0" hangingPunct="1"/>
                      <a:r>
                        <a:rPr lang="en-US" sz="1200" b="1" kern="1200" dirty="0" smtClean="0">
                          <a:solidFill>
                            <a:srgbClr val="FF0000"/>
                          </a:solidFill>
                          <a:latin typeface="+mn-lt"/>
                          <a:ea typeface="+mn-ea"/>
                          <a:cs typeface="+mn-cs"/>
                        </a:rPr>
                        <a:t>GTS</a:t>
                      </a:r>
                      <a:r>
                        <a:rPr lang="en-US" sz="1200" b="1" kern="1200" dirty="0" smtClean="0">
                          <a:solidFill>
                            <a:schemeClr val="accent2"/>
                          </a:solidFill>
                          <a:latin typeface="+mn-lt"/>
                          <a:ea typeface="+mn-ea"/>
                          <a:cs typeface="+mn-cs"/>
                        </a:rPr>
                        <a:t> </a:t>
                      </a:r>
                      <a:r>
                        <a:rPr lang="en-US" sz="1200" b="1" kern="1200" dirty="0" smtClean="0">
                          <a:solidFill>
                            <a:srgbClr val="FF0000"/>
                          </a:solidFill>
                          <a:latin typeface="+mn-lt"/>
                          <a:ea typeface="+mn-ea"/>
                          <a:cs typeface="+mn-cs"/>
                        </a:rPr>
                        <a:t>characteristics</a:t>
                      </a:r>
                      <a:endParaRPr lang="en-US" sz="1200" b="1" kern="1200" dirty="0">
                        <a:solidFill>
                          <a:srgbClr val="FF0000"/>
                        </a:solidFill>
                        <a:latin typeface="+mn-lt"/>
                        <a:ea typeface="+mn-ea"/>
                        <a:cs typeface="+mn-cs"/>
                      </a:endParaRPr>
                    </a:p>
                  </a:txBody>
                  <a:tcPr marL="0" marR="0">
                    <a:solidFill>
                      <a:schemeClr val="bg1">
                        <a:lumMod val="85000"/>
                      </a:schemeClr>
                    </a:solidFill>
                  </a:tcPr>
                </a:tc>
              </a:tr>
            </a:tbl>
          </a:graphicData>
        </a:graphic>
      </p:graphicFrame>
    </p:spTree>
    <p:extLst>
      <p:ext uri="{BB962C8B-B14F-4D97-AF65-F5344CB8AC3E}">
        <p14:creationId xmlns:p14="http://schemas.microsoft.com/office/powerpoint/2010/main" val="3548945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Arial" panose="020B0604020202020204" pitchFamily="34" charset="0"/>
                <a:cs typeface="Arial" panose="020B0604020202020204" pitchFamily="34" charset="0"/>
              </a:rPr>
              <a:t>Peer-to-Peer without Coordinator</a:t>
            </a:r>
            <a:endParaRPr lang="en-US" dirty="0">
              <a:solidFill>
                <a:schemeClr val="tx1"/>
              </a:solidFill>
              <a:latin typeface="Arial" panose="020B0604020202020204" pitchFamily="34" charset="0"/>
              <a:cs typeface="Arial" panose="020B0604020202020204" pitchFamily="34" charset="0"/>
            </a:endParaRPr>
          </a:p>
        </p:txBody>
      </p:sp>
      <p:sp>
        <p:nvSpPr>
          <p:cNvPr id="4" name="Rectangle 3"/>
          <p:cNvSpPr/>
          <p:nvPr/>
        </p:nvSpPr>
        <p:spPr>
          <a:xfrm>
            <a:off x="2503713" y="2777067"/>
            <a:ext cx="1219200" cy="3048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RCCN Device (wayside)</a:t>
            </a:r>
            <a:endParaRPr lang="en-US" sz="1100" dirty="0">
              <a:solidFill>
                <a:schemeClr val="tx1"/>
              </a:solidFill>
            </a:endParaRPr>
          </a:p>
        </p:txBody>
      </p:sp>
      <p:cxnSp>
        <p:nvCxnSpPr>
          <p:cNvPr id="6" name="Straight Connector 5"/>
          <p:cNvCxnSpPr/>
          <p:nvPr/>
        </p:nvCxnSpPr>
        <p:spPr>
          <a:xfrm>
            <a:off x="3124199" y="3081867"/>
            <a:ext cx="0" cy="3124200"/>
          </a:xfrm>
          <a:prstGeom prst="line">
            <a:avLst/>
          </a:prstGeom>
          <a:ln cmpd="sng">
            <a:prstDash val="solid"/>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5845627" y="2777067"/>
            <a:ext cx="1219200" cy="3048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RCCN Device (locomotive)</a:t>
            </a:r>
            <a:endParaRPr lang="en-US" sz="1100" dirty="0">
              <a:solidFill>
                <a:schemeClr val="tx1"/>
              </a:solidFill>
            </a:endParaRPr>
          </a:p>
        </p:txBody>
      </p:sp>
      <p:cxnSp>
        <p:nvCxnSpPr>
          <p:cNvPr id="11" name="Straight Connector 10"/>
          <p:cNvCxnSpPr/>
          <p:nvPr/>
        </p:nvCxnSpPr>
        <p:spPr>
          <a:xfrm>
            <a:off x="6466113" y="3081867"/>
            <a:ext cx="0" cy="3124200"/>
          </a:xfrm>
          <a:prstGeom prst="line">
            <a:avLst/>
          </a:prstGeom>
          <a:ln cmpd="sng">
            <a:prstDash val="soli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341913" y="3808625"/>
            <a:ext cx="2863849" cy="0"/>
          </a:xfrm>
          <a:prstGeom prst="straightConnector1">
            <a:avLst/>
          </a:prstGeom>
          <a:ln>
            <a:headEnd type="none"/>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022844" y="3566868"/>
            <a:ext cx="1289456" cy="276999"/>
          </a:xfrm>
          <a:prstGeom prst="rect">
            <a:avLst/>
          </a:prstGeom>
          <a:noFill/>
        </p:spPr>
        <p:txBody>
          <a:bodyPr wrap="none" rtlCol="0">
            <a:spAutoFit/>
          </a:bodyPr>
          <a:lstStyle/>
          <a:p>
            <a:pPr algn="ctr"/>
            <a:r>
              <a:rPr lang="en-US" sz="1200" dirty="0" smtClean="0">
                <a:solidFill>
                  <a:schemeClr val="tx1"/>
                </a:solidFill>
              </a:rPr>
              <a:t>Enhanced Beacon</a:t>
            </a:r>
            <a:endParaRPr lang="en-US" sz="1200" dirty="0">
              <a:solidFill>
                <a:schemeClr val="tx1"/>
              </a:solidFill>
            </a:endParaRPr>
          </a:p>
        </p:txBody>
      </p:sp>
      <p:sp>
        <p:nvSpPr>
          <p:cNvPr id="17" name="Rectangle 16"/>
          <p:cNvSpPr/>
          <p:nvPr/>
        </p:nvSpPr>
        <p:spPr>
          <a:xfrm>
            <a:off x="4408713" y="4605867"/>
            <a:ext cx="579778" cy="261610"/>
          </a:xfrm>
          <a:prstGeom prst="rect">
            <a:avLst/>
          </a:prstGeom>
          <a:ln>
            <a:noFill/>
          </a:ln>
        </p:spPr>
        <p:txBody>
          <a:bodyPr wrap="square">
            <a:spAutoFit/>
          </a:bodyPr>
          <a:lstStyle/>
          <a:p>
            <a:r>
              <a:rPr lang="en-US" sz="1100" dirty="0" smtClean="0">
                <a:solidFill>
                  <a:schemeClr val="tx1"/>
                </a:solidFill>
              </a:rPr>
              <a:t>Data</a:t>
            </a:r>
            <a:endParaRPr lang="en-US" sz="1100" dirty="0">
              <a:solidFill>
                <a:schemeClr val="tx1"/>
              </a:solidFill>
            </a:endParaRPr>
          </a:p>
        </p:txBody>
      </p:sp>
      <p:cxnSp>
        <p:nvCxnSpPr>
          <p:cNvPr id="18" name="Straight Arrow Connector 17"/>
          <p:cNvCxnSpPr/>
          <p:nvPr/>
        </p:nvCxnSpPr>
        <p:spPr>
          <a:xfrm>
            <a:off x="3373664" y="4834467"/>
            <a:ext cx="2863849"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3341913" y="3520686"/>
            <a:ext cx="2863849" cy="0"/>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215093" y="3278929"/>
            <a:ext cx="2904962" cy="276999"/>
          </a:xfrm>
          <a:prstGeom prst="rect">
            <a:avLst/>
          </a:prstGeom>
          <a:noFill/>
        </p:spPr>
        <p:txBody>
          <a:bodyPr wrap="none" rtlCol="0">
            <a:spAutoFit/>
          </a:bodyPr>
          <a:lstStyle/>
          <a:p>
            <a:pPr algn="ctr"/>
            <a:r>
              <a:rPr lang="en-US" sz="1200" dirty="0">
                <a:solidFill>
                  <a:schemeClr val="tx1"/>
                </a:solidFill>
              </a:rPr>
              <a:t>MAC-Command: </a:t>
            </a:r>
            <a:r>
              <a:rPr lang="en-US" sz="1200" dirty="0" smtClean="0">
                <a:solidFill>
                  <a:schemeClr val="tx1"/>
                </a:solidFill>
              </a:rPr>
              <a:t>Enhanced Beacon request</a:t>
            </a:r>
            <a:endParaRPr lang="en-US" sz="1200" dirty="0">
              <a:solidFill>
                <a:schemeClr val="tx1"/>
              </a:solidFill>
            </a:endParaRPr>
          </a:p>
        </p:txBody>
      </p:sp>
      <p:cxnSp>
        <p:nvCxnSpPr>
          <p:cNvPr id="27" name="Straight Arrow Connector 26"/>
          <p:cNvCxnSpPr/>
          <p:nvPr/>
        </p:nvCxnSpPr>
        <p:spPr>
          <a:xfrm flipH="1">
            <a:off x="1773464" y="5367867"/>
            <a:ext cx="449580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531426" y="3302942"/>
            <a:ext cx="1306287" cy="461665"/>
          </a:xfrm>
          <a:prstGeom prst="rect">
            <a:avLst/>
          </a:prstGeom>
          <a:noFill/>
        </p:spPr>
        <p:txBody>
          <a:bodyPr wrap="square" lIns="0" rIns="0" rtlCol="0">
            <a:spAutoFit/>
          </a:bodyPr>
          <a:lstStyle/>
          <a:p>
            <a:r>
              <a:rPr lang="en-US" sz="1200" dirty="0" smtClean="0">
                <a:solidFill>
                  <a:schemeClr val="tx1"/>
                </a:solidFill>
              </a:rPr>
              <a:t>IE: DevType=wayside</a:t>
            </a:r>
            <a:endParaRPr lang="en-US" sz="1200" dirty="0">
              <a:solidFill>
                <a:schemeClr val="tx1"/>
              </a:solidFill>
            </a:endParaRPr>
          </a:p>
        </p:txBody>
      </p:sp>
      <p:sp>
        <p:nvSpPr>
          <p:cNvPr id="28" name="Rectangle 27"/>
          <p:cNvSpPr/>
          <p:nvPr/>
        </p:nvSpPr>
        <p:spPr>
          <a:xfrm>
            <a:off x="903513" y="2777067"/>
            <a:ext cx="1219200" cy="3048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RCCN </a:t>
            </a:r>
            <a:r>
              <a:rPr lang="en-US" sz="1100" dirty="0">
                <a:solidFill>
                  <a:schemeClr val="tx1"/>
                </a:solidFill>
              </a:rPr>
              <a:t>Device (wayside)</a:t>
            </a:r>
          </a:p>
        </p:txBody>
      </p:sp>
      <p:cxnSp>
        <p:nvCxnSpPr>
          <p:cNvPr id="29" name="Straight Connector 28"/>
          <p:cNvCxnSpPr/>
          <p:nvPr/>
        </p:nvCxnSpPr>
        <p:spPr>
          <a:xfrm>
            <a:off x="1523999" y="3081867"/>
            <a:ext cx="0" cy="3124200"/>
          </a:xfrm>
          <a:prstGeom prst="line">
            <a:avLst/>
          </a:prstGeom>
          <a:ln cmpd="sng">
            <a:prstDash val="soli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1741713" y="3520686"/>
            <a:ext cx="1600200" cy="0"/>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1773464" y="4104715"/>
            <a:ext cx="4432298" cy="0"/>
          </a:xfrm>
          <a:prstGeom prst="straightConnector1">
            <a:avLst/>
          </a:prstGeom>
          <a:ln>
            <a:headEnd type="none"/>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798906" y="3871668"/>
            <a:ext cx="1289456" cy="276999"/>
          </a:xfrm>
          <a:prstGeom prst="rect">
            <a:avLst/>
          </a:prstGeom>
          <a:noFill/>
        </p:spPr>
        <p:txBody>
          <a:bodyPr wrap="none" rtlCol="0">
            <a:spAutoFit/>
          </a:bodyPr>
          <a:lstStyle/>
          <a:p>
            <a:pPr algn="ctr"/>
            <a:r>
              <a:rPr lang="en-US" sz="1200" dirty="0">
                <a:solidFill>
                  <a:schemeClr val="tx1"/>
                </a:solidFill>
              </a:rPr>
              <a:t>Enhanced </a:t>
            </a:r>
            <a:r>
              <a:rPr lang="en-US" sz="1200" dirty="0" smtClean="0">
                <a:solidFill>
                  <a:schemeClr val="tx1"/>
                </a:solidFill>
              </a:rPr>
              <a:t>Beacon</a:t>
            </a:r>
            <a:endParaRPr lang="en-US" sz="1200" dirty="0">
              <a:solidFill>
                <a:schemeClr val="tx1"/>
              </a:solidFill>
            </a:endParaRPr>
          </a:p>
        </p:txBody>
      </p:sp>
      <p:sp>
        <p:nvSpPr>
          <p:cNvPr id="34" name="Rectangle 33"/>
          <p:cNvSpPr/>
          <p:nvPr/>
        </p:nvSpPr>
        <p:spPr>
          <a:xfrm>
            <a:off x="4087792" y="5139267"/>
            <a:ext cx="579778" cy="261610"/>
          </a:xfrm>
          <a:prstGeom prst="rect">
            <a:avLst/>
          </a:prstGeom>
          <a:ln>
            <a:noFill/>
          </a:ln>
        </p:spPr>
        <p:txBody>
          <a:bodyPr wrap="square">
            <a:spAutoFit/>
          </a:bodyPr>
          <a:lstStyle/>
          <a:p>
            <a:r>
              <a:rPr lang="en-US" sz="1100" dirty="0" smtClean="0">
                <a:solidFill>
                  <a:schemeClr val="tx1"/>
                </a:solidFill>
              </a:rPr>
              <a:t>Data</a:t>
            </a:r>
            <a:endParaRPr lang="en-US" sz="1100" dirty="0">
              <a:solidFill>
                <a:schemeClr val="tx1"/>
              </a:solidFill>
            </a:endParaRPr>
          </a:p>
        </p:txBody>
      </p:sp>
      <p:sp>
        <p:nvSpPr>
          <p:cNvPr id="35" name="TextBox 34"/>
          <p:cNvSpPr txBox="1"/>
          <p:nvPr/>
        </p:nvSpPr>
        <p:spPr>
          <a:xfrm rot="5400000">
            <a:off x="7709553" y="3493993"/>
            <a:ext cx="984565" cy="338554"/>
          </a:xfrm>
          <a:prstGeom prst="rect">
            <a:avLst/>
          </a:prstGeom>
          <a:noFill/>
          <a:ln>
            <a:solidFill>
              <a:schemeClr val="tx1"/>
            </a:solidFill>
          </a:ln>
        </p:spPr>
        <p:txBody>
          <a:bodyPr wrap="none" rtlCol="0">
            <a:spAutoFit/>
          </a:bodyPr>
          <a:lstStyle/>
          <a:p>
            <a:r>
              <a:rPr lang="en-US" sz="1600" dirty="0" smtClean="0">
                <a:solidFill>
                  <a:schemeClr val="tx1"/>
                </a:solidFill>
              </a:rPr>
              <a:t>discovery</a:t>
            </a:r>
            <a:endParaRPr lang="en-US" sz="1600" dirty="0">
              <a:solidFill>
                <a:schemeClr val="tx1"/>
              </a:solidFill>
            </a:endParaRPr>
          </a:p>
        </p:txBody>
      </p:sp>
      <p:sp>
        <p:nvSpPr>
          <p:cNvPr id="36" name="TextBox 35"/>
          <p:cNvSpPr txBox="1"/>
          <p:nvPr/>
        </p:nvSpPr>
        <p:spPr>
          <a:xfrm>
            <a:off x="762000" y="1447800"/>
            <a:ext cx="7924800" cy="923330"/>
          </a:xfrm>
          <a:prstGeom prst="rect">
            <a:avLst/>
          </a:prstGeom>
          <a:noFill/>
        </p:spPr>
        <p:txBody>
          <a:bodyPr wrap="square" rtlCol="0">
            <a:spAutoFit/>
          </a:bodyPr>
          <a:lstStyle/>
          <a:p>
            <a:r>
              <a:rPr lang="en-US" sz="1800" dirty="0" smtClean="0">
                <a:solidFill>
                  <a:schemeClr val="tx1"/>
                </a:solidFill>
                <a:latin typeface="Arial" panose="020B0604020202020204" pitchFamily="34" charset="0"/>
                <a:cs typeface="Arial" panose="020B0604020202020204" pitchFamily="34" charset="0"/>
              </a:rPr>
              <a:t>When devices stop receiving beacons (lose time synchronization with the coordinator), they fall back to peer-to-peer mode using un-slotted CSMA-CA with PCA</a:t>
            </a:r>
            <a:endParaRPr lang="en-US" sz="1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6539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2013</a:t>
            </a:r>
            <a:endParaRPr lang="en-GB" dirty="0"/>
          </a:p>
        </p:txBody>
      </p:sp>
      <p:sp>
        <p:nvSpPr>
          <p:cNvPr id="5" name="Footer Placeholder 4"/>
          <p:cNvSpPr>
            <a:spLocks noGrp="1"/>
          </p:cNvSpPr>
          <p:nvPr>
            <p:ph type="ftr" idx="11"/>
          </p:nvPr>
        </p:nvSpPr>
        <p:spPr/>
        <p:txBody>
          <a:bodyPr/>
          <a:lstStyle/>
          <a:p>
            <a:pPr>
              <a:defRPr/>
            </a:pPr>
            <a:r>
              <a:rPr lang="en-GB" dirty="0"/>
              <a:t>Yale Lee (</a:t>
            </a:r>
            <a:r>
              <a:rPr lang="en-GB" dirty="0" err="1"/>
              <a:t>LiLee</a:t>
            </a:r>
            <a:r>
              <a:rPr lang="en-GB" dirty="0"/>
              <a:t>), Benjamin Rolfe (BCA)</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2</a:t>
            </a:fld>
            <a:endParaRPr lang="en-GB"/>
          </a:p>
        </p:txBody>
      </p:sp>
      <p:sp>
        <p:nvSpPr>
          <p:cNvPr id="37"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smtClean="0">
                <a:ln>
                  <a:noFill/>
                </a:ln>
                <a:solidFill>
                  <a:sysClr val="windowText" lastClr="000000"/>
                </a:solidFill>
                <a:effectLst/>
                <a:uLnTx/>
                <a:uFillTx/>
                <a:latin typeface="Calibri"/>
              </a:rPr>
              <a:t>Rail Communication &amp; Control Network</a:t>
            </a:r>
            <a:endParaRPr kumimoji="0" lang="en-US" sz="3600" b="0" i="0" u="none" strike="noStrike" kern="1200" cap="none" spc="0" normalizeH="0" baseline="0" noProof="0" dirty="0">
              <a:ln>
                <a:noFill/>
              </a:ln>
              <a:solidFill>
                <a:sysClr val="windowText" lastClr="000000"/>
              </a:solidFill>
              <a:effectLst/>
              <a:uLnTx/>
              <a:uFillTx/>
              <a:latin typeface="Calibri"/>
            </a:endParaRPr>
          </a:p>
        </p:txBody>
      </p:sp>
      <p:sp>
        <p:nvSpPr>
          <p:cNvPr id="38" name="Rectangle 37"/>
          <p:cNvSpPr/>
          <p:nvPr/>
        </p:nvSpPr>
        <p:spPr>
          <a:xfrm>
            <a:off x="3819260" y="2643138"/>
            <a:ext cx="1449365" cy="777098"/>
          </a:xfrm>
          <a:prstGeom prst="rect">
            <a:avLst/>
          </a:prstGeom>
          <a:solidFill>
            <a:srgbClr val="4F81BD"/>
          </a:solidFill>
          <a:ln w="12700" cap="flat" cmpd="sng" algn="ctr">
            <a:solidFill>
              <a:srgbClr val="4F81BD">
                <a:shade val="50000"/>
                <a:alpha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smtClean="0">
                <a:ln>
                  <a:noFill/>
                </a:ln>
                <a:solidFill>
                  <a:prstClr val="white"/>
                </a:solidFill>
                <a:effectLst/>
                <a:uLnTx/>
                <a:uFillTx/>
                <a:latin typeface="Calibri"/>
              </a:rPr>
              <a:t>Basestation</a:t>
            </a:r>
            <a:endParaRPr kumimoji="0" lang="en-US" sz="1800" b="0" i="0" u="none" strike="noStrike" kern="0" cap="none" spc="0" normalizeH="0" baseline="0" noProof="0" dirty="0" smtClean="0">
              <a:ln>
                <a:noFill/>
              </a:ln>
              <a:solidFill>
                <a:prstClr val="white"/>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rPr>
              <a:t>(Gateway)</a:t>
            </a:r>
          </a:p>
        </p:txBody>
      </p:sp>
      <p:sp>
        <p:nvSpPr>
          <p:cNvPr id="39" name="Rectangle 38"/>
          <p:cNvSpPr/>
          <p:nvPr/>
        </p:nvSpPr>
        <p:spPr>
          <a:xfrm>
            <a:off x="1915825" y="4743870"/>
            <a:ext cx="1449365" cy="809966"/>
          </a:xfrm>
          <a:prstGeom prst="rect">
            <a:avLst/>
          </a:prstGeom>
          <a:solidFill>
            <a:srgbClr val="4F81BD"/>
          </a:solidFill>
          <a:ln w="12700" cap="flat" cmpd="sng" algn="ctr">
            <a:solidFill>
              <a:srgbClr val="4F81BD">
                <a:shade val="50000"/>
                <a:alpha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rPr>
              <a:t>Wayside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rPr>
              <a:t>(Device)</a:t>
            </a:r>
          </a:p>
        </p:txBody>
      </p:sp>
      <p:sp>
        <p:nvSpPr>
          <p:cNvPr id="40" name="Rectangle 39"/>
          <p:cNvSpPr/>
          <p:nvPr/>
        </p:nvSpPr>
        <p:spPr>
          <a:xfrm>
            <a:off x="5791672" y="4743870"/>
            <a:ext cx="1449365" cy="809966"/>
          </a:xfrm>
          <a:prstGeom prst="rect">
            <a:avLst/>
          </a:prstGeom>
          <a:solidFill>
            <a:srgbClr val="4F81BD"/>
          </a:solidFill>
          <a:ln w="12700" cap="flat" cmpd="sng" algn="ctr">
            <a:solidFill>
              <a:srgbClr val="4F81BD">
                <a:shade val="50000"/>
                <a:alpha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rPr>
              <a:t>Locomotive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rPr>
              <a:t>(Device)</a:t>
            </a:r>
          </a:p>
        </p:txBody>
      </p:sp>
      <p:sp>
        <p:nvSpPr>
          <p:cNvPr id="41" name="Up-Down Arrow 40"/>
          <p:cNvSpPr/>
          <p:nvPr/>
        </p:nvSpPr>
        <p:spPr>
          <a:xfrm rot="2370457">
            <a:off x="3245366" y="3309556"/>
            <a:ext cx="457200" cy="1517581"/>
          </a:xfrm>
          <a:prstGeom prst="upDownArrow">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sp>
        <p:nvSpPr>
          <p:cNvPr id="42" name="Up-Down Arrow 41"/>
          <p:cNvSpPr/>
          <p:nvPr/>
        </p:nvSpPr>
        <p:spPr>
          <a:xfrm rot="5400000">
            <a:off x="4315341" y="4486254"/>
            <a:ext cx="457200" cy="1525565"/>
          </a:xfrm>
          <a:prstGeom prst="upDownArrow">
            <a:avLst/>
          </a:prstGeom>
          <a:solidFill>
            <a:srgbClr val="4F81BD"/>
          </a:solidFill>
          <a:ln w="25400" cap="flat" cmpd="sng" algn="ctr">
            <a:solidFill>
              <a:srgbClr val="4F81BD">
                <a:shade val="50000"/>
              </a:srgbClr>
            </a:solidFill>
            <a:prstDash val="solid"/>
          </a:ln>
          <a:effectLst/>
        </p:spPr>
        <p:txBody>
          <a:bodyPr vert="vert27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latin typeface="Calibri"/>
              </a:rPr>
              <a:t>peer-to-peer</a:t>
            </a:r>
          </a:p>
        </p:txBody>
      </p:sp>
      <p:sp>
        <p:nvSpPr>
          <p:cNvPr id="43" name="Up-Down Arrow 42"/>
          <p:cNvSpPr/>
          <p:nvPr/>
        </p:nvSpPr>
        <p:spPr>
          <a:xfrm rot="19044242">
            <a:off x="5394811" y="3314267"/>
            <a:ext cx="457200" cy="1493833"/>
          </a:xfrm>
          <a:prstGeom prst="upDownArrow">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pic>
        <p:nvPicPr>
          <p:cNvPr id="44" name="Picture 48" descr="C:\Users\yjlee\AppData\Local\Microsoft\Windows\Temporary Internet Files\Content.IE5\9BAZM2PT\MM900296976[1].gif"/>
          <p:cNvPicPr>
            <a:picLocks noChangeAspect="1" noChangeArrowheads="1" noCrop="1"/>
          </p:cNvPicPr>
          <p:nvPr/>
        </p:nvPicPr>
        <p:blipFill>
          <a:blip r:embed="rId2">
            <a:grayscl/>
            <a:extLst>
              <a:ext uri="{28A0092B-C50C-407E-A947-70E740481C1C}">
                <a14:useLocalDpi xmlns:a14="http://schemas.microsoft.com/office/drawing/2010/main" val="0"/>
              </a:ext>
            </a:extLst>
          </a:blip>
          <a:srcRect/>
          <a:stretch>
            <a:fillRect/>
          </a:stretch>
        </p:blipFill>
        <p:spPr bwMode="auto">
          <a:xfrm flipH="1">
            <a:off x="2059437" y="5622099"/>
            <a:ext cx="790575"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47"/>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flipH="1">
            <a:off x="5221736" y="5553836"/>
            <a:ext cx="3111500" cy="70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28" descr="MCEN00906_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59837" y="2643138"/>
            <a:ext cx="4445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ectangle 46"/>
          <p:cNvSpPr/>
          <p:nvPr/>
        </p:nvSpPr>
        <p:spPr>
          <a:xfrm>
            <a:off x="2454724" y="5998807"/>
            <a:ext cx="1540497" cy="430887"/>
          </a:xfrm>
          <a:prstGeom prst="rect">
            <a:avLst/>
          </a:prstGeom>
          <a:ln>
            <a:noFill/>
          </a:ln>
        </p:spPr>
        <p:txBody>
          <a:bodyPr wrap="square">
            <a:spAutoFit/>
          </a:bodyPr>
          <a:lstStyle/>
          <a:p>
            <a:pPr algn="ctr" defTabSz="914400" fontAlgn="auto">
              <a:spcBef>
                <a:spcPts val="0"/>
              </a:spcBef>
              <a:spcAft>
                <a:spcPts val="0"/>
              </a:spcAft>
            </a:pPr>
            <a:r>
              <a:rPr lang="en-US" sz="1100" dirty="0" smtClean="0">
                <a:solidFill>
                  <a:prstClr val="black"/>
                </a:solidFill>
                <a:latin typeface="Calibri"/>
              </a:rPr>
              <a:t>Wayside status Update</a:t>
            </a:r>
          </a:p>
          <a:p>
            <a:pPr algn="ctr" defTabSz="914400" fontAlgn="auto">
              <a:spcBef>
                <a:spcPts val="0"/>
              </a:spcBef>
              <a:spcAft>
                <a:spcPts val="0"/>
              </a:spcAft>
            </a:pPr>
            <a:r>
              <a:rPr lang="en-US" sz="1100" dirty="0" smtClean="0">
                <a:solidFill>
                  <a:prstClr val="black"/>
                </a:solidFill>
                <a:latin typeface="Calibri"/>
              </a:rPr>
              <a:t>(Broadcast)</a:t>
            </a:r>
            <a:endParaRPr lang="en-US" sz="1100" dirty="0">
              <a:solidFill>
                <a:prstClr val="black"/>
              </a:solidFill>
              <a:latin typeface="Calibri"/>
            </a:endParaRPr>
          </a:p>
        </p:txBody>
      </p:sp>
      <p:cxnSp>
        <p:nvCxnSpPr>
          <p:cNvPr id="48" name="Straight Arrow Connector 47"/>
          <p:cNvCxnSpPr/>
          <p:nvPr/>
        </p:nvCxnSpPr>
        <p:spPr>
          <a:xfrm>
            <a:off x="2510105" y="6227407"/>
            <a:ext cx="1485117" cy="0"/>
          </a:xfrm>
          <a:prstGeom prst="straightConnector1">
            <a:avLst/>
          </a:prstGeom>
          <a:noFill/>
          <a:ln w="9525" cap="flat" cmpd="sng" algn="ctr">
            <a:solidFill>
              <a:srgbClr val="4F81BD">
                <a:shade val="95000"/>
                <a:satMod val="105000"/>
              </a:srgbClr>
            </a:solidFill>
            <a:prstDash val="solid"/>
            <a:headEnd type="none"/>
            <a:tailEnd type="triangle"/>
          </a:ln>
          <a:effectLst/>
        </p:spPr>
      </p:cxnSp>
      <p:sp>
        <p:nvSpPr>
          <p:cNvPr id="49" name="Cloud 48"/>
          <p:cNvSpPr/>
          <p:nvPr/>
        </p:nvSpPr>
        <p:spPr>
          <a:xfrm>
            <a:off x="5349338" y="1845233"/>
            <a:ext cx="1891699" cy="619648"/>
          </a:xfrm>
          <a:prstGeom prst="cloud">
            <a:avLst/>
          </a:prstGeom>
          <a:solidFill>
            <a:sysClr val="window" lastClr="FFFFFF">
              <a:lumMod val="50000"/>
            </a:sysClr>
          </a:solidFill>
          <a:ln w="12700" cap="flat" cmpd="sng" algn="ctr">
            <a:solidFill>
              <a:srgbClr val="4F81BD">
                <a:shade val="50000"/>
                <a:alpha val="4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rPr>
              <a:t>Backhaul network</a:t>
            </a:r>
          </a:p>
        </p:txBody>
      </p:sp>
      <p:cxnSp>
        <p:nvCxnSpPr>
          <p:cNvPr id="50" name="Curved Connector 49"/>
          <p:cNvCxnSpPr/>
          <p:nvPr/>
        </p:nvCxnSpPr>
        <p:spPr>
          <a:xfrm rot="5400000" flipH="1" flipV="1">
            <a:off x="4958583" y="1884684"/>
            <a:ext cx="356514" cy="1160394"/>
          </a:xfrm>
          <a:prstGeom prst="curvedConnector3">
            <a:avLst>
              <a:gd name="adj1" fmla="val 50000"/>
            </a:avLst>
          </a:prstGeom>
          <a:noFill/>
          <a:ln w="9525" cap="flat" cmpd="sng" algn="ctr">
            <a:solidFill>
              <a:srgbClr val="4F81BD">
                <a:shade val="95000"/>
                <a:satMod val="105000"/>
              </a:srgbClr>
            </a:solidFill>
            <a:prstDash val="solid"/>
          </a:ln>
          <a:effectLst/>
        </p:spPr>
      </p:cxnSp>
      <p:sp>
        <p:nvSpPr>
          <p:cNvPr id="51" name="TextBox 50"/>
          <p:cNvSpPr txBox="1"/>
          <p:nvPr/>
        </p:nvSpPr>
        <p:spPr>
          <a:xfrm>
            <a:off x="288131" y="1362794"/>
            <a:ext cx="4848710" cy="1200329"/>
          </a:xfrm>
          <a:prstGeom prst="rect">
            <a:avLst/>
          </a:prstGeom>
          <a:noFill/>
        </p:spPr>
        <p:txBody>
          <a:bodyPr wrap="square" rtlCol="0">
            <a:spAutoFit/>
          </a:bodyPr>
          <a:lstStyle/>
          <a:p>
            <a:pPr defTabSz="914400" fontAlgn="auto">
              <a:spcBef>
                <a:spcPts val="0"/>
              </a:spcBef>
              <a:spcAft>
                <a:spcPts val="0"/>
              </a:spcAft>
            </a:pPr>
            <a:r>
              <a:rPr lang="en-US" sz="1800" dirty="0" smtClean="0">
                <a:solidFill>
                  <a:prstClr val="black"/>
                </a:solidFill>
                <a:latin typeface="Calibri"/>
              </a:rPr>
              <a:t>Concurrently support both Star and peer-to-peer topologies to allow communication between</a:t>
            </a:r>
          </a:p>
          <a:p>
            <a:pPr marL="285750" indent="-285750" defTabSz="914400" fontAlgn="auto">
              <a:spcBef>
                <a:spcPts val="0"/>
              </a:spcBef>
              <a:spcAft>
                <a:spcPts val="0"/>
              </a:spcAft>
              <a:buFont typeface="Arial" pitchFamily="34" charset="0"/>
              <a:buChar char="•"/>
            </a:pPr>
            <a:r>
              <a:rPr lang="en-US" sz="1800" dirty="0" smtClean="0">
                <a:solidFill>
                  <a:prstClr val="black"/>
                </a:solidFill>
                <a:latin typeface="Calibri"/>
              </a:rPr>
              <a:t>Control center and wayside/Locomotive</a:t>
            </a:r>
          </a:p>
          <a:p>
            <a:pPr marL="285750" indent="-285750" defTabSz="914400" fontAlgn="auto">
              <a:spcBef>
                <a:spcPts val="0"/>
              </a:spcBef>
              <a:spcAft>
                <a:spcPts val="0"/>
              </a:spcAft>
              <a:buFont typeface="Arial" pitchFamily="34" charset="0"/>
              <a:buChar char="•"/>
            </a:pPr>
            <a:r>
              <a:rPr lang="en-US" sz="1800" dirty="0" smtClean="0">
                <a:solidFill>
                  <a:prstClr val="black"/>
                </a:solidFill>
                <a:latin typeface="Calibri"/>
              </a:rPr>
              <a:t>Locomotive to wayside</a:t>
            </a:r>
            <a:endParaRPr lang="en-US" sz="1800" dirty="0">
              <a:solidFill>
                <a:prstClr val="black"/>
              </a:solidFill>
              <a:latin typeface="Calibri"/>
            </a:endParaRPr>
          </a:p>
        </p:txBody>
      </p:sp>
    </p:spTree>
    <p:extLst>
      <p:ext uri="{BB962C8B-B14F-4D97-AF65-F5344CB8AC3E}">
        <p14:creationId xmlns:p14="http://schemas.microsoft.com/office/powerpoint/2010/main" val="3797084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RCCN </a:t>
            </a:r>
            <a:r>
              <a:rPr lang="en-US" dirty="0" err="1" smtClean="0"/>
              <a:t>Superframe</a:t>
            </a:r>
            <a:r>
              <a:rPr lang="en-US" dirty="0" smtClean="0"/>
              <a:t> Structure</a:t>
            </a:r>
            <a:endParaRPr lang="en-US" dirty="0"/>
          </a:p>
        </p:txBody>
      </p:sp>
      <p:cxnSp>
        <p:nvCxnSpPr>
          <p:cNvPr id="5" name="Straight Connector 4"/>
          <p:cNvCxnSpPr/>
          <p:nvPr/>
        </p:nvCxnSpPr>
        <p:spPr>
          <a:xfrm>
            <a:off x="1374684" y="4665727"/>
            <a:ext cx="0" cy="9906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984284" y="4665727"/>
            <a:ext cx="0" cy="9906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432084" y="4665727"/>
            <a:ext cx="0" cy="9906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413284" y="4665727"/>
            <a:ext cx="0" cy="9906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450884" y="5152311"/>
            <a:ext cx="457200"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a:solidFill>
                  <a:schemeClr val="tx1"/>
                </a:solidFill>
              </a:rPr>
              <a:t>b</a:t>
            </a:r>
            <a:r>
              <a:rPr lang="en-US" sz="1100" dirty="0" smtClean="0">
                <a:solidFill>
                  <a:schemeClr val="tx1"/>
                </a:solidFill>
              </a:rPr>
              <a:t>eacon</a:t>
            </a:r>
            <a:endParaRPr lang="en-US" sz="1100" dirty="0">
              <a:solidFill>
                <a:schemeClr val="tx1"/>
              </a:solidFill>
            </a:endParaRPr>
          </a:p>
        </p:txBody>
      </p:sp>
      <p:cxnSp>
        <p:nvCxnSpPr>
          <p:cNvPr id="11" name="Straight Arrow Connector 10"/>
          <p:cNvCxnSpPr/>
          <p:nvPr/>
        </p:nvCxnSpPr>
        <p:spPr>
          <a:xfrm>
            <a:off x="1146084" y="5550932"/>
            <a:ext cx="6705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047037" y="4820617"/>
            <a:ext cx="1385047"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177201" y="4585156"/>
            <a:ext cx="1049198" cy="461665"/>
          </a:xfrm>
          <a:prstGeom prst="rect">
            <a:avLst/>
          </a:prstGeom>
          <a:noFill/>
        </p:spPr>
        <p:txBody>
          <a:bodyPr wrap="none" rtlCol="0">
            <a:spAutoFit/>
          </a:bodyPr>
          <a:lstStyle/>
          <a:p>
            <a:pPr algn="ctr"/>
            <a:r>
              <a:rPr lang="en-US" sz="1200" dirty="0" smtClean="0"/>
              <a:t>management </a:t>
            </a:r>
          </a:p>
          <a:p>
            <a:pPr algn="ctr"/>
            <a:r>
              <a:rPr lang="en-US" sz="1200" dirty="0" smtClean="0"/>
              <a:t>timeslots</a:t>
            </a:r>
            <a:endParaRPr lang="en-US" sz="1200" dirty="0"/>
          </a:p>
        </p:txBody>
      </p:sp>
      <p:sp>
        <p:nvSpPr>
          <p:cNvPr id="15" name="Rectangle 14"/>
          <p:cNvSpPr/>
          <p:nvPr/>
        </p:nvSpPr>
        <p:spPr>
          <a:xfrm>
            <a:off x="2049573" y="5152311"/>
            <a:ext cx="623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downlink</a:t>
            </a:r>
            <a:endParaRPr lang="en-US" sz="1100" dirty="0">
              <a:solidFill>
                <a:schemeClr val="tx1"/>
              </a:solidFill>
            </a:endParaRPr>
          </a:p>
        </p:txBody>
      </p:sp>
      <p:sp>
        <p:nvSpPr>
          <p:cNvPr id="16" name="Rectangle 15"/>
          <p:cNvSpPr/>
          <p:nvPr/>
        </p:nvSpPr>
        <p:spPr>
          <a:xfrm>
            <a:off x="2746284" y="5152311"/>
            <a:ext cx="623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uplink</a:t>
            </a:r>
            <a:endParaRPr lang="en-US" sz="1100" dirty="0">
              <a:solidFill>
                <a:schemeClr val="tx1"/>
              </a:solidFill>
            </a:endParaRPr>
          </a:p>
        </p:txBody>
      </p:sp>
      <p:cxnSp>
        <p:nvCxnSpPr>
          <p:cNvPr id="18" name="Straight Arrow Connector 17"/>
          <p:cNvCxnSpPr/>
          <p:nvPr/>
        </p:nvCxnSpPr>
        <p:spPr>
          <a:xfrm>
            <a:off x="3494837" y="4825425"/>
            <a:ext cx="1918447"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932797" y="4583668"/>
            <a:ext cx="1042528" cy="461665"/>
          </a:xfrm>
          <a:prstGeom prst="rect">
            <a:avLst/>
          </a:prstGeom>
          <a:noFill/>
        </p:spPr>
        <p:txBody>
          <a:bodyPr wrap="none" rtlCol="0">
            <a:spAutoFit/>
          </a:bodyPr>
          <a:lstStyle/>
          <a:p>
            <a:pPr algn="ctr"/>
            <a:r>
              <a:rPr lang="en-US" sz="1200" dirty="0" smtClean="0"/>
              <a:t>shared group </a:t>
            </a:r>
          </a:p>
          <a:p>
            <a:pPr algn="ctr"/>
            <a:r>
              <a:rPr lang="en-US" sz="1200" dirty="0" smtClean="0"/>
              <a:t>timeslots</a:t>
            </a:r>
            <a:endParaRPr lang="en-US" sz="1200" dirty="0"/>
          </a:p>
        </p:txBody>
      </p:sp>
      <p:sp>
        <p:nvSpPr>
          <p:cNvPr id="21" name="Rectangle 20"/>
          <p:cNvSpPr/>
          <p:nvPr/>
        </p:nvSpPr>
        <p:spPr>
          <a:xfrm>
            <a:off x="3494837" y="5152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22" name="Rectangle 21"/>
          <p:cNvSpPr/>
          <p:nvPr/>
        </p:nvSpPr>
        <p:spPr>
          <a:xfrm>
            <a:off x="3799637" y="5152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23" name="Rectangle 22"/>
          <p:cNvSpPr/>
          <p:nvPr/>
        </p:nvSpPr>
        <p:spPr>
          <a:xfrm>
            <a:off x="4104437" y="5152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24" name="Rectangle 23"/>
          <p:cNvSpPr/>
          <p:nvPr/>
        </p:nvSpPr>
        <p:spPr>
          <a:xfrm>
            <a:off x="4409237" y="5152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25" name="Rectangle 24"/>
          <p:cNvSpPr/>
          <p:nvPr/>
        </p:nvSpPr>
        <p:spPr>
          <a:xfrm>
            <a:off x="5108484" y="5152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26" name="Rectangle 25"/>
          <p:cNvSpPr/>
          <p:nvPr/>
        </p:nvSpPr>
        <p:spPr>
          <a:xfrm>
            <a:off x="4714037" y="5152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a:t>
            </a:r>
            <a:endParaRPr lang="en-US" sz="1100" dirty="0">
              <a:solidFill>
                <a:schemeClr val="tx1"/>
              </a:solidFill>
            </a:endParaRPr>
          </a:p>
        </p:txBody>
      </p:sp>
      <p:cxnSp>
        <p:nvCxnSpPr>
          <p:cNvPr id="27" name="Straight Connector 26"/>
          <p:cNvCxnSpPr/>
          <p:nvPr/>
        </p:nvCxnSpPr>
        <p:spPr>
          <a:xfrm>
            <a:off x="7407931" y="4665821"/>
            <a:ext cx="0" cy="9906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5489484" y="4825519"/>
            <a:ext cx="1918447"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5947833" y="4583762"/>
            <a:ext cx="1001749" cy="461665"/>
          </a:xfrm>
          <a:prstGeom prst="rect">
            <a:avLst/>
          </a:prstGeom>
          <a:noFill/>
        </p:spPr>
        <p:txBody>
          <a:bodyPr wrap="none" rtlCol="0">
            <a:spAutoFit/>
          </a:bodyPr>
          <a:lstStyle/>
          <a:p>
            <a:pPr algn="ctr"/>
            <a:r>
              <a:rPr lang="en-US" sz="1200" dirty="0" smtClean="0"/>
              <a:t>bidirectional </a:t>
            </a:r>
          </a:p>
          <a:p>
            <a:pPr algn="ctr"/>
            <a:r>
              <a:rPr lang="en-US" sz="1200" dirty="0" smtClean="0"/>
              <a:t>timeslots</a:t>
            </a:r>
            <a:endParaRPr lang="en-US" sz="1200" dirty="0"/>
          </a:p>
        </p:txBody>
      </p:sp>
      <p:sp>
        <p:nvSpPr>
          <p:cNvPr id="30" name="Rectangle 29"/>
          <p:cNvSpPr/>
          <p:nvPr/>
        </p:nvSpPr>
        <p:spPr>
          <a:xfrm>
            <a:off x="5495779" y="5152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31" name="Rectangle 30"/>
          <p:cNvSpPr/>
          <p:nvPr/>
        </p:nvSpPr>
        <p:spPr>
          <a:xfrm>
            <a:off x="5800579" y="5152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32" name="Rectangle 31"/>
          <p:cNvSpPr/>
          <p:nvPr/>
        </p:nvSpPr>
        <p:spPr>
          <a:xfrm>
            <a:off x="6105379" y="5152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33" name="Rectangle 32"/>
          <p:cNvSpPr/>
          <p:nvPr/>
        </p:nvSpPr>
        <p:spPr>
          <a:xfrm>
            <a:off x="6410179" y="5152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34" name="Rectangle 33"/>
          <p:cNvSpPr/>
          <p:nvPr/>
        </p:nvSpPr>
        <p:spPr>
          <a:xfrm>
            <a:off x="7089684" y="5152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S</a:t>
            </a:r>
            <a:endParaRPr lang="en-US" sz="1100" dirty="0">
              <a:solidFill>
                <a:schemeClr val="tx1"/>
              </a:solidFill>
            </a:endParaRPr>
          </a:p>
        </p:txBody>
      </p:sp>
      <p:sp>
        <p:nvSpPr>
          <p:cNvPr id="35" name="Rectangle 34"/>
          <p:cNvSpPr/>
          <p:nvPr/>
        </p:nvSpPr>
        <p:spPr>
          <a:xfrm>
            <a:off x="6714979" y="5152311"/>
            <a:ext cx="242047" cy="381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a:t>
            </a:r>
            <a:endParaRPr lang="en-US" sz="1100" dirty="0">
              <a:solidFill>
                <a:schemeClr val="tx1"/>
              </a:solidFill>
            </a:endParaRPr>
          </a:p>
        </p:txBody>
      </p:sp>
      <p:sp>
        <p:nvSpPr>
          <p:cNvPr id="36" name="TextBox 35"/>
          <p:cNvSpPr txBox="1"/>
          <p:nvPr/>
        </p:nvSpPr>
        <p:spPr>
          <a:xfrm>
            <a:off x="7428170" y="5504021"/>
            <a:ext cx="423514" cy="246221"/>
          </a:xfrm>
          <a:prstGeom prst="rect">
            <a:avLst/>
          </a:prstGeom>
          <a:noFill/>
        </p:spPr>
        <p:txBody>
          <a:bodyPr wrap="none" rtlCol="0">
            <a:spAutoFit/>
          </a:bodyPr>
          <a:lstStyle/>
          <a:p>
            <a:r>
              <a:rPr lang="en-US" sz="1000" dirty="0" smtClean="0"/>
              <a:t>time</a:t>
            </a:r>
            <a:endParaRPr lang="en-US" sz="1000" dirty="0"/>
          </a:p>
        </p:txBody>
      </p:sp>
      <p:sp>
        <p:nvSpPr>
          <p:cNvPr id="38" name="Line Callout 2 37"/>
          <p:cNvSpPr/>
          <p:nvPr/>
        </p:nvSpPr>
        <p:spPr>
          <a:xfrm>
            <a:off x="2246250" y="1828800"/>
            <a:ext cx="1686548" cy="495300"/>
          </a:xfrm>
          <a:prstGeom prst="borderCallout2">
            <a:avLst>
              <a:gd name="adj1" fmla="val 18750"/>
              <a:gd name="adj2" fmla="val -8333"/>
              <a:gd name="adj3" fmla="val 18750"/>
              <a:gd name="adj4" fmla="val -16667"/>
              <a:gd name="adj5" fmla="val 605484"/>
              <a:gd name="adj6" fmla="val -34923"/>
            </a:avLst>
          </a:prstGeom>
          <a:noFill/>
          <a:ln w="12700">
            <a:tailEnd type="triangle"/>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r>
              <a:rPr lang="en-US" sz="1100" dirty="0">
                <a:solidFill>
                  <a:schemeClr val="tx1"/>
                </a:solidFill>
              </a:rPr>
              <a:t>Enhanced beacon with new </a:t>
            </a:r>
            <a:r>
              <a:rPr lang="en-US" sz="1100" dirty="0" err="1">
                <a:solidFill>
                  <a:schemeClr val="tx1"/>
                </a:solidFill>
              </a:rPr>
              <a:t>superframe</a:t>
            </a:r>
            <a:r>
              <a:rPr lang="en-US" sz="1100" dirty="0">
                <a:solidFill>
                  <a:schemeClr val="tx1"/>
                </a:solidFill>
              </a:rPr>
              <a:t> type</a:t>
            </a:r>
          </a:p>
        </p:txBody>
      </p:sp>
      <p:sp>
        <p:nvSpPr>
          <p:cNvPr id="39" name="Line Callout 2 38"/>
          <p:cNvSpPr/>
          <p:nvPr/>
        </p:nvSpPr>
        <p:spPr>
          <a:xfrm>
            <a:off x="3138091" y="2590800"/>
            <a:ext cx="1686548" cy="495300"/>
          </a:xfrm>
          <a:prstGeom prst="borderCallout2">
            <a:avLst>
              <a:gd name="adj1" fmla="val 18750"/>
              <a:gd name="adj2" fmla="val -8333"/>
              <a:gd name="adj3" fmla="val 18750"/>
              <a:gd name="adj4" fmla="val -16667"/>
              <a:gd name="adj5" fmla="val 412754"/>
              <a:gd name="adj6" fmla="val -30752"/>
            </a:avLst>
          </a:prstGeom>
          <a:noFill/>
          <a:ln w="12700">
            <a:tailEnd type="triangle"/>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r>
              <a:rPr lang="en-US" sz="1100" dirty="0" smtClean="0">
                <a:solidFill>
                  <a:schemeClr val="tx1"/>
                </a:solidFill>
              </a:rPr>
              <a:t>request/response </a:t>
            </a:r>
            <a:r>
              <a:rPr lang="en-US" sz="1100" dirty="0">
                <a:solidFill>
                  <a:schemeClr val="tx1"/>
                </a:solidFill>
              </a:rPr>
              <a:t>timeslots</a:t>
            </a:r>
          </a:p>
        </p:txBody>
      </p:sp>
      <p:sp>
        <p:nvSpPr>
          <p:cNvPr id="40" name="Line Callout 2 39"/>
          <p:cNvSpPr/>
          <p:nvPr/>
        </p:nvSpPr>
        <p:spPr>
          <a:xfrm>
            <a:off x="4558357" y="3313889"/>
            <a:ext cx="1535369" cy="579365"/>
          </a:xfrm>
          <a:prstGeom prst="borderCallout2">
            <a:avLst>
              <a:gd name="adj1" fmla="val 18750"/>
              <a:gd name="adj2" fmla="val -8333"/>
              <a:gd name="adj3" fmla="val 18750"/>
              <a:gd name="adj4" fmla="val -16667"/>
              <a:gd name="adj5" fmla="val 222687"/>
              <a:gd name="adj6" fmla="val -28948"/>
            </a:avLst>
          </a:prstGeom>
          <a:noFill/>
          <a:ln w="12700">
            <a:tailEnd type="triangle"/>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r>
              <a:rPr lang="en-US" sz="1100" dirty="0">
                <a:solidFill>
                  <a:schemeClr val="tx1"/>
                </a:solidFill>
              </a:rPr>
              <a:t>Broadcast/peer-to-peer using slotted </a:t>
            </a:r>
            <a:r>
              <a:rPr lang="en-US" sz="1100" dirty="0" smtClean="0">
                <a:solidFill>
                  <a:schemeClr val="tx1"/>
                </a:solidFill>
              </a:rPr>
              <a:t>CSMA-CA with PCA</a:t>
            </a:r>
            <a:endParaRPr lang="en-US" sz="1100" dirty="0">
              <a:solidFill>
                <a:schemeClr val="tx1"/>
              </a:solidFill>
            </a:endParaRPr>
          </a:p>
        </p:txBody>
      </p:sp>
      <p:sp>
        <p:nvSpPr>
          <p:cNvPr id="41" name="Line Callout 2 40"/>
          <p:cNvSpPr/>
          <p:nvPr/>
        </p:nvSpPr>
        <p:spPr>
          <a:xfrm>
            <a:off x="6714979" y="3729613"/>
            <a:ext cx="495728" cy="419100"/>
          </a:xfrm>
          <a:prstGeom prst="borderCallout2">
            <a:avLst>
              <a:gd name="adj1" fmla="val 18750"/>
              <a:gd name="adj2" fmla="val -8333"/>
              <a:gd name="adj3" fmla="val 18750"/>
              <a:gd name="adj4" fmla="val -16667"/>
              <a:gd name="adj5" fmla="val 212330"/>
              <a:gd name="adj6" fmla="val -107706"/>
            </a:avLst>
          </a:prstGeom>
          <a:noFill/>
          <a:ln w="12700">
            <a:tailEnd type="triangle"/>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r>
              <a:rPr lang="en-US" sz="1100" dirty="0">
                <a:solidFill>
                  <a:schemeClr val="tx1"/>
                </a:solidFill>
              </a:rPr>
              <a:t>GTS</a:t>
            </a:r>
          </a:p>
        </p:txBody>
      </p:sp>
    </p:spTree>
    <p:extLst>
      <p:ext uri="{BB962C8B-B14F-4D97-AF65-F5344CB8AC3E}">
        <p14:creationId xmlns:p14="http://schemas.microsoft.com/office/powerpoint/2010/main" val="2623592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itle 1"/>
          <p:cNvSpPr>
            <a:spLocks noGrp="1"/>
          </p:cNvSpPr>
          <p:nvPr>
            <p:ph type="title"/>
          </p:nvPr>
        </p:nvSpPr>
        <p:spPr>
          <a:xfrm>
            <a:off x="457200" y="304800"/>
            <a:ext cx="8229600" cy="1143000"/>
          </a:xfrm>
        </p:spPr>
        <p:txBody>
          <a:bodyPr/>
          <a:lstStyle/>
          <a:p>
            <a:r>
              <a:rPr lang="en-US" dirty="0" smtClean="0">
                <a:solidFill>
                  <a:schemeClr val="tx1"/>
                </a:solidFill>
              </a:rPr>
              <a:t>RCCN Protocol</a:t>
            </a:r>
            <a:endParaRPr lang="en-US" dirty="0">
              <a:solidFill>
                <a:schemeClr val="tx1"/>
              </a:solidFill>
            </a:endParaRPr>
          </a:p>
        </p:txBody>
      </p:sp>
      <p:sp>
        <p:nvSpPr>
          <p:cNvPr id="58" name="Rectangle 57"/>
          <p:cNvSpPr/>
          <p:nvPr/>
        </p:nvSpPr>
        <p:spPr>
          <a:xfrm>
            <a:off x="3513815" y="1719477"/>
            <a:ext cx="1219200" cy="3048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RCCN coordinator</a:t>
            </a:r>
            <a:endParaRPr lang="en-US" sz="1100" dirty="0">
              <a:solidFill>
                <a:schemeClr val="tx1"/>
              </a:solidFill>
            </a:endParaRPr>
          </a:p>
        </p:txBody>
      </p:sp>
      <p:cxnSp>
        <p:nvCxnSpPr>
          <p:cNvPr id="59" name="Straight Connector 58"/>
          <p:cNvCxnSpPr/>
          <p:nvPr/>
        </p:nvCxnSpPr>
        <p:spPr>
          <a:xfrm>
            <a:off x="4134301" y="2024277"/>
            <a:ext cx="0" cy="3124200"/>
          </a:xfrm>
          <a:prstGeom prst="line">
            <a:avLst/>
          </a:prstGeom>
          <a:ln cmpd="sng">
            <a:prstDash val="solid"/>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5952215" y="1719477"/>
            <a:ext cx="1219200" cy="3048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RCCN Device</a:t>
            </a:r>
            <a:endParaRPr lang="en-US" sz="1100" dirty="0">
              <a:solidFill>
                <a:schemeClr val="tx1"/>
              </a:solidFill>
            </a:endParaRPr>
          </a:p>
        </p:txBody>
      </p:sp>
      <p:cxnSp>
        <p:nvCxnSpPr>
          <p:cNvPr id="62" name="Straight Connector 61"/>
          <p:cNvCxnSpPr/>
          <p:nvPr/>
        </p:nvCxnSpPr>
        <p:spPr>
          <a:xfrm>
            <a:off x="6572701" y="2024277"/>
            <a:ext cx="7750" cy="4559085"/>
          </a:xfrm>
          <a:prstGeom prst="line">
            <a:avLst/>
          </a:prstGeom>
          <a:ln cmpd="sng">
            <a:prstDash val="solid"/>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4352015" y="2293835"/>
            <a:ext cx="1981200" cy="0"/>
          </a:xfrm>
          <a:prstGeom prst="straightConnector1">
            <a:avLst/>
          </a:prstGeom>
          <a:ln>
            <a:headEnd type="none"/>
            <a:tailEnd type="triangle"/>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4757801" y="2087562"/>
            <a:ext cx="1109599" cy="246221"/>
          </a:xfrm>
          <a:prstGeom prst="rect">
            <a:avLst/>
          </a:prstGeom>
        </p:spPr>
        <p:txBody>
          <a:bodyPr wrap="square">
            <a:spAutoFit/>
          </a:bodyPr>
          <a:lstStyle>
            <a:defPPr>
              <a:defRPr lang="en-US"/>
            </a:defPPr>
            <a:lvl1pPr>
              <a:defRPr sz="1000"/>
            </a:lvl1pPr>
          </a:lstStyle>
          <a:p>
            <a:r>
              <a:rPr lang="en-US" dirty="0">
                <a:solidFill>
                  <a:schemeClr val="tx1"/>
                </a:solidFill>
              </a:rPr>
              <a:t>Enhanced Beacon</a:t>
            </a:r>
          </a:p>
        </p:txBody>
      </p:sp>
      <p:sp>
        <p:nvSpPr>
          <p:cNvPr id="65" name="Rectangle 64"/>
          <p:cNvSpPr/>
          <p:nvPr/>
        </p:nvSpPr>
        <p:spPr>
          <a:xfrm>
            <a:off x="4253875" y="3167277"/>
            <a:ext cx="2144486" cy="400110"/>
          </a:xfrm>
          <a:prstGeom prst="rect">
            <a:avLst/>
          </a:prstGeom>
        </p:spPr>
        <p:txBody>
          <a:bodyPr wrap="square">
            <a:spAutoFit/>
          </a:bodyPr>
          <a:lstStyle/>
          <a:p>
            <a:r>
              <a:rPr lang="en-US" sz="1000" dirty="0" smtClean="0">
                <a:solidFill>
                  <a:schemeClr val="tx1"/>
                </a:solidFill>
              </a:rPr>
              <a:t>MAC-Command: Association Request</a:t>
            </a:r>
          </a:p>
        </p:txBody>
      </p:sp>
      <p:cxnSp>
        <p:nvCxnSpPr>
          <p:cNvPr id="66" name="Straight Arrow Connector 65"/>
          <p:cNvCxnSpPr/>
          <p:nvPr/>
        </p:nvCxnSpPr>
        <p:spPr>
          <a:xfrm flipH="1">
            <a:off x="4383766" y="3367566"/>
            <a:ext cx="1949449" cy="0"/>
          </a:xfrm>
          <a:prstGeom prst="straightConnector1">
            <a:avLst/>
          </a:prstGeom>
          <a:ln>
            <a:headEnd type="none"/>
            <a:tailEnd type="triangle"/>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4134301" y="3611562"/>
            <a:ext cx="2427514" cy="261610"/>
          </a:xfrm>
          <a:prstGeom prst="rect">
            <a:avLst/>
          </a:prstGeom>
          <a:ln>
            <a:noFill/>
          </a:ln>
        </p:spPr>
        <p:txBody>
          <a:bodyPr wrap="square">
            <a:spAutoFit/>
          </a:bodyPr>
          <a:lstStyle/>
          <a:p>
            <a:r>
              <a:rPr lang="en-US" sz="1100" dirty="0">
                <a:solidFill>
                  <a:schemeClr val="tx1"/>
                </a:solidFill>
              </a:rPr>
              <a:t>MAC-Command: Association response</a:t>
            </a:r>
          </a:p>
        </p:txBody>
      </p:sp>
      <p:cxnSp>
        <p:nvCxnSpPr>
          <p:cNvPr id="68" name="Straight Arrow Connector 67"/>
          <p:cNvCxnSpPr/>
          <p:nvPr/>
        </p:nvCxnSpPr>
        <p:spPr>
          <a:xfrm>
            <a:off x="4383766" y="3841027"/>
            <a:ext cx="1949449" cy="0"/>
          </a:xfrm>
          <a:prstGeom prst="straightConnector1">
            <a:avLst/>
          </a:prstGeom>
          <a:ln>
            <a:headEnd type="none"/>
            <a:tailEnd type="triangle"/>
          </a:ln>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4792718" y="4449762"/>
            <a:ext cx="1066800" cy="261610"/>
          </a:xfrm>
          <a:prstGeom prst="rect">
            <a:avLst/>
          </a:prstGeom>
          <a:ln>
            <a:noFill/>
          </a:ln>
        </p:spPr>
        <p:txBody>
          <a:bodyPr wrap="square">
            <a:spAutoFit/>
          </a:bodyPr>
          <a:lstStyle/>
          <a:p>
            <a:r>
              <a:rPr lang="en-US" sz="1100" dirty="0" smtClean="0">
                <a:solidFill>
                  <a:schemeClr val="tx1"/>
                </a:solidFill>
              </a:rPr>
              <a:t>Data (in GTS)</a:t>
            </a:r>
            <a:endParaRPr lang="en-US" sz="1100" dirty="0">
              <a:solidFill>
                <a:schemeClr val="tx1"/>
              </a:solidFill>
            </a:endParaRPr>
          </a:p>
        </p:txBody>
      </p:sp>
      <p:cxnSp>
        <p:nvCxnSpPr>
          <p:cNvPr id="70" name="Straight Arrow Connector 69"/>
          <p:cNvCxnSpPr/>
          <p:nvPr/>
        </p:nvCxnSpPr>
        <p:spPr>
          <a:xfrm>
            <a:off x="4383766" y="4678362"/>
            <a:ext cx="1949449"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4352015" y="2598635"/>
            <a:ext cx="1981200" cy="0"/>
          </a:xfrm>
          <a:prstGeom prst="straightConnector1">
            <a:avLst/>
          </a:prstGeom>
          <a:ln>
            <a:headEnd type="none"/>
            <a:tailEnd type="triangle"/>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4757801" y="2392362"/>
            <a:ext cx="1109599" cy="246221"/>
          </a:xfrm>
          <a:prstGeom prst="rect">
            <a:avLst/>
          </a:prstGeom>
        </p:spPr>
        <p:txBody>
          <a:bodyPr wrap="square">
            <a:spAutoFit/>
          </a:bodyPr>
          <a:lstStyle>
            <a:defPPr>
              <a:defRPr lang="en-US"/>
            </a:defPPr>
            <a:lvl1pPr>
              <a:defRPr sz="1000"/>
            </a:lvl1pPr>
          </a:lstStyle>
          <a:p>
            <a:r>
              <a:rPr lang="en-US" dirty="0">
                <a:solidFill>
                  <a:schemeClr val="tx1"/>
                </a:solidFill>
              </a:rPr>
              <a:t>Enhanced Beacon</a:t>
            </a:r>
          </a:p>
        </p:txBody>
      </p:sp>
      <p:sp>
        <p:nvSpPr>
          <p:cNvPr id="73" name="TextBox 72"/>
          <p:cNvSpPr txBox="1"/>
          <p:nvPr/>
        </p:nvSpPr>
        <p:spPr>
          <a:xfrm rot="5400000">
            <a:off x="7032637" y="2199631"/>
            <a:ext cx="685801" cy="461665"/>
          </a:xfrm>
          <a:prstGeom prst="rect">
            <a:avLst/>
          </a:prstGeom>
          <a:noFill/>
          <a:ln>
            <a:solidFill>
              <a:schemeClr val="tx1"/>
            </a:solidFill>
          </a:ln>
        </p:spPr>
        <p:txBody>
          <a:bodyPr wrap="square" lIns="0" rIns="0" rtlCol="0">
            <a:spAutoFit/>
          </a:bodyPr>
          <a:lstStyle/>
          <a:p>
            <a:pPr algn="ctr"/>
            <a:r>
              <a:rPr lang="en-US" sz="1200" dirty="0" smtClean="0">
                <a:solidFill>
                  <a:schemeClr val="tx1"/>
                </a:solidFill>
              </a:rPr>
              <a:t>Clock alignment</a:t>
            </a:r>
            <a:endParaRPr lang="en-US" sz="1200" dirty="0">
              <a:solidFill>
                <a:schemeClr val="tx1"/>
              </a:solidFill>
            </a:endParaRPr>
          </a:p>
        </p:txBody>
      </p:sp>
      <p:sp>
        <p:nvSpPr>
          <p:cNvPr id="74" name="TextBox 73"/>
          <p:cNvSpPr txBox="1"/>
          <p:nvPr/>
        </p:nvSpPr>
        <p:spPr>
          <a:xfrm rot="5400000">
            <a:off x="6838416" y="3288396"/>
            <a:ext cx="1074243" cy="646331"/>
          </a:xfrm>
          <a:prstGeom prst="rect">
            <a:avLst/>
          </a:prstGeom>
          <a:noFill/>
          <a:ln>
            <a:solidFill>
              <a:schemeClr val="tx1"/>
            </a:solidFill>
          </a:ln>
        </p:spPr>
        <p:txBody>
          <a:bodyPr wrap="square" rtlCol="0">
            <a:spAutoFit/>
          </a:bodyPr>
          <a:lstStyle/>
          <a:p>
            <a:pPr algn="ctr"/>
            <a:r>
              <a:rPr lang="en-US" sz="1200" dirty="0" smtClean="0">
                <a:solidFill>
                  <a:schemeClr val="tx1"/>
                </a:solidFill>
              </a:rPr>
              <a:t>Association + </a:t>
            </a:r>
          </a:p>
          <a:p>
            <a:pPr algn="ctr"/>
            <a:r>
              <a:rPr lang="en-US" sz="1200" dirty="0" smtClean="0">
                <a:solidFill>
                  <a:schemeClr val="tx1"/>
                </a:solidFill>
              </a:rPr>
              <a:t>Timeslot configuration</a:t>
            </a:r>
            <a:endParaRPr lang="en-US" sz="1200" dirty="0">
              <a:solidFill>
                <a:schemeClr val="tx1"/>
              </a:solidFill>
            </a:endParaRPr>
          </a:p>
        </p:txBody>
      </p:sp>
      <p:sp>
        <p:nvSpPr>
          <p:cNvPr id="75" name="Rectangle 74"/>
          <p:cNvSpPr/>
          <p:nvPr/>
        </p:nvSpPr>
        <p:spPr>
          <a:xfrm>
            <a:off x="1295400" y="1747278"/>
            <a:ext cx="1219200" cy="3048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RCCN Device</a:t>
            </a:r>
            <a:endParaRPr lang="en-US" sz="1100" dirty="0">
              <a:solidFill>
                <a:schemeClr val="tx1"/>
              </a:solidFill>
            </a:endParaRPr>
          </a:p>
        </p:txBody>
      </p:sp>
      <p:cxnSp>
        <p:nvCxnSpPr>
          <p:cNvPr id="76" name="Straight Connector 75"/>
          <p:cNvCxnSpPr/>
          <p:nvPr/>
        </p:nvCxnSpPr>
        <p:spPr>
          <a:xfrm>
            <a:off x="1915886" y="2052078"/>
            <a:ext cx="0" cy="4378884"/>
          </a:xfrm>
          <a:prstGeom prst="line">
            <a:avLst/>
          </a:prstGeom>
          <a:ln cmpd="sng">
            <a:prstDash val="solid"/>
          </a:ln>
        </p:spPr>
        <p:style>
          <a:lnRef idx="1">
            <a:schemeClr val="accent1"/>
          </a:lnRef>
          <a:fillRef idx="0">
            <a:schemeClr val="accent1"/>
          </a:fillRef>
          <a:effectRef idx="0">
            <a:schemeClr val="accent1"/>
          </a:effectRef>
          <a:fontRef idx="minor">
            <a:schemeClr val="tx1"/>
          </a:fontRef>
        </p:style>
      </p:cxnSp>
      <p:sp>
        <p:nvSpPr>
          <p:cNvPr id="77" name="Rectangle 76"/>
          <p:cNvSpPr/>
          <p:nvPr/>
        </p:nvSpPr>
        <p:spPr>
          <a:xfrm>
            <a:off x="2448046" y="5440362"/>
            <a:ext cx="2284969" cy="261610"/>
          </a:xfrm>
          <a:prstGeom prst="rect">
            <a:avLst/>
          </a:prstGeom>
          <a:ln>
            <a:noFill/>
          </a:ln>
        </p:spPr>
        <p:txBody>
          <a:bodyPr wrap="square">
            <a:spAutoFit/>
          </a:bodyPr>
          <a:lstStyle/>
          <a:p>
            <a:r>
              <a:rPr lang="en-US" sz="1100" dirty="0" smtClean="0">
                <a:solidFill>
                  <a:schemeClr val="tx1"/>
                </a:solidFill>
              </a:rPr>
              <a:t>Data </a:t>
            </a:r>
            <a:r>
              <a:rPr lang="en-US" sz="1100" dirty="0">
                <a:solidFill>
                  <a:schemeClr val="tx1"/>
                </a:solidFill>
              </a:rPr>
              <a:t>(Broadcast in shared timeslot)</a:t>
            </a:r>
          </a:p>
        </p:txBody>
      </p:sp>
      <p:cxnSp>
        <p:nvCxnSpPr>
          <p:cNvPr id="78" name="Straight Arrow Connector 77"/>
          <p:cNvCxnSpPr/>
          <p:nvPr/>
        </p:nvCxnSpPr>
        <p:spPr>
          <a:xfrm>
            <a:off x="2133601" y="5668962"/>
            <a:ext cx="3962399" cy="0"/>
          </a:xfrm>
          <a:prstGeom prst="straightConnector1">
            <a:avLst/>
          </a:prstGeom>
          <a:ln>
            <a:headEnd type="none"/>
            <a:tailEnd type="triangle"/>
          </a:ln>
        </p:spPr>
        <p:style>
          <a:lnRef idx="1">
            <a:schemeClr val="accent1"/>
          </a:lnRef>
          <a:fillRef idx="0">
            <a:schemeClr val="accent1"/>
          </a:fillRef>
          <a:effectRef idx="0">
            <a:schemeClr val="accent1"/>
          </a:effectRef>
          <a:fontRef idx="minor">
            <a:schemeClr val="tx1"/>
          </a:fontRef>
        </p:style>
      </p:cxnSp>
      <p:sp>
        <p:nvSpPr>
          <p:cNvPr id="79" name="Rectangle 78"/>
          <p:cNvSpPr/>
          <p:nvPr/>
        </p:nvSpPr>
        <p:spPr>
          <a:xfrm>
            <a:off x="3322132" y="5821362"/>
            <a:ext cx="1668188" cy="261610"/>
          </a:xfrm>
          <a:prstGeom prst="rect">
            <a:avLst/>
          </a:prstGeom>
          <a:ln>
            <a:noFill/>
          </a:ln>
        </p:spPr>
        <p:txBody>
          <a:bodyPr wrap="square">
            <a:spAutoFit/>
          </a:bodyPr>
          <a:lstStyle/>
          <a:p>
            <a:r>
              <a:rPr lang="en-US" sz="1100" dirty="0" smtClean="0">
                <a:solidFill>
                  <a:schemeClr val="tx1"/>
                </a:solidFill>
              </a:rPr>
              <a:t>Data (in shared timeslot)</a:t>
            </a:r>
            <a:endParaRPr lang="en-US" sz="1100" dirty="0">
              <a:solidFill>
                <a:schemeClr val="tx1"/>
              </a:solidFill>
            </a:endParaRPr>
          </a:p>
        </p:txBody>
      </p:sp>
      <p:cxnSp>
        <p:nvCxnSpPr>
          <p:cNvPr id="80" name="Straight Arrow Connector 79"/>
          <p:cNvCxnSpPr/>
          <p:nvPr/>
        </p:nvCxnSpPr>
        <p:spPr>
          <a:xfrm flipH="1">
            <a:off x="2133601" y="6066467"/>
            <a:ext cx="3962400" cy="1"/>
          </a:xfrm>
          <a:prstGeom prst="straightConnector1">
            <a:avLst/>
          </a:prstGeom>
          <a:ln>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a:off x="2133600" y="6202362"/>
            <a:ext cx="3962400" cy="0"/>
          </a:xfrm>
          <a:prstGeom prst="straightConnector1">
            <a:avLst/>
          </a:prstGeom>
          <a:ln>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9922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228600"/>
            <a:ext cx="4343400" cy="379512"/>
          </a:xfrm>
        </p:spPr>
        <p:txBody>
          <a:bodyPr/>
          <a:lstStyle/>
          <a:p>
            <a:r>
              <a:rPr lang="en-US" dirty="0" smtClean="0"/>
              <a:t>RCCN </a:t>
            </a:r>
            <a:r>
              <a:rPr lang="en-US" dirty="0" err="1" smtClean="0"/>
              <a:t>Superframe</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1468" y="990600"/>
            <a:ext cx="4483979" cy="14246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278" y="2514600"/>
            <a:ext cx="4648722" cy="10633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1874300" y="3726464"/>
            <a:ext cx="754339" cy="307777"/>
          </a:xfrm>
          <a:prstGeom prst="rect">
            <a:avLst/>
          </a:prstGeom>
          <a:noFill/>
        </p:spPr>
        <p:txBody>
          <a:bodyPr wrap="square" rtlCol="0">
            <a:spAutoFit/>
          </a:bodyPr>
          <a:lstStyle/>
          <a:p>
            <a:r>
              <a:rPr lang="en-US" sz="1400" dirty="0" smtClean="0">
                <a:solidFill>
                  <a:schemeClr val="accent1"/>
                </a:solidFill>
              </a:rPr>
              <a:t>set to 1</a:t>
            </a:r>
            <a:endParaRPr lang="en-US" sz="1400" dirty="0">
              <a:solidFill>
                <a:schemeClr val="accent1"/>
              </a:solidFill>
            </a:endParaRPr>
          </a:p>
        </p:txBody>
      </p:sp>
      <p:cxnSp>
        <p:nvCxnSpPr>
          <p:cNvPr id="9" name="Straight Arrow Connector 18"/>
          <p:cNvCxnSpPr>
            <a:stCxn id="8" idx="3"/>
          </p:cNvCxnSpPr>
          <p:nvPr/>
        </p:nvCxnSpPr>
        <p:spPr>
          <a:xfrm flipV="1">
            <a:off x="2628639" y="3044261"/>
            <a:ext cx="457200" cy="836092"/>
          </a:xfrm>
          <a:prstGeom prst="bentConnector2">
            <a:avLst/>
          </a:prstGeom>
          <a:ln>
            <a:headEnd type="none"/>
            <a:tailEnd type="triangle"/>
          </a:ln>
        </p:spPr>
        <p:style>
          <a:lnRef idx="1">
            <a:schemeClr val="accent1"/>
          </a:lnRef>
          <a:fillRef idx="0">
            <a:schemeClr val="accent1"/>
          </a:fillRef>
          <a:effectRef idx="0">
            <a:schemeClr val="accent1"/>
          </a:effectRef>
          <a:fontRef idx="minor">
            <a:schemeClr val="tx1"/>
          </a:fontRef>
        </p:style>
      </p:cxnSp>
      <p:pic>
        <p:nvPicPr>
          <p:cNvPr id="205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8787" y="4364073"/>
            <a:ext cx="4214880" cy="6366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1468" y="5029200"/>
            <a:ext cx="5100187" cy="711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6"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25949" y="4349045"/>
            <a:ext cx="3479851" cy="580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80279" y="3724148"/>
            <a:ext cx="5181600" cy="8096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12" name="Table 11"/>
          <p:cNvGraphicFramePr>
            <a:graphicFrameLocks noGrp="1"/>
          </p:cNvGraphicFramePr>
          <p:nvPr>
            <p:extLst>
              <p:ext uri="{D42A27DB-BD31-4B8C-83A1-F6EECF244321}">
                <p14:modId xmlns:p14="http://schemas.microsoft.com/office/powerpoint/2010/main" val="1283323626"/>
              </p:ext>
            </p:extLst>
          </p:nvPr>
        </p:nvGraphicFramePr>
        <p:xfrm>
          <a:off x="2269069" y="5789508"/>
          <a:ext cx="5091720" cy="609600"/>
        </p:xfrm>
        <a:graphic>
          <a:graphicData uri="http://schemas.openxmlformats.org/drawingml/2006/table">
            <a:tbl>
              <a:tblPr firstRow="1" bandRow="1">
                <a:tableStyleId>{5940675A-B579-460E-94D1-54222C63F5DA}</a:tableStyleId>
              </a:tblPr>
              <a:tblGrid>
                <a:gridCol w="855131"/>
                <a:gridCol w="618735"/>
                <a:gridCol w="1371600"/>
                <a:gridCol w="2246254"/>
              </a:tblGrid>
              <a:tr h="213360">
                <a:tc>
                  <a:txBody>
                    <a:bodyPr/>
                    <a:lstStyle/>
                    <a:p>
                      <a:pPr algn="ctr"/>
                      <a:r>
                        <a:rPr lang="en-US" sz="1400" dirty="0" smtClean="0">
                          <a:solidFill>
                            <a:srgbClr val="FF0000"/>
                          </a:solidFill>
                        </a:rPr>
                        <a:t>0x21</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variable</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RCCN descriptor</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aseline="0" dirty="0" smtClean="0">
                          <a:solidFill>
                            <a:srgbClr val="FF0000"/>
                          </a:solidFill>
                        </a:rPr>
                        <a:t>RCCN PAN descriptor</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r h="213360">
                <a:tc>
                  <a:txBody>
                    <a:bodyPr/>
                    <a:lstStyle/>
                    <a:p>
                      <a:pPr algn="ctr"/>
                      <a:r>
                        <a:rPr lang="en-US" sz="1400" dirty="0" smtClean="0">
                          <a:solidFill>
                            <a:srgbClr val="FF0000"/>
                          </a:solidFill>
                        </a:rPr>
                        <a:t>0x22</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integer</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Global Time</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Global Time stamp if available</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628337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IE</a:t>
            </a:r>
            <a:endParaRPr lang="en-US" dirty="0"/>
          </a:p>
        </p:txBody>
      </p:sp>
      <p:sp>
        <p:nvSpPr>
          <p:cNvPr id="4" name="TextBox 3"/>
          <p:cNvSpPr txBox="1"/>
          <p:nvPr/>
        </p:nvSpPr>
        <p:spPr>
          <a:xfrm>
            <a:off x="1371600" y="4191000"/>
            <a:ext cx="5562600" cy="1169551"/>
          </a:xfrm>
          <a:prstGeom prst="rect">
            <a:avLst/>
          </a:prstGeom>
          <a:noFill/>
        </p:spPr>
        <p:txBody>
          <a:bodyPr wrap="square" rtlCol="0">
            <a:spAutoFit/>
          </a:bodyPr>
          <a:lstStyle/>
          <a:p>
            <a:r>
              <a:rPr lang="en-US" sz="1400" dirty="0" smtClean="0">
                <a:solidFill>
                  <a:schemeClr val="tx1"/>
                </a:solidFill>
              </a:rPr>
              <a:t>Global Time IE</a:t>
            </a:r>
          </a:p>
          <a:p>
            <a:pPr marL="285750" indent="-285750">
              <a:buFont typeface="Arial" pitchFamily="34" charset="0"/>
              <a:buChar char="•"/>
            </a:pPr>
            <a:r>
              <a:rPr lang="en-US" sz="1400" dirty="0" smtClean="0">
                <a:solidFill>
                  <a:schemeClr val="tx1"/>
                </a:solidFill>
              </a:rPr>
              <a:t>The IE indicates whether the device is synchronized to global time (</a:t>
            </a:r>
            <a:r>
              <a:rPr lang="en-US" sz="1400" dirty="0" err="1" smtClean="0">
                <a:solidFill>
                  <a:schemeClr val="tx1"/>
                </a:solidFill>
              </a:rPr>
              <a:t>ie</a:t>
            </a:r>
            <a:r>
              <a:rPr lang="en-US" sz="1400" dirty="0" smtClean="0">
                <a:solidFill>
                  <a:schemeClr val="tx1"/>
                </a:solidFill>
              </a:rPr>
              <a:t>. GPS time)</a:t>
            </a:r>
          </a:p>
          <a:p>
            <a:pPr marL="285750" indent="-285750">
              <a:buFont typeface="Arial" pitchFamily="34" charset="0"/>
              <a:buChar char="•"/>
            </a:pPr>
            <a:r>
              <a:rPr lang="en-US" sz="1400" dirty="0" smtClean="0">
                <a:solidFill>
                  <a:schemeClr val="tx1"/>
                </a:solidFill>
              </a:rPr>
              <a:t>The IE contains a 32-bit number measured in second since 00:00:00 UTC, Jan 1,1970</a:t>
            </a:r>
            <a:endParaRPr lang="en-US" sz="1400" dirty="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507581638"/>
              </p:ext>
            </p:extLst>
          </p:nvPr>
        </p:nvGraphicFramePr>
        <p:xfrm>
          <a:off x="2971800" y="5343618"/>
          <a:ext cx="2057400" cy="609600"/>
        </p:xfrm>
        <a:graphic>
          <a:graphicData uri="http://schemas.openxmlformats.org/drawingml/2006/table">
            <a:tbl>
              <a:tblPr firstRow="1" bandRow="1">
                <a:tableStyleId>{5940675A-B579-460E-94D1-54222C63F5DA}</a:tableStyleId>
              </a:tblPr>
              <a:tblGrid>
                <a:gridCol w="2057400"/>
              </a:tblGrid>
              <a:tr h="213360">
                <a:tc>
                  <a:txBody>
                    <a:bodyPr/>
                    <a:lstStyle/>
                    <a:p>
                      <a:pPr algn="ctr"/>
                      <a:r>
                        <a:rPr lang="en-US" sz="1400" dirty="0" smtClean="0">
                          <a:solidFill>
                            <a:srgbClr val="FF0000"/>
                          </a:solidFill>
                        </a:rPr>
                        <a:t>Octets: 4</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r h="213360">
                <a:tc>
                  <a:txBody>
                    <a:bodyPr/>
                    <a:lstStyle/>
                    <a:p>
                      <a:pPr algn="ctr"/>
                      <a:r>
                        <a:rPr lang="en-US" sz="1400" dirty="0" smtClean="0">
                          <a:solidFill>
                            <a:srgbClr val="FF0000"/>
                          </a:solidFill>
                        </a:rPr>
                        <a:t>Global Time in seconds</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018011412"/>
              </p:ext>
            </p:extLst>
          </p:nvPr>
        </p:nvGraphicFramePr>
        <p:xfrm>
          <a:off x="1066799" y="2133600"/>
          <a:ext cx="6248400" cy="1127760"/>
        </p:xfrm>
        <a:graphic>
          <a:graphicData uri="http://schemas.openxmlformats.org/drawingml/2006/table">
            <a:tbl>
              <a:tblPr firstRow="1" bandRow="1">
                <a:tableStyleId>{5940675A-B579-460E-94D1-54222C63F5DA}</a:tableStyleId>
              </a:tblPr>
              <a:tblGrid>
                <a:gridCol w="738000"/>
                <a:gridCol w="824100"/>
                <a:gridCol w="781050"/>
                <a:gridCol w="781050"/>
                <a:gridCol w="781050"/>
                <a:gridCol w="781050"/>
                <a:gridCol w="723901"/>
                <a:gridCol w="838199"/>
              </a:tblGrid>
              <a:tr h="213360">
                <a:tc gridSpan="2">
                  <a:txBody>
                    <a:bodyPr/>
                    <a:lstStyle/>
                    <a:p>
                      <a:pPr algn="ctr"/>
                      <a:r>
                        <a:rPr lang="en-US" sz="1400" dirty="0" smtClean="0">
                          <a:solidFill>
                            <a:srgbClr val="FF0000"/>
                          </a:solidFill>
                        </a:rPr>
                        <a:t>Octet: 1</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400" dirty="0">
                        <a:solidFill>
                          <a:schemeClr val="accent2"/>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1</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1</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1</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variable</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1</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variable</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r h="213360">
                <a:tc>
                  <a:txBody>
                    <a:bodyPr/>
                    <a:lstStyle/>
                    <a:p>
                      <a:pPr algn="ctr"/>
                      <a:r>
                        <a:rPr lang="en-US" sz="1400" dirty="0" smtClean="0">
                          <a:solidFill>
                            <a:srgbClr val="FF0000"/>
                          </a:solidFill>
                        </a:rPr>
                        <a:t>bits:0-3</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Bit:4-7</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r h="213360">
                <a:tc>
                  <a:txBody>
                    <a:bodyPr/>
                    <a:lstStyle/>
                    <a:p>
                      <a:pPr algn="ctr"/>
                      <a:r>
                        <a:rPr lang="en-US" sz="1400" dirty="0" smtClean="0">
                          <a:solidFill>
                            <a:srgbClr val="FF0000"/>
                          </a:solidFill>
                        </a:rPr>
                        <a:t>version</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reserved</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TS</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err="1" smtClean="0">
                          <a:solidFill>
                            <a:srgbClr val="FF0000"/>
                          </a:solidFill>
                        </a:rPr>
                        <a:t>mgntTS</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err="1" smtClean="0">
                          <a:solidFill>
                            <a:srgbClr val="FF0000"/>
                          </a:solidFill>
                        </a:rPr>
                        <a:t>gtsTS</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Network ID</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err="1" smtClean="0">
                          <a:solidFill>
                            <a:srgbClr val="FF0000"/>
                          </a:solidFill>
                        </a:rPr>
                        <a:t>DevType</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rgbClr val="FF0000"/>
                          </a:solidFill>
                        </a:rPr>
                        <a:t>capabilities</a:t>
                      </a:r>
                      <a:endParaRPr lang="en-US" sz="14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8" name="TextBox 7"/>
          <p:cNvSpPr txBox="1"/>
          <p:nvPr/>
        </p:nvSpPr>
        <p:spPr>
          <a:xfrm>
            <a:off x="1087967" y="1600199"/>
            <a:ext cx="3581400" cy="307777"/>
          </a:xfrm>
          <a:prstGeom prst="rect">
            <a:avLst/>
          </a:prstGeom>
          <a:noFill/>
        </p:spPr>
        <p:txBody>
          <a:bodyPr wrap="square" rtlCol="0">
            <a:spAutoFit/>
          </a:bodyPr>
          <a:lstStyle/>
          <a:p>
            <a:r>
              <a:rPr lang="en-US" sz="1400" dirty="0" smtClean="0"/>
              <a:t>RCCN PAN descriptor IE</a:t>
            </a:r>
            <a:endParaRPr lang="en-US" sz="1400" dirty="0"/>
          </a:p>
        </p:txBody>
      </p:sp>
    </p:spTree>
    <p:extLst>
      <p:ext uri="{BB962C8B-B14F-4D97-AF65-F5344CB8AC3E}">
        <p14:creationId xmlns:p14="http://schemas.microsoft.com/office/powerpoint/2010/main" val="3690031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PIB for RCCN</a:t>
            </a:r>
            <a:endParaRPr lang="en-US"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506580"/>
            <a:ext cx="6096000" cy="647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5" name="Table 4"/>
          <p:cNvGraphicFramePr>
            <a:graphicFrameLocks noGrp="1"/>
          </p:cNvGraphicFramePr>
          <p:nvPr>
            <p:extLst>
              <p:ext uri="{D42A27DB-BD31-4B8C-83A1-F6EECF244321}">
                <p14:modId xmlns:p14="http://schemas.microsoft.com/office/powerpoint/2010/main" val="2941145552"/>
              </p:ext>
            </p:extLst>
          </p:nvPr>
        </p:nvGraphicFramePr>
        <p:xfrm>
          <a:off x="1337732" y="2159001"/>
          <a:ext cx="6019800" cy="822960"/>
        </p:xfrm>
        <a:graphic>
          <a:graphicData uri="http://schemas.openxmlformats.org/drawingml/2006/table">
            <a:tbl>
              <a:tblPr firstRow="1" bandRow="1">
                <a:tableStyleId>{5940675A-B579-460E-94D1-54222C63F5DA}</a:tableStyleId>
              </a:tblPr>
              <a:tblGrid>
                <a:gridCol w="1938868"/>
                <a:gridCol w="727042"/>
                <a:gridCol w="659210"/>
                <a:gridCol w="1661748"/>
                <a:gridCol w="1032932"/>
              </a:tblGrid>
              <a:tr h="213360">
                <a:tc>
                  <a:txBody>
                    <a:bodyPr/>
                    <a:lstStyle/>
                    <a:p>
                      <a:pPr algn="ctr"/>
                      <a:r>
                        <a:rPr lang="en-US" sz="1200" dirty="0" err="1" smtClean="0">
                          <a:solidFill>
                            <a:srgbClr val="FF0000"/>
                          </a:solidFill>
                        </a:rPr>
                        <a:t>macRCCNenabled</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Boolean</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True</a:t>
                      </a:r>
                      <a:r>
                        <a:rPr lang="en-US" sz="1200" baseline="0" dirty="0" smtClean="0">
                          <a:solidFill>
                            <a:srgbClr val="FF0000"/>
                          </a:solidFill>
                        </a:rPr>
                        <a:t> or False</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If TRUE, the device is using</a:t>
                      </a:r>
                    </a:p>
                    <a:p>
                      <a:pPr algn="ctr"/>
                      <a:r>
                        <a:rPr lang="en-US" sz="1200" dirty="0" smtClean="0">
                          <a:solidFill>
                            <a:srgbClr val="FF0000"/>
                          </a:solidFill>
                        </a:rPr>
                        <a:t>functionality specific to</a:t>
                      </a:r>
                    </a:p>
                    <a:p>
                      <a:pPr algn="ctr"/>
                      <a:r>
                        <a:rPr lang="en-US" sz="1200" dirty="0" smtClean="0">
                          <a:solidFill>
                            <a:srgbClr val="FF0000"/>
                          </a:solidFill>
                        </a:rPr>
                        <a:t>RCCNs</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Implementation</a:t>
                      </a:r>
                    </a:p>
                    <a:p>
                      <a:pPr algn="ctr"/>
                      <a:r>
                        <a:rPr lang="en-US" sz="1200" dirty="0" smtClean="0">
                          <a:solidFill>
                            <a:srgbClr val="FF0000"/>
                          </a:solidFill>
                        </a:rPr>
                        <a:t>specific</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TextBox 3"/>
          <p:cNvSpPr txBox="1"/>
          <p:nvPr/>
        </p:nvSpPr>
        <p:spPr>
          <a:xfrm>
            <a:off x="1185332" y="3124200"/>
            <a:ext cx="2877006" cy="307777"/>
          </a:xfrm>
          <a:prstGeom prst="rect">
            <a:avLst/>
          </a:prstGeom>
          <a:noFill/>
        </p:spPr>
        <p:txBody>
          <a:bodyPr wrap="none" rtlCol="0">
            <a:spAutoFit/>
          </a:bodyPr>
          <a:lstStyle/>
          <a:p>
            <a:r>
              <a:rPr lang="en-US" sz="1400" dirty="0" smtClean="0"/>
              <a:t>Table 52? – RCCN MAC PIB attributes</a:t>
            </a:r>
            <a:endParaRPr lang="en-US" sz="1400" dirty="0"/>
          </a:p>
        </p:txBody>
      </p:sp>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5332" y="3404101"/>
            <a:ext cx="6663268" cy="379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8" name="Table 7"/>
          <p:cNvGraphicFramePr>
            <a:graphicFrameLocks noGrp="1"/>
          </p:cNvGraphicFramePr>
          <p:nvPr>
            <p:extLst>
              <p:ext uri="{D42A27DB-BD31-4B8C-83A1-F6EECF244321}">
                <p14:modId xmlns:p14="http://schemas.microsoft.com/office/powerpoint/2010/main" val="3041100682"/>
              </p:ext>
            </p:extLst>
          </p:nvPr>
        </p:nvGraphicFramePr>
        <p:xfrm>
          <a:off x="1210733" y="3810000"/>
          <a:ext cx="6705600" cy="2491740"/>
        </p:xfrm>
        <a:graphic>
          <a:graphicData uri="http://schemas.openxmlformats.org/drawingml/2006/table">
            <a:tbl>
              <a:tblPr firstRow="1" bandRow="1">
                <a:tableStyleId>{5940675A-B579-460E-94D1-54222C63F5DA}</a:tableStyleId>
              </a:tblPr>
              <a:tblGrid>
                <a:gridCol w="1371600"/>
                <a:gridCol w="1066800"/>
                <a:gridCol w="662940"/>
                <a:gridCol w="2933700"/>
                <a:gridCol w="670560"/>
              </a:tblGrid>
              <a:tr h="213360">
                <a:tc>
                  <a:txBody>
                    <a:bodyPr/>
                    <a:lstStyle/>
                    <a:p>
                      <a:pPr algn="ctr"/>
                      <a:r>
                        <a:rPr lang="en-US" sz="1050" dirty="0" err="1" smtClean="0">
                          <a:solidFill>
                            <a:srgbClr val="FF0000"/>
                          </a:solidFill>
                        </a:rPr>
                        <a:t>macRCCNnumTimeSlots</a:t>
                      </a:r>
                      <a:endParaRPr lang="en-US" sz="105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50" dirty="0" smtClean="0">
                          <a:solidFill>
                            <a:srgbClr val="FF0000"/>
                          </a:solidFill>
                        </a:rPr>
                        <a:t>integer</a:t>
                      </a:r>
                      <a:endParaRPr lang="en-US" sz="105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50" dirty="0" smtClean="0">
                          <a:solidFill>
                            <a:srgbClr val="FF0000"/>
                          </a:solidFill>
                        </a:rPr>
                        <a:t>0 ~ 254</a:t>
                      </a:r>
                      <a:endParaRPr lang="en-US" sz="105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50" dirty="0" smtClean="0">
                          <a:solidFill>
                            <a:srgbClr val="FF0000"/>
                          </a:solidFill>
                        </a:rPr>
                        <a:t>Number of timeslots within </a:t>
                      </a:r>
                      <a:r>
                        <a:rPr lang="en-US" sz="1050" dirty="0" err="1" smtClean="0">
                          <a:solidFill>
                            <a:srgbClr val="FF0000"/>
                          </a:solidFill>
                        </a:rPr>
                        <a:t>superframe</a:t>
                      </a:r>
                      <a:r>
                        <a:rPr lang="en-US" sz="1050" dirty="0" smtClean="0">
                          <a:solidFill>
                            <a:srgbClr val="FF0000"/>
                          </a:solidFill>
                        </a:rPr>
                        <a:t> excluding</a:t>
                      </a:r>
                    </a:p>
                    <a:p>
                      <a:pPr algn="ctr"/>
                      <a:r>
                        <a:rPr lang="en-US" sz="1050" dirty="0" smtClean="0">
                          <a:solidFill>
                            <a:srgbClr val="FF0000"/>
                          </a:solidFill>
                        </a:rPr>
                        <a:t>timeslot for beacon frame and management</a:t>
                      </a:r>
                    </a:p>
                    <a:p>
                      <a:pPr algn="ctr"/>
                      <a:r>
                        <a:rPr lang="en-US" sz="1050" dirty="0" smtClean="0">
                          <a:solidFill>
                            <a:srgbClr val="FF0000"/>
                          </a:solidFill>
                        </a:rPr>
                        <a:t>timeslots</a:t>
                      </a:r>
                      <a:endParaRPr lang="en-US" sz="105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50" dirty="0" smtClean="0">
                          <a:solidFill>
                            <a:srgbClr val="FF0000"/>
                          </a:solidFill>
                        </a:rPr>
                        <a:t>48</a:t>
                      </a:r>
                      <a:endParaRPr lang="en-US" sz="105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r h="213360">
                <a:tc>
                  <a:txBody>
                    <a:bodyPr/>
                    <a:lstStyle/>
                    <a:p>
                      <a:pPr algn="ctr"/>
                      <a:r>
                        <a:rPr lang="en-US" sz="1200" dirty="0" err="1" smtClean="0">
                          <a:solidFill>
                            <a:srgbClr val="FF0000"/>
                          </a:solidFill>
                        </a:rPr>
                        <a:t>macRCCNnumMgntTS</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integer</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Number of management timeslots</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4</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r h="213360">
                <a:tc>
                  <a:txBody>
                    <a:bodyPr/>
                    <a:lstStyle/>
                    <a:p>
                      <a:pPr algn="ctr"/>
                      <a:r>
                        <a:rPr lang="en-US" sz="1200" dirty="0" err="1" smtClean="0">
                          <a:solidFill>
                            <a:srgbClr val="FF0000"/>
                          </a:solidFill>
                        </a:rPr>
                        <a:t>macRCCNnumGtsTS</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integer</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Number of GTS timeslots</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24</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r h="213360">
                <a:tc>
                  <a:txBody>
                    <a:bodyPr/>
                    <a:lstStyle/>
                    <a:p>
                      <a:pPr algn="ctr"/>
                      <a:r>
                        <a:rPr lang="en-US" sz="1200" dirty="0" err="1" smtClean="0">
                          <a:solidFill>
                            <a:srgbClr val="FF0000"/>
                          </a:solidFill>
                        </a:rPr>
                        <a:t>macRCCNNetID</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octets</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variable </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Network ID</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0</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r h="213360">
                <a:tc>
                  <a:txBody>
                    <a:bodyPr/>
                    <a:lstStyle/>
                    <a:p>
                      <a:pPr algn="ctr"/>
                      <a:r>
                        <a:rPr lang="en-US" sz="1200" dirty="0" err="1" smtClean="0">
                          <a:solidFill>
                            <a:srgbClr val="FF0000"/>
                          </a:solidFill>
                        </a:rPr>
                        <a:t>macRCCNdevType</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Enumeration</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FF0000"/>
                          </a:solidFill>
                        </a:rPr>
                        <a:t>True</a:t>
                      </a:r>
                      <a:r>
                        <a:rPr lang="en-US" sz="1200" baseline="0" dirty="0" smtClean="0">
                          <a:solidFill>
                            <a:srgbClr val="FF0000"/>
                          </a:solidFill>
                        </a:rPr>
                        <a:t> or False</a:t>
                      </a:r>
                      <a:endParaRPr lang="en-US" sz="1200" dirty="0" smtClean="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Indicates whether the RCCN device is the RCCN</a:t>
                      </a:r>
                    </a:p>
                    <a:p>
                      <a:pPr algn="ctr"/>
                      <a:r>
                        <a:rPr lang="en-US" sz="1200" dirty="0" smtClean="0">
                          <a:solidFill>
                            <a:srgbClr val="FF0000"/>
                          </a:solidFill>
                        </a:rPr>
                        <a:t>PAN coordinator, fixed or mobile</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False</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r h="213360">
                <a:tc>
                  <a:txBody>
                    <a:bodyPr/>
                    <a:lstStyle/>
                    <a:p>
                      <a:pPr algn="ctr"/>
                      <a:r>
                        <a:rPr lang="en-US" sz="1200" dirty="0" err="1" smtClean="0">
                          <a:solidFill>
                            <a:srgbClr val="FF0000"/>
                          </a:solidFill>
                        </a:rPr>
                        <a:t>macRCCNcap</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octets</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FF0000"/>
                          </a:solidFill>
                        </a:rPr>
                        <a:t>variable</a:t>
                      </a: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err="1" smtClean="0">
                          <a:solidFill>
                            <a:srgbClr val="FF0000"/>
                          </a:solidFill>
                        </a:rPr>
                        <a:t>Phy</a:t>
                      </a:r>
                      <a:r>
                        <a:rPr lang="en-US" sz="1200" dirty="0" smtClean="0">
                          <a:solidFill>
                            <a:srgbClr val="FF0000"/>
                          </a:solidFill>
                        </a:rPr>
                        <a:t> capabilities supported</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smtClean="0">
                          <a:solidFill>
                            <a:srgbClr val="FF0000"/>
                          </a:solidFill>
                        </a:rPr>
                        <a:t>-</a:t>
                      </a:r>
                      <a:endParaRPr lang="en-US" sz="1200" dirty="0">
                        <a:solidFill>
                          <a:srgbClr val="FF0000"/>
                        </a:solidFill>
                      </a:endParaRPr>
                    </a:p>
                  </a:txBody>
                  <a:tcPr marL="0" marR="0">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073186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70368"/>
          <a:stretch/>
        </p:blipFill>
        <p:spPr bwMode="auto">
          <a:xfrm>
            <a:off x="6231814" y="3522132"/>
            <a:ext cx="971613" cy="2910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a:t>MLME primitives</a:t>
            </a: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5351" y="1447800"/>
            <a:ext cx="3520270" cy="2258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6006422" y="3276600"/>
            <a:ext cx="1689778" cy="307777"/>
          </a:xfrm>
          <a:prstGeom prst="rect">
            <a:avLst/>
          </a:prstGeom>
          <a:noFill/>
        </p:spPr>
        <p:txBody>
          <a:bodyPr wrap="square" rtlCol="0">
            <a:spAutoFit/>
          </a:bodyPr>
          <a:lstStyle/>
          <a:p>
            <a:r>
              <a:rPr lang="en-US" sz="1400" dirty="0" err="1" smtClean="0">
                <a:solidFill>
                  <a:schemeClr val="tx1"/>
                </a:solidFill>
              </a:rPr>
              <a:t>GTSrequestInfo</a:t>
            </a:r>
            <a:r>
              <a:rPr lang="en-US" sz="1400" dirty="0" smtClean="0">
                <a:solidFill>
                  <a:schemeClr val="tx1"/>
                </a:solidFill>
              </a:rPr>
              <a:t>[]</a:t>
            </a:r>
            <a:endParaRPr lang="en-US" sz="1400" dirty="0">
              <a:solidFill>
                <a:schemeClr val="tx1"/>
              </a:solidFill>
            </a:endParaRPr>
          </a:p>
        </p:txBody>
      </p:sp>
      <p:cxnSp>
        <p:nvCxnSpPr>
          <p:cNvPr id="8" name="Straight Arrow Connector 18"/>
          <p:cNvCxnSpPr>
            <a:stCxn id="7" idx="1"/>
          </p:cNvCxnSpPr>
          <p:nvPr/>
        </p:nvCxnSpPr>
        <p:spPr>
          <a:xfrm rot="10800000" flipV="1">
            <a:off x="4431754" y="3430488"/>
            <a:ext cx="1574668" cy="153883"/>
          </a:xfrm>
          <a:prstGeom prst="bentConnector3">
            <a:avLst>
              <a:gd name="adj1" fmla="val 50000"/>
            </a:avLst>
          </a:prstGeom>
          <a:ln>
            <a:headEnd type="none"/>
            <a:tailEnd type="triangle"/>
          </a:ln>
        </p:spPr>
        <p:style>
          <a:lnRef idx="1">
            <a:schemeClr val="accent1"/>
          </a:lnRef>
          <a:fillRef idx="0">
            <a:schemeClr val="accent1"/>
          </a:fillRef>
          <a:effectRef idx="0">
            <a:schemeClr val="accent1"/>
          </a:effectRef>
          <a:fontRef idx="minor">
            <a:schemeClr val="tx1"/>
          </a:fontRef>
        </p:style>
      </p:cxnSp>
      <p:pic>
        <p:nvPicPr>
          <p:cNvPr id="3077" name="Picture 5"/>
          <p:cNvPicPr>
            <a:picLocks noChangeAspect="1" noChangeArrowheads="1"/>
          </p:cNvPicPr>
          <p:nvPr/>
        </p:nvPicPr>
        <p:blipFill rotWithShape="1">
          <a:blip r:embed="rId4">
            <a:extLst>
              <a:ext uri="{28A0092B-C50C-407E-A947-70E740481C1C}">
                <a14:useLocalDpi xmlns:a14="http://schemas.microsoft.com/office/drawing/2010/main" val="0"/>
              </a:ext>
            </a:extLst>
          </a:blip>
          <a:srcRect b="33101"/>
          <a:stretch/>
        </p:blipFill>
        <p:spPr bwMode="auto">
          <a:xfrm>
            <a:off x="1043262" y="4145703"/>
            <a:ext cx="5413948" cy="22022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extBox 15"/>
          <p:cNvSpPr txBox="1"/>
          <p:nvPr/>
        </p:nvSpPr>
        <p:spPr>
          <a:xfrm>
            <a:off x="5917357" y="5832723"/>
            <a:ext cx="1511466" cy="307777"/>
          </a:xfrm>
          <a:prstGeom prst="rect">
            <a:avLst/>
          </a:prstGeom>
          <a:noFill/>
        </p:spPr>
        <p:txBody>
          <a:bodyPr wrap="square" rtlCol="0">
            <a:spAutoFit/>
          </a:bodyPr>
          <a:lstStyle/>
          <a:p>
            <a:r>
              <a:rPr lang="en-US" sz="1400" dirty="0" err="1" smtClean="0">
                <a:solidFill>
                  <a:schemeClr val="tx1"/>
                </a:solidFill>
              </a:rPr>
              <a:t>GTSrequestInfo</a:t>
            </a:r>
            <a:r>
              <a:rPr lang="en-US" sz="1400" dirty="0" smtClean="0">
                <a:solidFill>
                  <a:schemeClr val="tx1"/>
                </a:solidFill>
              </a:rPr>
              <a:t>[]</a:t>
            </a:r>
            <a:endParaRPr lang="en-US" sz="1400" dirty="0">
              <a:solidFill>
                <a:schemeClr val="tx1"/>
              </a:solidFill>
            </a:endParaRPr>
          </a:p>
        </p:txBody>
      </p:sp>
      <p:cxnSp>
        <p:nvCxnSpPr>
          <p:cNvPr id="17" name="Straight Arrow Connector 18"/>
          <p:cNvCxnSpPr>
            <a:stCxn id="16" idx="1"/>
          </p:cNvCxnSpPr>
          <p:nvPr/>
        </p:nvCxnSpPr>
        <p:spPr>
          <a:xfrm rot="10800000" flipV="1">
            <a:off x="4342689" y="5986611"/>
            <a:ext cx="1574668" cy="153883"/>
          </a:xfrm>
          <a:prstGeom prst="bentConnector3">
            <a:avLst>
              <a:gd name="adj1" fmla="val 50000"/>
            </a:avLst>
          </a:prstGeom>
          <a:ln>
            <a:headEnd type="none"/>
            <a:tailEnd type="triangle"/>
          </a:ln>
        </p:spPr>
        <p:style>
          <a:lnRef idx="1">
            <a:schemeClr val="accent1"/>
          </a:lnRef>
          <a:fillRef idx="0">
            <a:schemeClr val="accent1"/>
          </a:fillRef>
          <a:effectRef idx="0">
            <a:schemeClr val="accent1"/>
          </a:effectRef>
          <a:fontRef idx="minor">
            <a:schemeClr val="tx1"/>
          </a:fontRef>
        </p:style>
      </p:cxnSp>
      <p:pic>
        <p:nvPicPr>
          <p:cNvPr id="1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82215" b="-2904"/>
          <a:stretch/>
        </p:blipFill>
        <p:spPr bwMode="auto">
          <a:xfrm>
            <a:off x="6231815" y="3821640"/>
            <a:ext cx="971613" cy="20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27875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MLME primitives</a:t>
            </a:r>
            <a:endParaRPr lang="en-US" dirty="0">
              <a:solidFill>
                <a:schemeClr val="tx1"/>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524000"/>
            <a:ext cx="4171950" cy="22018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6375268" y="3348461"/>
            <a:ext cx="1473332" cy="307777"/>
          </a:xfrm>
          <a:prstGeom prst="rect">
            <a:avLst/>
          </a:prstGeom>
          <a:noFill/>
        </p:spPr>
        <p:txBody>
          <a:bodyPr wrap="square" rtlCol="0">
            <a:spAutoFit/>
          </a:bodyPr>
          <a:lstStyle/>
          <a:p>
            <a:r>
              <a:rPr lang="en-US" sz="1400" dirty="0" err="1" smtClean="0">
                <a:solidFill>
                  <a:schemeClr val="tx1"/>
                </a:solidFill>
              </a:rPr>
              <a:t>GTSrequestInfo</a:t>
            </a:r>
            <a:r>
              <a:rPr lang="en-US" sz="1400" dirty="0" smtClean="0">
                <a:solidFill>
                  <a:schemeClr val="tx1"/>
                </a:solidFill>
              </a:rPr>
              <a:t>[]</a:t>
            </a:r>
            <a:endParaRPr lang="en-US" sz="1400" dirty="0">
              <a:solidFill>
                <a:schemeClr val="tx1"/>
              </a:solidFill>
            </a:endParaRPr>
          </a:p>
        </p:txBody>
      </p:sp>
      <p:cxnSp>
        <p:nvCxnSpPr>
          <p:cNvPr id="7" name="Straight Arrow Connector 18"/>
          <p:cNvCxnSpPr>
            <a:stCxn id="6" idx="1"/>
          </p:cNvCxnSpPr>
          <p:nvPr/>
        </p:nvCxnSpPr>
        <p:spPr>
          <a:xfrm rot="10800000" flipV="1">
            <a:off x="5029200" y="3502349"/>
            <a:ext cx="1346068" cy="114729"/>
          </a:xfrm>
          <a:prstGeom prst="bentConnector3">
            <a:avLst>
              <a:gd name="adj1" fmla="val 50000"/>
            </a:avLst>
          </a:prstGeom>
          <a:ln>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7933280"/>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2103</TotalTime>
  <Words>524</Words>
  <Application>Microsoft Office PowerPoint</Application>
  <PresentationFormat>On-screen Show (4:3)</PresentationFormat>
  <Paragraphs>178</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 Unicode MS</vt:lpstr>
      <vt:lpstr>굴림</vt:lpstr>
      <vt:lpstr>MS Gothic</vt:lpstr>
      <vt:lpstr>Arial</vt:lpstr>
      <vt:lpstr>Calibri</vt:lpstr>
      <vt:lpstr>Times New Roman</vt:lpstr>
      <vt:lpstr>802-11-Submission</vt:lpstr>
      <vt:lpstr>PowerPoint Presentation</vt:lpstr>
      <vt:lpstr>PowerPoint Presentation</vt:lpstr>
      <vt:lpstr>RCCN Superframe Structure</vt:lpstr>
      <vt:lpstr>RCCN Protocol</vt:lpstr>
      <vt:lpstr>RCCN Superframe</vt:lpstr>
      <vt:lpstr>New IE</vt:lpstr>
      <vt:lpstr>MAC PIB for RCCN</vt:lpstr>
      <vt:lpstr>MLME primitives</vt:lpstr>
      <vt:lpstr>MLME primitives</vt:lpstr>
      <vt:lpstr>GTS carried in Association Request</vt:lpstr>
      <vt:lpstr>Peer-to-Peer without Coordinator</vt:lpstr>
    </vt:vector>
  </TitlesOfParts>
  <Company>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2013</dc:title>
  <dc:creator>Jon Rosdahl</dc:creator>
  <cp:keywords>March 2013</cp:keywords>
  <cp:lastModifiedBy>Benjamin Rolfe</cp:lastModifiedBy>
  <cp:revision>34</cp:revision>
  <cp:lastPrinted>1601-01-01T00:00:00Z</cp:lastPrinted>
  <dcterms:created xsi:type="dcterms:W3CDTF">2012-05-13T15:07:35Z</dcterms:created>
  <dcterms:modified xsi:type="dcterms:W3CDTF">2013-05-13T21:09:21Z</dcterms:modified>
</cp:coreProperties>
</file>