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56" r:id="rId5"/>
    <p:sldId id="270" r:id="rId6"/>
    <p:sldId id="272" r:id="rId7"/>
    <p:sldId id="273" r:id="rId8"/>
    <p:sldId id="274" r:id="rId9"/>
    <p:sldId id="263" r:id="rId10"/>
    <p:sldId id="264"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89" d="100"/>
          <a:sy n="89" d="100"/>
        </p:scale>
        <p:origin x="-61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C9E7F0A-1D88-47D1-B7ED-5CA346B4FD43}"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F3F4172-E538-446E-867D-56FDB194A550}"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smtClean="0"/>
              <a:t>April 2013</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Shoichi Kitazawa (ATR)</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570724-D4C2-4805-9F96-77169DE31113}"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10</a:t>
            </a:fld>
            <a:endParaRPr lang="en-US" altLang="ja-JP" sz="120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18E0977-DC1B-42DD-B45E-59C02A783531}" type="slidenum">
              <a:rPr lang="en-US" altLang="ja-JP"/>
              <a:pPr/>
              <a:t>‹#›</a:t>
            </a:fld>
            <a:endParaRPr lang="en-US" altLang="ja-JP"/>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6B3A71F-4814-4FD0-B5BF-45F7AA6F4C8B}" type="slidenum">
              <a:rPr lang="en-US" altLang="ja-JP"/>
              <a:pPr/>
              <a:t>‹#›</a:t>
            </a:fld>
            <a:endParaRPr lang="en-US" altLang="ja-JP"/>
          </a:p>
        </p:txBody>
      </p:sp>
    </p:spTree>
    <p:extLst>
      <p:ext uri="{BB962C8B-B14F-4D97-AF65-F5344CB8AC3E}">
        <p14:creationId xmlns:p14="http://schemas.microsoft.com/office/powerpoint/2010/main" val="276197002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7C47D4F-CAA3-4307-B0EF-8C4B3E0CF21D}" type="slidenum">
              <a:rPr lang="en-US" altLang="ja-JP"/>
              <a:pPr/>
              <a:t>‹#›</a:t>
            </a:fld>
            <a:endParaRPr lang="en-US" altLang="ja-JP"/>
          </a:p>
        </p:txBody>
      </p:sp>
    </p:spTree>
    <p:extLst>
      <p:ext uri="{BB962C8B-B14F-4D97-AF65-F5344CB8AC3E}">
        <p14:creationId xmlns:p14="http://schemas.microsoft.com/office/powerpoint/2010/main" val="220056502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a:t>Slide </a:t>
            </a:r>
            <a:fld id="{17C47D4F-CAA3-4307-B0EF-8C4B3E0CF21D}" type="slidenum">
              <a:rPr lang="en-US" altLang="ja-JP"/>
              <a:pPr/>
              <a:t>‹#›</a:t>
            </a:fld>
            <a:endParaRPr lang="en-US" altLang="ja-JP"/>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April 2013</a:t>
            </a:r>
            <a:endParaRPr lang="en-US" altLang="ja-JP"/>
          </a:p>
        </p:txBody>
      </p:sp>
    </p:spTree>
    <p:extLst>
      <p:ext uri="{BB962C8B-B14F-4D97-AF65-F5344CB8AC3E}">
        <p14:creationId xmlns:p14="http://schemas.microsoft.com/office/powerpoint/2010/main" val="16840796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a:t>
            </a:fld>
            <a:endParaRPr lang="en-US" altLang="ja-JP"/>
          </a:p>
        </p:txBody>
      </p:sp>
    </p:spTree>
    <p:extLst>
      <p:ext uri="{BB962C8B-B14F-4D97-AF65-F5344CB8AC3E}">
        <p14:creationId xmlns:p14="http://schemas.microsoft.com/office/powerpoint/2010/main" val="26344436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a:t>
            </a:fld>
            <a:endParaRPr lang="en-US" altLang="ja-JP"/>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April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BC763230-8612-4F82-9598-E8DB08C9F578}" type="slidenum">
              <a:rPr lang="en-US" altLang="ja-JP"/>
              <a:pPr/>
              <a:t>‹#›</a:t>
            </a:fld>
            <a:endParaRPr lang="en-US" altLang="ja-JP"/>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April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F345BDCD-0A82-43EF-9F50-431A9535906C}" type="slidenum">
              <a:rPr lang="en-US" altLang="ja-JP"/>
              <a:pPr/>
              <a:t>‹#›</a:t>
            </a:fld>
            <a:endParaRPr lang="en-US" altLang="ja-JP"/>
          </a:p>
        </p:txBody>
      </p:sp>
    </p:spTree>
    <p:extLst>
      <p:ext uri="{BB962C8B-B14F-4D97-AF65-F5344CB8AC3E}">
        <p14:creationId xmlns:p14="http://schemas.microsoft.com/office/powerpoint/2010/main" val="6198729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April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a:t>
            </a:fld>
            <a:endParaRPr lang="en-US" altLang="ja-JP"/>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April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a:t>
            </a:fld>
            <a:endParaRPr lang="en-US" altLang="ja-JP"/>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April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A055100-B070-402A-915F-F75138044036}" type="slidenum">
              <a:rPr lang="en-US" altLang="ja-JP"/>
              <a:pPr/>
              <a:t>‹#›</a:t>
            </a:fld>
            <a:endParaRPr lang="en-US" altLang="ja-JP"/>
          </a:p>
        </p:txBody>
      </p:sp>
    </p:spTree>
    <p:extLst>
      <p:ext uri="{BB962C8B-B14F-4D97-AF65-F5344CB8AC3E}">
        <p14:creationId xmlns:p14="http://schemas.microsoft.com/office/powerpoint/2010/main" val="239150788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April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86348C59-0566-4162-B54D-0A1849E52EE9}" type="slidenum">
              <a:rPr lang="en-US" altLang="ja-JP"/>
              <a:pPr/>
              <a:t>‹#›</a:t>
            </a:fld>
            <a:endParaRPr lang="en-US" altLang="ja-JP"/>
          </a:p>
        </p:txBody>
      </p:sp>
    </p:spTree>
    <p:extLst>
      <p:ext uri="{BB962C8B-B14F-4D97-AF65-F5344CB8AC3E}">
        <p14:creationId xmlns:p14="http://schemas.microsoft.com/office/powerpoint/2010/main" val="42546584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April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EAFD9030-C83D-42D9-9BFB-ADDEB84EB1F4}"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802.15-13-0247-00-0sru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mailto:kitazawa@atr.jp"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April 2013</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372F3947-031E-4295-B632-0BF31AAEF22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SRU Teleconference Agenda for 18</a:t>
            </a:r>
            <a:r>
              <a:rPr lang="en-US" altLang="ja-JP" sz="1600" baseline="30000" dirty="0" smtClean="0">
                <a:ea typeface="ＭＳ Ｐゴシック" charset="-128"/>
              </a:rPr>
              <a:t>th</a:t>
            </a:r>
            <a:r>
              <a:rPr lang="en-US" altLang="ja-JP" sz="1600" dirty="0" smtClean="0">
                <a:ea typeface="ＭＳ Ｐゴシック" charset="-128"/>
              </a:rPr>
              <a:t> April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[17 April,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presentation is the plan for </a:t>
            </a:r>
            <a:r>
              <a:rPr lang="en-US" altLang="ja-JP" sz="1600" dirty="0" smtClean="0">
                <a:ea typeface="ＭＳ Ｐゴシック" charset="-128"/>
              </a:rPr>
              <a:t>IG SRU Teleconference for 18</a:t>
            </a:r>
            <a:r>
              <a:rPr lang="en-US" altLang="ja-JP" sz="1600" baseline="30000" dirty="0" smtClean="0">
                <a:ea typeface="ＭＳ Ｐゴシック" charset="-128"/>
              </a:rPr>
              <a:t>th</a:t>
            </a:r>
            <a:r>
              <a:rPr lang="en-US" altLang="ja-JP" sz="1600" dirty="0" smtClean="0">
                <a:ea typeface="ＭＳ Ｐゴシック" charset="-128"/>
              </a:rPr>
              <a:t> April 2013</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[For discussions.]</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7172" name="Rectangle 4"/>
          <p:cNvSpPr>
            <a:spLocks noChangeArrowheads="1"/>
          </p:cNvSpPr>
          <p:nvPr/>
        </p:nvSpPr>
        <p:spPr bwMode="auto">
          <a:xfrm>
            <a:off x="533400" y="1271736"/>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sz="1200"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See </a:t>
            </a:r>
            <a:r>
              <a:rPr lang="en-US" altLang="ja-JP" sz="1200" b="1" i="1" dirty="0">
                <a:solidFill>
                  <a:srgbClr val="000099"/>
                </a:solidFill>
                <a:latin typeface="Arial" charset="0"/>
                <a:ea typeface="ＭＳ Ｐゴシック" charset="-128"/>
              </a:rPr>
              <a:t>IEEE-SA Standards Board Operations Manual</a:t>
            </a:r>
            <a:r>
              <a:rPr lang="en-US" altLang="ja-JP" sz="1200" b="1" dirty="0">
                <a:solidFill>
                  <a:srgbClr val="000099"/>
                </a:solidFill>
                <a:latin typeface="Arial" charset="0"/>
                <a:ea typeface="ＭＳ Ｐゴシック" charset="-128"/>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altLang="ja-JP" sz="1200"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April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a:p>
        </p:txBody>
      </p:sp>
    </p:spTree>
    <p:extLst>
      <p:ext uri="{BB962C8B-B14F-4D97-AF65-F5344CB8AC3E}">
        <p14:creationId xmlns:p14="http://schemas.microsoft.com/office/powerpoint/2010/main" val="251501862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E1A173A1-C39B-41EB-BCF2-B522BCC141FC}"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558608" cy="1143000"/>
          </a:xfrm>
        </p:spPr>
        <p:txBody>
          <a:bodyPr/>
          <a:lstStyle/>
          <a:p>
            <a:r>
              <a:rPr lang="en-US" altLang="ja-JP" dirty="0" smtClean="0">
                <a:ea typeface="ＭＳ Ｐゴシック" charset="-128"/>
              </a:rPr>
              <a:t>IG SRU Teleconference Agenda for 18</a:t>
            </a:r>
            <a:r>
              <a:rPr lang="en-US" altLang="ja-JP" baseline="30000" dirty="0" smtClean="0">
                <a:ea typeface="ＭＳ Ｐゴシック" charset="-128"/>
              </a:rPr>
              <a:t>th</a:t>
            </a:r>
            <a:r>
              <a:rPr lang="en-US" altLang="ja-JP" dirty="0" smtClean="0">
                <a:ea typeface="ＭＳ Ｐゴシック" charset="-128"/>
              </a:rPr>
              <a:t> April 2013</a:t>
            </a:r>
            <a:endParaRPr lang="ja-JP" altLang="ja-JP" dirty="0"/>
          </a:p>
        </p:txBody>
      </p:sp>
      <p:sp>
        <p:nvSpPr>
          <p:cNvPr id="26627" name="Rectangle 3"/>
          <p:cNvSpPr>
            <a:spLocks noGrp="1" noChangeArrowheads="1"/>
          </p:cNvSpPr>
          <p:nvPr>
            <p:ph type="subTitle" idx="1"/>
          </p:nvPr>
        </p:nvSpPr>
        <p:spPr/>
        <p:txBody>
          <a:bodyPr/>
          <a:lstStyle/>
          <a:p>
            <a:r>
              <a:rPr lang="en-US" altLang="ja-JP" dirty="0" smtClean="0"/>
              <a:t>Shoichi Kitazawa</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a:t>
            </a:r>
            <a:r>
              <a:rPr lang="en-US" altLang="ja-JP" sz="1800" u="sng" dirty="0" smtClean="0">
                <a:solidFill>
                  <a:schemeClr val="accent2"/>
                </a:solidFill>
                <a:ea typeface="ＭＳ Ｐゴシック" charset="-128"/>
                <a:hlinkClick r:id="rId2"/>
              </a:rPr>
              <a:t>http://standards.ieee.org/faqs/affiliationFAQ.html</a:t>
            </a:r>
            <a:endParaRPr lang="en-US" altLang="ja-JP" sz="1800" dirty="0" smtClean="0">
              <a:solidFill>
                <a:schemeClr val="accent2"/>
              </a:solidFill>
              <a:ea typeface="ＭＳ Ｐゴシック" charset="-128"/>
            </a:endParaRPr>
          </a:p>
          <a:p>
            <a:pPr lvl="1"/>
            <a:r>
              <a:rPr lang="en-US" altLang="ja-JP" sz="1800" dirty="0" smtClean="0">
                <a:ea typeface="ＭＳ Ｐゴシック" charset="-128"/>
              </a:rPr>
              <a:t>Anti-Trust FAQ - </a:t>
            </a:r>
            <a:r>
              <a:rPr lang="en-US" altLang="ja-JP" sz="1800" u="sng" dirty="0" smtClean="0">
                <a:ea typeface="ＭＳ Ｐゴシック" charset="-128"/>
                <a:hlinkClick r:id="rId3"/>
              </a:rPr>
              <a:t>http://standards.ieee.org/resources/antitrust-guidelines.pdf</a:t>
            </a:r>
            <a:endParaRPr lang="en-US" altLang="ja-JP" sz="1800" dirty="0" smtClean="0">
              <a:ea typeface="ＭＳ Ｐゴシック" charset="-128"/>
            </a:endParaRPr>
          </a:p>
          <a:p>
            <a:pPr lvl="1"/>
            <a:r>
              <a:rPr lang="en-US" altLang="ja-JP" sz="1800" dirty="0" smtClean="0">
                <a:ea typeface="ＭＳ Ｐゴシック" charset="-128"/>
              </a:rPr>
              <a:t>Ethics - </a:t>
            </a:r>
            <a:r>
              <a:rPr lang="en-US" altLang="ja-JP" sz="1800" u="sng" dirty="0" smtClean="0">
                <a:ea typeface="ＭＳ Ｐゴシック" charset="-128"/>
                <a:hlinkClick r:id="rId4"/>
              </a:rPr>
              <a:t>http://www.ieee.org/portal/cms_docs/about/CoE_poster.pdf</a:t>
            </a:r>
            <a:endParaRPr lang="en-US" altLang="ja-JP" sz="1800" dirty="0" smtClean="0">
              <a:ea typeface="ＭＳ Ｐゴシック" charset="-128"/>
            </a:endParaRP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r>
              <a:rPr lang="en-US" altLang="ja-JP" sz="2000" dirty="0" smtClean="0">
                <a:ea typeface="ＭＳ Ｐゴシック" charset="-128"/>
              </a:rPr>
              <a:t>Please send an email to the addresses below to have your attendance recorded</a:t>
            </a:r>
          </a:p>
          <a:p>
            <a:pPr lvl="1"/>
            <a:r>
              <a:rPr lang="en-US" altLang="ja-JP" sz="1600" dirty="0" smtClean="0">
                <a:ea typeface="ＭＳ Ｐゴシック" charset="-128"/>
                <a:hlinkClick r:id="rId5"/>
              </a:rPr>
              <a:t>kitazawa@atr.jp</a:t>
            </a:r>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3</a:t>
            </a:fld>
            <a:endParaRPr lang="en-US" altLang="ja-JP"/>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38E6254A-D985-444C-BBE9-59789D09939F}" type="slidenum">
              <a:rPr lang="en-US" altLang="ja-JP"/>
              <a:pPr/>
              <a:t>4</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ln/>
        </p:spPr>
        <p:txBody>
          <a:bodyPr/>
          <a:lstStyle/>
          <a:p>
            <a:r>
              <a:rPr lang="en-US" altLang="ja-JP" sz="2800" dirty="0" smtClean="0"/>
              <a:t>IG SRU meeting call to order</a:t>
            </a:r>
          </a:p>
          <a:p>
            <a:r>
              <a:rPr lang="en-US" altLang="ja-JP" sz="2800" dirty="0" smtClean="0"/>
              <a:t>Call for essential patents and policies &amp; procedures reminder </a:t>
            </a:r>
          </a:p>
          <a:p>
            <a:r>
              <a:rPr lang="en-US" altLang="ja-JP" sz="2800" dirty="0" smtClean="0"/>
              <a:t>Radio resource measurement and management issue</a:t>
            </a:r>
          </a:p>
          <a:p>
            <a:r>
              <a:rPr lang="en-US" altLang="ja-JP" sz="2800" dirty="0" smtClean="0"/>
              <a:t>Plan for May meeting</a:t>
            </a:r>
          </a:p>
          <a:p>
            <a:r>
              <a:rPr lang="en-US" altLang="ja-JP" sz="2800" dirty="0" smtClean="0"/>
              <a:t>AOB</a:t>
            </a:r>
          </a:p>
          <a:p>
            <a:r>
              <a:rPr lang="en-US" altLang="ja-JP" sz="2800" dirty="0" smtClean="0"/>
              <a:t>Adjourn</a:t>
            </a:r>
            <a:endParaRPr lang="ja-JP" altLang="ja-JP"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Radio resource measurement and management issue</a:t>
            </a:r>
          </a:p>
        </p:txBody>
      </p:sp>
      <p:sp>
        <p:nvSpPr>
          <p:cNvPr id="3" name="コンテンツ プレースホルダー 2"/>
          <p:cNvSpPr>
            <a:spLocks noGrp="1"/>
          </p:cNvSpPr>
          <p:nvPr>
            <p:ph idx="1"/>
          </p:nvPr>
        </p:nvSpPr>
        <p:spPr/>
        <p:txBody>
          <a:bodyPr/>
          <a:lstStyle/>
          <a:p>
            <a:r>
              <a:rPr lang="en-US" altLang="ja-JP" dirty="0" smtClean="0"/>
              <a:t>We have to survey following standards.</a:t>
            </a:r>
          </a:p>
          <a:p>
            <a:pPr lvl="1"/>
            <a:r>
              <a:rPr lang="en-US" altLang="ja-JP" dirty="0" smtClean="0"/>
              <a:t>802.11k, 802.11v</a:t>
            </a:r>
          </a:p>
          <a:p>
            <a:pPr lvl="1"/>
            <a:r>
              <a:rPr lang="en-US" altLang="ja-JP" dirty="0" smtClean="0"/>
              <a:t>802.15.2</a:t>
            </a:r>
          </a:p>
          <a:p>
            <a:pPr lvl="1"/>
            <a:r>
              <a:rPr lang="en-US" altLang="ja-JP" dirty="0" smtClean="0"/>
              <a:t>802.19</a:t>
            </a:r>
          </a:p>
          <a:p>
            <a:pPr lvl="1"/>
            <a:r>
              <a:rPr lang="en-US" altLang="ja-JP" dirty="0" smtClean="0"/>
              <a:t>ISA100.20</a:t>
            </a:r>
          </a:p>
          <a:p>
            <a:pPr lvl="1"/>
            <a:r>
              <a:rPr lang="de-DE" altLang="ja-JP" dirty="0" smtClean="0"/>
              <a:t>IEC</a:t>
            </a:r>
            <a:endParaRPr lang="en-US" altLang="ja-JP" dirty="0" smtClean="0"/>
          </a:p>
          <a:p>
            <a:pPr lvl="1"/>
            <a:r>
              <a:rPr lang="en-US" altLang="ja-JP" dirty="0" smtClean="0"/>
              <a:t>ETSI</a:t>
            </a:r>
          </a:p>
        </p:txBody>
      </p:sp>
      <p:sp>
        <p:nvSpPr>
          <p:cNvPr id="4" name="日付プレースホルダー 3"/>
          <p:cNvSpPr>
            <a:spLocks noGrp="1"/>
          </p:cNvSpPr>
          <p:nvPr>
            <p:ph type="dt" sz="half" idx="10"/>
          </p:nvPr>
        </p:nvSpPr>
        <p:spPr/>
        <p:txBody>
          <a:body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5</a:t>
            </a:fld>
            <a:endParaRPr lang="en-US" altLang="ja-JP"/>
          </a:p>
        </p:txBody>
      </p:sp>
    </p:spTree>
    <p:extLst>
      <p:ext uri="{BB962C8B-B14F-4D97-AF65-F5344CB8AC3E}">
        <p14:creationId xmlns:p14="http://schemas.microsoft.com/office/powerpoint/2010/main" val="35322945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Plan for May meeting</a:t>
            </a:r>
            <a:endParaRPr kumimoji="1" lang="ja-JP" altLang="en-US" dirty="0"/>
          </a:p>
        </p:txBody>
      </p:sp>
      <p:sp>
        <p:nvSpPr>
          <p:cNvPr id="3" name="コンテンツ プレースホルダー 2"/>
          <p:cNvSpPr>
            <a:spLocks noGrp="1"/>
          </p:cNvSpPr>
          <p:nvPr>
            <p:ph idx="1"/>
          </p:nvPr>
        </p:nvSpPr>
        <p:spPr/>
        <p:txBody>
          <a:bodyPr/>
          <a:lstStyle/>
          <a:p>
            <a:r>
              <a:rPr lang="en-US" altLang="ja-JP" sz="2400" dirty="0"/>
              <a:t>Meeting slots: AM2 and PM1, Tuesday 14 May.</a:t>
            </a:r>
          </a:p>
          <a:p>
            <a:r>
              <a:rPr lang="en-US" altLang="ja-JP" sz="2400" dirty="0"/>
              <a:t>Tentative agenda</a:t>
            </a:r>
          </a:p>
          <a:p>
            <a:pPr lvl="1"/>
            <a:r>
              <a:rPr lang="en-US" altLang="ja-JP" sz="2000" dirty="0"/>
              <a:t>Please let me know if you wish to present</a:t>
            </a: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6</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360530930"/>
              </p:ext>
            </p:extLst>
          </p:nvPr>
        </p:nvGraphicFramePr>
        <p:xfrm>
          <a:off x="1136650" y="3212976"/>
          <a:ext cx="6870699" cy="3255645"/>
        </p:xfrm>
        <a:graphic>
          <a:graphicData uri="http://schemas.openxmlformats.org/drawingml/2006/table">
            <a:tbl>
              <a:tblPr>
                <a:tableStyleId>{5C22544A-7EE6-4342-B048-85BDC9FD1C3A}</a:tableStyleId>
              </a:tblPr>
              <a:tblGrid>
                <a:gridCol w="627038"/>
                <a:gridCol w="4080311"/>
                <a:gridCol w="1132428"/>
                <a:gridCol w="469466"/>
                <a:gridCol w="561456"/>
              </a:tblGrid>
              <a:tr h="200025">
                <a:tc>
                  <a:txBody>
                    <a:bodyPr/>
                    <a:lstStyle/>
                    <a:p>
                      <a:pPr algn="ctr" fontAlgn="b"/>
                      <a:r>
                        <a:rPr lang="en-US" altLang="ja-JP" sz="1100" u="none" strike="noStrike" dirty="0">
                          <a:effectLst/>
                        </a:rPr>
                        <a:t>1</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Tuesday 14 May AM2</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1" i="0" u="none" strike="noStrike">
                        <a:effectLst/>
                        <a:latin typeface="Times New Roman"/>
                      </a:endParaRPr>
                    </a:p>
                  </a:txBody>
                  <a:tcPr marL="9525" marR="9525" marT="9525" marB="0" anchor="ctr">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1" i="0" u="none" strike="noStrike">
                        <a:effectLst/>
                        <a:latin typeface="Times New Roman"/>
                      </a:endParaRPr>
                    </a:p>
                  </a:txBody>
                  <a:tcPr marL="9525" marR="9525" marT="9525" marB="0" anchor="ctr">
                    <a:lnB w="12700" cap="flat" cmpd="sng" algn="ctr">
                      <a:solidFill>
                        <a:schemeClr val="tx1"/>
                      </a:solidFill>
                      <a:prstDash val="solid"/>
                      <a:round/>
                      <a:headEnd type="none" w="med" len="med"/>
                      <a:tailEnd type="none" w="med" len="med"/>
                    </a:lnB>
                    <a:noFill/>
                  </a:tcPr>
                </a:tc>
              </a:tr>
              <a:tr h="219075">
                <a:tc>
                  <a:txBody>
                    <a:bodyPr/>
                    <a:lstStyle/>
                    <a:p>
                      <a:pPr algn="ctr" fontAlgn="b"/>
                      <a:r>
                        <a:rPr lang="en-US" altLang="ja-JP" sz="1100" u="none" strike="noStrike" dirty="0">
                          <a:effectLst/>
                        </a:rPr>
                        <a:t>1.1</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OPEN</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10:30</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5270">
                <a:tc>
                  <a:txBody>
                    <a:bodyPr/>
                    <a:lstStyle/>
                    <a:p>
                      <a:pPr algn="ctr" fontAlgn="b"/>
                      <a:r>
                        <a:rPr lang="en-US" altLang="ja-JP" sz="1100" u="none" strike="noStrike" dirty="0">
                          <a:effectLst/>
                        </a:rPr>
                        <a:t>1.2</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u="none" strike="noStrike" dirty="0">
                          <a:effectLst/>
                        </a:rPr>
                        <a:t>Opening information / Approved of Agenda</a:t>
                      </a:r>
                      <a:endParaRPr lang="en-US"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10:35</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5270">
                <a:tc>
                  <a:txBody>
                    <a:bodyPr/>
                    <a:lstStyle/>
                    <a:p>
                      <a:pPr algn="ctr" fontAlgn="b"/>
                      <a:r>
                        <a:rPr lang="en-US" altLang="ja-JP" sz="1100" u="none" strike="noStrike" dirty="0">
                          <a:effectLst/>
                        </a:rPr>
                        <a:t>1.3</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Approve Orlando meeting minutes</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10:40</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5270">
                <a:tc>
                  <a:txBody>
                    <a:bodyPr/>
                    <a:lstStyle/>
                    <a:p>
                      <a:pPr algn="ctr" fontAlgn="b"/>
                      <a:r>
                        <a:rPr lang="en-US" altLang="ja-JP" sz="1100" u="none" strike="noStrike" dirty="0">
                          <a:effectLst/>
                        </a:rPr>
                        <a:t>1.4</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Presentations</a:t>
                      </a:r>
                      <a:endParaRPr lang="de-DE"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ALL</a:t>
                      </a:r>
                      <a:endParaRPr lang="de-DE"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60</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10:45</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9075">
                <a:tc>
                  <a:txBody>
                    <a:bodyPr/>
                    <a:lstStyle/>
                    <a:p>
                      <a:pPr algn="ctr" fontAlgn="b"/>
                      <a:r>
                        <a:rPr lang="en-US" altLang="ja-JP" sz="1100" u="none" strike="noStrike" dirty="0">
                          <a:effectLst/>
                        </a:rPr>
                        <a:t>1.5</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Other business</a:t>
                      </a:r>
                      <a:endParaRPr lang="de-DE"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30</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11:45</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9075">
                <a:tc>
                  <a:txBody>
                    <a:bodyPr/>
                    <a:lstStyle/>
                    <a:p>
                      <a:pPr algn="ctr" fontAlgn="b"/>
                      <a:r>
                        <a:rPr lang="en-US" altLang="ja-JP" sz="1100" u="none" strike="noStrike" dirty="0">
                          <a:effectLst/>
                        </a:rPr>
                        <a:t>1.6</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Recess</a:t>
                      </a:r>
                      <a:endParaRPr lang="de-DE"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5</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12:15</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8600">
                <a:tc>
                  <a:txBody>
                    <a:bodyPr/>
                    <a:lstStyle/>
                    <a:p>
                      <a:pPr algn="ctr" fontAlgn="b"/>
                      <a:endParaRPr lang="ja-JP" altLang="en-US" sz="1050" b="1" i="0" u="none" strike="noStrike" dirty="0">
                        <a:effectLst/>
                        <a:latin typeface="Times New Roman"/>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0" i="0" u="none" strike="noStrike" dirty="0">
                        <a:effectLst/>
                        <a:latin typeface="Arial"/>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0" i="0" u="none" strike="noStrike" dirty="0">
                        <a:effectLst/>
                        <a:latin typeface="Arial"/>
                      </a:endParaRPr>
                    </a:p>
                  </a:txBody>
                  <a:tcPr marL="9525" marR="9525" marT="9525" marB="0" anchor="ctr">
                    <a:lnT w="12700" cap="flat" cmpd="sng" algn="ctr">
                      <a:solidFill>
                        <a:schemeClr val="tx1"/>
                      </a:solidFill>
                      <a:prstDash val="solid"/>
                      <a:round/>
                      <a:headEnd type="none" w="med" len="med"/>
                      <a:tailEnd type="none" w="med" len="med"/>
                    </a:lnT>
                    <a:noFill/>
                  </a:tcPr>
                </a:tc>
                <a:tc>
                  <a:txBody>
                    <a:bodyPr/>
                    <a:lstStyle/>
                    <a:p>
                      <a:pPr algn="l" fontAlgn="b"/>
                      <a:endParaRPr lang="ja-JP" altLang="en-US" sz="1050" b="1" i="0" u="none" strike="noStrike" dirty="0">
                        <a:effectLst/>
                        <a:latin typeface="Times New Roman"/>
                      </a:endParaRPr>
                    </a:p>
                  </a:txBody>
                  <a:tcPr marL="9525" marR="9525" marT="9525" marB="0" anchor="ctr">
                    <a:lnT w="12700" cap="flat" cmpd="sng" algn="ctr">
                      <a:solidFill>
                        <a:schemeClr val="tx1"/>
                      </a:solidFill>
                      <a:prstDash val="solid"/>
                      <a:round/>
                      <a:headEnd type="none" w="med" len="med"/>
                      <a:tailEnd type="none" w="med" len="med"/>
                    </a:lnT>
                    <a:noFill/>
                  </a:tcPr>
                </a:tc>
                <a:tc>
                  <a:txBody>
                    <a:bodyPr/>
                    <a:lstStyle/>
                    <a:p>
                      <a:pPr algn="l" fontAlgn="b"/>
                      <a:endParaRPr lang="ja-JP" altLang="en-US" sz="1050" b="1" i="0" u="none" strike="noStrike" dirty="0">
                        <a:effectLst/>
                        <a:latin typeface="Times New Roman"/>
                      </a:endParaRPr>
                    </a:p>
                  </a:txBody>
                  <a:tcPr marL="9525" marR="9525" marT="9525" marB="0" anchor="ctr">
                    <a:lnT w="12700" cap="flat" cmpd="sng" algn="ctr">
                      <a:solidFill>
                        <a:schemeClr val="tx1"/>
                      </a:solidFill>
                      <a:prstDash val="solid"/>
                      <a:round/>
                      <a:headEnd type="none" w="med" len="med"/>
                      <a:tailEnd type="none" w="med" len="med"/>
                    </a:lnT>
                    <a:noFill/>
                  </a:tcPr>
                </a:tc>
              </a:tr>
              <a:tr h="200025">
                <a:tc>
                  <a:txBody>
                    <a:bodyPr/>
                    <a:lstStyle/>
                    <a:p>
                      <a:pPr algn="ctr" fontAlgn="b"/>
                      <a:r>
                        <a:rPr lang="en-US" altLang="ja-JP" sz="1100" u="none" strike="noStrike" dirty="0">
                          <a:effectLst/>
                        </a:rPr>
                        <a:t>2</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Tuesday 14 May PM1</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1" i="0" u="none" strike="noStrike">
                        <a:effectLst/>
                        <a:latin typeface="Times New Roman"/>
                      </a:endParaRPr>
                    </a:p>
                  </a:txBody>
                  <a:tcPr marL="9525" marR="9525" marT="9525" marB="0" anchor="ctr">
                    <a:lnB w="12700" cap="flat" cmpd="sng" algn="ctr">
                      <a:solidFill>
                        <a:schemeClr val="tx1"/>
                      </a:solidFill>
                      <a:prstDash val="solid"/>
                      <a:round/>
                      <a:headEnd type="none" w="med" len="med"/>
                      <a:tailEnd type="none" w="med" len="med"/>
                    </a:lnB>
                    <a:noFill/>
                  </a:tcPr>
                </a:tc>
                <a:tc>
                  <a:txBody>
                    <a:bodyPr/>
                    <a:lstStyle/>
                    <a:p>
                      <a:pPr algn="l" fontAlgn="b"/>
                      <a:endParaRPr lang="ja-JP" altLang="en-US" sz="1050" b="1" i="0" u="none" strike="noStrike">
                        <a:effectLst/>
                        <a:latin typeface="Times New Roman"/>
                      </a:endParaRPr>
                    </a:p>
                  </a:txBody>
                  <a:tcPr marL="9525" marR="9525" marT="9525" marB="0" anchor="ctr">
                    <a:lnB w="12700" cap="flat" cmpd="sng" algn="ctr">
                      <a:solidFill>
                        <a:schemeClr val="tx1"/>
                      </a:solidFill>
                      <a:prstDash val="solid"/>
                      <a:round/>
                      <a:headEnd type="none" w="med" len="med"/>
                      <a:tailEnd type="none" w="med" len="med"/>
                    </a:lnB>
                    <a:noFill/>
                  </a:tcPr>
                </a:tc>
              </a:tr>
              <a:tr h="219075">
                <a:tc>
                  <a:txBody>
                    <a:bodyPr/>
                    <a:lstStyle/>
                    <a:p>
                      <a:pPr algn="ctr" fontAlgn="b"/>
                      <a:r>
                        <a:rPr lang="en-US" altLang="ja-JP" sz="1100" u="none" strike="noStrike" dirty="0">
                          <a:effectLst/>
                        </a:rPr>
                        <a:t>2.1</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OPEN</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a:effectLst/>
                        </a:rPr>
                        <a:t>Shoichi Kitazawa</a:t>
                      </a:r>
                      <a:endParaRPr lang="de-DE"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5</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13:30</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5270">
                <a:tc>
                  <a:txBody>
                    <a:bodyPr/>
                    <a:lstStyle/>
                    <a:p>
                      <a:pPr algn="ctr" fontAlgn="b"/>
                      <a:r>
                        <a:rPr lang="en-US" altLang="ja-JP" sz="1100" u="none" strike="noStrike" dirty="0">
                          <a:effectLst/>
                        </a:rPr>
                        <a:t>2.2</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Presentations</a:t>
                      </a:r>
                      <a:endParaRPr lang="de-DE"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60</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13:35</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5270">
                <a:tc>
                  <a:txBody>
                    <a:bodyPr/>
                    <a:lstStyle/>
                    <a:p>
                      <a:pPr algn="ctr" fontAlgn="b"/>
                      <a:r>
                        <a:rPr lang="en-US" altLang="ja-JP" sz="1100" u="none" strike="noStrike" dirty="0">
                          <a:effectLst/>
                        </a:rPr>
                        <a:t>2.3</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Next steps</a:t>
                      </a:r>
                      <a:endParaRPr lang="de-DE"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30</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a:effectLst/>
                        </a:rPr>
                        <a:t>14:35</a:t>
                      </a:r>
                      <a:endParaRPr lang="en-US" altLang="ja-JP" sz="1100" b="1" i="0" u="none" strike="noStrike">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5270">
                <a:tc>
                  <a:txBody>
                    <a:bodyPr/>
                    <a:lstStyle/>
                    <a:p>
                      <a:pPr algn="ctr" fontAlgn="b"/>
                      <a:r>
                        <a:rPr lang="en-US" altLang="ja-JP" sz="1100" u="none" strike="noStrike" dirty="0">
                          <a:effectLst/>
                        </a:rPr>
                        <a:t>2.4</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Other business</a:t>
                      </a:r>
                      <a:endParaRPr lang="de-DE"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ALL</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15</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15:05</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9075">
                <a:tc>
                  <a:txBody>
                    <a:bodyPr/>
                    <a:lstStyle/>
                    <a:p>
                      <a:pPr algn="ctr" fontAlgn="b"/>
                      <a:r>
                        <a:rPr lang="en-US" altLang="ja-JP" sz="1100" u="none" strike="noStrike" dirty="0">
                          <a:effectLst/>
                        </a:rPr>
                        <a:t>2.5</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100" u="none" strike="noStrike" dirty="0">
                          <a:effectLst/>
                        </a:rPr>
                        <a:t>Adjourn</a:t>
                      </a:r>
                      <a:endParaRPr lang="de-DE" sz="1100" b="1" i="0" u="none" strike="noStrike" dirty="0">
                        <a:solidFill>
                          <a:srgbClr val="000000"/>
                        </a:solidFill>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1100" u="none" strike="noStrike" dirty="0">
                          <a:effectLst/>
                        </a:rPr>
                        <a:t>Shoichi Kitazawa</a:t>
                      </a:r>
                      <a:endParaRPr lang="de-DE"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5</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1100" u="none" strike="noStrike" dirty="0">
                          <a:effectLst/>
                        </a:rPr>
                        <a:t>15:20</a:t>
                      </a:r>
                      <a:endParaRPr lang="en-US" altLang="ja-JP" sz="1100" b="1" i="0" u="none" strike="noStrike" dirty="0">
                        <a:effectLst/>
                        <a:latin typeface="Times New Roman"/>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755174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April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7</a:t>
            </a:fld>
            <a:endParaRPr lang="en-US" altLang="ja-JP"/>
          </a:p>
        </p:txBody>
      </p:sp>
      <p:sp>
        <p:nvSpPr>
          <p:cNvPr id="7" name="Rectangle 1026"/>
          <p:cNvSpPr txBox="1">
            <a:spLocks noChangeArrowheads="1"/>
          </p:cNvSpPr>
          <p:nvPr/>
        </p:nvSpPr>
        <p:spPr>
          <a:xfrm>
            <a:off x="304800" y="502568"/>
            <a:ext cx="883920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a:t>
            </a:r>
            <a:r>
              <a:rPr lang="en-GB" sz="1600" b="1" kern="0" dirty="0" err="1" smtClean="0">
                <a:solidFill>
                  <a:srgbClr val="003399"/>
                </a:solidFill>
              </a:rPr>
              <a:t>subclause</a:t>
            </a:r>
            <a:r>
              <a:rPr lang="en-GB" sz="1600" b="1" kern="0" dirty="0" smtClean="0">
                <a:solidFill>
                  <a:srgbClr val="003399"/>
                </a:solidFill>
              </a:rPr>
              <a:t>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21374828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April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266A080E-4E30-4968-B029-7CF782D6220C}" type="slidenum">
              <a:rPr lang="en-US" altLang="ja-JP" smtClean="0"/>
              <a:pPr/>
              <a:t>8</a:t>
            </a:fld>
            <a:endParaRPr lang="en-US" altLang="ja-JP"/>
          </a:p>
        </p:txBody>
      </p:sp>
      <p:sp>
        <p:nvSpPr>
          <p:cNvPr id="5" name="Rectangle 2"/>
          <p:cNvSpPr txBox="1">
            <a:spLocks noChangeArrowheads="1"/>
          </p:cNvSpPr>
          <p:nvPr/>
        </p:nvSpPr>
        <p:spPr>
          <a:xfrm>
            <a:off x="685800" y="557808"/>
            <a:ext cx="7772400" cy="11430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u="sng" kern="0" dirty="0" smtClean="0"/>
              <a:t>Patent Related Links</a:t>
            </a:r>
            <a:endParaRPr lang="en-US" altLang="ja-JP" u="sng" kern="0" dirty="0" smtClean="0">
              <a:ea typeface="ＭＳ Ｐゴシック" charset="-128"/>
            </a:endParaRPr>
          </a:p>
        </p:txBody>
      </p:sp>
      <p:sp>
        <p:nvSpPr>
          <p:cNvPr id="6" name="Rectangle 3"/>
          <p:cNvSpPr txBox="1">
            <a:spLocks noChangeArrowheads="1"/>
          </p:cNvSpPr>
          <p:nvPr/>
        </p:nvSpPr>
        <p:spPr>
          <a:xfrm>
            <a:off x="0" y="1295400"/>
            <a:ext cx="899160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smtClean="0"/>
              <a:t>		IEEE-SA Standards Boards Bylaws</a:t>
            </a:r>
          </a:p>
          <a:p>
            <a:pPr lvl="1">
              <a:lnSpc>
                <a:spcPct val="90000"/>
              </a:lnSpc>
              <a:buFont typeface="Monotype Sorts" pitchFamily="2" charset="2"/>
              <a:buNone/>
            </a:pPr>
            <a:r>
              <a:rPr lang="en-US" altLang="ja-JP" sz="2100" kern="0" smtClean="0">
                <a:ea typeface="ＭＳ Ｐゴシック" charset="-128"/>
              </a:rPr>
              <a:t>		</a:t>
            </a:r>
            <a:r>
              <a:rPr lang="en-US" altLang="ja-JP" sz="2100" i="1" kern="0" smtClean="0">
                <a:ea typeface="ＭＳ Ｐゴシック" charset="-128"/>
              </a:rPr>
              <a:t>http://standards.ieee.org/develop/policies/bylaws/sect6-7.html#6</a:t>
            </a:r>
          </a:p>
          <a:p>
            <a:pPr lvl="1">
              <a:lnSpc>
                <a:spcPct val="90000"/>
              </a:lnSpc>
              <a:buFont typeface="Monotype Sorts" pitchFamily="2" charset="2"/>
              <a:buNone/>
            </a:pPr>
            <a:r>
              <a:rPr lang="en-GB" sz="2400" kern="0" smtClean="0"/>
              <a:t>		IEEE-SA Standards Board Operations Manual</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http://standards.ieee.org/develop/policies/opman/sect6.html#6.3</a:t>
            </a:r>
            <a:endParaRPr lang="en-US" altLang="ja-JP" sz="2400" kern="0" smtClean="0">
              <a:ea typeface="ＭＳ Ｐゴシック" charset="-128"/>
            </a:endParaRPr>
          </a:p>
          <a:p>
            <a:pPr lvl="1">
              <a:lnSpc>
                <a:spcPct val="90000"/>
              </a:lnSpc>
              <a:buFont typeface="Monotype Sorts" pitchFamily="2" charset="2"/>
              <a:buNone/>
            </a:pPr>
            <a:r>
              <a:rPr lang="en-US" altLang="ja-JP" sz="2400" kern="0" smtClean="0">
                <a:ea typeface="ＭＳ Ｐゴシック" charset="-128"/>
                <a:cs typeface="Times New Roman" pitchFamily="18" charset="0"/>
              </a:rPr>
              <a:t>	Material about the patent policy is available at</a:t>
            </a:r>
            <a:r>
              <a:rPr lang="en-US" altLang="ja-JP" sz="2400" kern="0" smtClean="0">
                <a:ea typeface="ＭＳ Ｐゴシック" charset="-128"/>
              </a:rPr>
              <a:t> </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http://standards.ieee.org/about/sasb/patcom/materials.html</a:t>
            </a:r>
            <a:endParaRPr lang="en-US" altLang="ja-JP" sz="2100" i="1" kern="0" dirty="0" smtClean="0">
              <a:ea typeface="ＭＳ Ｐゴシック" charset="-128"/>
            </a:endParaRP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4270491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tLang="ja-JP" smtClean="0">
                <a:ea typeface="ＭＳ Ｐゴシック" charset="-128"/>
              </a:rPr>
              <a:t>Call for Potentially Essential Patents</a:t>
            </a:r>
          </a:p>
        </p:txBody>
      </p:sp>
      <p:sp>
        <p:nvSpPr>
          <p:cNvPr id="6147" name="Rectangle 1027"/>
          <p:cNvSpPr>
            <a:spLocks noGrp="1" noChangeArrowheads="1"/>
          </p:cNvSpPr>
          <p:nvPr>
            <p:ph type="body" idx="4294967295"/>
          </p:nvPr>
        </p:nvSpPr>
        <p:spPr>
          <a:xfrm>
            <a:off x="0" y="1981200"/>
            <a:ext cx="7772400" cy="4114800"/>
          </a:xfrm>
        </p:spPr>
        <p:txBody>
          <a:bodyPr/>
          <a:lstStyle/>
          <a:p>
            <a:r>
              <a:rPr lang="en-US" altLang="ja-JP" sz="280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smtClean="0">
                <a:ea typeface="ＭＳ Ｐゴシック" charset="-128"/>
              </a:rPr>
              <a:t>Either speak up now or</a:t>
            </a:r>
          </a:p>
          <a:p>
            <a:pPr lvl="1"/>
            <a:r>
              <a:rPr lang="en-US" altLang="ja-JP" sz="2000" smtClean="0">
                <a:ea typeface="ＭＳ Ｐゴシック" charset="-128"/>
              </a:rPr>
              <a:t>Provide the chair of this group with the identity of the holder(s) of any and all such claims as soon as possible or</a:t>
            </a:r>
          </a:p>
          <a:p>
            <a:pPr lvl="1"/>
            <a:r>
              <a:rPr lang="en-US" altLang="ja-JP" sz="2000" smtClean="0">
                <a:ea typeface="ＭＳ Ｐゴシック" charset="-128"/>
              </a:rPr>
              <a:t>Cause an LOA to be submitted</a:t>
            </a:r>
          </a:p>
        </p:txBody>
      </p:sp>
      <p:sp>
        <p:nvSpPr>
          <p:cNvPr id="6148"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2" name="日付プレースホルダー 1"/>
          <p:cNvSpPr>
            <a:spLocks noGrp="1"/>
          </p:cNvSpPr>
          <p:nvPr>
            <p:ph type="dt" sz="half" idx="10"/>
          </p:nvPr>
        </p:nvSpPr>
        <p:spPr/>
        <p:txBody>
          <a:bodyPr/>
          <a:lstStyle/>
          <a:p>
            <a:r>
              <a:rPr lang="en-US" altLang="ja-JP" smtClean="0"/>
              <a:t>April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F80C6039-A5FA-4F5B-9853-58798A63706D}" type="slidenum">
              <a:rPr lang="en-US" altLang="ja-JP" smtClean="0"/>
              <a:pPr/>
              <a:t>9</a:t>
            </a:fld>
            <a:endParaRPr lang="en-US" altLang="ja-JP"/>
          </a:p>
        </p:txBody>
      </p:sp>
    </p:spTree>
    <p:extLst>
      <p:ext uri="{BB962C8B-B14F-4D97-AF65-F5344CB8AC3E}">
        <p14:creationId xmlns:p14="http://schemas.microsoft.com/office/powerpoint/2010/main" val="3033146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600</TotalTime>
  <Words>877</Words>
  <Application>Microsoft Office PowerPoint</Application>
  <PresentationFormat>画面に合わせる (4:3)</PresentationFormat>
  <Paragraphs>180</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IG SRU Teleconference Agenda for 18th April 2013</vt:lpstr>
      <vt:lpstr>Administrative Items</vt:lpstr>
      <vt:lpstr>Agenda</vt:lpstr>
      <vt:lpstr>Radio resource measurement and management issue</vt:lpstr>
      <vt:lpstr>Plan for May meeting</vt:lpstr>
      <vt:lpstr>PowerPoint プレゼンテーション</vt:lpstr>
      <vt:lpstr>PowerPoint プレゼンテーション</vt:lpstr>
      <vt:lpstr>Call for Potentially Essential Patents</vt:lpstr>
      <vt:lpstr>Other Guidelines for IEEE WG Meetings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&lt;doc#&gt;</dc:description>
  <cp:lastModifiedBy>Shoichi Kitazawa</cp:lastModifiedBy>
  <cp:revision>15</cp:revision>
  <cp:lastPrinted>2013-04-17T07:57:49Z</cp:lastPrinted>
  <dcterms:created xsi:type="dcterms:W3CDTF">2013-04-16T01:38:08Z</dcterms:created>
  <dcterms:modified xsi:type="dcterms:W3CDTF">2013-04-17T08:08:35Z</dcterms:modified>
</cp:coreProperties>
</file>