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59" r:id="rId2"/>
    <p:sldId id="256" r:id="rId3"/>
    <p:sldId id="260" r:id="rId4"/>
    <p:sldId id="261" r:id="rId5"/>
    <p:sldId id="262" r:id="rId6"/>
    <p:sldId id="263" r:id="rId7"/>
    <p:sldId id="265" r:id="rId8"/>
    <p:sldId id="264"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168"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smtClean="0"/>
              <a:t>doc.: IEEE 802.15-13-0243-01</a:t>
            </a:r>
            <a:endParaRPr lang="en-US"/>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smtClean="0"/>
              <a:t>May 2013</a:t>
            </a:r>
            <a:endParaRPr lang="en-US"/>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smtClean="0"/>
              <a:t>Jonathan Simon, Linear Technology</a:t>
            </a:r>
            <a:endParaRPr 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C10A8750-F38D-AA4A-96FD-81891EF1E276}"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8385749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smtClean="0"/>
              <a:t>doc.: IEEE 802.15-13-0243-01</a:t>
            </a: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smtClean="0"/>
              <a:t>May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smtClean="0"/>
              <a:t>Jonathan Simon, Linear Technology</a:t>
            </a:r>
            <a:endParaRPr 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DDB15D06-3022-1F4D-A67F-D17E5D5005EE}"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29629412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802.15-13-0243-01</a:t>
            </a:r>
            <a:endParaRPr lang="en-US"/>
          </a:p>
        </p:txBody>
      </p:sp>
      <p:sp>
        <p:nvSpPr>
          <p:cNvPr id="5" name="Date Placeholder 4"/>
          <p:cNvSpPr>
            <a:spLocks noGrp="1"/>
          </p:cNvSpPr>
          <p:nvPr>
            <p:ph type="dt" idx="11"/>
          </p:nvPr>
        </p:nvSpPr>
        <p:spPr/>
        <p:txBody>
          <a:bodyPr/>
          <a:lstStyle/>
          <a:p>
            <a:r>
              <a:rPr lang="en-US" smtClean="0"/>
              <a:t>May 2013</a:t>
            </a:r>
            <a:endParaRPr lang="en-US"/>
          </a:p>
        </p:txBody>
      </p:sp>
      <p:sp>
        <p:nvSpPr>
          <p:cNvPr id="6" name="Footer Placeholder 5"/>
          <p:cNvSpPr>
            <a:spLocks noGrp="1"/>
          </p:cNvSpPr>
          <p:nvPr>
            <p:ph type="ftr" sz="quarter" idx="12"/>
          </p:nvPr>
        </p:nvSpPr>
        <p:spPr/>
        <p:txBody>
          <a:bodyPr/>
          <a:lstStyle/>
          <a:p>
            <a:pPr lvl="4"/>
            <a:r>
              <a:rPr lang="en-US" smtClean="0"/>
              <a:t>Jonathan Simon, Linear Technology</a:t>
            </a:r>
            <a:endParaRPr lang="en-US"/>
          </a:p>
        </p:txBody>
      </p:sp>
      <p:sp>
        <p:nvSpPr>
          <p:cNvPr id="7" name="Slide Number Placeholder 6"/>
          <p:cNvSpPr>
            <a:spLocks noGrp="1"/>
          </p:cNvSpPr>
          <p:nvPr>
            <p:ph type="sldNum" sz="quarter" idx="13"/>
          </p:nvPr>
        </p:nvSpPr>
        <p:spPr/>
        <p:txBody>
          <a:bodyPr/>
          <a:lstStyle/>
          <a:p>
            <a:r>
              <a:rPr lang="en-US" smtClean="0"/>
              <a:t>Page </a:t>
            </a:r>
            <a:fld id="{DDB15D06-3022-1F4D-A67F-D17E5D5005EE}" type="slidenum">
              <a:rPr lang="en-US" smtClean="0"/>
              <a:pPr/>
              <a:t>1</a:t>
            </a:fld>
            <a:endParaRPr lang="en-US"/>
          </a:p>
        </p:txBody>
      </p:sp>
    </p:spTree>
    <p:extLst>
      <p:ext uri="{BB962C8B-B14F-4D97-AF65-F5344CB8AC3E}">
        <p14:creationId xmlns:p14="http://schemas.microsoft.com/office/powerpoint/2010/main" val="804333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802.15-13-0243-01</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Jonathan Simon, Linear Technology</a:t>
            </a:r>
            <a:endParaRPr lang="en-US"/>
          </a:p>
        </p:txBody>
      </p:sp>
      <p:sp>
        <p:nvSpPr>
          <p:cNvPr id="7" name="Rectangle 7"/>
          <p:cNvSpPr>
            <a:spLocks noGrp="1" noChangeArrowheads="1"/>
          </p:cNvSpPr>
          <p:nvPr>
            <p:ph type="sldNum" sz="quarter" idx="5"/>
          </p:nvPr>
        </p:nvSpPr>
        <p:spPr>
          <a:ln/>
        </p:spPr>
        <p:txBody>
          <a:bodyPr/>
          <a:lstStyle/>
          <a:p>
            <a:r>
              <a:rPr lang="en-US"/>
              <a:t>Page </a:t>
            </a:r>
            <a:fld id="{CE68E6FB-5C90-FA45-BC21-EA40B4419DE0}" type="slidenum">
              <a:rPr lang="en-US"/>
              <a:pPr/>
              <a:t>2</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802.15-13-0243-01</a:t>
            </a:r>
            <a:endParaRPr lang="en-US"/>
          </a:p>
        </p:txBody>
      </p:sp>
      <p:sp>
        <p:nvSpPr>
          <p:cNvPr id="5" name="Date Placeholder 4"/>
          <p:cNvSpPr>
            <a:spLocks noGrp="1"/>
          </p:cNvSpPr>
          <p:nvPr>
            <p:ph type="dt" idx="11"/>
          </p:nvPr>
        </p:nvSpPr>
        <p:spPr/>
        <p:txBody>
          <a:bodyPr/>
          <a:lstStyle/>
          <a:p>
            <a:r>
              <a:rPr lang="en-US" smtClean="0"/>
              <a:t>May 2013</a:t>
            </a:r>
            <a:endParaRPr lang="en-US"/>
          </a:p>
        </p:txBody>
      </p:sp>
      <p:sp>
        <p:nvSpPr>
          <p:cNvPr id="6" name="Footer Placeholder 5"/>
          <p:cNvSpPr>
            <a:spLocks noGrp="1"/>
          </p:cNvSpPr>
          <p:nvPr>
            <p:ph type="ftr" sz="quarter" idx="12"/>
          </p:nvPr>
        </p:nvSpPr>
        <p:spPr/>
        <p:txBody>
          <a:bodyPr/>
          <a:lstStyle/>
          <a:p>
            <a:pPr lvl="4"/>
            <a:r>
              <a:rPr lang="en-US" smtClean="0"/>
              <a:t>Jonathan Simon, Linear Technology</a:t>
            </a:r>
            <a:endParaRPr lang="en-US"/>
          </a:p>
        </p:txBody>
      </p:sp>
      <p:sp>
        <p:nvSpPr>
          <p:cNvPr id="7" name="Slide Number Placeholder 6"/>
          <p:cNvSpPr>
            <a:spLocks noGrp="1"/>
          </p:cNvSpPr>
          <p:nvPr>
            <p:ph type="sldNum" sz="quarter" idx="13"/>
          </p:nvPr>
        </p:nvSpPr>
        <p:spPr/>
        <p:txBody>
          <a:bodyPr/>
          <a:lstStyle/>
          <a:p>
            <a:r>
              <a:rPr lang="en-US" smtClean="0"/>
              <a:t>Page </a:t>
            </a:r>
            <a:fld id="{DDB15D06-3022-1F4D-A67F-D17E5D5005EE}" type="slidenum">
              <a:rPr lang="en-US" smtClean="0"/>
              <a:pPr/>
              <a:t>8</a:t>
            </a:fld>
            <a:endParaRPr lang="en-US"/>
          </a:p>
        </p:txBody>
      </p:sp>
    </p:spTree>
    <p:extLst>
      <p:ext uri="{BB962C8B-B14F-4D97-AF65-F5344CB8AC3E}">
        <p14:creationId xmlns:p14="http://schemas.microsoft.com/office/powerpoint/2010/main" val="40779534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May 2013</a:t>
            </a:r>
            <a:endParaRPr lang="en-US" dirty="0"/>
          </a:p>
        </p:txBody>
      </p:sp>
      <p:sp>
        <p:nvSpPr>
          <p:cNvPr id="5" name="Footer Placeholder 4"/>
          <p:cNvSpPr>
            <a:spLocks noGrp="1"/>
          </p:cNvSpPr>
          <p:nvPr>
            <p:ph type="ftr" sz="quarter" idx="11"/>
          </p:nvPr>
        </p:nvSpPr>
        <p:spPr/>
        <p:txBody>
          <a:bodyPr/>
          <a:lstStyle>
            <a:lvl1pPr>
              <a:defRPr/>
            </a:lvl1pPr>
          </a:lstStyle>
          <a:p>
            <a:r>
              <a:rPr lang="en-US" smtClean="0"/>
              <a:t>Jonathan Simon, Linear Technology</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A14BF58-D250-FF40-B76E-91BA2526B57F}" type="slidenum">
              <a:rPr lang="en-US"/>
              <a:pPr/>
              <a:t>‹#›</a:t>
            </a:fld>
            <a:endParaRPr lang="en-US"/>
          </a:p>
        </p:txBody>
      </p:sp>
    </p:spTree>
    <p:extLst>
      <p:ext uri="{BB962C8B-B14F-4D97-AF65-F5344CB8AC3E}">
        <p14:creationId xmlns:p14="http://schemas.microsoft.com/office/powerpoint/2010/main" val="1328180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2013</a:t>
            </a:r>
            <a:endParaRPr lang="en-US"/>
          </a:p>
        </p:txBody>
      </p:sp>
      <p:sp>
        <p:nvSpPr>
          <p:cNvPr id="5" name="Footer Placeholder 4"/>
          <p:cNvSpPr>
            <a:spLocks noGrp="1"/>
          </p:cNvSpPr>
          <p:nvPr>
            <p:ph type="ftr" sz="quarter" idx="11"/>
          </p:nvPr>
        </p:nvSpPr>
        <p:spPr/>
        <p:txBody>
          <a:bodyPr/>
          <a:lstStyle>
            <a:lvl1pPr>
              <a:defRPr/>
            </a:lvl1pPr>
          </a:lstStyle>
          <a:p>
            <a:r>
              <a:rPr lang="en-US" smtClean="0"/>
              <a:t>Jonathan Simon, Linear Technology</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FCF347C-8A9D-6146-BDE2-6866537E7DD9}" type="slidenum">
              <a:rPr lang="en-US"/>
              <a:pPr/>
              <a:t>‹#›</a:t>
            </a:fld>
            <a:endParaRPr lang="en-US"/>
          </a:p>
        </p:txBody>
      </p:sp>
    </p:spTree>
    <p:extLst>
      <p:ext uri="{BB962C8B-B14F-4D97-AF65-F5344CB8AC3E}">
        <p14:creationId xmlns:p14="http://schemas.microsoft.com/office/powerpoint/2010/main" val="1688085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2013</a:t>
            </a:r>
            <a:endParaRPr lang="en-US"/>
          </a:p>
        </p:txBody>
      </p:sp>
      <p:sp>
        <p:nvSpPr>
          <p:cNvPr id="5" name="Footer Placeholder 4"/>
          <p:cNvSpPr>
            <a:spLocks noGrp="1"/>
          </p:cNvSpPr>
          <p:nvPr>
            <p:ph type="ftr" sz="quarter" idx="11"/>
          </p:nvPr>
        </p:nvSpPr>
        <p:spPr/>
        <p:txBody>
          <a:bodyPr/>
          <a:lstStyle>
            <a:lvl1pPr>
              <a:defRPr/>
            </a:lvl1pPr>
          </a:lstStyle>
          <a:p>
            <a:r>
              <a:rPr lang="en-US" smtClean="0"/>
              <a:t>Jonathan Simon, Linear Technology</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5A670427-E842-1B4F-8576-1AE0CAACE518}" type="slidenum">
              <a:rPr lang="en-US"/>
              <a:pPr/>
              <a:t>‹#›</a:t>
            </a:fld>
            <a:endParaRPr lang="en-US"/>
          </a:p>
        </p:txBody>
      </p:sp>
    </p:spTree>
    <p:extLst>
      <p:ext uri="{BB962C8B-B14F-4D97-AF65-F5344CB8AC3E}">
        <p14:creationId xmlns:p14="http://schemas.microsoft.com/office/powerpoint/2010/main" val="929166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2013</a:t>
            </a:r>
            <a:endParaRPr lang="en-US"/>
          </a:p>
        </p:txBody>
      </p:sp>
      <p:sp>
        <p:nvSpPr>
          <p:cNvPr id="5" name="Footer Placeholder 4"/>
          <p:cNvSpPr>
            <a:spLocks noGrp="1"/>
          </p:cNvSpPr>
          <p:nvPr>
            <p:ph type="ftr" sz="quarter" idx="11"/>
          </p:nvPr>
        </p:nvSpPr>
        <p:spPr/>
        <p:txBody>
          <a:bodyPr/>
          <a:lstStyle>
            <a:lvl1pPr>
              <a:defRPr/>
            </a:lvl1pPr>
          </a:lstStyle>
          <a:p>
            <a:r>
              <a:rPr lang="en-US" smtClean="0"/>
              <a:t>Jonathan Simon, Linear Technology</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5BF922D4-817E-9E49-8315-6239DDF0A6C7}" type="slidenum">
              <a:rPr lang="en-US"/>
              <a:pPr/>
              <a:t>‹#›</a:t>
            </a:fld>
            <a:endParaRPr lang="en-US"/>
          </a:p>
        </p:txBody>
      </p:sp>
    </p:spTree>
    <p:extLst>
      <p:ext uri="{BB962C8B-B14F-4D97-AF65-F5344CB8AC3E}">
        <p14:creationId xmlns:p14="http://schemas.microsoft.com/office/powerpoint/2010/main" val="924785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May 2013</a:t>
            </a:r>
            <a:endParaRPr lang="en-US"/>
          </a:p>
        </p:txBody>
      </p:sp>
      <p:sp>
        <p:nvSpPr>
          <p:cNvPr id="5" name="Footer Placeholder 4"/>
          <p:cNvSpPr>
            <a:spLocks noGrp="1"/>
          </p:cNvSpPr>
          <p:nvPr>
            <p:ph type="ftr" sz="quarter" idx="11"/>
          </p:nvPr>
        </p:nvSpPr>
        <p:spPr/>
        <p:txBody>
          <a:bodyPr/>
          <a:lstStyle>
            <a:lvl1pPr>
              <a:defRPr/>
            </a:lvl1pPr>
          </a:lstStyle>
          <a:p>
            <a:r>
              <a:rPr lang="en-US" smtClean="0"/>
              <a:t>Jonathan Simon, Linear Technology</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DECA04D-91C3-4F49-843E-4F9F486E0724}" type="slidenum">
              <a:rPr lang="en-US"/>
              <a:pPr/>
              <a:t>‹#›</a:t>
            </a:fld>
            <a:endParaRPr lang="en-US"/>
          </a:p>
        </p:txBody>
      </p:sp>
    </p:spTree>
    <p:extLst>
      <p:ext uri="{BB962C8B-B14F-4D97-AF65-F5344CB8AC3E}">
        <p14:creationId xmlns:p14="http://schemas.microsoft.com/office/powerpoint/2010/main" val="4106794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May 2013</a:t>
            </a:r>
            <a:endParaRPr lang="en-US"/>
          </a:p>
        </p:txBody>
      </p:sp>
      <p:sp>
        <p:nvSpPr>
          <p:cNvPr id="6" name="Footer Placeholder 5"/>
          <p:cNvSpPr>
            <a:spLocks noGrp="1"/>
          </p:cNvSpPr>
          <p:nvPr>
            <p:ph type="ftr" sz="quarter" idx="11"/>
          </p:nvPr>
        </p:nvSpPr>
        <p:spPr/>
        <p:txBody>
          <a:bodyPr/>
          <a:lstStyle>
            <a:lvl1pPr>
              <a:defRPr/>
            </a:lvl1pPr>
          </a:lstStyle>
          <a:p>
            <a:r>
              <a:rPr lang="en-US" smtClean="0"/>
              <a:t>Jonathan Simon, Linear Technology</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564B8FC-F2D9-D947-B89F-78E6C7B8B389}" type="slidenum">
              <a:rPr lang="en-US"/>
              <a:pPr/>
              <a:t>‹#›</a:t>
            </a:fld>
            <a:endParaRPr lang="en-US"/>
          </a:p>
        </p:txBody>
      </p:sp>
    </p:spTree>
    <p:extLst>
      <p:ext uri="{BB962C8B-B14F-4D97-AF65-F5344CB8AC3E}">
        <p14:creationId xmlns:p14="http://schemas.microsoft.com/office/powerpoint/2010/main" val="1148857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May 2013</a:t>
            </a:r>
            <a:endParaRPr lang="en-US"/>
          </a:p>
        </p:txBody>
      </p:sp>
      <p:sp>
        <p:nvSpPr>
          <p:cNvPr id="8" name="Footer Placeholder 7"/>
          <p:cNvSpPr>
            <a:spLocks noGrp="1"/>
          </p:cNvSpPr>
          <p:nvPr>
            <p:ph type="ftr" sz="quarter" idx="11"/>
          </p:nvPr>
        </p:nvSpPr>
        <p:spPr/>
        <p:txBody>
          <a:bodyPr/>
          <a:lstStyle>
            <a:lvl1pPr>
              <a:defRPr/>
            </a:lvl1pPr>
          </a:lstStyle>
          <a:p>
            <a:r>
              <a:rPr lang="en-US" smtClean="0"/>
              <a:t>Jonathan Simon, Linear Technology</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E2116C1F-C31E-5B46-8A21-C15A7D633B04}" type="slidenum">
              <a:rPr lang="en-US"/>
              <a:pPr/>
              <a:t>‹#›</a:t>
            </a:fld>
            <a:endParaRPr lang="en-US"/>
          </a:p>
        </p:txBody>
      </p:sp>
    </p:spTree>
    <p:extLst>
      <p:ext uri="{BB962C8B-B14F-4D97-AF65-F5344CB8AC3E}">
        <p14:creationId xmlns:p14="http://schemas.microsoft.com/office/powerpoint/2010/main" val="971807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May 2013</a:t>
            </a:r>
            <a:endParaRPr lang="en-US"/>
          </a:p>
        </p:txBody>
      </p:sp>
      <p:sp>
        <p:nvSpPr>
          <p:cNvPr id="4" name="Footer Placeholder 3"/>
          <p:cNvSpPr>
            <a:spLocks noGrp="1"/>
          </p:cNvSpPr>
          <p:nvPr>
            <p:ph type="ftr" sz="quarter" idx="11"/>
          </p:nvPr>
        </p:nvSpPr>
        <p:spPr/>
        <p:txBody>
          <a:bodyPr/>
          <a:lstStyle>
            <a:lvl1pPr>
              <a:defRPr/>
            </a:lvl1pPr>
          </a:lstStyle>
          <a:p>
            <a:r>
              <a:rPr lang="en-US" smtClean="0"/>
              <a:t>Jonathan Simon, Linear Technology</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08FF2728-3CEF-E242-A214-0395C6E81220}" type="slidenum">
              <a:rPr lang="en-US"/>
              <a:pPr/>
              <a:t>‹#›</a:t>
            </a:fld>
            <a:endParaRPr lang="en-US"/>
          </a:p>
        </p:txBody>
      </p:sp>
    </p:spTree>
    <p:extLst>
      <p:ext uri="{BB962C8B-B14F-4D97-AF65-F5344CB8AC3E}">
        <p14:creationId xmlns:p14="http://schemas.microsoft.com/office/powerpoint/2010/main" val="953476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May 2013</a:t>
            </a:r>
            <a:endParaRPr lang="en-US"/>
          </a:p>
        </p:txBody>
      </p:sp>
      <p:sp>
        <p:nvSpPr>
          <p:cNvPr id="3" name="Footer Placeholder 2"/>
          <p:cNvSpPr>
            <a:spLocks noGrp="1"/>
          </p:cNvSpPr>
          <p:nvPr>
            <p:ph type="ftr" sz="quarter" idx="11"/>
          </p:nvPr>
        </p:nvSpPr>
        <p:spPr/>
        <p:txBody>
          <a:bodyPr/>
          <a:lstStyle>
            <a:lvl1pPr>
              <a:defRPr/>
            </a:lvl1pPr>
          </a:lstStyle>
          <a:p>
            <a:r>
              <a:rPr lang="en-US" smtClean="0"/>
              <a:t>Jonathan Simon, Linear Technology</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4B5465B5-06D2-6446-9540-468608F4580B}" type="slidenum">
              <a:rPr lang="en-US"/>
              <a:pPr/>
              <a:t>‹#›</a:t>
            </a:fld>
            <a:endParaRPr lang="en-US"/>
          </a:p>
        </p:txBody>
      </p:sp>
    </p:spTree>
    <p:extLst>
      <p:ext uri="{BB962C8B-B14F-4D97-AF65-F5344CB8AC3E}">
        <p14:creationId xmlns:p14="http://schemas.microsoft.com/office/powerpoint/2010/main" val="2352404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2013</a:t>
            </a:r>
            <a:endParaRPr lang="en-US"/>
          </a:p>
        </p:txBody>
      </p:sp>
      <p:sp>
        <p:nvSpPr>
          <p:cNvPr id="6" name="Footer Placeholder 5"/>
          <p:cNvSpPr>
            <a:spLocks noGrp="1"/>
          </p:cNvSpPr>
          <p:nvPr>
            <p:ph type="ftr" sz="quarter" idx="11"/>
          </p:nvPr>
        </p:nvSpPr>
        <p:spPr/>
        <p:txBody>
          <a:bodyPr/>
          <a:lstStyle>
            <a:lvl1pPr>
              <a:defRPr/>
            </a:lvl1pPr>
          </a:lstStyle>
          <a:p>
            <a:r>
              <a:rPr lang="en-US" smtClean="0"/>
              <a:t>Jonathan Simon, Linear Technology</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F1B31A1D-23E4-B24B-AACD-B2C669F0A558}" type="slidenum">
              <a:rPr lang="en-US"/>
              <a:pPr/>
              <a:t>‹#›</a:t>
            </a:fld>
            <a:endParaRPr lang="en-US"/>
          </a:p>
        </p:txBody>
      </p:sp>
    </p:spTree>
    <p:extLst>
      <p:ext uri="{BB962C8B-B14F-4D97-AF65-F5344CB8AC3E}">
        <p14:creationId xmlns:p14="http://schemas.microsoft.com/office/powerpoint/2010/main" val="3446740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2013</a:t>
            </a:r>
            <a:endParaRPr lang="en-US"/>
          </a:p>
        </p:txBody>
      </p:sp>
      <p:sp>
        <p:nvSpPr>
          <p:cNvPr id="6" name="Footer Placeholder 5"/>
          <p:cNvSpPr>
            <a:spLocks noGrp="1"/>
          </p:cNvSpPr>
          <p:nvPr>
            <p:ph type="ftr" sz="quarter" idx="11"/>
          </p:nvPr>
        </p:nvSpPr>
        <p:spPr/>
        <p:txBody>
          <a:bodyPr/>
          <a:lstStyle>
            <a:lvl1pPr>
              <a:defRPr/>
            </a:lvl1pPr>
          </a:lstStyle>
          <a:p>
            <a:r>
              <a:rPr lang="en-US" smtClean="0"/>
              <a:t>Jonathan Simon, Linear Technology</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10208DB4-10C0-1C40-8E21-3CC936EA5E87}" type="slidenum">
              <a:rPr lang="en-US"/>
              <a:pPr/>
              <a:t>‹#›</a:t>
            </a:fld>
            <a:endParaRPr lang="en-US"/>
          </a:p>
        </p:txBody>
      </p:sp>
    </p:spTree>
    <p:extLst>
      <p:ext uri="{BB962C8B-B14F-4D97-AF65-F5344CB8AC3E}">
        <p14:creationId xmlns:p14="http://schemas.microsoft.com/office/powerpoint/2010/main" val="350260694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defRPr sz="1400" b="1"/>
            </a:lvl1pPr>
          </a:lstStyle>
          <a:p>
            <a:r>
              <a:rPr lang="en-US" smtClean="0"/>
              <a:t>May 2013</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a:defRPr/>
            </a:lvl1pPr>
          </a:lstStyle>
          <a:p>
            <a:r>
              <a:rPr lang="en-US" smtClean="0"/>
              <a:t>Jonathan Simon, Linear Technology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656025D8-05D5-864A-AC7A-F733A0EC8581}" type="slidenum">
              <a:rPr lang="en-US"/>
              <a:pPr/>
              <a:t>‹#›</a:t>
            </a:fld>
            <a:endParaRPr lang="en-US"/>
          </a:p>
        </p:txBody>
      </p:sp>
      <p:sp>
        <p:nvSpPr>
          <p:cNvPr id="1031" name="Rectangle 7"/>
          <p:cNvSpPr>
            <a:spLocks noChangeArrowheads="1"/>
          </p:cNvSpPr>
          <p:nvPr/>
        </p:nvSpPr>
        <p:spPr bwMode="auto">
          <a:xfrm>
            <a:off x="4343400" y="394156"/>
            <a:ext cx="41148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b">
            <a:spAutoFit/>
          </a:bodyPr>
          <a:lstStyle/>
          <a:p>
            <a:pPr lvl="4" algn="r"/>
            <a:r>
              <a:rPr lang="en-US" sz="1400" b="1" dirty="0"/>
              <a:t>doc.: IEEE 802.15</a:t>
            </a:r>
            <a:r>
              <a:rPr lang="en-US" sz="1400" b="1" dirty="0" smtClean="0"/>
              <a:t>-13-0243-01</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charset="0"/>
          <a:ea typeface="ＭＳ Ｐゴシック" charset="0"/>
        </a:defRPr>
      </a:lvl2pPr>
      <a:lvl3pPr algn="ctr" rtl="0" eaLnBrk="1" fontAlgn="base" hangingPunct="1">
        <a:spcBef>
          <a:spcPct val="0"/>
        </a:spcBef>
        <a:spcAft>
          <a:spcPct val="0"/>
        </a:spcAft>
        <a:defRPr sz="3600">
          <a:solidFill>
            <a:schemeClr val="tx2"/>
          </a:solidFill>
          <a:latin typeface="Times New Roman" charset="0"/>
          <a:ea typeface="ＭＳ Ｐゴシック" charset="0"/>
        </a:defRPr>
      </a:lvl3pPr>
      <a:lvl4pPr algn="ctr" rtl="0" eaLnBrk="1" fontAlgn="base" hangingPunct="1">
        <a:spcBef>
          <a:spcPct val="0"/>
        </a:spcBef>
        <a:spcAft>
          <a:spcPct val="0"/>
        </a:spcAft>
        <a:defRPr sz="3600">
          <a:solidFill>
            <a:schemeClr val="tx2"/>
          </a:solidFill>
          <a:latin typeface="Times New Roman" charset="0"/>
          <a:ea typeface="ＭＳ Ｐゴシック" charset="0"/>
        </a:defRPr>
      </a:lvl4pPr>
      <a:lvl5pPr algn="ctr" rtl="0" eaLnBrk="1" fontAlgn="base" hangingPunct="1">
        <a:spcBef>
          <a:spcPct val="0"/>
        </a:spcBef>
        <a:spcAft>
          <a:spcPct val="0"/>
        </a:spcAft>
        <a:defRPr sz="3600">
          <a:solidFill>
            <a:schemeClr val="tx2"/>
          </a:solidFill>
          <a:latin typeface="Times New Roman" charset="0"/>
          <a:ea typeface="ＭＳ Ｐゴシック" charset="0"/>
        </a:defRPr>
      </a:lvl5pPr>
      <a:lvl6pPr marL="457200" algn="ctr" rtl="0" eaLnBrk="1" fontAlgn="base" hangingPunct="1">
        <a:spcBef>
          <a:spcPct val="0"/>
        </a:spcBef>
        <a:spcAft>
          <a:spcPct val="0"/>
        </a:spcAft>
        <a:defRPr sz="3600">
          <a:solidFill>
            <a:schemeClr val="tx2"/>
          </a:solidFill>
          <a:latin typeface="Times New Roman" charset="0"/>
          <a:ea typeface="ＭＳ Ｐゴシック" charset="0"/>
        </a:defRPr>
      </a:lvl6pPr>
      <a:lvl7pPr marL="914400" algn="ctr" rtl="0" eaLnBrk="1" fontAlgn="base" hangingPunct="1">
        <a:spcBef>
          <a:spcPct val="0"/>
        </a:spcBef>
        <a:spcAft>
          <a:spcPct val="0"/>
        </a:spcAft>
        <a:defRPr sz="3600">
          <a:solidFill>
            <a:schemeClr val="tx2"/>
          </a:solidFill>
          <a:latin typeface="Times New Roman" charset="0"/>
          <a:ea typeface="ＭＳ Ｐゴシック" charset="0"/>
        </a:defRPr>
      </a:lvl7pPr>
      <a:lvl8pPr marL="1371600" algn="ctr" rtl="0" eaLnBrk="1" fontAlgn="base" hangingPunct="1">
        <a:spcBef>
          <a:spcPct val="0"/>
        </a:spcBef>
        <a:spcAft>
          <a:spcPct val="0"/>
        </a:spcAft>
        <a:defRPr sz="3600">
          <a:solidFill>
            <a:schemeClr val="tx2"/>
          </a:solidFill>
          <a:latin typeface="Times New Roman" charset="0"/>
          <a:ea typeface="ＭＳ Ｐゴシック" charset="0"/>
        </a:defRPr>
      </a:lvl8pPr>
      <a:lvl9pPr marL="1828800" algn="ctr" rtl="0" eaLnBrk="1" fontAlgn="base" hangingPunct="1">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085850" indent="-228600" algn="l" rtl="0" eaLnBrk="1" fontAlgn="base" hangingPunct="1">
        <a:spcBef>
          <a:spcPct val="20000"/>
        </a:spcBef>
        <a:spcAft>
          <a:spcPct val="0"/>
        </a:spcAft>
        <a:buChar char="•"/>
        <a:defRPr sz="2400">
          <a:solidFill>
            <a:schemeClr val="tx1"/>
          </a:solidFill>
          <a:latin typeface="+mn-lt"/>
          <a:ea typeface="+mn-ea"/>
        </a:defRPr>
      </a:lvl3pPr>
      <a:lvl4pPr marL="1428750" indent="-228600" algn="l" rtl="0" eaLnBrk="1" fontAlgn="base" hangingPunct="1">
        <a:spcBef>
          <a:spcPct val="20000"/>
        </a:spcBef>
        <a:spcAft>
          <a:spcPct val="0"/>
        </a:spcAft>
        <a:buChar char="–"/>
        <a:defRPr sz="2000">
          <a:solidFill>
            <a:schemeClr val="tx1"/>
          </a:solidFill>
          <a:latin typeface="+mn-lt"/>
          <a:ea typeface="+mn-ea"/>
        </a:defRPr>
      </a:lvl4pPr>
      <a:lvl5pPr marL="1771650" indent="-228600" algn="l" rtl="0" eaLnBrk="1" fontAlgn="base" hangingPunct="1">
        <a:spcBef>
          <a:spcPct val="20000"/>
        </a:spcBef>
        <a:spcAft>
          <a:spcPct val="0"/>
        </a:spcAft>
        <a:buChar char="•"/>
        <a:defRPr sz="2000">
          <a:solidFill>
            <a:schemeClr val="tx1"/>
          </a:solidFill>
          <a:latin typeface="+mn-lt"/>
          <a:ea typeface="+mn-ea"/>
        </a:defRPr>
      </a:lvl5pPr>
      <a:lvl6pPr marL="2228850" indent="-228600" algn="l" rtl="0" eaLnBrk="1" fontAlgn="base" hangingPunct="1">
        <a:spcBef>
          <a:spcPct val="20000"/>
        </a:spcBef>
        <a:spcAft>
          <a:spcPct val="0"/>
        </a:spcAft>
        <a:buChar char="•"/>
        <a:defRPr sz="2000">
          <a:solidFill>
            <a:schemeClr val="tx1"/>
          </a:solidFill>
          <a:latin typeface="+mn-lt"/>
          <a:ea typeface="+mn-ea"/>
        </a:defRPr>
      </a:lvl6pPr>
      <a:lvl7pPr marL="2686050" indent="-228600" algn="l" rtl="0" eaLnBrk="1" fontAlgn="base" hangingPunct="1">
        <a:spcBef>
          <a:spcPct val="20000"/>
        </a:spcBef>
        <a:spcAft>
          <a:spcPct val="0"/>
        </a:spcAft>
        <a:buChar char="•"/>
        <a:defRPr sz="2000">
          <a:solidFill>
            <a:schemeClr val="tx1"/>
          </a:solidFill>
          <a:latin typeface="+mn-lt"/>
          <a:ea typeface="+mn-ea"/>
        </a:defRPr>
      </a:lvl7pPr>
      <a:lvl8pPr marL="3143250" indent="-228600" algn="l" rtl="0" eaLnBrk="1" fontAlgn="base" hangingPunct="1">
        <a:spcBef>
          <a:spcPct val="20000"/>
        </a:spcBef>
        <a:spcAft>
          <a:spcPct val="0"/>
        </a:spcAft>
        <a:buChar char="•"/>
        <a:defRPr sz="2000">
          <a:solidFill>
            <a:schemeClr val="tx1"/>
          </a:solidFill>
          <a:latin typeface="+mn-lt"/>
          <a:ea typeface="+mn-ea"/>
        </a:defRPr>
      </a:lvl8pPr>
      <a:lvl9pPr marL="360045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smtClean="0"/>
              <a:t>May 2013</a:t>
            </a:r>
            <a:endParaRPr lang="en-US" dirty="0"/>
          </a:p>
        </p:txBody>
      </p:sp>
      <p:sp>
        <p:nvSpPr>
          <p:cNvPr id="5" name="Footer Placeholder 2"/>
          <p:cNvSpPr>
            <a:spLocks noGrp="1"/>
          </p:cNvSpPr>
          <p:nvPr>
            <p:ph type="ftr" sz="quarter" idx="11"/>
          </p:nvPr>
        </p:nvSpPr>
        <p:spPr/>
        <p:txBody>
          <a:bodyPr/>
          <a:lstStyle/>
          <a:p>
            <a:r>
              <a:rPr lang="en-US" smtClean="0"/>
              <a:t>Jonathan Simon, Linear Technology</a:t>
            </a:r>
            <a:endParaRPr lang="en-US"/>
          </a:p>
        </p:txBody>
      </p:sp>
      <p:sp>
        <p:nvSpPr>
          <p:cNvPr id="6" name="Slide Number Placeholder 3"/>
          <p:cNvSpPr>
            <a:spLocks noGrp="1"/>
          </p:cNvSpPr>
          <p:nvPr>
            <p:ph type="sldNum" sz="quarter" idx="12"/>
          </p:nvPr>
        </p:nvSpPr>
        <p:spPr/>
        <p:txBody>
          <a:bodyPr/>
          <a:lstStyle/>
          <a:p>
            <a:r>
              <a:rPr lang="en-US"/>
              <a:t>Slide </a:t>
            </a:r>
            <a:fld id="{36AEC9C3-56A3-B949-94A1-ACC2099BDEB8}" type="slidenum">
              <a:rPr lang="en-US"/>
              <a:pPr/>
              <a:t>1</a:t>
            </a:fld>
            <a:endParaRPr lang="en-US"/>
          </a:p>
        </p:txBody>
      </p:sp>
      <p:sp>
        <p:nvSpPr>
          <p:cNvPr id="27651" name="Rectangle 3"/>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t>Linear Technology Response to WG RFP on 4e changes</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altLang="ko-KR" sz="1600" dirty="0" smtClean="0"/>
              <a:t>16 April 2013 - revised for format 14 May 2013</a:t>
            </a:r>
            <a:r>
              <a:rPr lang="en-US" sz="1600" dirty="0" smtClean="0">
                <a:solidFill>
                  <a:schemeClr val="tx2"/>
                </a:solidFill>
              </a:rPr>
              <a:t>]</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altLang="ko-KR" sz="1600" dirty="0" smtClean="0"/>
              <a:t>Jonathan Simon</a:t>
            </a:r>
            <a:r>
              <a:rPr lang="en-US" sz="1600" dirty="0" smtClean="0">
                <a:solidFill>
                  <a:schemeClr val="tx2"/>
                </a:solidFill>
              </a:rPr>
              <a:t>] </a:t>
            </a:r>
            <a:r>
              <a:rPr lang="en-US" sz="1600" dirty="0">
                <a:solidFill>
                  <a:schemeClr val="tx2"/>
                </a:solidFill>
              </a:rPr>
              <a:t>Company </a:t>
            </a:r>
            <a:r>
              <a:rPr lang="en-US" sz="1600" dirty="0" smtClean="0">
                <a:solidFill>
                  <a:schemeClr val="tx2"/>
                </a:solidFill>
              </a:rPr>
              <a:t>[</a:t>
            </a:r>
            <a:r>
              <a:rPr lang="en-US" altLang="ko-KR" sz="1600" dirty="0" smtClean="0"/>
              <a:t>Linear Technology</a:t>
            </a:r>
            <a:r>
              <a:rPr lang="en-US" sz="1600" dirty="0" smtClean="0">
                <a:solidFill>
                  <a:schemeClr val="tx2"/>
                </a:solidFill>
              </a:rPr>
              <a:t>]</a:t>
            </a:r>
            <a:endParaRPr lang="en-US" sz="1600" dirty="0">
              <a:solidFill>
                <a:schemeClr val="tx2"/>
              </a:solidFill>
            </a:endParaRPr>
          </a:p>
          <a:p>
            <a:r>
              <a:rPr lang="en-US" sz="1600" dirty="0">
                <a:solidFill>
                  <a:schemeClr val="tx2"/>
                </a:solidFill>
              </a:rPr>
              <a:t>Address </a:t>
            </a:r>
            <a:r>
              <a:rPr lang="en-US" sz="1600" dirty="0" smtClean="0">
                <a:solidFill>
                  <a:schemeClr val="tx2"/>
                </a:solidFill>
              </a:rPr>
              <a:t>[</a:t>
            </a:r>
            <a:r>
              <a:rPr lang="en-US" altLang="ko-KR" sz="1600" dirty="0" smtClean="0"/>
              <a:t>30695 </a:t>
            </a:r>
            <a:r>
              <a:rPr lang="en-US" altLang="ko-KR" sz="1600" dirty="0" err="1" smtClean="0"/>
              <a:t>Huntwood</a:t>
            </a:r>
            <a:r>
              <a:rPr lang="en-US" altLang="ko-KR" sz="1600" dirty="0" smtClean="0"/>
              <a:t> Ave, Hayward CA USA</a:t>
            </a:r>
            <a:r>
              <a:rPr lang="en-US" sz="1600" dirty="0" smtClean="0">
                <a:solidFill>
                  <a:schemeClr val="tx2"/>
                </a:solidFill>
              </a:rPr>
              <a:t>]</a:t>
            </a:r>
            <a:endParaRPr lang="en-US" sz="1600" dirty="0">
              <a:solidFill>
                <a:schemeClr val="tx2"/>
              </a:solidFill>
            </a:endParaRPr>
          </a:p>
          <a:p>
            <a:r>
              <a:rPr lang="en-US" sz="1600" dirty="0" smtClean="0">
                <a:solidFill>
                  <a:schemeClr val="tx2"/>
                </a:solidFill>
              </a:rPr>
              <a:t>Voice: [5104002936], FAX: [5104893799], E</a:t>
            </a:r>
            <a:r>
              <a:rPr lang="en-US" sz="1600" dirty="0">
                <a:solidFill>
                  <a:schemeClr val="tx2"/>
                </a:solidFill>
              </a:rPr>
              <a:t>-Mail:</a:t>
            </a:r>
            <a:r>
              <a:rPr lang="en-US" sz="1600" dirty="0" smtClean="0">
                <a:solidFill>
                  <a:schemeClr val="tx2"/>
                </a:solidFill>
              </a:rPr>
              <a:t>[</a:t>
            </a:r>
            <a:r>
              <a:rPr lang="en-US" altLang="ko-KR" sz="1600" dirty="0" err="1" smtClean="0"/>
              <a:t>jsimon@linear.com</a:t>
            </a:r>
            <a:r>
              <a:rPr lang="en-US" sz="1600" dirty="0" smtClean="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a:t>
            </a:r>
            <a:r>
              <a:rPr lang="en-US" altLang="ko-KR" sz="1600" dirty="0" smtClean="0"/>
              <a:t>Changes to 4e to support external SDO use - </a:t>
            </a:r>
            <a:r>
              <a:rPr lang="en-US" sz="1600" dirty="0" smtClean="0"/>
              <a:t>15-13-0194-01-0mag and 15-13-0220-02-0000 </a:t>
            </a:r>
            <a:r>
              <a:rPr lang="en-US" sz="1600" dirty="0" smtClean="0">
                <a:solidFill>
                  <a:schemeClr val="tx2"/>
                </a:solidFill>
              </a:rPr>
              <a:t>]</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altLang="ko-KR" sz="1600" dirty="0" smtClean="0">
                <a:solidFill>
                  <a:schemeClr val="tx2"/>
                </a:solidFill>
              </a:rPr>
              <a:t>This document discusses the technical merits of the ETSI request to change 4e IE encoding and ID space</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t>Arguments against proposed a</a:t>
            </a:r>
            <a:r>
              <a:rPr lang="en-US" altLang="ko-KR" sz="1600" dirty="0" smtClean="0"/>
              <a:t>mendments to IEEE 802.15.4 MAC</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2013</a:t>
            </a:r>
            <a:endParaRPr lang="en-US"/>
          </a:p>
        </p:txBody>
      </p:sp>
      <p:sp>
        <p:nvSpPr>
          <p:cNvPr id="5" name="Footer Placeholder 4"/>
          <p:cNvSpPr>
            <a:spLocks noGrp="1"/>
          </p:cNvSpPr>
          <p:nvPr>
            <p:ph type="ftr" sz="quarter" idx="11"/>
          </p:nvPr>
        </p:nvSpPr>
        <p:spPr/>
        <p:txBody>
          <a:bodyPr/>
          <a:lstStyle/>
          <a:p>
            <a:r>
              <a:rPr lang="en-US" smtClean="0"/>
              <a:t>Jonathan Simon, Linear Technology</a:t>
            </a:r>
            <a:endParaRPr lang="en-US"/>
          </a:p>
        </p:txBody>
      </p:sp>
      <p:sp>
        <p:nvSpPr>
          <p:cNvPr id="6" name="Slide Number Placeholder 5"/>
          <p:cNvSpPr>
            <a:spLocks noGrp="1"/>
          </p:cNvSpPr>
          <p:nvPr>
            <p:ph type="sldNum" sz="quarter" idx="12"/>
          </p:nvPr>
        </p:nvSpPr>
        <p:spPr/>
        <p:txBody>
          <a:bodyPr/>
          <a:lstStyle/>
          <a:p>
            <a:r>
              <a:rPr lang="en-US"/>
              <a:t>Slide </a:t>
            </a:r>
            <a:fld id="{0270B054-B12E-6948-83BF-1D27193D0700}" type="slidenum">
              <a:rPr lang="en-US"/>
              <a:pPr/>
              <a:t>2</a:t>
            </a:fld>
            <a:endParaRPr lang="en-US"/>
          </a:p>
        </p:txBody>
      </p:sp>
      <p:sp>
        <p:nvSpPr>
          <p:cNvPr id="4098" name="Rectangle 2"/>
          <p:cNvSpPr>
            <a:spLocks noGrp="1" noChangeArrowheads="1"/>
          </p:cNvSpPr>
          <p:nvPr>
            <p:ph type="title"/>
          </p:nvPr>
        </p:nvSpPr>
        <p:spPr>
          <a:xfrm>
            <a:off x="685800" y="457200"/>
            <a:ext cx="7924800" cy="838200"/>
          </a:xfrm>
          <a:ln/>
        </p:spPr>
        <p:txBody>
          <a:bodyPr/>
          <a:lstStyle/>
          <a:p>
            <a:pPr algn="l"/>
            <a:r>
              <a:rPr lang="en-US" sz="3200" dirty="0" smtClean="0"/>
              <a:t>Topic 1 – Need for additional frame identifiers</a:t>
            </a:r>
            <a:endParaRPr lang="en-US" sz="3200" dirty="0"/>
          </a:p>
        </p:txBody>
      </p:sp>
      <p:sp>
        <p:nvSpPr>
          <p:cNvPr id="4099" name="Rectangle 3"/>
          <p:cNvSpPr>
            <a:spLocks noGrp="1" noChangeArrowheads="1"/>
          </p:cNvSpPr>
          <p:nvPr>
            <p:ph type="body" idx="1"/>
          </p:nvPr>
        </p:nvSpPr>
        <p:spPr>
          <a:xfrm>
            <a:off x="533400" y="1219200"/>
            <a:ext cx="7772400" cy="4114800"/>
          </a:xfrm>
          <a:ln/>
        </p:spPr>
        <p:txBody>
          <a:bodyPr/>
          <a:lstStyle/>
          <a:p>
            <a:r>
              <a:rPr lang="en-US" sz="2400" dirty="0" smtClean="0">
                <a:solidFill>
                  <a:schemeClr val="tx1"/>
                </a:solidFill>
              </a:rPr>
              <a:t>3-bit frame type space exhausted – suggestion to use last frame type (b111) to signal that additional bits encode additional frame types – already implemented in </a:t>
            </a:r>
            <a:r>
              <a:rPr lang="en-US" sz="2400" dirty="0" smtClean="0"/>
              <a:t>ANSI/TIA-4957.200</a:t>
            </a:r>
            <a:endParaRPr lang="en-US" sz="2400" dirty="0" smtClean="0">
              <a:solidFill>
                <a:schemeClr val="tx1"/>
              </a:solidFill>
            </a:endParaRPr>
          </a:p>
          <a:p>
            <a:r>
              <a:rPr lang="en-US" sz="2400" dirty="0" smtClean="0"/>
              <a:t>Using the last frame type to signal additional information is backwards-compatible change and therefore acceptable</a:t>
            </a:r>
          </a:p>
          <a:p>
            <a:r>
              <a:rPr lang="en-US" sz="2400" dirty="0" smtClean="0"/>
              <a:t>Note that the MAC header has historically been byte-aligned. Changes that make the MAC header not be byte-aligned may make existing implementations unable to use the new format.</a:t>
            </a:r>
          </a:p>
          <a:p>
            <a:r>
              <a:rPr lang="en-US" sz="2400" dirty="0" smtClean="0"/>
              <a:t>No opinion on whether some extended frame types should be reserved for other SDOs</a:t>
            </a:r>
          </a:p>
          <a:p>
            <a:endParaRPr lang="en-US" sz="2400"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Topic 2 – Information Element Ranges</a:t>
            </a:r>
            <a:endParaRPr lang="en-US" dirty="0"/>
          </a:p>
        </p:txBody>
      </p:sp>
      <p:sp>
        <p:nvSpPr>
          <p:cNvPr id="3" name="Content Placeholder 2"/>
          <p:cNvSpPr>
            <a:spLocks noGrp="1"/>
          </p:cNvSpPr>
          <p:nvPr>
            <p:ph idx="1"/>
          </p:nvPr>
        </p:nvSpPr>
        <p:spPr>
          <a:xfrm>
            <a:off x="685800" y="1447800"/>
            <a:ext cx="7772400" cy="4114800"/>
          </a:xfrm>
        </p:spPr>
        <p:txBody>
          <a:bodyPr/>
          <a:lstStyle/>
          <a:p>
            <a:r>
              <a:rPr lang="en-US" sz="2000" dirty="0" smtClean="0">
                <a:solidFill>
                  <a:schemeClr val="tx1"/>
                </a:solidFill>
              </a:rPr>
              <a:t>Compl</a:t>
            </a:r>
            <a:r>
              <a:rPr lang="en-US" sz="2000" dirty="0" smtClean="0"/>
              <a:t>aint is that Unmanaged IE spaces are unworkable, as different vendors may choose the same IE to mean different things – they recommend policing ID space to ensure uniqueness.</a:t>
            </a:r>
            <a:endParaRPr lang="en-US" sz="2000" dirty="0" smtClean="0">
              <a:solidFill>
                <a:schemeClr val="tx1"/>
              </a:solidFill>
            </a:endParaRPr>
          </a:p>
          <a:p>
            <a:r>
              <a:rPr lang="en-US" sz="2000" dirty="0" smtClean="0"/>
              <a:t>Given that the unmanaged space is small, it is equally unworkable to restrict them to a particular vendor’s use. This would break existing implementations unless the ID’s already used are grandfathered in, and then there is no guarantee of uniqueness.  We use several unmanaged header and payload IE’s in our product.</a:t>
            </a:r>
          </a:p>
          <a:p>
            <a:r>
              <a:rPr lang="en-US" sz="2000" dirty="0" smtClean="0"/>
              <a:t>Far more managed but reserved ID’s exist, intentionally so that  external SDO’s could bring valuable content to be standardized within those spaces.</a:t>
            </a:r>
          </a:p>
          <a:p>
            <a:endParaRPr lang="en-US" dirty="0"/>
          </a:p>
        </p:txBody>
      </p:sp>
      <p:sp>
        <p:nvSpPr>
          <p:cNvPr id="4" name="Date Placeholder 3"/>
          <p:cNvSpPr>
            <a:spLocks noGrp="1"/>
          </p:cNvSpPr>
          <p:nvPr>
            <p:ph type="dt" sz="half" idx="10"/>
          </p:nvPr>
        </p:nvSpPr>
        <p:spPr/>
        <p:txBody>
          <a:bodyPr/>
          <a:lstStyle/>
          <a:p>
            <a:r>
              <a:rPr lang="en-US" smtClean="0"/>
              <a:t>May 2013</a:t>
            </a:r>
            <a:endParaRPr lang="en-US"/>
          </a:p>
        </p:txBody>
      </p:sp>
      <p:sp>
        <p:nvSpPr>
          <p:cNvPr id="5" name="Footer Placeholder 4"/>
          <p:cNvSpPr>
            <a:spLocks noGrp="1"/>
          </p:cNvSpPr>
          <p:nvPr>
            <p:ph type="ftr" sz="quarter" idx="11"/>
          </p:nvPr>
        </p:nvSpPr>
        <p:spPr/>
        <p:txBody>
          <a:bodyPr/>
          <a:lstStyle/>
          <a:p>
            <a:r>
              <a:rPr lang="en-US" smtClean="0"/>
              <a:t>Jonathan Simon, Linear Technology</a:t>
            </a:r>
            <a:endParaRPr lang="en-US"/>
          </a:p>
        </p:txBody>
      </p:sp>
      <p:sp>
        <p:nvSpPr>
          <p:cNvPr id="6" name="Slide Number Placeholder 5"/>
          <p:cNvSpPr>
            <a:spLocks noGrp="1"/>
          </p:cNvSpPr>
          <p:nvPr>
            <p:ph type="sldNum" sz="quarter" idx="12"/>
          </p:nvPr>
        </p:nvSpPr>
        <p:spPr/>
        <p:txBody>
          <a:bodyPr/>
          <a:lstStyle/>
          <a:p>
            <a:r>
              <a:rPr lang="en-US" smtClean="0"/>
              <a:t>Slide </a:t>
            </a:r>
            <a:fld id="{5BF922D4-817E-9E49-8315-6239DDF0A6C7}" type="slidenum">
              <a:rPr lang="en-US" smtClean="0"/>
              <a:pPr/>
              <a:t>3</a:t>
            </a:fld>
            <a:endParaRPr lang="en-US"/>
          </a:p>
        </p:txBody>
      </p:sp>
    </p:spTree>
    <p:extLst>
      <p:ext uri="{BB962C8B-B14F-4D97-AF65-F5344CB8AC3E}">
        <p14:creationId xmlns:p14="http://schemas.microsoft.com/office/powerpoint/2010/main" val="81730158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763000" cy="685800"/>
          </a:xfrm>
        </p:spPr>
        <p:txBody>
          <a:bodyPr/>
          <a:lstStyle/>
          <a:p>
            <a:r>
              <a:rPr lang="en-US" sz="3200" dirty="0" smtClean="0"/>
              <a:t>Topic 2 – Information Element Ranges (cont’d)</a:t>
            </a:r>
            <a:endParaRPr lang="en-US" sz="3200" dirty="0"/>
          </a:p>
        </p:txBody>
      </p:sp>
      <p:sp>
        <p:nvSpPr>
          <p:cNvPr id="3" name="Content Placeholder 2"/>
          <p:cNvSpPr>
            <a:spLocks noGrp="1"/>
          </p:cNvSpPr>
          <p:nvPr>
            <p:ph idx="1"/>
          </p:nvPr>
        </p:nvSpPr>
        <p:spPr>
          <a:xfrm>
            <a:off x="609600" y="1600200"/>
            <a:ext cx="7772400" cy="4114800"/>
          </a:xfrm>
        </p:spPr>
        <p:txBody>
          <a:bodyPr/>
          <a:lstStyle/>
          <a:p>
            <a:r>
              <a:rPr lang="en-US" sz="2000" dirty="0" smtClean="0"/>
              <a:t>IEEE doesn't own the airwaves - anyone can send any set of bits they want at any time.  Policing IE’s doesn’t prevent someone from sending a frame that a device might misinterpret</a:t>
            </a:r>
          </a:p>
          <a:p>
            <a:r>
              <a:rPr lang="en-US" sz="2000" dirty="0" smtClean="0"/>
              <a:t>A properly designed top-level standard protocol uses security (particularly authentication) to distinguish its frames from those of other networks.   Ability to reject unwanted frames is a basic security requirement. Colliding IE’s are no different than an attack – we don’t rely on IEEE policy to ensure that people won’t replay or spoof packets</a:t>
            </a:r>
          </a:p>
          <a:p>
            <a:r>
              <a:rPr lang="en-US" sz="2000" dirty="0" smtClean="0"/>
              <a:t>Even without security, IE content inspection within the context of a particular network can help distinguish IE's with the same ID. This includes, but is not limited to, detecting ranges of acceptable values, IE length, the use of well-known field values (i.e. “Magic Numbers”), etc.</a:t>
            </a:r>
          </a:p>
          <a:p>
            <a:endParaRPr lang="en-US" sz="2000" dirty="0"/>
          </a:p>
        </p:txBody>
      </p:sp>
      <p:sp>
        <p:nvSpPr>
          <p:cNvPr id="4" name="Date Placeholder 3"/>
          <p:cNvSpPr>
            <a:spLocks noGrp="1"/>
          </p:cNvSpPr>
          <p:nvPr>
            <p:ph type="dt" sz="half" idx="10"/>
          </p:nvPr>
        </p:nvSpPr>
        <p:spPr/>
        <p:txBody>
          <a:bodyPr/>
          <a:lstStyle/>
          <a:p>
            <a:r>
              <a:rPr lang="en-US" smtClean="0"/>
              <a:t>May 2013</a:t>
            </a:r>
            <a:endParaRPr lang="en-US"/>
          </a:p>
        </p:txBody>
      </p:sp>
      <p:sp>
        <p:nvSpPr>
          <p:cNvPr id="5" name="Footer Placeholder 4"/>
          <p:cNvSpPr>
            <a:spLocks noGrp="1"/>
          </p:cNvSpPr>
          <p:nvPr>
            <p:ph type="ftr" sz="quarter" idx="11"/>
          </p:nvPr>
        </p:nvSpPr>
        <p:spPr/>
        <p:txBody>
          <a:bodyPr/>
          <a:lstStyle/>
          <a:p>
            <a:r>
              <a:rPr lang="en-US" smtClean="0"/>
              <a:t>Jonathan Simon, Linear Technology</a:t>
            </a:r>
            <a:endParaRPr lang="en-US"/>
          </a:p>
        </p:txBody>
      </p:sp>
      <p:sp>
        <p:nvSpPr>
          <p:cNvPr id="6" name="Slide Number Placeholder 5"/>
          <p:cNvSpPr>
            <a:spLocks noGrp="1"/>
          </p:cNvSpPr>
          <p:nvPr>
            <p:ph type="sldNum" sz="quarter" idx="12"/>
          </p:nvPr>
        </p:nvSpPr>
        <p:spPr/>
        <p:txBody>
          <a:bodyPr/>
          <a:lstStyle/>
          <a:p>
            <a:r>
              <a:rPr lang="en-US" smtClean="0"/>
              <a:t>Slide </a:t>
            </a:r>
            <a:fld id="{5BF922D4-817E-9E49-8315-6239DDF0A6C7}" type="slidenum">
              <a:rPr lang="en-US" smtClean="0"/>
              <a:pPr/>
              <a:t>4</a:t>
            </a:fld>
            <a:endParaRPr lang="en-US"/>
          </a:p>
        </p:txBody>
      </p:sp>
    </p:spTree>
    <p:extLst>
      <p:ext uri="{BB962C8B-B14F-4D97-AF65-F5344CB8AC3E}">
        <p14:creationId xmlns:p14="http://schemas.microsoft.com/office/powerpoint/2010/main" val="1666774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Topic 3 – TLV encoding</a:t>
            </a:r>
            <a:endParaRPr lang="en-US" dirty="0"/>
          </a:p>
        </p:txBody>
      </p:sp>
      <p:sp>
        <p:nvSpPr>
          <p:cNvPr id="3" name="Content Placeholder 2"/>
          <p:cNvSpPr>
            <a:spLocks noGrp="1"/>
          </p:cNvSpPr>
          <p:nvPr>
            <p:ph idx="1"/>
          </p:nvPr>
        </p:nvSpPr>
        <p:spPr>
          <a:xfrm>
            <a:off x="685800" y="1600200"/>
            <a:ext cx="7772400" cy="4114800"/>
          </a:xfrm>
        </p:spPr>
        <p:txBody>
          <a:bodyPr/>
          <a:lstStyle/>
          <a:p>
            <a:r>
              <a:rPr lang="en-US" sz="2000" dirty="0" smtClean="0">
                <a:solidFill>
                  <a:schemeClr val="tx1"/>
                </a:solidFill>
              </a:rPr>
              <a:t>Encoding of a Tag, length, and value (TLV) are represented as Length, Tag, Value (LTV) in a multi-bit field. This was a late change in the format, approved </a:t>
            </a:r>
            <a:r>
              <a:rPr lang="en-US" sz="2000" dirty="0" smtClean="0"/>
              <a:t>by the WG.</a:t>
            </a:r>
          </a:p>
          <a:p>
            <a:r>
              <a:rPr lang="en-US" sz="2000" dirty="0" smtClean="0"/>
              <a:t>Changed at the request of Silver Spring Networks to facilitate migration of existing metering network designs – since it had little impact on implementation, it was accepted.</a:t>
            </a:r>
          </a:p>
          <a:p>
            <a:r>
              <a:rPr lang="en-US" sz="2000" dirty="0" smtClean="0"/>
              <a:t>Parsing of this field is unambiguous and trivial to implement on most systems</a:t>
            </a:r>
          </a:p>
          <a:p>
            <a:r>
              <a:rPr lang="en-US" sz="2000" dirty="0" smtClean="0"/>
              <a:t>Claims that memory and code complexity make this unworkable for low-power systems are hyperbole. We implemented this encoding on nodes that typically consume &lt; 100 µW and can use as little as 20 µW in some configurations.</a:t>
            </a:r>
            <a:endParaRPr lang="en-US" sz="2000" dirty="0" smtClean="0">
              <a:solidFill>
                <a:schemeClr val="tx1"/>
              </a:solidFill>
            </a:endParaRPr>
          </a:p>
          <a:p>
            <a:endParaRPr lang="en-US" sz="2000" dirty="0"/>
          </a:p>
        </p:txBody>
      </p:sp>
      <p:sp>
        <p:nvSpPr>
          <p:cNvPr id="4" name="Date Placeholder 3"/>
          <p:cNvSpPr>
            <a:spLocks noGrp="1"/>
          </p:cNvSpPr>
          <p:nvPr>
            <p:ph type="dt" sz="half" idx="10"/>
          </p:nvPr>
        </p:nvSpPr>
        <p:spPr/>
        <p:txBody>
          <a:bodyPr/>
          <a:lstStyle/>
          <a:p>
            <a:r>
              <a:rPr lang="en-US" smtClean="0"/>
              <a:t>May 2013</a:t>
            </a:r>
            <a:endParaRPr lang="en-US"/>
          </a:p>
        </p:txBody>
      </p:sp>
      <p:sp>
        <p:nvSpPr>
          <p:cNvPr id="5" name="Footer Placeholder 4"/>
          <p:cNvSpPr>
            <a:spLocks noGrp="1"/>
          </p:cNvSpPr>
          <p:nvPr>
            <p:ph type="ftr" sz="quarter" idx="11"/>
          </p:nvPr>
        </p:nvSpPr>
        <p:spPr/>
        <p:txBody>
          <a:bodyPr/>
          <a:lstStyle/>
          <a:p>
            <a:r>
              <a:rPr lang="en-US" smtClean="0"/>
              <a:t>Jonathan Simon, Linear Technology</a:t>
            </a:r>
            <a:endParaRPr lang="en-US"/>
          </a:p>
        </p:txBody>
      </p:sp>
      <p:sp>
        <p:nvSpPr>
          <p:cNvPr id="6" name="Slide Number Placeholder 5"/>
          <p:cNvSpPr>
            <a:spLocks noGrp="1"/>
          </p:cNvSpPr>
          <p:nvPr>
            <p:ph type="sldNum" sz="quarter" idx="12"/>
          </p:nvPr>
        </p:nvSpPr>
        <p:spPr/>
        <p:txBody>
          <a:bodyPr/>
          <a:lstStyle/>
          <a:p>
            <a:r>
              <a:rPr lang="en-US" smtClean="0"/>
              <a:t>Slide </a:t>
            </a:r>
            <a:fld id="{5BF922D4-817E-9E49-8315-6239DDF0A6C7}" type="slidenum">
              <a:rPr lang="en-US" smtClean="0"/>
              <a:pPr/>
              <a:t>5</a:t>
            </a:fld>
            <a:endParaRPr lang="en-US"/>
          </a:p>
        </p:txBody>
      </p:sp>
    </p:spTree>
    <p:extLst>
      <p:ext uri="{BB962C8B-B14F-4D97-AF65-F5344CB8AC3E}">
        <p14:creationId xmlns:p14="http://schemas.microsoft.com/office/powerpoint/2010/main" val="2512384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Topic 3 – TLV encoding (cont’d)</a:t>
            </a:r>
            <a:endParaRPr lang="en-US" dirty="0"/>
          </a:p>
        </p:txBody>
      </p:sp>
      <p:sp>
        <p:nvSpPr>
          <p:cNvPr id="3" name="Content Placeholder 2"/>
          <p:cNvSpPr>
            <a:spLocks noGrp="1"/>
          </p:cNvSpPr>
          <p:nvPr>
            <p:ph idx="1"/>
          </p:nvPr>
        </p:nvSpPr>
        <p:spPr>
          <a:xfrm>
            <a:off x="685800" y="1524000"/>
            <a:ext cx="7772400" cy="4114800"/>
          </a:xfrm>
        </p:spPr>
        <p:txBody>
          <a:bodyPr/>
          <a:lstStyle/>
          <a:p>
            <a:r>
              <a:rPr lang="en-US" sz="2400" dirty="0" smtClean="0"/>
              <a:t>Inconsistency with other standards on how the information is encoded in the over-the-air frame is irrelevant. Higher level service primitives are free to expose information in TLV or any other format (note that service primitives in the standard are conceptual interfaces, not byte-strict APIs).</a:t>
            </a:r>
          </a:p>
          <a:p>
            <a:r>
              <a:rPr lang="en-US" sz="2400" dirty="0" smtClean="0"/>
              <a:t>Tying TLV changes to new frame types avoids breaking backward-compatibility with existing implementations if a particular SDO is unable to implement the existing format.</a:t>
            </a:r>
          </a:p>
          <a:p>
            <a:endParaRPr lang="en-US" sz="2400" dirty="0"/>
          </a:p>
        </p:txBody>
      </p:sp>
      <p:sp>
        <p:nvSpPr>
          <p:cNvPr id="4" name="Date Placeholder 3"/>
          <p:cNvSpPr>
            <a:spLocks noGrp="1"/>
          </p:cNvSpPr>
          <p:nvPr>
            <p:ph type="dt" sz="half" idx="10"/>
          </p:nvPr>
        </p:nvSpPr>
        <p:spPr/>
        <p:txBody>
          <a:bodyPr/>
          <a:lstStyle/>
          <a:p>
            <a:r>
              <a:rPr lang="en-US" smtClean="0"/>
              <a:t>May 2013</a:t>
            </a:r>
            <a:endParaRPr lang="en-US"/>
          </a:p>
        </p:txBody>
      </p:sp>
      <p:sp>
        <p:nvSpPr>
          <p:cNvPr id="5" name="Footer Placeholder 4"/>
          <p:cNvSpPr>
            <a:spLocks noGrp="1"/>
          </p:cNvSpPr>
          <p:nvPr>
            <p:ph type="ftr" sz="quarter" idx="11"/>
          </p:nvPr>
        </p:nvSpPr>
        <p:spPr/>
        <p:txBody>
          <a:bodyPr/>
          <a:lstStyle/>
          <a:p>
            <a:r>
              <a:rPr lang="en-US" smtClean="0"/>
              <a:t>Jonathan Simon, Linear Technology</a:t>
            </a:r>
            <a:endParaRPr lang="en-US"/>
          </a:p>
        </p:txBody>
      </p:sp>
      <p:sp>
        <p:nvSpPr>
          <p:cNvPr id="6" name="Slide Number Placeholder 5"/>
          <p:cNvSpPr>
            <a:spLocks noGrp="1"/>
          </p:cNvSpPr>
          <p:nvPr>
            <p:ph type="sldNum" sz="quarter" idx="12"/>
          </p:nvPr>
        </p:nvSpPr>
        <p:spPr/>
        <p:txBody>
          <a:bodyPr/>
          <a:lstStyle/>
          <a:p>
            <a:r>
              <a:rPr lang="en-US" smtClean="0"/>
              <a:t>Slide </a:t>
            </a:r>
            <a:fld id="{5BF922D4-817E-9E49-8315-6239DDF0A6C7}" type="slidenum">
              <a:rPr lang="en-US" smtClean="0"/>
              <a:pPr/>
              <a:t>6</a:t>
            </a:fld>
            <a:endParaRPr lang="en-US"/>
          </a:p>
        </p:txBody>
      </p:sp>
    </p:spTree>
    <p:extLst>
      <p:ext uri="{BB962C8B-B14F-4D97-AF65-F5344CB8AC3E}">
        <p14:creationId xmlns:p14="http://schemas.microsoft.com/office/powerpoint/2010/main" val="4357056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Other considerations</a:t>
            </a:r>
            <a:endParaRPr lang="en-US" dirty="0"/>
          </a:p>
        </p:txBody>
      </p:sp>
      <p:sp>
        <p:nvSpPr>
          <p:cNvPr id="3" name="Content Placeholder 2"/>
          <p:cNvSpPr>
            <a:spLocks noGrp="1"/>
          </p:cNvSpPr>
          <p:nvPr>
            <p:ph idx="1"/>
          </p:nvPr>
        </p:nvSpPr>
        <p:spPr>
          <a:xfrm>
            <a:off x="685800" y="1447800"/>
            <a:ext cx="7772400" cy="4114800"/>
          </a:xfrm>
        </p:spPr>
        <p:txBody>
          <a:bodyPr/>
          <a:lstStyle/>
          <a:p>
            <a:r>
              <a:rPr lang="en-US" sz="2400" dirty="0" smtClean="0"/>
              <a:t>Spec has been available for close to a year. There are a number of products that are based on it, and IE’s are incorporated into 4g and 4f</a:t>
            </a:r>
          </a:p>
          <a:p>
            <a:r>
              <a:rPr lang="en-US" sz="2400" dirty="0" smtClean="0"/>
              <a:t>Spec is implementable as written – these changes are about convenience, not technical barriers</a:t>
            </a:r>
          </a:p>
          <a:p>
            <a:r>
              <a:rPr lang="en-US" sz="2400" dirty="0" smtClean="0"/>
              <a:t>ETSI personnel were involved in both TLV and IE formats, and contributed to the standard as written.</a:t>
            </a:r>
          </a:p>
          <a:p>
            <a:endParaRPr lang="en-US" dirty="0"/>
          </a:p>
        </p:txBody>
      </p:sp>
      <p:sp>
        <p:nvSpPr>
          <p:cNvPr id="4" name="Date Placeholder 3"/>
          <p:cNvSpPr>
            <a:spLocks noGrp="1"/>
          </p:cNvSpPr>
          <p:nvPr>
            <p:ph type="dt" sz="half" idx="10"/>
          </p:nvPr>
        </p:nvSpPr>
        <p:spPr/>
        <p:txBody>
          <a:bodyPr/>
          <a:lstStyle/>
          <a:p>
            <a:r>
              <a:rPr lang="en-US" smtClean="0"/>
              <a:t>May 2013</a:t>
            </a:r>
            <a:endParaRPr lang="en-US"/>
          </a:p>
        </p:txBody>
      </p:sp>
      <p:sp>
        <p:nvSpPr>
          <p:cNvPr id="5" name="Footer Placeholder 4"/>
          <p:cNvSpPr>
            <a:spLocks noGrp="1"/>
          </p:cNvSpPr>
          <p:nvPr>
            <p:ph type="ftr" sz="quarter" idx="11"/>
          </p:nvPr>
        </p:nvSpPr>
        <p:spPr/>
        <p:txBody>
          <a:bodyPr/>
          <a:lstStyle/>
          <a:p>
            <a:r>
              <a:rPr lang="en-US" smtClean="0"/>
              <a:t>Jonathan Simon, Linear Technology</a:t>
            </a:r>
            <a:endParaRPr lang="en-US"/>
          </a:p>
        </p:txBody>
      </p:sp>
      <p:sp>
        <p:nvSpPr>
          <p:cNvPr id="6" name="Slide Number Placeholder 5"/>
          <p:cNvSpPr>
            <a:spLocks noGrp="1"/>
          </p:cNvSpPr>
          <p:nvPr>
            <p:ph type="sldNum" sz="quarter" idx="12"/>
          </p:nvPr>
        </p:nvSpPr>
        <p:spPr/>
        <p:txBody>
          <a:bodyPr/>
          <a:lstStyle/>
          <a:p>
            <a:r>
              <a:rPr lang="en-US" smtClean="0"/>
              <a:t>Slide </a:t>
            </a:r>
            <a:fld id="{5BF922D4-817E-9E49-8315-6239DDF0A6C7}" type="slidenum">
              <a:rPr lang="en-US" smtClean="0"/>
              <a:pPr/>
              <a:t>7</a:t>
            </a:fld>
            <a:endParaRPr lang="en-US"/>
          </a:p>
        </p:txBody>
      </p:sp>
    </p:spTree>
    <p:extLst>
      <p:ext uri="{BB962C8B-B14F-4D97-AF65-F5344CB8AC3E}">
        <p14:creationId xmlns:p14="http://schemas.microsoft.com/office/powerpoint/2010/main" val="1536337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Summary</a:t>
            </a:r>
            <a:endParaRPr lang="en-US" dirty="0"/>
          </a:p>
        </p:txBody>
      </p:sp>
      <p:sp>
        <p:nvSpPr>
          <p:cNvPr id="3" name="Content Placeholder 2"/>
          <p:cNvSpPr>
            <a:spLocks noGrp="1"/>
          </p:cNvSpPr>
          <p:nvPr>
            <p:ph idx="1"/>
          </p:nvPr>
        </p:nvSpPr>
        <p:spPr>
          <a:xfrm>
            <a:off x="685800" y="1447800"/>
            <a:ext cx="7772400" cy="4114800"/>
          </a:xfrm>
        </p:spPr>
        <p:txBody>
          <a:bodyPr/>
          <a:lstStyle/>
          <a:p>
            <a:r>
              <a:rPr lang="en-US" sz="2400" dirty="0" smtClean="0"/>
              <a:t>Not opposed to Frame Identifier extensions as long as they are backwards compatible</a:t>
            </a:r>
          </a:p>
          <a:p>
            <a:r>
              <a:rPr lang="en-US" sz="2400" dirty="0" smtClean="0"/>
              <a:t>Policing use of IE ID’s does not alleviate need for mechanisms to reject unwanted frames from other sources – suggest other mechanisms such as frame authentication or content filtering</a:t>
            </a:r>
          </a:p>
          <a:p>
            <a:r>
              <a:rPr lang="en-US" sz="2400" dirty="0" smtClean="0"/>
              <a:t>IE TLV encoding is already used in the field, and doesn’t realistically represent a technical deficit that required re-writing a published standard.</a:t>
            </a:r>
          </a:p>
          <a:p>
            <a:endParaRPr lang="en-US" dirty="0"/>
          </a:p>
        </p:txBody>
      </p:sp>
      <p:sp>
        <p:nvSpPr>
          <p:cNvPr id="4" name="Date Placeholder 3"/>
          <p:cNvSpPr>
            <a:spLocks noGrp="1"/>
          </p:cNvSpPr>
          <p:nvPr>
            <p:ph type="dt" sz="half" idx="10"/>
          </p:nvPr>
        </p:nvSpPr>
        <p:spPr/>
        <p:txBody>
          <a:bodyPr/>
          <a:lstStyle/>
          <a:p>
            <a:r>
              <a:rPr lang="en-US" smtClean="0"/>
              <a:t>May 2013</a:t>
            </a:r>
            <a:endParaRPr lang="en-US"/>
          </a:p>
        </p:txBody>
      </p:sp>
      <p:sp>
        <p:nvSpPr>
          <p:cNvPr id="5" name="Footer Placeholder 4"/>
          <p:cNvSpPr>
            <a:spLocks noGrp="1"/>
          </p:cNvSpPr>
          <p:nvPr>
            <p:ph type="ftr" sz="quarter" idx="11"/>
          </p:nvPr>
        </p:nvSpPr>
        <p:spPr/>
        <p:txBody>
          <a:bodyPr/>
          <a:lstStyle/>
          <a:p>
            <a:r>
              <a:rPr lang="en-US" smtClean="0"/>
              <a:t>Jonathan Simon, Linear Technology</a:t>
            </a:r>
            <a:endParaRPr lang="en-US"/>
          </a:p>
        </p:txBody>
      </p:sp>
      <p:sp>
        <p:nvSpPr>
          <p:cNvPr id="6" name="Slide Number Placeholder 5"/>
          <p:cNvSpPr>
            <a:spLocks noGrp="1"/>
          </p:cNvSpPr>
          <p:nvPr>
            <p:ph type="sldNum" sz="quarter" idx="12"/>
          </p:nvPr>
        </p:nvSpPr>
        <p:spPr/>
        <p:txBody>
          <a:bodyPr/>
          <a:lstStyle/>
          <a:p>
            <a:r>
              <a:rPr lang="en-US" smtClean="0"/>
              <a:t>Slide </a:t>
            </a:r>
            <a:fld id="{5BF922D4-817E-9E49-8315-6239DDF0A6C7}" type="slidenum">
              <a:rPr lang="en-US" smtClean="0"/>
              <a:pPr/>
              <a:t>8</a:t>
            </a:fld>
            <a:endParaRPr lang="en-US"/>
          </a:p>
        </p:txBody>
      </p:sp>
    </p:spTree>
    <p:extLst>
      <p:ext uri="{BB962C8B-B14F-4D97-AF65-F5344CB8AC3E}">
        <p14:creationId xmlns:p14="http://schemas.microsoft.com/office/powerpoint/2010/main" val="1863718142"/>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IEEE-P802_15.pot</Template>
  <TotalTime>67</TotalTime>
  <Words>808</Words>
  <Application>Microsoft Macintosh PowerPoint</Application>
  <PresentationFormat>On-screen Show (4:3)</PresentationFormat>
  <Paragraphs>77</Paragraphs>
  <Slides>8</Slides>
  <Notes>3</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IEEE-P802_15</vt:lpstr>
      <vt:lpstr>PowerPoint Presentation</vt:lpstr>
      <vt:lpstr>Topic 1 – Need for additional frame identifiers</vt:lpstr>
      <vt:lpstr>Topic 2 – Information Element Ranges</vt:lpstr>
      <vt:lpstr>Topic 2 – Information Element Ranges (cont’d)</vt:lpstr>
      <vt:lpstr>Topic 3 – TLV encoding</vt:lpstr>
      <vt:lpstr>Topic 3 – TLV encoding (cont’d)</vt:lpstr>
      <vt:lpstr>Other considerations</vt:lpstr>
      <vt:lpstr>Summary</vt:lpstr>
    </vt:vector>
  </TitlesOfParts>
  <Manager/>
  <Company>Linear Technology</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Linear Response to WG RFP on 4e changes</dc:title>
  <dc:subject>IEEE 802.15 &lt;WG RFP&gt;</dc:subject>
  <dc:creator>Jonathan Simon</dc:creator>
  <cp:keywords/>
  <dc:description>&lt;13-0243-01&gt;</dc:description>
  <cp:lastModifiedBy>Jonathan Simon</cp:lastModifiedBy>
  <cp:revision>12</cp:revision>
  <cp:lastPrinted>1998-02-10T13:28:06Z</cp:lastPrinted>
  <dcterms:created xsi:type="dcterms:W3CDTF">1999-11-08T18:59:45Z</dcterms:created>
  <dcterms:modified xsi:type="dcterms:W3CDTF">2013-05-15T01:02:12Z</dcterms:modified>
  <cp:category/>
</cp:coreProperties>
</file>