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sldIdLst>
    <p:sldId id="256" r:id="rId2"/>
    <p:sldId id="263" r:id="rId3"/>
    <p:sldId id="257" r:id="rId4"/>
    <p:sldId id="258" r:id="rId5"/>
    <p:sldId id="261" r:id="rId6"/>
    <p:sldId id="259" r:id="rId7"/>
    <p:sldId id="262" r:id="rId8"/>
    <p:sldId id="260" r:id="rId9"/>
    <p:sldId id="264" r:id="rId1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charset="0"/>
        <a:ea typeface="ＭＳ Ｐゴシック" charset="0"/>
        <a:cs typeface="Arial" charset="0"/>
      </a:defRPr>
    </a:lvl1pPr>
    <a:lvl2pPr marL="457200" algn="l" rtl="0" eaLnBrk="0" fontAlgn="base" hangingPunct="0">
      <a:spcBef>
        <a:spcPct val="0"/>
      </a:spcBef>
      <a:spcAft>
        <a:spcPct val="0"/>
      </a:spcAft>
      <a:defRPr sz="2400" kern="1200">
        <a:solidFill>
          <a:schemeClr val="tx1"/>
        </a:solidFill>
        <a:latin typeface="Times" charset="0"/>
        <a:ea typeface="ＭＳ Ｐゴシック" charset="0"/>
        <a:cs typeface="Arial" charset="0"/>
      </a:defRPr>
    </a:lvl2pPr>
    <a:lvl3pPr marL="914400" algn="l" rtl="0" eaLnBrk="0" fontAlgn="base" hangingPunct="0">
      <a:spcBef>
        <a:spcPct val="0"/>
      </a:spcBef>
      <a:spcAft>
        <a:spcPct val="0"/>
      </a:spcAft>
      <a:defRPr sz="2400" kern="1200">
        <a:solidFill>
          <a:schemeClr val="tx1"/>
        </a:solidFill>
        <a:latin typeface="Times" charset="0"/>
        <a:ea typeface="ＭＳ Ｐゴシック" charset="0"/>
        <a:cs typeface="Arial" charset="0"/>
      </a:defRPr>
    </a:lvl3pPr>
    <a:lvl4pPr marL="1371600" algn="l" rtl="0" eaLnBrk="0" fontAlgn="base" hangingPunct="0">
      <a:spcBef>
        <a:spcPct val="0"/>
      </a:spcBef>
      <a:spcAft>
        <a:spcPct val="0"/>
      </a:spcAft>
      <a:defRPr sz="2400" kern="1200">
        <a:solidFill>
          <a:schemeClr val="tx1"/>
        </a:solidFill>
        <a:latin typeface="Times" charset="0"/>
        <a:ea typeface="ＭＳ Ｐゴシック" charset="0"/>
        <a:cs typeface="Arial" charset="0"/>
      </a:defRPr>
    </a:lvl4pPr>
    <a:lvl5pPr marL="1828800" algn="l" rtl="0" eaLnBrk="0" fontAlgn="base" hangingPunct="0">
      <a:spcBef>
        <a:spcPct val="0"/>
      </a:spcBef>
      <a:spcAft>
        <a:spcPct val="0"/>
      </a:spcAft>
      <a:defRPr sz="2400" kern="1200">
        <a:solidFill>
          <a:schemeClr val="tx1"/>
        </a:solidFill>
        <a:latin typeface="Times" charset="0"/>
        <a:ea typeface="ＭＳ Ｐゴシック" charset="0"/>
        <a:cs typeface="Arial" charset="0"/>
      </a:defRPr>
    </a:lvl5pPr>
    <a:lvl6pPr marL="2286000" algn="l" defTabSz="457200" rtl="0" eaLnBrk="1" latinLnBrk="0" hangingPunct="1">
      <a:defRPr sz="2400" kern="1200">
        <a:solidFill>
          <a:schemeClr val="tx1"/>
        </a:solidFill>
        <a:latin typeface="Times" charset="0"/>
        <a:ea typeface="ＭＳ Ｐゴシック" charset="0"/>
        <a:cs typeface="Arial" charset="0"/>
      </a:defRPr>
    </a:lvl6pPr>
    <a:lvl7pPr marL="2743200" algn="l" defTabSz="457200" rtl="0" eaLnBrk="1" latinLnBrk="0" hangingPunct="1">
      <a:defRPr sz="2400" kern="1200">
        <a:solidFill>
          <a:schemeClr val="tx1"/>
        </a:solidFill>
        <a:latin typeface="Times" charset="0"/>
        <a:ea typeface="ＭＳ Ｐゴシック" charset="0"/>
        <a:cs typeface="Arial" charset="0"/>
      </a:defRPr>
    </a:lvl7pPr>
    <a:lvl8pPr marL="3200400" algn="l" defTabSz="457200" rtl="0" eaLnBrk="1" latinLnBrk="0" hangingPunct="1">
      <a:defRPr sz="2400" kern="1200">
        <a:solidFill>
          <a:schemeClr val="tx1"/>
        </a:solidFill>
        <a:latin typeface="Times" charset="0"/>
        <a:ea typeface="ＭＳ Ｐゴシック" charset="0"/>
        <a:cs typeface="Arial" charset="0"/>
      </a:defRPr>
    </a:lvl8pPr>
    <a:lvl9pPr marL="3657600" algn="l" defTabSz="457200" rtl="0" eaLnBrk="1" latinLnBrk="0" hangingPunct="1">
      <a:defRPr sz="2400" kern="1200">
        <a:solidFill>
          <a:schemeClr val="tx1"/>
        </a:solidFill>
        <a:latin typeface="Times" charset="0"/>
        <a:ea typeface="ＭＳ Ｐゴシック" charset="0"/>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279" autoAdjust="0"/>
    <p:restoredTop sz="94660"/>
  </p:normalViewPr>
  <p:slideViewPr>
    <p:cSldViewPr>
      <p:cViewPr varScale="1">
        <p:scale>
          <a:sx n="116" d="100"/>
          <a:sy n="116" d="100"/>
        </p:scale>
        <p:origin x="-264"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2355850" y="6473825"/>
            <a:ext cx="4446588"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000">
                <a:solidFill>
                  <a:srgbClr val="5F5F5F"/>
                </a:solidFill>
                <a:latin typeface="Calibri" charset="0"/>
                <a:cs typeface="ＭＳ Ｐゴシック" charset="0"/>
              </a:rPr>
              <a:t>Linear Confidential</a:t>
            </a:r>
          </a:p>
          <a:p>
            <a:pPr eaLnBrk="1" hangingPunct="1">
              <a:spcBef>
                <a:spcPct val="50000"/>
              </a:spcBef>
            </a:pPr>
            <a:endParaRPr lang="en-US" sz="1000">
              <a:solidFill>
                <a:srgbClr val="5F5F5F"/>
              </a:solidFill>
              <a:latin typeface="Calibri" charset="0"/>
              <a:cs typeface="ＭＳ Ｐゴシック" charset="0"/>
            </a:endParaRPr>
          </a:p>
        </p:txBody>
      </p:sp>
      <p:sp>
        <p:nvSpPr>
          <p:cNvPr id="5124" name="Rectangle 4"/>
          <p:cNvSpPr>
            <a:spLocks noGrp="1" noChangeArrowheads="1"/>
          </p:cNvSpPr>
          <p:nvPr>
            <p:ph type="ctrTitle"/>
          </p:nvPr>
        </p:nvSpPr>
        <p:spPr>
          <a:xfrm>
            <a:off x="685800" y="1447800"/>
            <a:ext cx="7772400" cy="1470025"/>
          </a:xfrm>
        </p:spPr>
        <p:txBody>
          <a:bodyPr/>
          <a:lstStyle>
            <a:lvl1pPr>
              <a:defRPr sz="3800"/>
            </a:lvl1pPr>
          </a:lstStyle>
          <a:p>
            <a:pPr lvl="0"/>
            <a:r>
              <a:rPr lang="en-US" noProof="0" smtClean="0"/>
              <a:t>Click to edit Master title style</a:t>
            </a:r>
          </a:p>
        </p:txBody>
      </p:sp>
      <p:sp>
        <p:nvSpPr>
          <p:cNvPr id="5126" name="Line 6"/>
          <p:cNvSpPr>
            <a:spLocks noChangeShapeType="1"/>
          </p:cNvSpPr>
          <p:nvPr/>
        </p:nvSpPr>
        <p:spPr bwMode="auto">
          <a:xfrm>
            <a:off x="685800" y="3276600"/>
            <a:ext cx="845820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pic>
        <p:nvPicPr>
          <p:cNvPr id="5127" name="Picture 15" descr="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53275" y="6070600"/>
            <a:ext cx="1763713"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3200400" y="6400800"/>
            <a:ext cx="2895600" cy="457200"/>
          </a:xfrm>
          <a:prstGeom prst="rect">
            <a:avLst/>
          </a:prstGeom>
        </p:spPr>
        <p:txBody>
          <a:bodyPr/>
          <a:lstStyle>
            <a:lvl1pPr>
              <a:defRPr/>
            </a:lvl1pPr>
          </a:lstStyle>
          <a:p>
            <a:r>
              <a:rPr lang="en-US"/>
              <a:t>Linear Technology Confidential</a:t>
            </a:r>
          </a:p>
          <a:p>
            <a:fld id="{C390737F-C62B-F143-A4AC-962B3FEF0DCB}" type="slidenum">
              <a:rPr lang="en-US"/>
              <a:pPr/>
              <a:t>‹#›</a:t>
            </a:fld>
            <a:endParaRPr lang="en-US"/>
          </a:p>
          <a:p>
            <a:endParaRPr lang="en-US"/>
          </a:p>
        </p:txBody>
      </p:sp>
    </p:spTree>
    <p:extLst>
      <p:ext uri="{BB962C8B-B14F-4D97-AF65-F5344CB8AC3E}">
        <p14:creationId xmlns:p14="http://schemas.microsoft.com/office/powerpoint/2010/main" val="1297019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6388" y="122238"/>
            <a:ext cx="2057400" cy="54197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84188" y="122238"/>
            <a:ext cx="6019800" cy="54197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3200400" y="6400800"/>
            <a:ext cx="2895600" cy="457200"/>
          </a:xfrm>
          <a:prstGeom prst="rect">
            <a:avLst/>
          </a:prstGeom>
        </p:spPr>
        <p:txBody>
          <a:bodyPr/>
          <a:lstStyle>
            <a:lvl1pPr>
              <a:defRPr/>
            </a:lvl1pPr>
          </a:lstStyle>
          <a:p>
            <a:r>
              <a:rPr lang="en-US"/>
              <a:t>Linear Technology Confidential</a:t>
            </a:r>
          </a:p>
          <a:p>
            <a:fld id="{D5F151D3-DEA2-1141-88AB-14BBDBDCBEB6}" type="slidenum">
              <a:rPr lang="en-US"/>
              <a:pPr/>
              <a:t>‹#›</a:t>
            </a:fld>
            <a:endParaRPr lang="en-US"/>
          </a:p>
          <a:p>
            <a:endParaRPr lang="en-US"/>
          </a:p>
        </p:txBody>
      </p:sp>
    </p:spTree>
    <p:extLst>
      <p:ext uri="{BB962C8B-B14F-4D97-AF65-F5344CB8AC3E}">
        <p14:creationId xmlns:p14="http://schemas.microsoft.com/office/powerpoint/2010/main" val="2920324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3200400" y="6400800"/>
            <a:ext cx="2895600" cy="457200"/>
          </a:xfrm>
          <a:prstGeom prst="rect">
            <a:avLst/>
          </a:prstGeom>
        </p:spPr>
        <p:txBody>
          <a:bodyPr/>
          <a:lstStyle>
            <a:lvl1pPr>
              <a:defRPr/>
            </a:lvl1pPr>
          </a:lstStyle>
          <a:p>
            <a:r>
              <a:rPr lang="en-US"/>
              <a:t>Linear Technology Confidential</a:t>
            </a:r>
          </a:p>
          <a:p>
            <a:fld id="{38D1B30D-2966-6A41-866A-C559DFC5D78E}" type="slidenum">
              <a:rPr lang="en-US"/>
              <a:pPr/>
              <a:t>‹#›</a:t>
            </a:fld>
            <a:endParaRPr lang="en-US"/>
          </a:p>
          <a:p>
            <a:endParaRPr lang="en-US"/>
          </a:p>
        </p:txBody>
      </p:sp>
    </p:spTree>
    <p:extLst>
      <p:ext uri="{BB962C8B-B14F-4D97-AF65-F5344CB8AC3E}">
        <p14:creationId xmlns:p14="http://schemas.microsoft.com/office/powerpoint/2010/main" val="3703557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a:xfrm>
            <a:off x="3200400" y="6400800"/>
            <a:ext cx="2895600" cy="457200"/>
          </a:xfrm>
          <a:prstGeom prst="rect">
            <a:avLst/>
          </a:prstGeom>
        </p:spPr>
        <p:txBody>
          <a:bodyPr/>
          <a:lstStyle>
            <a:lvl1pPr>
              <a:defRPr/>
            </a:lvl1pPr>
          </a:lstStyle>
          <a:p>
            <a:r>
              <a:rPr lang="en-US"/>
              <a:t>Linear Technology Confidential</a:t>
            </a:r>
          </a:p>
          <a:p>
            <a:fld id="{974D7230-AF41-F841-9D58-8F51DF4C6CA1}" type="slidenum">
              <a:rPr lang="en-US"/>
              <a:pPr/>
              <a:t>‹#›</a:t>
            </a:fld>
            <a:endParaRPr lang="en-US"/>
          </a:p>
          <a:p>
            <a:endParaRPr lang="en-US"/>
          </a:p>
        </p:txBody>
      </p:sp>
    </p:spTree>
    <p:extLst>
      <p:ext uri="{BB962C8B-B14F-4D97-AF65-F5344CB8AC3E}">
        <p14:creationId xmlns:p14="http://schemas.microsoft.com/office/powerpoint/2010/main" val="5207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84188" y="10160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75188" y="10160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3200400" y="6400800"/>
            <a:ext cx="2895600" cy="457200"/>
          </a:xfrm>
          <a:prstGeom prst="rect">
            <a:avLst/>
          </a:prstGeom>
        </p:spPr>
        <p:txBody>
          <a:bodyPr/>
          <a:lstStyle>
            <a:lvl1pPr>
              <a:defRPr/>
            </a:lvl1pPr>
          </a:lstStyle>
          <a:p>
            <a:r>
              <a:rPr lang="en-US"/>
              <a:t>Linear Technology Confidential</a:t>
            </a:r>
          </a:p>
          <a:p>
            <a:fld id="{4C96417E-BC43-A445-ABA5-5C9D14AE2FD8}" type="slidenum">
              <a:rPr lang="en-US"/>
              <a:pPr/>
              <a:t>‹#›</a:t>
            </a:fld>
            <a:endParaRPr lang="en-US"/>
          </a:p>
          <a:p>
            <a:endParaRPr lang="en-US"/>
          </a:p>
        </p:txBody>
      </p:sp>
    </p:spTree>
    <p:extLst>
      <p:ext uri="{BB962C8B-B14F-4D97-AF65-F5344CB8AC3E}">
        <p14:creationId xmlns:p14="http://schemas.microsoft.com/office/powerpoint/2010/main" val="994002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a:xfrm>
            <a:off x="3200400" y="6400800"/>
            <a:ext cx="2895600" cy="457200"/>
          </a:xfrm>
          <a:prstGeom prst="rect">
            <a:avLst/>
          </a:prstGeom>
        </p:spPr>
        <p:txBody>
          <a:bodyPr/>
          <a:lstStyle>
            <a:lvl1pPr>
              <a:defRPr/>
            </a:lvl1pPr>
          </a:lstStyle>
          <a:p>
            <a:r>
              <a:rPr lang="en-US"/>
              <a:t>Linear Technology Confidential</a:t>
            </a:r>
          </a:p>
          <a:p>
            <a:fld id="{A914D0BC-5E82-C546-BF87-116A709005D7}" type="slidenum">
              <a:rPr lang="en-US"/>
              <a:pPr/>
              <a:t>‹#›</a:t>
            </a:fld>
            <a:endParaRPr lang="en-US"/>
          </a:p>
          <a:p>
            <a:endParaRPr lang="en-US"/>
          </a:p>
        </p:txBody>
      </p:sp>
    </p:spTree>
    <p:extLst>
      <p:ext uri="{BB962C8B-B14F-4D97-AF65-F5344CB8AC3E}">
        <p14:creationId xmlns:p14="http://schemas.microsoft.com/office/powerpoint/2010/main" val="3266112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a:xfrm>
            <a:off x="3200400" y="6400800"/>
            <a:ext cx="2895600" cy="457200"/>
          </a:xfrm>
          <a:prstGeom prst="rect">
            <a:avLst/>
          </a:prstGeom>
        </p:spPr>
        <p:txBody>
          <a:bodyPr/>
          <a:lstStyle>
            <a:lvl1pPr>
              <a:defRPr/>
            </a:lvl1pPr>
          </a:lstStyle>
          <a:p>
            <a:r>
              <a:rPr lang="en-US"/>
              <a:t>Linear Technology Confidential</a:t>
            </a:r>
          </a:p>
          <a:p>
            <a:fld id="{09423BDB-BD93-7746-AFB4-5553CE9716F1}" type="slidenum">
              <a:rPr lang="en-US"/>
              <a:pPr/>
              <a:t>‹#›</a:t>
            </a:fld>
            <a:endParaRPr lang="en-US"/>
          </a:p>
          <a:p>
            <a:endParaRPr lang="en-US"/>
          </a:p>
        </p:txBody>
      </p:sp>
    </p:spTree>
    <p:extLst>
      <p:ext uri="{BB962C8B-B14F-4D97-AF65-F5344CB8AC3E}">
        <p14:creationId xmlns:p14="http://schemas.microsoft.com/office/powerpoint/2010/main" val="1227040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a:xfrm>
            <a:off x="3200400" y="6400800"/>
            <a:ext cx="2895600" cy="457200"/>
          </a:xfrm>
          <a:prstGeom prst="rect">
            <a:avLst/>
          </a:prstGeom>
        </p:spPr>
        <p:txBody>
          <a:bodyPr/>
          <a:lstStyle>
            <a:lvl1pPr>
              <a:defRPr/>
            </a:lvl1pPr>
          </a:lstStyle>
          <a:p>
            <a:r>
              <a:rPr lang="en-US"/>
              <a:t>Linear Technology Confidential</a:t>
            </a:r>
          </a:p>
          <a:p>
            <a:fld id="{DB4D975C-93B4-3E4B-8770-0260533126F0}" type="slidenum">
              <a:rPr lang="en-US"/>
              <a:pPr/>
              <a:t>‹#›</a:t>
            </a:fld>
            <a:endParaRPr lang="en-US"/>
          </a:p>
          <a:p>
            <a:endParaRPr lang="en-US"/>
          </a:p>
        </p:txBody>
      </p:sp>
    </p:spTree>
    <p:extLst>
      <p:ext uri="{BB962C8B-B14F-4D97-AF65-F5344CB8AC3E}">
        <p14:creationId xmlns:p14="http://schemas.microsoft.com/office/powerpoint/2010/main" val="2494023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a:xfrm>
            <a:off x="3200400" y="6400800"/>
            <a:ext cx="2895600" cy="457200"/>
          </a:xfrm>
          <a:prstGeom prst="rect">
            <a:avLst/>
          </a:prstGeom>
        </p:spPr>
        <p:txBody>
          <a:bodyPr/>
          <a:lstStyle>
            <a:lvl1pPr>
              <a:defRPr/>
            </a:lvl1pPr>
          </a:lstStyle>
          <a:p>
            <a:r>
              <a:rPr lang="en-US"/>
              <a:t>Linear Technology Confidential</a:t>
            </a:r>
          </a:p>
          <a:p>
            <a:fld id="{FF7B43D2-66A5-6342-983F-096A32653499}" type="slidenum">
              <a:rPr lang="en-US"/>
              <a:pPr/>
              <a:t>‹#›</a:t>
            </a:fld>
            <a:endParaRPr lang="en-US"/>
          </a:p>
          <a:p>
            <a:endParaRPr lang="en-US"/>
          </a:p>
        </p:txBody>
      </p:sp>
    </p:spTree>
    <p:extLst>
      <p:ext uri="{BB962C8B-B14F-4D97-AF65-F5344CB8AC3E}">
        <p14:creationId xmlns:p14="http://schemas.microsoft.com/office/powerpoint/2010/main" val="799847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a:xfrm>
            <a:off x="3200400" y="6400800"/>
            <a:ext cx="2895600" cy="457200"/>
          </a:xfrm>
          <a:prstGeom prst="rect">
            <a:avLst/>
          </a:prstGeom>
        </p:spPr>
        <p:txBody>
          <a:bodyPr/>
          <a:lstStyle>
            <a:lvl1pPr>
              <a:defRPr/>
            </a:lvl1pPr>
          </a:lstStyle>
          <a:p>
            <a:r>
              <a:rPr lang="en-US"/>
              <a:t>Linear Technology Confidential</a:t>
            </a:r>
          </a:p>
          <a:p>
            <a:fld id="{3ABE991A-4E88-4149-AFD8-ACDE93BFF252}" type="slidenum">
              <a:rPr lang="en-US"/>
              <a:pPr/>
              <a:t>‹#›</a:t>
            </a:fld>
            <a:endParaRPr lang="en-US"/>
          </a:p>
          <a:p>
            <a:endParaRPr lang="en-US"/>
          </a:p>
        </p:txBody>
      </p:sp>
    </p:spTree>
    <p:extLst>
      <p:ext uri="{BB962C8B-B14F-4D97-AF65-F5344CB8AC3E}">
        <p14:creationId xmlns:p14="http://schemas.microsoft.com/office/powerpoint/2010/main" val="27899905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100" name="Rectangle 4"/>
          <p:cNvSpPr>
            <a:spLocks noGrp="1" noChangeArrowheads="1"/>
          </p:cNvSpPr>
          <p:nvPr>
            <p:ph type="title"/>
          </p:nvPr>
        </p:nvSpPr>
        <p:spPr bwMode="auto">
          <a:xfrm>
            <a:off x="484188" y="122238"/>
            <a:ext cx="8229600" cy="703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4101" name="Rectangle 5"/>
          <p:cNvSpPr>
            <a:spLocks noGrp="1" noChangeArrowheads="1"/>
          </p:cNvSpPr>
          <p:nvPr>
            <p:ph type="body" idx="1"/>
          </p:nvPr>
        </p:nvSpPr>
        <p:spPr bwMode="auto">
          <a:xfrm>
            <a:off x="484188" y="10160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 Second level</a:t>
            </a:r>
          </a:p>
          <a:p>
            <a:pPr lvl="2"/>
            <a:r>
              <a:rPr lang="en-US"/>
              <a:t>Third level</a:t>
            </a:r>
          </a:p>
          <a:p>
            <a:pPr lvl="3"/>
            <a:r>
              <a:rPr lang="en-US"/>
              <a:t>Fourth level</a:t>
            </a:r>
          </a:p>
          <a:p>
            <a:pPr lvl="4"/>
            <a:r>
              <a:rPr lang="en-US"/>
              <a:t>Fifth level</a:t>
            </a:r>
          </a:p>
        </p:txBody>
      </p:sp>
      <p:pic>
        <p:nvPicPr>
          <p:cNvPr id="4105" name="Picture 15" descr="logo"/>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153275" y="6070600"/>
            <a:ext cx="1763713"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dt="0"/>
  <p:txStyles>
    <p:titleStyle>
      <a:lvl1pPr algn="l" defTabSz="457200" rtl="0" eaLnBrk="1" fontAlgn="base" hangingPunct="1">
        <a:spcBef>
          <a:spcPct val="0"/>
        </a:spcBef>
        <a:spcAft>
          <a:spcPct val="0"/>
        </a:spcAft>
        <a:defRPr sz="3200">
          <a:solidFill>
            <a:schemeClr val="bg1"/>
          </a:solidFill>
          <a:latin typeface="+mj-lt"/>
          <a:ea typeface="+mj-ea"/>
          <a:cs typeface="+mj-cs"/>
        </a:defRPr>
      </a:lvl1pPr>
      <a:lvl2pPr algn="l" defTabSz="457200" rtl="0" eaLnBrk="1" fontAlgn="base" hangingPunct="1">
        <a:spcBef>
          <a:spcPct val="0"/>
        </a:spcBef>
        <a:spcAft>
          <a:spcPct val="0"/>
        </a:spcAft>
        <a:defRPr sz="3200">
          <a:solidFill>
            <a:schemeClr val="bg1"/>
          </a:solidFill>
          <a:latin typeface="Calibri" charset="0"/>
          <a:ea typeface="ＭＳ Ｐゴシック" charset="0"/>
          <a:cs typeface="ＭＳ Ｐゴシック" charset="0"/>
        </a:defRPr>
      </a:lvl2pPr>
      <a:lvl3pPr algn="l" defTabSz="457200" rtl="0" eaLnBrk="1" fontAlgn="base" hangingPunct="1">
        <a:spcBef>
          <a:spcPct val="0"/>
        </a:spcBef>
        <a:spcAft>
          <a:spcPct val="0"/>
        </a:spcAft>
        <a:defRPr sz="3200">
          <a:solidFill>
            <a:schemeClr val="bg1"/>
          </a:solidFill>
          <a:latin typeface="Calibri" charset="0"/>
          <a:ea typeface="ＭＳ Ｐゴシック" charset="0"/>
          <a:cs typeface="ＭＳ Ｐゴシック" charset="0"/>
        </a:defRPr>
      </a:lvl3pPr>
      <a:lvl4pPr algn="l" defTabSz="457200" rtl="0" eaLnBrk="1" fontAlgn="base" hangingPunct="1">
        <a:spcBef>
          <a:spcPct val="0"/>
        </a:spcBef>
        <a:spcAft>
          <a:spcPct val="0"/>
        </a:spcAft>
        <a:defRPr sz="3200">
          <a:solidFill>
            <a:schemeClr val="bg1"/>
          </a:solidFill>
          <a:latin typeface="Calibri" charset="0"/>
          <a:ea typeface="ＭＳ Ｐゴシック" charset="0"/>
          <a:cs typeface="ＭＳ Ｐゴシック" charset="0"/>
        </a:defRPr>
      </a:lvl4pPr>
      <a:lvl5pPr algn="l" defTabSz="457200" rtl="0" eaLnBrk="1" fontAlgn="base" hangingPunct="1">
        <a:spcBef>
          <a:spcPct val="0"/>
        </a:spcBef>
        <a:spcAft>
          <a:spcPct val="0"/>
        </a:spcAft>
        <a:defRPr sz="3200">
          <a:solidFill>
            <a:schemeClr val="bg1"/>
          </a:solidFill>
          <a:latin typeface="Calibri" charset="0"/>
          <a:ea typeface="ＭＳ Ｐゴシック" charset="0"/>
          <a:cs typeface="ＭＳ Ｐゴシック" charset="0"/>
        </a:defRPr>
      </a:lvl5pPr>
      <a:lvl6pPr marL="457200" algn="l" defTabSz="457200" rtl="0" eaLnBrk="1" fontAlgn="base" hangingPunct="1">
        <a:spcBef>
          <a:spcPct val="0"/>
        </a:spcBef>
        <a:spcAft>
          <a:spcPct val="0"/>
        </a:spcAft>
        <a:defRPr sz="3200">
          <a:solidFill>
            <a:schemeClr val="bg1"/>
          </a:solidFill>
          <a:latin typeface="Calibri" charset="0"/>
          <a:ea typeface="ＭＳ Ｐゴシック" charset="0"/>
          <a:cs typeface="ＭＳ Ｐゴシック" charset="0"/>
        </a:defRPr>
      </a:lvl6pPr>
      <a:lvl7pPr marL="914400" algn="l" defTabSz="457200" rtl="0" eaLnBrk="1" fontAlgn="base" hangingPunct="1">
        <a:spcBef>
          <a:spcPct val="0"/>
        </a:spcBef>
        <a:spcAft>
          <a:spcPct val="0"/>
        </a:spcAft>
        <a:defRPr sz="3200">
          <a:solidFill>
            <a:schemeClr val="bg1"/>
          </a:solidFill>
          <a:latin typeface="Calibri" charset="0"/>
          <a:ea typeface="ＭＳ Ｐゴシック" charset="0"/>
          <a:cs typeface="ＭＳ Ｐゴシック" charset="0"/>
        </a:defRPr>
      </a:lvl7pPr>
      <a:lvl8pPr marL="1371600" algn="l" defTabSz="457200" rtl="0" eaLnBrk="1" fontAlgn="base" hangingPunct="1">
        <a:spcBef>
          <a:spcPct val="0"/>
        </a:spcBef>
        <a:spcAft>
          <a:spcPct val="0"/>
        </a:spcAft>
        <a:defRPr sz="3200">
          <a:solidFill>
            <a:schemeClr val="bg1"/>
          </a:solidFill>
          <a:latin typeface="Calibri" charset="0"/>
          <a:ea typeface="ＭＳ Ｐゴシック" charset="0"/>
          <a:cs typeface="ＭＳ Ｐゴシック" charset="0"/>
        </a:defRPr>
      </a:lvl8pPr>
      <a:lvl9pPr marL="1828800" algn="l" defTabSz="457200" rtl="0" eaLnBrk="1" fontAlgn="base" hangingPunct="1">
        <a:spcBef>
          <a:spcPct val="0"/>
        </a:spcBef>
        <a:spcAft>
          <a:spcPct val="0"/>
        </a:spcAft>
        <a:defRPr sz="3200">
          <a:solidFill>
            <a:schemeClr val="bg1"/>
          </a:solidFill>
          <a:latin typeface="Calibri" charset="0"/>
          <a:ea typeface="ＭＳ Ｐゴシック" charset="0"/>
          <a:cs typeface="ＭＳ Ｐゴシック" charset="0"/>
        </a:defRPr>
      </a:lvl9pPr>
    </p:titleStyle>
    <p:bodyStyle>
      <a:lvl1pPr marL="228600" indent="-228600" algn="l" defTabSz="457200" rtl="0" eaLnBrk="1" fontAlgn="base" hangingPunct="1">
        <a:spcBef>
          <a:spcPct val="20000"/>
        </a:spcBef>
        <a:spcAft>
          <a:spcPct val="0"/>
        </a:spcAft>
        <a:buClr>
          <a:schemeClr val="accent1"/>
        </a:buClr>
        <a:buFont typeface="Wingdings" charset="0"/>
        <a:buChar char="§"/>
        <a:defRPr sz="2400">
          <a:solidFill>
            <a:schemeClr val="tx1"/>
          </a:solidFill>
          <a:latin typeface="+mn-lt"/>
          <a:ea typeface="+mn-ea"/>
          <a:cs typeface="+mn-cs"/>
        </a:defRPr>
      </a:lvl1pPr>
      <a:lvl2pPr marL="571500" indent="-114300" algn="l" defTabSz="457200" rtl="0" eaLnBrk="1" fontAlgn="base" hangingPunct="1">
        <a:spcBef>
          <a:spcPct val="20000"/>
        </a:spcBef>
        <a:spcAft>
          <a:spcPct val="0"/>
        </a:spcAft>
        <a:buClr>
          <a:schemeClr val="accent1"/>
        </a:buClr>
        <a:buFont typeface="Calibri" charset="0"/>
        <a:buChar char="–"/>
        <a:defRPr sz="2000">
          <a:solidFill>
            <a:schemeClr val="tx1"/>
          </a:solidFill>
          <a:latin typeface="+mn-lt"/>
          <a:ea typeface="+mn-ea"/>
        </a:defRPr>
      </a:lvl2pPr>
      <a:lvl3pPr marL="1092200" indent="-177800" algn="l" defTabSz="457200" rtl="0" eaLnBrk="1" fontAlgn="base" hangingPunct="1">
        <a:spcBef>
          <a:spcPct val="20000"/>
        </a:spcBef>
        <a:spcAft>
          <a:spcPct val="0"/>
        </a:spcAft>
        <a:buClr>
          <a:schemeClr val="accent1"/>
        </a:buClr>
        <a:buFont typeface="Calibri" charset="0"/>
        <a:buChar char="–"/>
        <a:defRPr>
          <a:solidFill>
            <a:schemeClr val="tx1"/>
          </a:solidFill>
          <a:latin typeface="+mn-lt"/>
          <a:ea typeface="+mn-ea"/>
        </a:defRPr>
      </a:lvl3pPr>
      <a:lvl4pPr marL="1549400" indent="-177800" algn="l" defTabSz="457200" rtl="0" eaLnBrk="1" fontAlgn="base" hangingPunct="1">
        <a:spcBef>
          <a:spcPct val="20000"/>
        </a:spcBef>
        <a:spcAft>
          <a:spcPct val="0"/>
        </a:spcAft>
        <a:buClr>
          <a:schemeClr val="accent1"/>
        </a:buClr>
        <a:buFont typeface="Calibri" charset="0"/>
        <a:buChar char="–"/>
        <a:defRPr sz="1600">
          <a:solidFill>
            <a:schemeClr val="tx1"/>
          </a:solidFill>
          <a:latin typeface="+mn-lt"/>
          <a:ea typeface="+mn-ea"/>
        </a:defRPr>
      </a:lvl4pPr>
      <a:lvl5pPr marL="2006600" indent="-177800" algn="l" defTabSz="457200" rtl="0" eaLnBrk="1" fontAlgn="base" hangingPunct="1">
        <a:spcBef>
          <a:spcPct val="20000"/>
        </a:spcBef>
        <a:spcAft>
          <a:spcPct val="0"/>
        </a:spcAft>
        <a:buClr>
          <a:schemeClr val="accent1"/>
        </a:buClr>
        <a:buFont typeface="Calibri" charset="0"/>
        <a:buChar char="–"/>
        <a:defRPr sz="1600">
          <a:solidFill>
            <a:schemeClr val="tx1"/>
          </a:solidFill>
          <a:latin typeface="+mn-lt"/>
          <a:ea typeface="+mn-ea"/>
        </a:defRPr>
      </a:lvl5pPr>
      <a:lvl6pPr marL="2463800" indent="-177800" algn="l" defTabSz="457200" rtl="0" eaLnBrk="1" fontAlgn="base" hangingPunct="1">
        <a:spcBef>
          <a:spcPct val="20000"/>
        </a:spcBef>
        <a:spcAft>
          <a:spcPct val="0"/>
        </a:spcAft>
        <a:buClr>
          <a:schemeClr val="accent1"/>
        </a:buClr>
        <a:buFont typeface="Calibri" charset="0"/>
        <a:buChar char="–"/>
        <a:defRPr sz="1600">
          <a:solidFill>
            <a:schemeClr val="tx1"/>
          </a:solidFill>
          <a:latin typeface="+mn-lt"/>
          <a:ea typeface="+mn-ea"/>
        </a:defRPr>
      </a:lvl6pPr>
      <a:lvl7pPr marL="2921000" indent="-177800" algn="l" defTabSz="457200" rtl="0" eaLnBrk="1" fontAlgn="base" hangingPunct="1">
        <a:spcBef>
          <a:spcPct val="20000"/>
        </a:spcBef>
        <a:spcAft>
          <a:spcPct val="0"/>
        </a:spcAft>
        <a:buClr>
          <a:schemeClr val="accent1"/>
        </a:buClr>
        <a:buFont typeface="Calibri" charset="0"/>
        <a:buChar char="–"/>
        <a:defRPr sz="1600">
          <a:solidFill>
            <a:schemeClr val="tx1"/>
          </a:solidFill>
          <a:latin typeface="+mn-lt"/>
          <a:ea typeface="+mn-ea"/>
        </a:defRPr>
      </a:lvl7pPr>
      <a:lvl8pPr marL="3378200" indent="-177800" algn="l" defTabSz="457200" rtl="0" eaLnBrk="1" fontAlgn="base" hangingPunct="1">
        <a:spcBef>
          <a:spcPct val="20000"/>
        </a:spcBef>
        <a:spcAft>
          <a:spcPct val="0"/>
        </a:spcAft>
        <a:buClr>
          <a:schemeClr val="accent1"/>
        </a:buClr>
        <a:buFont typeface="Calibri" charset="0"/>
        <a:buChar char="–"/>
        <a:defRPr sz="1600">
          <a:solidFill>
            <a:schemeClr val="tx1"/>
          </a:solidFill>
          <a:latin typeface="+mn-lt"/>
          <a:ea typeface="+mn-ea"/>
        </a:defRPr>
      </a:lvl8pPr>
      <a:lvl9pPr marL="3835400" indent="-177800" algn="l" defTabSz="457200" rtl="0" eaLnBrk="1" fontAlgn="base" hangingPunct="1">
        <a:spcBef>
          <a:spcPct val="20000"/>
        </a:spcBef>
        <a:spcAft>
          <a:spcPct val="0"/>
        </a:spcAft>
        <a:buClr>
          <a:schemeClr val="accent1"/>
        </a:buClr>
        <a:buFont typeface="Calibri" charset="0"/>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Linear Technology Response to 802.15 RFP – </a:t>
            </a:r>
            <a:r>
              <a:rPr lang="en-US" dirty="0">
                <a:solidFill>
                  <a:schemeClr val="bg1"/>
                </a:solidFill>
                <a:latin typeface="+mj-lt"/>
                <a:ea typeface="+mj-ea"/>
                <a:cs typeface="+mj-cs"/>
              </a:rPr>
              <a:t>ETSI TC ERM Request for Changes</a:t>
            </a:r>
            <a:r>
              <a:rPr lang="en-US" dirty="0" smtClean="0">
                <a:effectLst/>
              </a:rPr>
              <a:t> </a:t>
            </a:r>
            <a:r>
              <a:rPr lang="en-US" dirty="0" smtClean="0"/>
              <a:t> </a:t>
            </a:r>
            <a:endParaRPr lang="en-US" dirty="0"/>
          </a:p>
        </p:txBody>
      </p:sp>
    </p:spTree>
    <p:extLst>
      <p:ext uri="{BB962C8B-B14F-4D97-AF65-F5344CB8AC3E}">
        <p14:creationId xmlns:p14="http://schemas.microsoft.com/office/powerpoint/2010/main" val="1875685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22238"/>
            <a:ext cx="8839200" cy="703262"/>
          </a:xfrm>
        </p:spPr>
        <p:txBody>
          <a:bodyPr/>
          <a:lstStyle/>
          <a:p>
            <a:pPr algn="ctr"/>
            <a:r>
              <a:rPr lang="en-US" sz="1800" dirty="0" smtClean="0"/>
              <a:t>April 2013		    				                                     doc: IEEE </a:t>
            </a:r>
            <a:r>
              <a:rPr lang="en-US" sz="1800" b="1" dirty="0"/>
              <a:t>15-13-0243-00-0000</a:t>
            </a:r>
            <a:endParaRPr lang="en-US" sz="1800" dirty="0"/>
          </a:p>
        </p:txBody>
      </p:sp>
      <p:sp>
        <p:nvSpPr>
          <p:cNvPr id="5" name="Rectangle 3"/>
          <p:cNvSpPr>
            <a:spLocks noGrp="1" noChangeArrowheads="1"/>
          </p:cNvSpPr>
          <p:nvPr>
            <p:ph idx="1"/>
          </p:nvPr>
        </p:nvSpPr>
        <p:spPr bwMode="auto">
          <a:xfrm>
            <a:off x="152400" y="1016000"/>
            <a:ext cx="8839200" cy="5179879"/>
          </a:xfrm>
          <a:prstGeom prst="rect">
            <a:avLst/>
          </a:prstGeom>
          <a:noFill/>
          <a:ln w="12700">
            <a:noFill/>
            <a:miter lim="800000"/>
            <a:headEnd type="none" w="sm" len="sm"/>
            <a:tailEnd type="none" w="sm" len="sm"/>
          </a:ln>
          <a:effectLst/>
        </p:spPr>
        <p:txBody>
          <a:bodyPr wrap="square">
            <a:spAutoFit/>
          </a:bodyPr>
          <a:lstStyle/>
          <a:p>
            <a:pPr marL="0" indent="0" algn="ctr" eaLnBrk="0" hangingPunct="0">
              <a:spcAft>
                <a:spcPts val="600"/>
              </a:spcAft>
              <a:buNone/>
              <a:defRPr/>
            </a:pPr>
            <a:r>
              <a:rPr lang="en-US" altLang="ko-KR" sz="1800" b="1" u="sng" dirty="0">
                <a:solidFill>
                  <a:schemeClr val="tx2"/>
                </a:solidFill>
                <a:effectLst>
                  <a:outerShdw blurRad="38100" dist="38100" dir="2700000" algn="tl">
                    <a:srgbClr val="DDDDDD"/>
                  </a:outerShdw>
                </a:effectLst>
              </a:rPr>
              <a:t>Project: IEEE P802.15 Working Group for Wireless Personal Area Networks (WPANs)</a:t>
            </a:r>
            <a:endParaRPr lang="en-US" altLang="ko-KR" sz="1600" b="1" dirty="0">
              <a:solidFill>
                <a:schemeClr val="tx2"/>
              </a:solidFill>
            </a:endParaRPr>
          </a:p>
          <a:p>
            <a:pPr marL="0" indent="0" eaLnBrk="0" hangingPunct="0">
              <a:spcAft>
                <a:spcPts val="600"/>
              </a:spcAft>
              <a:buNone/>
              <a:defRPr/>
            </a:pPr>
            <a:endParaRPr lang="en-US" altLang="ko-KR" sz="1200" dirty="0"/>
          </a:p>
          <a:p>
            <a:pPr marL="0" indent="0" eaLnBrk="0" hangingPunct="0">
              <a:spcAft>
                <a:spcPts val="600"/>
              </a:spcAft>
              <a:buNone/>
              <a:defRPr/>
            </a:pPr>
            <a:r>
              <a:rPr lang="en-US" altLang="ko-KR" sz="1400" b="1" dirty="0"/>
              <a:t>Submission Title:</a:t>
            </a:r>
            <a:r>
              <a:rPr lang="en-US" altLang="ko-KR" sz="1400" dirty="0"/>
              <a:t> </a:t>
            </a:r>
            <a:r>
              <a:rPr lang="en-US" altLang="ko-KR" sz="1400" dirty="0" smtClean="0"/>
              <a:t>[</a:t>
            </a:r>
            <a:r>
              <a:rPr lang="en-US" sz="1400" dirty="0"/>
              <a:t>Linear Technology Response </a:t>
            </a:r>
            <a:r>
              <a:rPr lang="en-US" sz="1400" dirty="0" smtClean="0"/>
              <a:t>to </a:t>
            </a:r>
            <a:r>
              <a:rPr lang="en-US" sz="1400" dirty="0"/>
              <a:t>WG RFP on 4e changes</a:t>
            </a:r>
            <a:r>
              <a:rPr lang="en-US" altLang="ko-KR" sz="1400" dirty="0" smtClean="0"/>
              <a:t>]</a:t>
            </a:r>
            <a:r>
              <a:rPr lang="en-US" altLang="ko-KR" sz="1400" dirty="0"/>
              <a:t>	</a:t>
            </a:r>
          </a:p>
          <a:p>
            <a:pPr marL="0" indent="0" eaLnBrk="0" hangingPunct="0">
              <a:spcAft>
                <a:spcPts val="600"/>
              </a:spcAft>
              <a:buNone/>
              <a:defRPr/>
            </a:pPr>
            <a:r>
              <a:rPr lang="en-US" altLang="ko-KR" sz="1400" b="1" dirty="0"/>
              <a:t>Date Submitted: </a:t>
            </a:r>
            <a:r>
              <a:rPr lang="en-US" altLang="ko-KR" sz="1400" dirty="0" smtClean="0"/>
              <a:t>[16 April 2013]</a:t>
            </a:r>
            <a:r>
              <a:rPr lang="en-US" altLang="ko-KR" sz="1400" dirty="0"/>
              <a:t>	</a:t>
            </a:r>
          </a:p>
          <a:p>
            <a:pPr marL="0" indent="0" eaLnBrk="0" hangingPunct="0">
              <a:spcAft>
                <a:spcPts val="600"/>
              </a:spcAft>
              <a:buNone/>
              <a:defRPr/>
            </a:pPr>
            <a:r>
              <a:rPr lang="en-US" altLang="ko-KR" sz="1400" b="1" dirty="0"/>
              <a:t>Source:</a:t>
            </a:r>
            <a:r>
              <a:rPr lang="en-US" altLang="ko-KR" sz="1400" dirty="0"/>
              <a:t> </a:t>
            </a:r>
            <a:r>
              <a:rPr lang="en-US" altLang="ko-KR" sz="1400" dirty="0" smtClean="0"/>
              <a:t>[Jonathan Simon] </a:t>
            </a:r>
            <a:r>
              <a:rPr lang="en-US" altLang="ko-KR" sz="1400" dirty="0"/>
              <a:t>Company </a:t>
            </a:r>
            <a:r>
              <a:rPr lang="en-US" altLang="ko-KR" sz="1400" dirty="0" smtClean="0"/>
              <a:t>[Linear Technology]</a:t>
            </a:r>
            <a:endParaRPr lang="en-US" altLang="ko-KR" sz="1400" dirty="0"/>
          </a:p>
          <a:p>
            <a:pPr marL="0" indent="0" eaLnBrk="0" hangingPunct="0">
              <a:spcAft>
                <a:spcPts val="600"/>
              </a:spcAft>
              <a:buNone/>
              <a:defRPr/>
            </a:pPr>
            <a:r>
              <a:rPr lang="en-US" altLang="ko-KR" sz="1400" dirty="0"/>
              <a:t>Address </a:t>
            </a:r>
            <a:r>
              <a:rPr lang="en-US" altLang="ko-KR" sz="1400" dirty="0" smtClean="0"/>
              <a:t>[30695 </a:t>
            </a:r>
            <a:r>
              <a:rPr lang="en-US" altLang="ko-KR" sz="1400" dirty="0" err="1" smtClean="0"/>
              <a:t>Huntwood</a:t>
            </a:r>
            <a:r>
              <a:rPr lang="en-US" altLang="ko-KR" sz="1400" dirty="0" smtClean="0"/>
              <a:t> Ave, Hayward CA USA]</a:t>
            </a:r>
            <a:endParaRPr lang="en-US" altLang="ko-KR" sz="1400" dirty="0"/>
          </a:p>
          <a:p>
            <a:pPr marL="0" indent="0" eaLnBrk="0" hangingPunct="0">
              <a:spcAft>
                <a:spcPts val="600"/>
              </a:spcAft>
              <a:buNone/>
              <a:defRPr/>
            </a:pPr>
            <a:r>
              <a:rPr lang="en-US" altLang="ko-KR" sz="1400" dirty="0" smtClean="0"/>
              <a:t>E</a:t>
            </a:r>
            <a:r>
              <a:rPr lang="en-US" altLang="ko-KR" sz="1400" dirty="0"/>
              <a:t>-Mail:</a:t>
            </a:r>
            <a:r>
              <a:rPr lang="en-US" altLang="ko-KR" sz="1400" dirty="0" smtClean="0"/>
              <a:t>[</a:t>
            </a:r>
            <a:r>
              <a:rPr lang="en-US" altLang="ko-KR" sz="1400" dirty="0" err="1" smtClean="0"/>
              <a:t>jsimon@linear.com</a:t>
            </a:r>
            <a:r>
              <a:rPr lang="en-US" altLang="ko-KR" sz="1400" dirty="0" smtClean="0"/>
              <a:t>]</a:t>
            </a:r>
            <a:r>
              <a:rPr lang="en-US" altLang="ko-KR" sz="1400" dirty="0">
                <a:solidFill>
                  <a:schemeClr val="tx2"/>
                </a:solidFill>
              </a:rPr>
              <a:t>	</a:t>
            </a:r>
          </a:p>
          <a:p>
            <a:pPr marL="0" indent="0" eaLnBrk="0" hangingPunct="0">
              <a:spcAft>
                <a:spcPts val="600"/>
              </a:spcAft>
              <a:buNone/>
              <a:defRPr/>
            </a:pPr>
            <a:r>
              <a:rPr lang="en-US" altLang="ko-KR" sz="1400" b="1" dirty="0">
                <a:solidFill>
                  <a:schemeClr val="tx2"/>
                </a:solidFill>
              </a:rPr>
              <a:t>Re:</a:t>
            </a:r>
            <a:r>
              <a:rPr lang="en-US" altLang="ko-KR" sz="1400" dirty="0">
                <a:solidFill>
                  <a:schemeClr val="tx2"/>
                </a:solidFill>
              </a:rPr>
              <a:t> </a:t>
            </a:r>
            <a:r>
              <a:rPr lang="en-US" altLang="ko-KR" sz="1400" dirty="0" smtClean="0">
                <a:solidFill>
                  <a:schemeClr val="tx2"/>
                </a:solidFill>
              </a:rPr>
              <a:t>[</a:t>
            </a:r>
            <a:r>
              <a:rPr lang="en-US" altLang="ko-KR" sz="1400" dirty="0" smtClean="0"/>
              <a:t>Changes to 4e to support external SDO use - </a:t>
            </a:r>
            <a:r>
              <a:rPr lang="en-US" sz="1400" dirty="0"/>
              <a:t>15-13-0194-01-</a:t>
            </a:r>
            <a:r>
              <a:rPr lang="en-US" sz="1400" dirty="0" smtClean="0"/>
              <a:t>0mag and </a:t>
            </a:r>
            <a:r>
              <a:rPr lang="en-US" sz="1400" dirty="0"/>
              <a:t>15-13-0220-02-0000 </a:t>
            </a:r>
            <a:r>
              <a:rPr lang="en-US" altLang="ko-KR" sz="1400" dirty="0" smtClean="0"/>
              <a:t> </a:t>
            </a:r>
            <a:r>
              <a:rPr lang="en-US" altLang="ko-KR" sz="1400" dirty="0" smtClean="0">
                <a:solidFill>
                  <a:schemeClr val="tx2"/>
                </a:solidFill>
              </a:rPr>
              <a:t>]</a:t>
            </a:r>
            <a:r>
              <a:rPr lang="en-US" altLang="ko-KR" sz="2000" dirty="0">
                <a:solidFill>
                  <a:schemeClr val="accent2"/>
                </a:solidFill>
              </a:rPr>
              <a:t>	</a:t>
            </a:r>
            <a:endParaRPr lang="en-US" altLang="ko-KR" sz="2000" dirty="0">
              <a:solidFill>
                <a:schemeClr val="tx2"/>
              </a:solidFill>
            </a:endParaRPr>
          </a:p>
          <a:p>
            <a:pPr marL="0" indent="0" eaLnBrk="0" hangingPunct="0">
              <a:spcAft>
                <a:spcPts val="600"/>
              </a:spcAft>
              <a:buNone/>
              <a:defRPr/>
            </a:pPr>
            <a:r>
              <a:rPr lang="en-US" altLang="ko-KR" sz="1400" b="1" dirty="0">
                <a:solidFill>
                  <a:schemeClr val="tx2"/>
                </a:solidFill>
              </a:rPr>
              <a:t>Abstract:</a:t>
            </a:r>
            <a:r>
              <a:rPr lang="en-US" altLang="ko-KR" sz="1400" dirty="0">
                <a:solidFill>
                  <a:schemeClr val="tx2"/>
                </a:solidFill>
              </a:rPr>
              <a:t>	</a:t>
            </a:r>
            <a:r>
              <a:rPr lang="en-US" altLang="ko-KR" sz="1400" dirty="0" smtClean="0">
                <a:solidFill>
                  <a:schemeClr val="tx2"/>
                </a:solidFill>
              </a:rPr>
              <a:t>[This document discusses the technical merits of the ETSI request to change 4e IE encoding and ID space]</a:t>
            </a:r>
            <a:endParaRPr lang="en-US" altLang="ko-KR" sz="1400" dirty="0">
              <a:solidFill>
                <a:schemeClr val="tx2"/>
              </a:solidFill>
            </a:endParaRPr>
          </a:p>
          <a:p>
            <a:pPr marL="0" indent="0" eaLnBrk="0" hangingPunct="0">
              <a:spcAft>
                <a:spcPts val="600"/>
              </a:spcAft>
              <a:buNone/>
              <a:defRPr/>
            </a:pPr>
            <a:r>
              <a:rPr lang="en-US" altLang="ko-KR" sz="1400" b="1" dirty="0">
                <a:solidFill>
                  <a:schemeClr val="tx2"/>
                </a:solidFill>
              </a:rPr>
              <a:t>Purpose:</a:t>
            </a:r>
            <a:r>
              <a:rPr lang="en-US" altLang="ko-KR" sz="1400" dirty="0">
                <a:solidFill>
                  <a:schemeClr val="tx2"/>
                </a:solidFill>
              </a:rPr>
              <a:t>	[</a:t>
            </a:r>
            <a:r>
              <a:rPr lang="en-US" altLang="ko-KR" sz="1400" dirty="0"/>
              <a:t>Amendments to IEEE 802.15.4 MAC</a:t>
            </a:r>
            <a:r>
              <a:rPr lang="en-US" altLang="ko-KR" sz="1400" dirty="0">
                <a:solidFill>
                  <a:schemeClr val="tx2"/>
                </a:solidFill>
              </a:rPr>
              <a:t>]</a:t>
            </a:r>
          </a:p>
          <a:p>
            <a:pPr marL="0" indent="0" eaLnBrk="0" hangingPunct="0">
              <a:spcAft>
                <a:spcPts val="600"/>
              </a:spcAft>
              <a:buNone/>
              <a:defRPr/>
            </a:pPr>
            <a:r>
              <a:rPr lang="en-US" altLang="ko-KR" sz="1400" b="1" dirty="0">
                <a:solidFill>
                  <a:schemeClr val="tx2"/>
                </a:solidFill>
              </a:rPr>
              <a:t>Notice:</a:t>
            </a:r>
            <a:r>
              <a:rPr lang="en-US" altLang="ko-KR" sz="14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indent="0" eaLnBrk="0" hangingPunct="0">
              <a:spcAft>
                <a:spcPts val="600"/>
              </a:spcAft>
              <a:buNone/>
              <a:defRPr/>
            </a:pPr>
            <a:r>
              <a:rPr lang="en-US" altLang="ko-KR" sz="1400" b="1" dirty="0">
                <a:solidFill>
                  <a:schemeClr val="tx2"/>
                </a:solidFill>
              </a:rPr>
              <a:t>Release:</a:t>
            </a:r>
            <a:r>
              <a:rPr lang="en-US" altLang="ko-KR" sz="14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29296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1 – Need for additional frame identifiers</a:t>
            </a:r>
            <a:endParaRPr lang="en-US" dirty="0"/>
          </a:p>
        </p:txBody>
      </p:sp>
      <p:sp>
        <p:nvSpPr>
          <p:cNvPr id="3" name="Content Placeholder 2"/>
          <p:cNvSpPr>
            <a:spLocks noGrp="1"/>
          </p:cNvSpPr>
          <p:nvPr>
            <p:ph idx="1"/>
          </p:nvPr>
        </p:nvSpPr>
        <p:spPr>
          <a:xfrm>
            <a:off x="76200" y="990600"/>
            <a:ext cx="8229600" cy="4525963"/>
          </a:xfrm>
        </p:spPr>
        <p:txBody>
          <a:bodyPr/>
          <a:lstStyle/>
          <a:p>
            <a:r>
              <a:rPr lang="en-US" dirty="0" smtClean="0">
                <a:solidFill>
                  <a:schemeClr val="tx1"/>
                </a:solidFill>
                <a:latin typeface="+mn-lt"/>
                <a:ea typeface="+mn-ea"/>
                <a:cs typeface="+mn-cs"/>
              </a:rPr>
              <a:t>3-bit frame type space exhausted – suggestion to use last frame type (b111) to signal that additional bits encode additional frame types – already implemented in </a:t>
            </a:r>
            <a:r>
              <a:rPr lang="en-US" dirty="0"/>
              <a:t>ANSI/TIA-4957.200</a:t>
            </a:r>
            <a:endParaRPr lang="en-US" dirty="0">
              <a:solidFill>
                <a:schemeClr val="tx1"/>
              </a:solidFill>
              <a:latin typeface="+mn-lt"/>
              <a:ea typeface="+mn-ea"/>
              <a:cs typeface="+mn-cs"/>
            </a:endParaRPr>
          </a:p>
          <a:p>
            <a:r>
              <a:rPr lang="en-US" dirty="0" smtClean="0"/>
              <a:t>Using the last frame type to signal additional information is backwards-compatible change and therefore acceptable</a:t>
            </a:r>
          </a:p>
          <a:p>
            <a:r>
              <a:rPr lang="en-US" dirty="0" smtClean="0"/>
              <a:t>Note that the MAC header has historically been byte-aligned. Changes that make the MAC header not be byte-aligned may make existing implementations unable to use the new format.</a:t>
            </a:r>
          </a:p>
          <a:p>
            <a:r>
              <a:rPr lang="en-US" dirty="0" smtClean="0"/>
              <a:t>No opinion on whether some extended frame types should be reserved for other SDOs</a:t>
            </a:r>
          </a:p>
          <a:p>
            <a:endParaRPr lang="en-US" dirty="0"/>
          </a:p>
        </p:txBody>
      </p:sp>
    </p:spTree>
    <p:extLst>
      <p:ext uri="{BB962C8B-B14F-4D97-AF65-F5344CB8AC3E}">
        <p14:creationId xmlns:p14="http://schemas.microsoft.com/office/powerpoint/2010/main" val="291102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2 – Information Element Ranges</a:t>
            </a:r>
            <a:endParaRPr lang="en-US" dirty="0"/>
          </a:p>
        </p:txBody>
      </p:sp>
      <p:sp>
        <p:nvSpPr>
          <p:cNvPr id="3" name="Content Placeholder 2"/>
          <p:cNvSpPr>
            <a:spLocks noGrp="1"/>
          </p:cNvSpPr>
          <p:nvPr>
            <p:ph idx="1"/>
          </p:nvPr>
        </p:nvSpPr>
        <p:spPr>
          <a:xfrm>
            <a:off x="76200" y="990600"/>
            <a:ext cx="8229600" cy="5080000"/>
          </a:xfrm>
        </p:spPr>
        <p:txBody>
          <a:bodyPr/>
          <a:lstStyle/>
          <a:p>
            <a:r>
              <a:rPr lang="en-US" dirty="0" smtClean="0">
                <a:solidFill>
                  <a:schemeClr val="tx1"/>
                </a:solidFill>
                <a:latin typeface="+mn-lt"/>
                <a:ea typeface="+mn-ea"/>
                <a:cs typeface="+mn-cs"/>
              </a:rPr>
              <a:t>Compl</a:t>
            </a:r>
            <a:r>
              <a:rPr lang="en-US" dirty="0" smtClean="0"/>
              <a:t>aint that Unmanaged IE spaces are unworkable, as different vendors may choose the same IE to mean different things – they recommend policing ID space to ensure uniqueness.</a:t>
            </a:r>
            <a:endParaRPr lang="en-US" dirty="0" smtClean="0">
              <a:solidFill>
                <a:schemeClr val="tx1"/>
              </a:solidFill>
              <a:latin typeface="+mn-lt"/>
              <a:ea typeface="+mn-ea"/>
              <a:cs typeface="+mn-cs"/>
            </a:endParaRPr>
          </a:p>
          <a:p>
            <a:r>
              <a:rPr lang="en-US" dirty="0" smtClean="0"/>
              <a:t>Given that the unmanaged space is small, it is equally unworkable to restrict them to a particular vendor’s use. This would break existing implementations unless the ID’s already used are grandfathered in, and then there is no guarantee of uniqueness.  We use several unmanaged header and payload IE’s in our product.</a:t>
            </a:r>
          </a:p>
          <a:p>
            <a:r>
              <a:rPr lang="en-US" dirty="0" smtClean="0"/>
              <a:t>Far more managed but reserved ID’s exist, intentionally so that  external SDO’s could bring valuable content to be standardized within those spaces.</a:t>
            </a:r>
          </a:p>
          <a:p>
            <a:endParaRPr lang="en-US" dirty="0">
              <a:solidFill>
                <a:schemeClr val="tx1"/>
              </a:solidFill>
              <a:latin typeface="+mn-lt"/>
              <a:ea typeface="+mn-ea"/>
              <a:cs typeface="+mn-cs"/>
            </a:endParaRPr>
          </a:p>
          <a:p>
            <a:endParaRPr lang="en-US" dirty="0"/>
          </a:p>
        </p:txBody>
      </p:sp>
    </p:spTree>
    <p:extLst>
      <p:ext uri="{BB962C8B-B14F-4D97-AF65-F5344CB8AC3E}">
        <p14:creationId xmlns:p14="http://schemas.microsoft.com/office/powerpoint/2010/main" val="2418102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 2 – Information Element </a:t>
            </a:r>
            <a:r>
              <a:rPr lang="en-US" dirty="0" smtClean="0"/>
              <a:t>Ranges (cont’d)</a:t>
            </a:r>
            <a:endParaRPr lang="en-US" dirty="0"/>
          </a:p>
        </p:txBody>
      </p:sp>
      <p:sp>
        <p:nvSpPr>
          <p:cNvPr id="3" name="Content Placeholder 2"/>
          <p:cNvSpPr>
            <a:spLocks noGrp="1"/>
          </p:cNvSpPr>
          <p:nvPr>
            <p:ph idx="1"/>
          </p:nvPr>
        </p:nvSpPr>
        <p:spPr>
          <a:xfrm>
            <a:off x="76200" y="1016000"/>
            <a:ext cx="8229600" cy="5080000"/>
          </a:xfrm>
        </p:spPr>
        <p:txBody>
          <a:bodyPr/>
          <a:lstStyle/>
          <a:p>
            <a:r>
              <a:rPr lang="en-US" sz="2200" dirty="0"/>
              <a:t>IEEE doesn't own the </a:t>
            </a:r>
            <a:r>
              <a:rPr lang="en-US" sz="2200" dirty="0" smtClean="0"/>
              <a:t>airwaves - anyone </a:t>
            </a:r>
            <a:r>
              <a:rPr lang="en-US" sz="2200" dirty="0"/>
              <a:t>can send any set of bits they want at any </a:t>
            </a:r>
            <a:r>
              <a:rPr lang="en-US" sz="2200" dirty="0" smtClean="0"/>
              <a:t>time.  Policing IE’s doesn’t prevent someone from sending a frame that a device might misinterpret</a:t>
            </a:r>
            <a:endParaRPr lang="en-US" sz="2200" dirty="0"/>
          </a:p>
          <a:p>
            <a:r>
              <a:rPr lang="en-US" sz="2200" dirty="0" smtClean="0"/>
              <a:t>A </a:t>
            </a:r>
            <a:r>
              <a:rPr lang="en-US" sz="2200" dirty="0"/>
              <a:t>properly designed </a:t>
            </a:r>
            <a:r>
              <a:rPr lang="en-US" sz="2200" dirty="0" smtClean="0"/>
              <a:t>top-level standard protocol </a:t>
            </a:r>
            <a:r>
              <a:rPr lang="en-US" sz="2200" dirty="0"/>
              <a:t>uses security (particularly authentication) to distinguish </a:t>
            </a:r>
            <a:r>
              <a:rPr lang="en-US" sz="2200" dirty="0" smtClean="0"/>
              <a:t>its frames </a:t>
            </a:r>
            <a:r>
              <a:rPr lang="en-US" sz="2200" dirty="0"/>
              <a:t>from </a:t>
            </a:r>
            <a:r>
              <a:rPr lang="en-US" sz="2200" dirty="0" smtClean="0"/>
              <a:t>those of other </a:t>
            </a:r>
            <a:r>
              <a:rPr lang="en-US" sz="2200" dirty="0"/>
              <a:t>networks.   </a:t>
            </a:r>
            <a:r>
              <a:rPr lang="en-US" sz="2200" dirty="0" smtClean="0"/>
              <a:t>Ability to reject unwanted frames is a basic security requirement. Colliding IE’s are no different than an attack – we don’t rely on IEEE policy to ensure that people won’t replay or spoof packets</a:t>
            </a:r>
            <a:endParaRPr lang="en-US" sz="2200" dirty="0"/>
          </a:p>
          <a:p>
            <a:r>
              <a:rPr lang="en-US" sz="2200" dirty="0"/>
              <a:t>Even without security, IE content inspection within the context of a particular network can help distinguish IE's with the same ID. This includes, but is not limited to, detecting ranges of acceptable values, IE length, the use of well-known field </a:t>
            </a:r>
            <a:r>
              <a:rPr lang="en-US" sz="2200" dirty="0" smtClean="0"/>
              <a:t>values (i.e. “Magic Numbers”), </a:t>
            </a:r>
            <a:r>
              <a:rPr lang="en-US" sz="2200" dirty="0"/>
              <a:t>etc.</a:t>
            </a:r>
          </a:p>
        </p:txBody>
      </p:sp>
    </p:spTree>
    <p:extLst>
      <p:ext uri="{BB962C8B-B14F-4D97-AF65-F5344CB8AC3E}">
        <p14:creationId xmlns:p14="http://schemas.microsoft.com/office/powerpoint/2010/main" val="2060543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 3 – TLV encoding</a:t>
            </a:r>
            <a:endParaRPr lang="en-US" dirty="0"/>
          </a:p>
        </p:txBody>
      </p:sp>
      <p:sp>
        <p:nvSpPr>
          <p:cNvPr id="3" name="Content Placeholder 2"/>
          <p:cNvSpPr>
            <a:spLocks noGrp="1"/>
          </p:cNvSpPr>
          <p:nvPr>
            <p:ph idx="1"/>
          </p:nvPr>
        </p:nvSpPr>
        <p:spPr>
          <a:xfrm>
            <a:off x="76200" y="1016000"/>
            <a:ext cx="8229600" cy="5384800"/>
          </a:xfrm>
        </p:spPr>
        <p:txBody>
          <a:bodyPr/>
          <a:lstStyle/>
          <a:p>
            <a:r>
              <a:rPr lang="en-US" dirty="0" smtClean="0">
                <a:solidFill>
                  <a:schemeClr val="tx1"/>
                </a:solidFill>
              </a:rPr>
              <a:t>Encoding of a Tag, length, and value (TLV) are represented as Length, Tag, Value (LTV) in a multi-bit field. This was a late change in the format, approved </a:t>
            </a:r>
            <a:r>
              <a:rPr lang="en-US" dirty="0" smtClean="0"/>
              <a:t>by the WG.</a:t>
            </a:r>
          </a:p>
          <a:p>
            <a:r>
              <a:rPr lang="en-US" dirty="0" smtClean="0"/>
              <a:t>Changed </a:t>
            </a:r>
            <a:r>
              <a:rPr lang="en-US" dirty="0"/>
              <a:t>at the request of </a:t>
            </a:r>
            <a:r>
              <a:rPr lang="en-US" dirty="0" smtClean="0"/>
              <a:t>Silver Spring </a:t>
            </a:r>
            <a:r>
              <a:rPr lang="en-US" dirty="0"/>
              <a:t>Networks to facilitate </a:t>
            </a:r>
            <a:r>
              <a:rPr lang="en-US" dirty="0" smtClean="0"/>
              <a:t>migration of existing metering network designs </a:t>
            </a:r>
            <a:r>
              <a:rPr lang="en-US" dirty="0"/>
              <a:t>– since it had little impact on implementation, it was </a:t>
            </a:r>
            <a:r>
              <a:rPr lang="en-US" dirty="0" smtClean="0"/>
              <a:t>accepted.</a:t>
            </a:r>
          </a:p>
          <a:p>
            <a:r>
              <a:rPr lang="en-US" dirty="0"/>
              <a:t>Parsing of this field is </a:t>
            </a:r>
            <a:r>
              <a:rPr lang="en-US" dirty="0" smtClean="0"/>
              <a:t>unambiguous and trivial to implement on most systems</a:t>
            </a:r>
            <a:endParaRPr lang="en-US" dirty="0"/>
          </a:p>
          <a:p>
            <a:r>
              <a:rPr lang="en-US" dirty="0" smtClean="0"/>
              <a:t>Claims that </a:t>
            </a:r>
            <a:r>
              <a:rPr lang="en-US" dirty="0"/>
              <a:t>memory and code complexity make this unworkable </a:t>
            </a:r>
            <a:r>
              <a:rPr lang="en-US" dirty="0" smtClean="0"/>
              <a:t>for low-power systems are hyperbole. We implemented this encoding on nodes that typically consume &lt; 100 µW and can use as little as 20 µW in some configurations.</a:t>
            </a:r>
            <a:endParaRPr lang="en-US" dirty="0">
              <a:solidFill>
                <a:schemeClr val="tx1"/>
              </a:solidFill>
            </a:endParaRPr>
          </a:p>
        </p:txBody>
      </p:sp>
    </p:spTree>
    <p:extLst>
      <p:ext uri="{BB962C8B-B14F-4D97-AF65-F5344CB8AC3E}">
        <p14:creationId xmlns:p14="http://schemas.microsoft.com/office/powerpoint/2010/main" val="2999753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 3 – TLV </a:t>
            </a:r>
            <a:r>
              <a:rPr lang="en-US" dirty="0" smtClean="0"/>
              <a:t>encoding (cont’d)</a:t>
            </a:r>
            <a:endParaRPr lang="en-US" dirty="0"/>
          </a:p>
        </p:txBody>
      </p:sp>
      <p:sp>
        <p:nvSpPr>
          <p:cNvPr id="3" name="Content Placeholder 2"/>
          <p:cNvSpPr>
            <a:spLocks noGrp="1"/>
          </p:cNvSpPr>
          <p:nvPr>
            <p:ph idx="1"/>
          </p:nvPr>
        </p:nvSpPr>
        <p:spPr>
          <a:xfrm>
            <a:off x="152400" y="1016000"/>
            <a:ext cx="8229600" cy="4525963"/>
          </a:xfrm>
        </p:spPr>
        <p:txBody>
          <a:bodyPr/>
          <a:lstStyle/>
          <a:p>
            <a:r>
              <a:rPr lang="en-US" dirty="0"/>
              <a:t>Inconsistency with other standards on how the information is encoded in the over-the-air frame is irrelevant. Higher level service primitives are free to expose information in TLV or any other format (note that service primitives in the standard are conceptual interfaces, not byte-strict APIs)</a:t>
            </a:r>
            <a:r>
              <a:rPr lang="en-US" dirty="0" smtClean="0"/>
              <a:t>.</a:t>
            </a:r>
          </a:p>
          <a:p>
            <a:r>
              <a:rPr lang="en-US" dirty="0" smtClean="0"/>
              <a:t>Tying TLV </a:t>
            </a:r>
            <a:r>
              <a:rPr lang="en-US" dirty="0"/>
              <a:t>changes </a:t>
            </a:r>
            <a:r>
              <a:rPr lang="en-US" dirty="0" smtClean="0"/>
              <a:t>to new frame types avoids breaking backward-compatibility with existing implementations if a particular SDO is unable to implement the existing format.</a:t>
            </a:r>
            <a:endParaRPr lang="en-US" dirty="0"/>
          </a:p>
          <a:p>
            <a:endParaRPr lang="en-US" dirty="0"/>
          </a:p>
          <a:p>
            <a:endParaRPr lang="en-US" dirty="0"/>
          </a:p>
        </p:txBody>
      </p:sp>
    </p:spTree>
    <p:extLst>
      <p:ext uri="{BB962C8B-B14F-4D97-AF65-F5344CB8AC3E}">
        <p14:creationId xmlns:p14="http://schemas.microsoft.com/office/powerpoint/2010/main" val="2049023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considerations</a:t>
            </a:r>
            <a:endParaRPr lang="en-US" dirty="0"/>
          </a:p>
        </p:txBody>
      </p:sp>
      <p:sp>
        <p:nvSpPr>
          <p:cNvPr id="3" name="Content Placeholder 2"/>
          <p:cNvSpPr>
            <a:spLocks noGrp="1"/>
          </p:cNvSpPr>
          <p:nvPr>
            <p:ph idx="1"/>
          </p:nvPr>
        </p:nvSpPr>
        <p:spPr>
          <a:xfrm>
            <a:off x="152400" y="1016000"/>
            <a:ext cx="8229600" cy="4525963"/>
          </a:xfrm>
        </p:spPr>
        <p:txBody>
          <a:bodyPr/>
          <a:lstStyle/>
          <a:p>
            <a:r>
              <a:rPr lang="en-US" dirty="0" smtClean="0"/>
              <a:t>Spec has been available for close to a year. There are a number of products that are based on it, and </a:t>
            </a:r>
            <a:r>
              <a:rPr lang="en-US" dirty="0" smtClean="0"/>
              <a:t>IE’s are incorporated </a:t>
            </a:r>
            <a:r>
              <a:rPr lang="en-US" dirty="0" smtClean="0"/>
              <a:t>into 4g and 4f</a:t>
            </a:r>
          </a:p>
          <a:p>
            <a:r>
              <a:rPr lang="en-US" dirty="0" smtClean="0"/>
              <a:t>Spec is implementable as written – these changes are about convenience, not technical barriers</a:t>
            </a:r>
          </a:p>
          <a:p>
            <a:r>
              <a:rPr lang="en-US" dirty="0" smtClean="0"/>
              <a:t>ETSI personnel were involved in both TLV and IE formats, and contributed to the standard as written.</a:t>
            </a:r>
          </a:p>
        </p:txBody>
      </p:sp>
    </p:spTree>
    <p:extLst>
      <p:ext uri="{BB962C8B-B14F-4D97-AF65-F5344CB8AC3E}">
        <p14:creationId xmlns:p14="http://schemas.microsoft.com/office/powerpoint/2010/main" val="4081993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152400" y="990600"/>
            <a:ext cx="8229600" cy="4525963"/>
          </a:xfrm>
        </p:spPr>
        <p:txBody>
          <a:bodyPr/>
          <a:lstStyle/>
          <a:p>
            <a:r>
              <a:rPr lang="en-US" dirty="0" smtClean="0"/>
              <a:t>Not opposed to Frame Identifier extensions as long as they are backwards compatible</a:t>
            </a:r>
          </a:p>
          <a:p>
            <a:r>
              <a:rPr lang="en-US" dirty="0" smtClean="0"/>
              <a:t>Policing use of IE ID’s does not alleviate need for mechanisms to reject unwanted frames from other sources – suggest other mechanisms such as frame authentication or content filtering</a:t>
            </a:r>
          </a:p>
          <a:p>
            <a:r>
              <a:rPr lang="en-US" dirty="0" smtClean="0"/>
              <a:t>IE TLV encoding is already used in the field, and doesn’t realistically represent a technical deficit that required re-writing a published standard.</a:t>
            </a:r>
          </a:p>
          <a:p>
            <a:endParaRPr lang="en-US" dirty="0" smtClean="0"/>
          </a:p>
          <a:p>
            <a:endParaRPr lang="en-US" dirty="0"/>
          </a:p>
        </p:txBody>
      </p:sp>
      <p:sp>
        <p:nvSpPr>
          <p:cNvPr id="4" name="Footer Placeholder 3"/>
          <p:cNvSpPr>
            <a:spLocks noGrp="1"/>
          </p:cNvSpPr>
          <p:nvPr>
            <p:ph type="ftr" sz="quarter" idx="10"/>
          </p:nvPr>
        </p:nvSpPr>
        <p:spPr/>
        <p:txBody>
          <a:bodyPr/>
          <a:lstStyle/>
          <a:p>
            <a:r>
              <a:rPr lang="en-US" smtClean="0"/>
              <a:t>Linear Technology Confidential</a:t>
            </a:r>
          </a:p>
          <a:p>
            <a:fld id="{38D1B30D-2966-6A41-866A-C559DFC5D78E}" type="slidenum">
              <a:rPr lang="en-US" smtClean="0"/>
              <a:pPr/>
              <a:t>9</a:t>
            </a:fld>
            <a:endParaRPr lang="en-US" smtClean="0"/>
          </a:p>
          <a:p>
            <a:endParaRPr lang="en-US"/>
          </a:p>
        </p:txBody>
      </p:sp>
    </p:spTree>
    <p:extLst>
      <p:ext uri="{BB962C8B-B14F-4D97-AF65-F5344CB8AC3E}">
        <p14:creationId xmlns:p14="http://schemas.microsoft.com/office/powerpoint/2010/main" val="3700292685"/>
      </p:ext>
    </p:extLst>
  </p:cSld>
  <p:clrMapOvr>
    <a:masterClrMapping/>
  </p:clrMapOvr>
</p:sld>
</file>

<file path=ppt/theme/theme1.xml><?xml version="1.0" encoding="utf-8"?>
<a:theme xmlns:a="http://schemas.openxmlformats.org/drawingml/2006/main" name="new dust_linear template">
  <a:themeElements>
    <a:clrScheme name="Dust5.25.11b 2">
      <a:dk1>
        <a:srgbClr val="4D4D4D"/>
      </a:dk1>
      <a:lt1>
        <a:srgbClr val="FFFFFF"/>
      </a:lt1>
      <a:dk2>
        <a:srgbClr val="003745"/>
      </a:dk2>
      <a:lt2>
        <a:srgbClr val="EEECE1"/>
      </a:lt2>
      <a:accent1>
        <a:srgbClr val="004E5A"/>
      </a:accent1>
      <a:accent2>
        <a:srgbClr val="72CEE9"/>
      </a:accent2>
      <a:accent3>
        <a:srgbClr val="FFFFFF"/>
      </a:accent3>
      <a:accent4>
        <a:srgbClr val="404040"/>
      </a:accent4>
      <a:accent5>
        <a:srgbClr val="AAB2B5"/>
      </a:accent5>
      <a:accent6>
        <a:srgbClr val="67BAD3"/>
      </a:accent6>
      <a:hlink>
        <a:srgbClr val="297786"/>
      </a:hlink>
      <a:folHlink>
        <a:srgbClr val="8CD5EB"/>
      </a:folHlink>
    </a:clrScheme>
    <a:fontScheme name="Dust5.25.11b">
      <a:majorFont>
        <a:latin typeface="Calibri"/>
        <a:ea typeface="ＭＳ Ｐゴシック"/>
        <a:cs typeface="ＭＳ Ｐゴシック"/>
      </a:majorFont>
      <a:minorFont>
        <a:latin typeface="Calibri"/>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ea typeface="ＭＳ Ｐゴシック" charset="0"/>
            <a:cs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ea typeface="ＭＳ Ｐゴシック" charset="0"/>
            <a:cs typeface="Arial" charset="0"/>
          </a:defRPr>
        </a:defPPr>
      </a:lstStyle>
    </a:lnDef>
  </a:objectDefaults>
  <a:extraClrSchemeLst>
    <a:extraClrScheme>
      <a:clrScheme name="Dust5.25.11b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Dust5.25.11b 2">
        <a:dk1>
          <a:srgbClr val="4D4D4D"/>
        </a:dk1>
        <a:lt1>
          <a:srgbClr val="FFFFFF"/>
        </a:lt1>
        <a:dk2>
          <a:srgbClr val="003745"/>
        </a:dk2>
        <a:lt2>
          <a:srgbClr val="EEECE1"/>
        </a:lt2>
        <a:accent1>
          <a:srgbClr val="004E5A"/>
        </a:accent1>
        <a:accent2>
          <a:srgbClr val="72CEE9"/>
        </a:accent2>
        <a:accent3>
          <a:srgbClr val="FFFFFF"/>
        </a:accent3>
        <a:accent4>
          <a:srgbClr val="404040"/>
        </a:accent4>
        <a:accent5>
          <a:srgbClr val="AAB2B5"/>
        </a:accent5>
        <a:accent6>
          <a:srgbClr val="67BAD3"/>
        </a:accent6>
        <a:hlink>
          <a:srgbClr val="297786"/>
        </a:hlink>
        <a:folHlink>
          <a:srgbClr val="8CD5EB"/>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new dust_linear template.pot</Template>
  <TotalTime>183</TotalTime>
  <Words>694</Words>
  <Application>Microsoft Macintosh PowerPoint</Application>
  <PresentationFormat>On-screen Show (4:3)</PresentationFormat>
  <Paragraphs>45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new dust_linear template</vt:lpstr>
      <vt:lpstr>Linear Technology Response to 802.15 RFP – ETSI TC ERM Request for Changes  </vt:lpstr>
      <vt:lpstr>April 2013                                               doc: IEEE 15-13-0243-00-0000</vt:lpstr>
      <vt:lpstr>Topic 1 – Need for additional frame identifiers</vt:lpstr>
      <vt:lpstr>Topic 2 – Information Element Ranges</vt:lpstr>
      <vt:lpstr>Topic 2 – Information Element Ranges (cont’d)</vt:lpstr>
      <vt:lpstr>Topic 3 – TLV encoding</vt:lpstr>
      <vt:lpstr>Topic 3 – TLV encoding (cont’d)</vt:lpstr>
      <vt:lpstr>Other considerations</vt:lpstr>
      <vt:lpstr>Summary</vt:lpstr>
    </vt:vector>
  </TitlesOfParts>
  <Company>Dust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Response to 802.15 RFP – ETSI TC ERM Request for Changes  </dc:title>
  <dc:creator>Joy Weiss</dc:creator>
  <cp:lastModifiedBy>Jonathan Simon</cp:lastModifiedBy>
  <cp:revision>18</cp:revision>
  <dcterms:created xsi:type="dcterms:W3CDTF">2012-02-22T17:55:37Z</dcterms:created>
  <dcterms:modified xsi:type="dcterms:W3CDTF">2013-04-16T22:40:59Z</dcterms:modified>
</cp:coreProperties>
</file>