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81" r:id="rId4"/>
    <p:sldId id="296" r:id="rId5"/>
    <p:sldId id="297" r:id="rId6"/>
    <p:sldId id="298" r:id="rId7"/>
    <p:sldId id="307" r:id="rId8"/>
    <p:sldId id="308" r:id="rId9"/>
    <p:sldId id="309" r:id="rId10"/>
    <p:sldId id="310" r:id="rId11"/>
    <p:sldId id="304" r:id="rId12"/>
    <p:sldId id="30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90" autoAdjust="0"/>
    <p:restoredTop sz="99316" autoAdjust="0"/>
  </p:normalViewPr>
  <p:slideViewPr>
    <p:cSldViewPr>
      <p:cViewPr varScale="1">
        <p:scale>
          <a:sx n="71" d="100"/>
          <a:sy n="71" d="100"/>
        </p:scale>
        <p:origin x="-960" y="-90"/>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CB21A6D0-128A-4658-B37D-235B3E4197FC}"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21881054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8D17E991-953E-4AB6-A03D-076CBF55F235}"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2624683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9219"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9223"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AA9A2F14-3CE4-48DE-B741-F4FAFD985B5C}"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D70F69-DC7D-46BF-AE35-4646F38C4843}" type="slidenum">
              <a:rPr lang="en-US"/>
              <a:pPr>
                <a:defRPr/>
              </a:pPr>
              <a:t>‹#›</a:t>
            </a:fld>
            <a:endParaRPr lang="en-US"/>
          </a:p>
        </p:txBody>
      </p:sp>
    </p:spTree>
    <p:extLst>
      <p:ext uri="{BB962C8B-B14F-4D97-AF65-F5344CB8AC3E}">
        <p14:creationId xmlns:p14="http://schemas.microsoft.com/office/powerpoint/2010/main" val="872477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E98CF91-0B14-4936-B22F-FDE134876240}" type="slidenum">
              <a:rPr lang="en-US"/>
              <a:pPr>
                <a:defRPr/>
              </a:pPr>
              <a:t>‹#›</a:t>
            </a:fld>
            <a:endParaRPr lang="en-US"/>
          </a:p>
        </p:txBody>
      </p:sp>
    </p:spTree>
    <p:extLst>
      <p:ext uri="{BB962C8B-B14F-4D97-AF65-F5344CB8AC3E}">
        <p14:creationId xmlns:p14="http://schemas.microsoft.com/office/powerpoint/2010/main" val="3157251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AE73544-1842-4108-B5D1-099649ABA289}" type="slidenum">
              <a:rPr lang="en-US"/>
              <a:pPr>
                <a:defRPr/>
              </a:pPr>
              <a:t>‹#›</a:t>
            </a:fld>
            <a:endParaRPr lang="en-US"/>
          </a:p>
        </p:txBody>
      </p:sp>
    </p:spTree>
    <p:extLst>
      <p:ext uri="{BB962C8B-B14F-4D97-AF65-F5344CB8AC3E}">
        <p14:creationId xmlns:p14="http://schemas.microsoft.com/office/powerpoint/2010/main" val="2385805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AB92AE4-FAB5-4F6D-AD2A-84CD384E851D}" type="slidenum">
              <a:rPr lang="en-US"/>
              <a:pPr>
                <a:defRPr/>
              </a:pPr>
              <a:t>‹#›</a:t>
            </a:fld>
            <a:endParaRPr lang="en-US"/>
          </a:p>
        </p:txBody>
      </p:sp>
    </p:spTree>
    <p:extLst>
      <p:ext uri="{BB962C8B-B14F-4D97-AF65-F5344CB8AC3E}">
        <p14:creationId xmlns:p14="http://schemas.microsoft.com/office/powerpoint/2010/main" val="74522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AF417C0-C139-421C-93EC-304268055D1B}" type="slidenum">
              <a:rPr lang="en-US"/>
              <a:pPr>
                <a:defRPr/>
              </a:pPr>
              <a:t>‹#›</a:t>
            </a:fld>
            <a:endParaRPr lang="en-US"/>
          </a:p>
        </p:txBody>
      </p:sp>
    </p:spTree>
    <p:extLst>
      <p:ext uri="{BB962C8B-B14F-4D97-AF65-F5344CB8AC3E}">
        <p14:creationId xmlns:p14="http://schemas.microsoft.com/office/powerpoint/2010/main" val="549571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D9F3C34-9260-412B-B9E6-ED38BE8E0D46}" type="slidenum">
              <a:rPr lang="en-US"/>
              <a:pPr>
                <a:defRPr/>
              </a:pPr>
              <a:t>‹#›</a:t>
            </a:fld>
            <a:endParaRPr lang="en-US"/>
          </a:p>
        </p:txBody>
      </p:sp>
    </p:spTree>
    <p:extLst>
      <p:ext uri="{BB962C8B-B14F-4D97-AF65-F5344CB8AC3E}">
        <p14:creationId xmlns:p14="http://schemas.microsoft.com/office/powerpoint/2010/main" val="3941437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D0664021-03E3-4896-8C33-FC36C969565C}" type="slidenum">
              <a:rPr lang="en-US"/>
              <a:pPr>
                <a:defRPr/>
              </a:pPr>
              <a:t>‹#›</a:t>
            </a:fld>
            <a:endParaRPr lang="en-US"/>
          </a:p>
        </p:txBody>
      </p:sp>
    </p:spTree>
    <p:extLst>
      <p:ext uri="{BB962C8B-B14F-4D97-AF65-F5344CB8AC3E}">
        <p14:creationId xmlns:p14="http://schemas.microsoft.com/office/powerpoint/2010/main" val="1134999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BB7AC67-FB2B-493A-9CDC-8163C16D939B}" type="slidenum">
              <a:rPr lang="en-US"/>
              <a:pPr>
                <a:defRPr/>
              </a:pPr>
              <a:t>‹#›</a:t>
            </a:fld>
            <a:endParaRPr lang="en-US"/>
          </a:p>
        </p:txBody>
      </p:sp>
    </p:spTree>
    <p:extLst>
      <p:ext uri="{BB962C8B-B14F-4D97-AF65-F5344CB8AC3E}">
        <p14:creationId xmlns:p14="http://schemas.microsoft.com/office/powerpoint/2010/main" val="90400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02CD6A4-A5CE-4193-AD66-4DD8AA325F8A}" type="slidenum">
              <a:rPr lang="en-US"/>
              <a:pPr>
                <a:defRPr/>
              </a:pPr>
              <a:t>‹#›</a:t>
            </a:fld>
            <a:endParaRPr lang="en-US"/>
          </a:p>
        </p:txBody>
      </p:sp>
    </p:spTree>
    <p:extLst>
      <p:ext uri="{BB962C8B-B14F-4D97-AF65-F5344CB8AC3E}">
        <p14:creationId xmlns:p14="http://schemas.microsoft.com/office/powerpoint/2010/main" val="1609474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ED6ED58-7779-40C3-8A4B-759E12B44B98}" type="slidenum">
              <a:rPr lang="en-US"/>
              <a:pPr>
                <a:defRPr/>
              </a:pPr>
              <a:t>‹#›</a:t>
            </a:fld>
            <a:endParaRPr lang="en-US"/>
          </a:p>
        </p:txBody>
      </p:sp>
    </p:spTree>
    <p:extLst>
      <p:ext uri="{BB962C8B-B14F-4D97-AF65-F5344CB8AC3E}">
        <p14:creationId xmlns:p14="http://schemas.microsoft.com/office/powerpoint/2010/main" val="911965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D3B448A-2379-45E0-BF92-E287A7F24D66}" type="slidenum">
              <a:rPr lang="en-US"/>
              <a:pPr>
                <a:defRPr/>
              </a:pPr>
              <a:t>‹#›</a:t>
            </a:fld>
            <a:endParaRPr lang="en-US"/>
          </a:p>
        </p:txBody>
      </p:sp>
    </p:spTree>
    <p:extLst>
      <p:ext uri="{BB962C8B-B14F-4D97-AF65-F5344CB8AC3E}">
        <p14:creationId xmlns:p14="http://schemas.microsoft.com/office/powerpoint/2010/main" val="494021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smtClean="0"/>
              <a:t>April 2013</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67F03D5E-D298-42FB-98A8-827616012921}"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802-15-13-0240-00-004p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eee802.org/15/pub/TG4p.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April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xfrm>
            <a:off x="4571628" y="6475413"/>
            <a:ext cx="76944" cy="184666"/>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307615BB-A657-4F55-A214-223DF1E1092D}" type="slidenum">
              <a:rPr lang="en-US" smtClean="0"/>
              <a:pPr>
                <a:defRPr/>
              </a:pPr>
              <a:t>1</a:t>
            </a:fld>
            <a:endParaRPr lang="en-US" dirty="0" smtClean="0"/>
          </a:p>
        </p:txBody>
      </p:sp>
      <p:sp>
        <p:nvSpPr>
          <p:cNvPr id="27651" name="Rectangle 3"/>
          <p:cNvSpPr>
            <a:spLocks noChangeArrowheads="1"/>
          </p:cNvSpPr>
          <p:nvPr/>
        </p:nvSpPr>
        <p:spPr bwMode="auto">
          <a:xfrm>
            <a:off x="76200" y="609600"/>
            <a:ext cx="8991600" cy="5288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a:t>
            </a:r>
            <a:r>
              <a:rPr lang="en-US" sz="1600" dirty="0" smtClean="0">
                <a:solidFill>
                  <a:srgbClr val="FF0000"/>
                </a:solidFill>
              </a:rPr>
              <a:t>802.15.4p TG Overview for IEEE Rail Transportation Standards Committee</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09 </a:t>
            </a:r>
            <a:r>
              <a:rPr lang="en-US" sz="1600" dirty="0" smtClean="0">
                <a:solidFill>
                  <a:srgbClr val="FF0000"/>
                </a:solidFill>
              </a:rPr>
              <a:t>April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Projected Release Date</a:t>
            </a:r>
            <a:endParaRPr lang="en-US" dirty="0"/>
          </a:p>
        </p:txBody>
      </p:sp>
      <p:sp>
        <p:nvSpPr>
          <p:cNvPr id="3" name="Content Placeholder 2"/>
          <p:cNvSpPr>
            <a:spLocks noGrp="1"/>
          </p:cNvSpPr>
          <p:nvPr>
            <p:ph idx="1"/>
          </p:nvPr>
        </p:nvSpPr>
        <p:spPr/>
        <p:txBody>
          <a:bodyPr/>
          <a:lstStyle/>
          <a:p>
            <a:r>
              <a:rPr lang="en-US" dirty="0" smtClean="0"/>
              <a:t>Planning for Q1 2014 spec release as letter “p” amendment to IEEE 802.15.4 (2011)</a:t>
            </a:r>
          </a:p>
          <a:p>
            <a:r>
              <a:rPr lang="en-US" dirty="0" smtClean="0"/>
              <a:t>Will be publicly available for use immediately – expect first products in early 2014</a:t>
            </a:r>
          </a:p>
          <a:p>
            <a:r>
              <a:rPr lang="en-US" dirty="0" smtClean="0"/>
              <a:t>Should be in next rollup of 802.15.4 in 2014/2015</a:t>
            </a:r>
          </a:p>
          <a:p>
            <a:endParaRPr lang="en-US" dirty="0" smtClean="0"/>
          </a:p>
        </p:txBody>
      </p:sp>
      <p:sp>
        <p:nvSpPr>
          <p:cNvPr id="4" name="Date Placeholder 3"/>
          <p:cNvSpPr>
            <a:spLocks noGrp="1"/>
          </p:cNvSpPr>
          <p:nvPr>
            <p:ph type="dt" sz="half" idx="10"/>
          </p:nvPr>
        </p:nvSpPr>
        <p:spPr/>
        <p:txBody>
          <a:bodyPr/>
          <a:lstStyle/>
          <a:p>
            <a:pPr>
              <a:defRPr/>
            </a:pPr>
            <a:r>
              <a:rPr lang="en-US" smtClean="0"/>
              <a:t>April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AB92AE4-FAB5-4F6D-AD2A-84CD384E851D}" type="slidenum">
              <a:rPr lang="en-US" smtClean="0"/>
              <a:pPr>
                <a:defRPr/>
              </a:pPr>
              <a:t>10</a:t>
            </a:fld>
            <a:endParaRPr lang="en-US"/>
          </a:p>
        </p:txBody>
      </p:sp>
    </p:spTree>
    <p:extLst>
      <p:ext uri="{BB962C8B-B14F-4D97-AF65-F5344CB8AC3E}">
        <p14:creationId xmlns:p14="http://schemas.microsoft.com/office/powerpoint/2010/main" val="807486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IEEE 802.15.4p Status</a:t>
            </a:r>
            <a:endParaRPr lang="en-US" dirty="0" smtClean="0"/>
          </a:p>
        </p:txBody>
      </p:sp>
      <p:sp>
        <p:nvSpPr>
          <p:cNvPr id="36866" name="Content Placeholder 2"/>
          <p:cNvSpPr>
            <a:spLocks noGrp="1"/>
          </p:cNvSpPr>
          <p:nvPr>
            <p:ph idx="1"/>
          </p:nvPr>
        </p:nvSpPr>
        <p:spPr/>
        <p:txBody>
          <a:bodyPr>
            <a:normAutofit fontScale="55000" lnSpcReduction="20000"/>
          </a:bodyPr>
          <a:lstStyle/>
          <a:p>
            <a:r>
              <a:rPr lang="en-US" dirty="0" smtClean="0"/>
              <a:t>Study Group Phase 					Nov 2011</a:t>
            </a:r>
          </a:p>
          <a:p>
            <a:r>
              <a:rPr lang="en-US" dirty="0" smtClean="0"/>
              <a:t>Approval of PAR/5C Docs				Jan 2012</a:t>
            </a:r>
          </a:p>
          <a:p>
            <a:r>
              <a:rPr lang="en-US" dirty="0" smtClean="0"/>
              <a:t>Task Group Phase</a:t>
            </a:r>
          </a:p>
          <a:p>
            <a:pPr lvl="1"/>
            <a:r>
              <a:rPr lang="en-US" dirty="0" smtClean="0"/>
              <a:t>Proposal Effort</a:t>
            </a:r>
          </a:p>
          <a:p>
            <a:pPr lvl="2"/>
            <a:r>
              <a:rPr lang="en-US" dirty="0" smtClean="0"/>
              <a:t>Technical Guidance Document				May 2012</a:t>
            </a:r>
          </a:p>
          <a:p>
            <a:pPr lvl="2"/>
            <a:r>
              <a:rPr lang="en-US" dirty="0" smtClean="0"/>
              <a:t>Approve Baseline					Sep 2012</a:t>
            </a:r>
          </a:p>
          <a:p>
            <a:pPr lvl="1"/>
            <a:r>
              <a:rPr lang="en-US" dirty="0" smtClean="0"/>
              <a:t>Specification Drafting</a:t>
            </a:r>
          </a:p>
          <a:p>
            <a:pPr lvl="2"/>
            <a:r>
              <a:rPr lang="en-US" dirty="0" smtClean="0"/>
              <a:t>Begin Drafting					Oct 2012</a:t>
            </a:r>
          </a:p>
          <a:p>
            <a:pPr lvl="2"/>
            <a:r>
              <a:rPr lang="en-US" dirty="0" smtClean="0"/>
              <a:t>First Preliminary Draft					Jan 2013</a:t>
            </a:r>
          </a:p>
          <a:p>
            <a:pPr lvl="2"/>
            <a:r>
              <a:rPr lang="en-US" dirty="0" smtClean="0"/>
              <a:t>Approved Draft spec (ready for WG Letter Ballot)		Mar 2013</a:t>
            </a:r>
          </a:p>
          <a:p>
            <a:pPr lvl="2"/>
            <a:r>
              <a:rPr lang="en-US" dirty="0" smtClean="0"/>
              <a:t>1st letter ballot					Mar 2013</a:t>
            </a:r>
          </a:p>
          <a:p>
            <a:pPr lvl="2"/>
            <a:r>
              <a:rPr lang="en-US" dirty="0" smtClean="0"/>
              <a:t>WG Approval 					Jul 2013</a:t>
            </a:r>
          </a:p>
          <a:p>
            <a:pPr lvl="2"/>
            <a:r>
              <a:rPr lang="en-US" dirty="0" smtClean="0"/>
              <a:t>Sponsor Ballot phase					Jul 2013</a:t>
            </a:r>
          </a:p>
          <a:p>
            <a:pPr lvl="2"/>
            <a:r>
              <a:rPr lang="en-US" dirty="0" smtClean="0"/>
              <a:t>SA Approval					Nov 2013</a:t>
            </a:r>
          </a:p>
          <a:p>
            <a:pPr lvl="2"/>
            <a:r>
              <a:rPr lang="en-US" dirty="0" smtClean="0"/>
              <a:t>STDS release					Q1 2014</a:t>
            </a:r>
          </a:p>
        </p:txBody>
      </p:sp>
      <p:sp>
        <p:nvSpPr>
          <p:cNvPr id="2" name="Date Placeholder 1"/>
          <p:cNvSpPr>
            <a:spLocks noGrp="1"/>
          </p:cNvSpPr>
          <p:nvPr>
            <p:ph type="dt" sz="half" idx="10"/>
          </p:nvPr>
        </p:nvSpPr>
        <p:spPr/>
        <p:txBody>
          <a:bodyPr/>
          <a:lstStyle/>
          <a:p>
            <a:r>
              <a:rPr lang="en-US" smtClean="0"/>
              <a:t>April 2013</a:t>
            </a:r>
            <a:endParaRPr lang="en-US"/>
          </a:p>
        </p:txBody>
      </p:sp>
      <p:sp>
        <p:nvSpPr>
          <p:cNvPr id="10"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t>Jon Adams, Lilee Systems</a:t>
            </a:r>
            <a:endParaRPr lang="en-US" dirty="0"/>
          </a:p>
        </p:txBody>
      </p:sp>
      <p:sp>
        <p:nvSpPr>
          <p:cNvPr id="3" name="Slide Number Placeholder 2"/>
          <p:cNvSpPr>
            <a:spLocks noGrp="1"/>
          </p:cNvSpPr>
          <p:nvPr>
            <p:ph type="sldNum" sz="quarter" idx="12"/>
          </p:nvPr>
        </p:nvSpPr>
        <p:spPr/>
        <p:txBody>
          <a:bodyPr/>
          <a:lstStyle/>
          <a:p>
            <a:fld id="{3905CBE9-9010-4400-AA6F-39374EDCF322}" type="slidenum">
              <a:rPr lang="en-US" smtClean="0"/>
              <a:pPr/>
              <a:t>11</a:t>
            </a:fld>
            <a:endParaRPr lang="en-US"/>
          </a:p>
        </p:txBody>
      </p:sp>
      <p:pic>
        <p:nvPicPr>
          <p:cNvPr id="17414"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25465" y="4267200"/>
            <a:ext cx="3048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415" name="Straight Arrow Connector 2"/>
          <p:cNvCxnSpPr>
            <a:cxnSpLocks noChangeShapeType="1"/>
            <a:endCxn id="17414" idx="0"/>
          </p:cNvCxnSpPr>
          <p:nvPr/>
        </p:nvCxnSpPr>
        <p:spPr bwMode="auto">
          <a:xfrm flipH="1">
            <a:off x="8177865" y="1866153"/>
            <a:ext cx="7100" cy="2401047"/>
          </a:xfrm>
          <a:prstGeom prst="straightConnector1">
            <a:avLst/>
          </a:prstGeom>
          <a:noFill/>
          <a:ln w="12700" algn="ctr">
            <a:solidFill>
              <a:schemeClr val="tx1"/>
            </a:solidFill>
            <a:round/>
            <a:headEnd type="none" w="sm" len="sm"/>
            <a:tailEnd type="arrow" w="med" len="med"/>
          </a:ln>
        </p:spPr>
      </p:cxnSp>
      <p:sp>
        <p:nvSpPr>
          <p:cNvPr id="13" name="TextBox 12"/>
          <p:cNvSpPr txBox="1"/>
          <p:nvPr/>
        </p:nvSpPr>
        <p:spPr>
          <a:xfrm>
            <a:off x="7592731" y="1600200"/>
            <a:ext cx="1170269" cy="276999"/>
          </a:xfrm>
          <a:prstGeom prst="rect">
            <a:avLst/>
          </a:prstGeom>
          <a:noFill/>
        </p:spPr>
        <p:txBody>
          <a:bodyPr wrap="square" rtlCol="0">
            <a:spAutoFit/>
          </a:bodyPr>
          <a:lstStyle/>
          <a:p>
            <a:r>
              <a:rPr lang="en-US" dirty="0" smtClean="0">
                <a:latin typeface="+mn-lt"/>
              </a:rPr>
              <a:t>Start Jul 2011</a:t>
            </a:r>
            <a:endParaRPr lang="en-US" dirty="0">
              <a:latin typeface="+mn-lt"/>
            </a:endParaRPr>
          </a:p>
        </p:txBody>
      </p:sp>
    </p:spTree>
    <p:extLst>
      <p:ext uri="{BB962C8B-B14F-4D97-AF65-F5344CB8AC3E}">
        <p14:creationId xmlns:p14="http://schemas.microsoft.com/office/powerpoint/2010/main" val="2826921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sz="3200" dirty="0" smtClean="0"/>
              <a:t>IEEE 802.15.4p Task Group Participation</a:t>
            </a:r>
            <a:endParaRPr lang="en-US" sz="3200" dirty="0"/>
          </a:p>
        </p:txBody>
      </p:sp>
      <p:sp>
        <p:nvSpPr>
          <p:cNvPr id="3" name="Content Placeholder 2"/>
          <p:cNvSpPr>
            <a:spLocks noGrp="1"/>
          </p:cNvSpPr>
          <p:nvPr>
            <p:ph sz="quarter" idx="1"/>
          </p:nvPr>
        </p:nvSpPr>
        <p:spPr>
          <a:xfrm>
            <a:off x="685800" y="1371600"/>
            <a:ext cx="7772400" cy="4953000"/>
          </a:xfrm>
        </p:spPr>
        <p:txBody>
          <a:bodyPr>
            <a:normAutofit fontScale="92500" lnSpcReduction="10000"/>
          </a:bodyPr>
          <a:lstStyle/>
          <a:p>
            <a:r>
              <a:rPr lang="en-US" dirty="0" smtClean="0"/>
              <a:t>Website</a:t>
            </a:r>
          </a:p>
          <a:p>
            <a:pPr lvl="1"/>
            <a:r>
              <a:rPr lang="en-US" dirty="0" smtClean="0">
                <a:hlinkClick r:id="rId2"/>
              </a:rPr>
              <a:t>http://www.ieee802.org/15/pub/TG4p.html</a:t>
            </a:r>
            <a:endParaRPr lang="en-US" dirty="0" smtClean="0"/>
          </a:p>
          <a:p>
            <a:r>
              <a:rPr lang="en-US" dirty="0" smtClean="0"/>
              <a:t>Subscribing to the reflector</a:t>
            </a:r>
          </a:p>
          <a:p>
            <a:pPr lvl="1"/>
            <a:r>
              <a:rPr lang="en-US" dirty="0" smtClean="0"/>
              <a:t>http://grouper.ieee.org/groups/802/15/pub/Subscribe.html#802.15.4p</a:t>
            </a:r>
          </a:p>
          <a:p>
            <a:r>
              <a:rPr lang="en-US" dirty="0" smtClean="0"/>
              <a:t>Weekly </a:t>
            </a:r>
            <a:r>
              <a:rPr lang="en-US" dirty="0" err="1" smtClean="0"/>
              <a:t>Telecons</a:t>
            </a:r>
            <a:endParaRPr lang="en-US" dirty="0" smtClean="0"/>
          </a:p>
          <a:p>
            <a:pPr lvl="1"/>
            <a:r>
              <a:rPr lang="en-US" dirty="0" smtClean="0"/>
              <a:t>0800 US Pacific time Wednesdays</a:t>
            </a:r>
          </a:p>
          <a:p>
            <a:pPr lvl="1"/>
            <a:r>
              <a:rPr lang="en-US" dirty="0" smtClean="0"/>
              <a:t>+1 530-881-1000 passcode 646359#</a:t>
            </a:r>
          </a:p>
          <a:p>
            <a:r>
              <a:rPr lang="en-US" dirty="0" smtClean="0"/>
              <a:t>Every two months at IEEE 802 meetings</a:t>
            </a:r>
          </a:p>
          <a:p>
            <a:pPr lvl="1"/>
            <a:r>
              <a:rPr lang="en-US" dirty="0" smtClean="0"/>
              <a:t>January, </a:t>
            </a:r>
            <a:r>
              <a:rPr lang="en-US" b="1" dirty="0" smtClean="0"/>
              <a:t>March</a:t>
            </a:r>
            <a:r>
              <a:rPr lang="en-US" dirty="0" smtClean="0"/>
              <a:t>, May, </a:t>
            </a:r>
            <a:r>
              <a:rPr lang="en-US" b="1" dirty="0" smtClean="0"/>
              <a:t>July</a:t>
            </a:r>
            <a:r>
              <a:rPr lang="en-US" dirty="0" smtClean="0"/>
              <a:t>, September, </a:t>
            </a:r>
            <a:r>
              <a:rPr lang="en-US" b="1" dirty="0" smtClean="0"/>
              <a:t>November</a:t>
            </a:r>
            <a:endParaRPr lang="en-US" b="1" dirty="0"/>
          </a:p>
        </p:txBody>
      </p:sp>
      <p:sp>
        <p:nvSpPr>
          <p:cNvPr id="4" name="Date Placeholder 3"/>
          <p:cNvSpPr>
            <a:spLocks noGrp="1"/>
          </p:cNvSpPr>
          <p:nvPr>
            <p:ph type="dt" sz="half" idx="10"/>
          </p:nvPr>
        </p:nvSpPr>
        <p:spPr/>
        <p:txBody>
          <a:bodyPr/>
          <a:lstStyle/>
          <a:p>
            <a:r>
              <a:rPr lang="en-US" smtClean="0"/>
              <a:t>April 2013</a:t>
            </a:r>
            <a:endParaRPr lang="en-US"/>
          </a:p>
        </p:txBody>
      </p:sp>
      <p:sp>
        <p:nvSpPr>
          <p:cNvPr id="5" name="Footer Placeholder 4"/>
          <p:cNvSpPr>
            <a:spLocks noGrp="1"/>
          </p:cNvSpPr>
          <p:nvPr>
            <p:ph type="ftr" sz="quarter" idx="11"/>
          </p:nvPr>
        </p:nvSpPr>
        <p:spPr/>
        <p:txBody>
          <a:bodyPr/>
          <a:lstStyle/>
          <a:p>
            <a:r>
              <a:rPr lang="en-US" smtClean="0"/>
              <a:t>Jon Adams, Lilee Systems</a:t>
            </a:r>
            <a:endParaRPr lang="en-US" dirty="0"/>
          </a:p>
        </p:txBody>
      </p:sp>
      <p:sp>
        <p:nvSpPr>
          <p:cNvPr id="6" name="Slide Number Placeholder 5"/>
          <p:cNvSpPr>
            <a:spLocks noGrp="1"/>
          </p:cNvSpPr>
          <p:nvPr>
            <p:ph type="sldNum" sz="quarter" idx="12"/>
          </p:nvPr>
        </p:nvSpPr>
        <p:spPr/>
        <p:txBody>
          <a:bodyPr/>
          <a:lstStyle/>
          <a:p>
            <a:fld id="{3905CBE9-9010-4400-AA6F-39374EDCF322}" type="slidenum">
              <a:rPr lang="en-US" smtClean="0"/>
              <a:pPr/>
              <a:t>12</a:t>
            </a:fld>
            <a:endParaRPr lang="en-US"/>
          </a:p>
        </p:txBody>
      </p:sp>
    </p:spTree>
    <p:extLst>
      <p:ext uri="{BB962C8B-B14F-4D97-AF65-F5344CB8AC3E}">
        <p14:creationId xmlns:p14="http://schemas.microsoft.com/office/powerpoint/2010/main" val="27952727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xfrm>
            <a:off x="4571628" y="6475413"/>
            <a:ext cx="76944" cy="184666"/>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975F0443-3206-4209-AFA8-7B51D54509F5}" type="slidenum">
              <a:rPr lang="en-US" smtClean="0"/>
              <a:pPr>
                <a:defRPr/>
              </a:pPr>
              <a:t>2</a:t>
            </a:fld>
            <a:endParaRPr lang="en-US" dirty="0"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Update on 802.15.4p Activities for the IEEE VTS Rail Transportation Standards Committee</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dirty="0">
                <a:ea typeface="ＭＳ Ｐゴシック" charset="0"/>
              </a:rPr>
              <a:t>Jon Adams</a:t>
            </a:r>
          </a:p>
          <a:p>
            <a:pPr>
              <a:defRPr/>
            </a:pPr>
            <a:r>
              <a:rPr lang="en-US" dirty="0" smtClean="0">
                <a:ea typeface="ＭＳ Ｐゴシック" charset="0"/>
              </a:rPr>
              <a:t>Chair, IEEE 802.15.4p</a:t>
            </a:r>
            <a:endParaRPr lang="en-US" dirty="0">
              <a:ea typeface="ＭＳ Ｐゴシック" charset="0"/>
            </a:endParaRP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April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Agenda</a:t>
            </a:r>
          </a:p>
        </p:txBody>
      </p:sp>
      <p:sp>
        <p:nvSpPr>
          <p:cNvPr id="15" name="Content Placeholder 14"/>
          <p:cNvSpPr>
            <a:spLocks noGrp="1"/>
          </p:cNvSpPr>
          <p:nvPr>
            <p:ph sz="quarter" idx="1"/>
          </p:nvPr>
        </p:nvSpPr>
        <p:spPr/>
        <p:txBody>
          <a:bodyPr/>
          <a:lstStyle/>
          <a:p>
            <a:r>
              <a:rPr lang="en-US" dirty="0" smtClean="0"/>
              <a:t>IEEE 802.15.4p Task Group Activities over past </a:t>
            </a:r>
            <a:r>
              <a:rPr lang="en-US" dirty="0"/>
              <a:t>2</a:t>
            </a:r>
            <a:r>
              <a:rPr lang="en-US" dirty="0" smtClean="0"/>
              <a:t>+ months</a:t>
            </a:r>
          </a:p>
          <a:p>
            <a:r>
              <a:rPr lang="en-US" dirty="0" smtClean="0"/>
              <a:t>Modify the TG name to reflect broader market</a:t>
            </a:r>
          </a:p>
          <a:p>
            <a:r>
              <a:rPr lang="en-US" dirty="0" smtClean="0"/>
              <a:t>Sponsor ballot phase</a:t>
            </a:r>
          </a:p>
          <a:p>
            <a:r>
              <a:rPr lang="en-US" dirty="0" smtClean="0"/>
              <a:t>Expected release date</a:t>
            </a:r>
          </a:p>
        </p:txBody>
      </p:sp>
      <p:sp>
        <p:nvSpPr>
          <p:cNvPr id="2" name="Date Placeholder 1"/>
          <p:cNvSpPr>
            <a:spLocks noGrp="1"/>
          </p:cNvSpPr>
          <p:nvPr>
            <p:ph type="dt" sz="half" idx="10"/>
          </p:nvPr>
        </p:nvSpPr>
        <p:spPr/>
        <p:txBody>
          <a:bodyPr/>
          <a:lstStyle/>
          <a:p>
            <a:r>
              <a:rPr lang="en-US" smtClean="0"/>
              <a:t>April 2013</a:t>
            </a:r>
            <a:endParaRPr lang="en-US"/>
          </a:p>
        </p:txBody>
      </p:sp>
      <p:sp>
        <p:nvSpPr>
          <p:cNvPr id="4" name="Footer Placeholder 3"/>
          <p:cNvSpPr>
            <a:spLocks noGrp="1"/>
          </p:cNvSpPr>
          <p:nvPr>
            <p:ph type="ftr" sz="quarter" idx="11"/>
          </p:nvPr>
        </p:nvSpPr>
        <p:spPr/>
        <p:txBody>
          <a:bodyPr/>
          <a:lstStyle/>
          <a:p>
            <a:r>
              <a:rPr lang="en-US" smtClean="0"/>
              <a:t>Jon Adams, Lilee Systems</a:t>
            </a:r>
            <a:endParaRPr lang="en-US" dirty="0"/>
          </a:p>
        </p:txBody>
      </p:sp>
      <p:sp>
        <p:nvSpPr>
          <p:cNvPr id="8" name="Slide Number Placeholder 7"/>
          <p:cNvSpPr>
            <a:spLocks noGrp="1"/>
          </p:cNvSpPr>
          <p:nvPr>
            <p:ph type="sldNum" sz="quarter" idx="12"/>
          </p:nvPr>
        </p:nvSpPr>
        <p:spPr/>
        <p:txBody>
          <a:bodyPr/>
          <a:lstStyle/>
          <a:p>
            <a:pPr>
              <a:defRPr/>
            </a:pPr>
            <a:fld id="{3905CBE9-9010-4400-AA6F-39374EDCF322}" type="slidenum">
              <a:rPr lang="en-US" smtClean="0"/>
              <a:pPr>
                <a:defRPr/>
              </a:pPr>
              <a:t>3</a:t>
            </a:fld>
            <a:endParaRPr lang="en-US"/>
          </a:p>
        </p:txBody>
      </p:sp>
    </p:spTree>
    <p:extLst>
      <p:ext uri="{BB962C8B-B14F-4D97-AF65-F5344CB8AC3E}">
        <p14:creationId xmlns:p14="http://schemas.microsoft.com/office/powerpoint/2010/main" val="3356621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85800" y="457200"/>
            <a:ext cx="7772400" cy="828675"/>
          </a:xfrm>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266825"/>
            <a:ext cx="7772400" cy="2162175"/>
          </a:xfrm>
        </p:spPr>
        <p:txBody>
          <a:bodyPr>
            <a:normAutofit fontScale="62500" lnSpcReduction="20000"/>
          </a:bodyPr>
          <a:lstStyle/>
          <a:p>
            <a:pPr eaLnBrk="1" hangingPunct="1">
              <a:defRPr/>
            </a:pPr>
            <a:r>
              <a:rPr lang="en-US" dirty="0" smtClean="0"/>
              <a:t>Adds 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functions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215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21563"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64"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65"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21566"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67"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7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April 2013</a:t>
            </a:r>
            <a:endParaRPr lang="en-US" sz="1400" dirty="0" smtClean="0"/>
          </a:p>
        </p:txBody>
      </p:sp>
      <p:sp>
        <p:nvSpPr>
          <p:cNvPr id="4" name="Slide Number Placeholder 3"/>
          <p:cNvSpPr>
            <a:spLocks noGrp="1"/>
          </p:cNvSpPr>
          <p:nvPr>
            <p:ph type="sldNum" sz="quarter" idx="12"/>
          </p:nvPr>
        </p:nvSpPr>
        <p:spPr/>
        <p:txBody>
          <a:bodyPr/>
          <a:lstStyle/>
          <a:p>
            <a:pPr>
              <a:defRPr/>
            </a:pPr>
            <a:fld id="{3905CBE9-9010-4400-AA6F-39374EDCF322}" type="slidenum">
              <a:rPr lang="en-US" smtClean="0"/>
              <a:pPr>
                <a:defRPr/>
              </a:pPr>
              <a:t>4</a:t>
            </a:fld>
            <a:endParaRPr lang="en-US"/>
          </a:p>
        </p:txBody>
      </p:sp>
    </p:spTree>
    <p:extLst>
      <p:ext uri="{BB962C8B-B14F-4D97-AF65-F5344CB8AC3E}">
        <p14:creationId xmlns:p14="http://schemas.microsoft.com/office/powerpoint/2010/main" val="99678244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Approved 15.4p Project Authorization Request</a:t>
            </a:r>
          </a:p>
        </p:txBody>
      </p:sp>
      <p:sp>
        <p:nvSpPr>
          <p:cNvPr id="3" name="Content Placeholder 2"/>
          <p:cNvSpPr>
            <a:spLocks noGrp="1"/>
          </p:cNvSpPr>
          <p:nvPr>
            <p:ph idx="1"/>
          </p:nvPr>
        </p:nvSpPr>
        <p:spPr>
          <a:xfrm>
            <a:off x="685800" y="1828800"/>
            <a:ext cx="7772400" cy="3581401"/>
          </a:xfrm>
        </p:spPr>
        <p:txBody>
          <a:bodyPr>
            <a:noAutofit/>
          </a:bodyPr>
          <a:lstStyle/>
          <a:p>
            <a:r>
              <a:rPr lang="en-US" sz="1600" dirty="0" smtClean="0"/>
              <a:t>This amendment specifies a Physical layer (PHY) for IEEE 802.15.4, and any Medium Access Control (MAC) changes needed to support this PHY</a:t>
            </a:r>
          </a:p>
          <a:p>
            <a:r>
              <a:rPr lang="en-US" sz="1600" dirty="0" smtClean="0"/>
              <a:t>Operation in licensed or license-free radio bands</a:t>
            </a:r>
          </a:p>
          <a:p>
            <a:r>
              <a:rPr lang="en-US" sz="1600" dirty="0" smtClean="0"/>
              <a:t>Operation up to 6 GHz</a:t>
            </a:r>
          </a:p>
          <a:p>
            <a:r>
              <a:rPr lang="en-US" sz="1600" dirty="0" smtClean="0"/>
              <a:t>Depending on regulatory constraints, TX output power  &gt;&gt;+30dBm</a:t>
            </a:r>
          </a:p>
          <a:p>
            <a:r>
              <a:rPr lang="en-US" sz="1600" dirty="0" smtClean="0"/>
              <a:t>Meets performance requirements at speeds up to 600 km/h</a:t>
            </a:r>
          </a:p>
          <a:p>
            <a:r>
              <a:rPr lang="en-US" sz="1600" dirty="0" smtClean="0"/>
              <a:t>Range up to 70 km</a:t>
            </a:r>
          </a:p>
          <a:p>
            <a:r>
              <a:rPr lang="en-US" sz="1600" dirty="0" smtClean="0"/>
              <a:t>Allows operation in contiguous or non-contiguous channel bandwidths as narrow as 5 kHz</a:t>
            </a:r>
          </a:p>
          <a:p>
            <a:r>
              <a:rPr lang="en-US" sz="1600" dirty="0"/>
              <a:t>S</a:t>
            </a:r>
            <a:r>
              <a:rPr lang="en-US" sz="1600" dirty="0" smtClean="0"/>
              <a:t>upports data rates up to 1 Mbps with flexible and robust quality of service</a:t>
            </a:r>
          </a:p>
          <a:p>
            <a:r>
              <a:rPr lang="en-US" sz="1600" dirty="0" smtClean="0"/>
              <a:t>Provides modulation methods and spectral characteristics consistent with local regulatory requirements</a:t>
            </a:r>
          </a:p>
          <a:p>
            <a:r>
              <a:rPr lang="en-US" sz="1600" dirty="0" smtClean="0"/>
              <a:t>Accommodates rapidly changing network membership.</a:t>
            </a:r>
          </a:p>
        </p:txBody>
      </p:sp>
      <p:sp>
        <p:nvSpPr>
          <p:cNvPr id="37895" name="Text Box 7"/>
          <p:cNvSpPr txBox="1">
            <a:spLocks noChangeArrowheads="1"/>
          </p:cNvSpPr>
          <p:nvPr/>
        </p:nvSpPr>
        <p:spPr bwMode="auto">
          <a:xfrm>
            <a:off x="609600" y="5493603"/>
            <a:ext cx="7848600" cy="830997"/>
          </a:xfrm>
          <a:prstGeom prst="rect">
            <a:avLst/>
          </a:prstGeom>
          <a:noFill/>
          <a:ln w="9525">
            <a:noFill/>
            <a:miter lim="800000"/>
            <a:headEnd/>
            <a:tailEnd/>
          </a:ln>
          <a:effectLst/>
        </p:spPr>
        <p:txBody>
          <a:bodyPr>
            <a:spAutoFit/>
          </a:bodyPr>
          <a:lstStyle/>
          <a:p>
            <a:pPr algn="ctr"/>
            <a:r>
              <a:rPr lang="en-US" sz="1600" b="1" i="1" dirty="0">
                <a:solidFill>
                  <a:srgbClr val="FF0000"/>
                </a:solidFill>
              </a:rPr>
              <a:t>Primary purpose of this amendment is to add high-speed mobility to the already-existing IEEE 802.15.4 </a:t>
            </a:r>
            <a:r>
              <a:rPr lang="en-US" sz="1600" b="1" i="1" dirty="0" smtClean="0">
                <a:solidFill>
                  <a:srgbClr val="FF0000"/>
                </a:solidFill>
              </a:rPr>
              <a:t>specification</a:t>
            </a:r>
            <a:endParaRPr lang="en-US" sz="1600" b="1" i="1" dirty="0">
              <a:solidFill>
                <a:srgbClr val="FF0000"/>
              </a:solidFill>
            </a:endParaRPr>
          </a:p>
          <a:p>
            <a:pPr algn="ctr"/>
            <a:r>
              <a:rPr lang="en-US" sz="1600" b="1" i="1" dirty="0">
                <a:solidFill>
                  <a:srgbClr val="FF0000"/>
                </a:solidFill>
              </a:rPr>
              <a:t>IEEE 802.15.4 devices now number in the 100’s of millions of volume</a:t>
            </a:r>
          </a:p>
        </p:txBody>
      </p:sp>
      <p:sp>
        <p:nvSpPr>
          <p:cNvPr id="9" name="Date Placeholder 8"/>
          <p:cNvSpPr>
            <a:spLocks noGrp="1"/>
          </p:cNvSpPr>
          <p:nvPr>
            <p:ph type="dt" sz="half" idx="10"/>
          </p:nvPr>
        </p:nvSpPr>
        <p:spPr/>
        <p:txBody>
          <a:bodyPr/>
          <a:lstStyle/>
          <a:p>
            <a:pPr>
              <a:defRPr/>
            </a:pPr>
            <a:r>
              <a:rPr lang="en-US" smtClean="0"/>
              <a:t>April 2013</a:t>
            </a:r>
            <a:endParaRPr lang="en-US"/>
          </a:p>
        </p:txBody>
      </p:sp>
      <p:sp>
        <p:nvSpPr>
          <p:cNvPr id="10" name="Footer Placeholder 9"/>
          <p:cNvSpPr>
            <a:spLocks noGrp="1"/>
          </p:cNvSpPr>
          <p:nvPr>
            <p:ph type="ftr" sz="quarter" idx="11"/>
          </p:nvPr>
        </p:nvSpPr>
        <p:spPr/>
        <p:txBody>
          <a:bodyPr/>
          <a:lstStyle/>
          <a:p>
            <a:pPr>
              <a:defRPr/>
            </a:pPr>
            <a:r>
              <a:rPr lang="en-US" smtClean="0"/>
              <a:t>Jon Adams, Lilee Systems</a:t>
            </a:r>
            <a:endParaRPr lang="en-US" dirty="0"/>
          </a:p>
        </p:txBody>
      </p:sp>
      <p:sp>
        <p:nvSpPr>
          <p:cNvPr id="11" name="Slide Number Placeholder 10"/>
          <p:cNvSpPr>
            <a:spLocks noGrp="1"/>
          </p:cNvSpPr>
          <p:nvPr>
            <p:ph type="sldNum" sz="quarter" idx="12"/>
          </p:nvPr>
        </p:nvSpPr>
        <p:spPr/>
        <p:txBody>
          <a:bodyPr/>
          <a:lstStyle/>
          <a:p>
            <a:pPr>
              <a:defRPr/>
            </a:pPr>
            <a:fld id="{3905CBE9-9010-4400-AA6F-39374EDCF322}" type="slidenum">
              <a:rPr lang="en-US" smtClean="0"/>
              <a:pPr>
                <a:defRPr/>
              </a:pPr>
              <a:t>5</a:t>
            </a:fld>
            <a:endParaRPr lang="en-US"/>
          </a:p>
        </p:txBody>
      </p:sp>
    </p:spTree>
    <p:extLst>
      <p:ext uri="{BB962C8B-B14F-4D97-AF65-F5344CB8AC3E}">
        <p14:creationId xmlns:p14="http://schemas.microsoft.com/office/powerpoint/2010/main" val="1935395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09600"/>
            <a:ext cx="7772400" cy="533400"/>
          </a:xfrm>
        </p:spPr>
        <p:txBody>
          <a:bodyPr/>
          <a:lstStyle/>
          <a:p>
            <a:pPr>
              <a:defRPr/>
            </a:pPr>
            <a:r>
              <a:rPr lang="en-US" dirty="0" smtClean="0"/>
              <a:t>90+ Participants from 70 Entities</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3" name="Content Placeholder 2"/>
          <p:cNvSpPr>
            <a:spLocks noGrp="1"/>
          </p:cNvSpPr>
          <p:nvPr>
            <p:ph sz="half" idx="4294967295"/>
          </p:nvPr>
        </p:nvSpPr>
        <p:spPr>
          <a:xfrm>
            <a:off x="304800" y="1143000"/>
            <a:ext cx="2819400" cy="5105400"/>
          </a:xfrm>
        </p:spPr>
        <p:txBody>
          <a:bodyPr>
            <a:noAutofit/>
          </a:bodyPr>
          <a:lstStyle/>
          <a:p>
            <a:pPr>
              <a:spcBef>
                <a:spcPts val="280"/>
              </a:spcBef>
              <a:defRPr/>
            </a:pPr>
            <a:r>
              <a:rPr lang="en-US" sz="1200" dirty="0" smtClean="0"/>
              <a:t>Herzog</a:t>
            </a:r>
          </a:p>
          <a:p>
            <a:pPr>
              <a:spcBef>
                <a:spcPts val="280"/>
              </a:spcBef>
              <a:defRPr/>
            </a:pPr>
            <a:r>
              <a:rPr lang="en-US" sz="1200" dirty="0" smtClean="0"/>
              <a:t>TI</a:t>
            </a:r>
          </a:p>
          <a:p>
            <a:pPr>
              <a:spcBef>
                <a:spcPts val="280"/>
              </a:spcBef>
              <a:defRPr/>
            </a:pPr>
            <a:r>
              <a:rPr lang="en-US" sz="1200" dirty="0" err="1" smtClean="0"/>
              <a:t>GuardRFID</a:t>
            </a:r>
            <a:endParaRPr lang="en-US" sz="1200" dirty="0" smtClean="0"/>
          </a:p>
          <a:p>
            <a:pPr>
              <a:spcBef>
                <a:spcPts val="280"/>
              </a:spcBef>
              <a:defRPr/>
            </a:pPr>
            <a:r>
              <a:rPr lang="en-US" sz="1200" dirty="0" err="1" smtClean="0"/>
              <a:t>Inha</a:t>
            </a:r>
            <a:r>
              <a:rPr lang="en-US" sz="1200" dirty="0" smtClean="0"/>
              <a:t> </a:t>
            </a:r>
            <a:r>
              <a:rPr lang="en-US" sz="1200" dirty="0"/>
              <a:t>University</a:t>
            </a:r>
          </a:p>
          <a:p>
            <a:pPr>
              <a:spcBef>
                <a:spcPts val="280"/>
              </a:spcBef>
              <a:defRPr/>
            </a:pPr>
            <a:r>
              <a:rPr lang="en-US" sz="1200" dirty="0" err="1" smtClean="0"/>
              <a:t>OneAccess</a:t>
            </a:r>
            <a:r>
              <a:rPr lang="en-US" sz="1200" dirty="0" smtClean="0"/>
              <a:t> Networks</a:t>
            </a:r>
          </a:p>
          <a:p>
            <a:pPr>
              <a:spcBef>
                <a:spcPts val="280"/>
              </a:spcBef>
              <a:defRPr/>
            </a:pPr>
            <a:r>
              <a:rPr lang="en-US" sz="1200" dirty="0" smtClean="0"/>
              <a:t>Meiji University </a:t>
            </a:r>
          </a:p>
          <a:p>
            <a:pPr>
              <a:spcBef>
                <a:spcPts val="280"/>
              </a:spcBef>
              <a:defRPr/>
            </a:pPr>
            <a:r>
              <a:rPr lang="en-US" sz="1200" dirty="0" smtClean="0"/>
              <a:t>ARINC</a:t>
            </a:r>
          </a:p>
          <a:p>
            <a:pPr>
              <a:spcBef>
                <a:spcPts val="280"/>
              </a:spcBef>
              <a:defRPr/>
            </a:pPr>
            <a:r>
              <a:rPr lang="en-US" sz="1200" dirty="0" smtClean="0"/>
              <a:t>Siemens</a:t>
            </a:r>
          </a:p>
          <a:p>
            <a:pPr>
              <a:spcBef>
                <a:spcPts val="280"/>
              </a:spcBef>
              <a:defRPr/>
            </a:pPr>
            <a:r>
              <a:rPr lang="en-US" sz="1200" dirty="0" smtClean="0"/>
              <a:t>US DOT</a:t>
            </a:r>
          </a:p>
          <a:p>
            <a:pPr>
              <a:spcBef>
                <a:spcPts val="280"/>
              </a:spcBef>
              <a:defRPr/>
            </a:pPr>
            <a:r>
              <a:rPr lang="en-US" sz="1200" dirty="0" smtClean="0"/>
              <a:t>Sunrise Micro</a:t>
            </a:r>
          </a:p>
          <a:p>
            <a:pPr>
              <a:spcBef>
                <a:spcPts val="280"/>
              </a:spcBef>
              <a:defRPr/>
            </a:pPr>
            <a:r>
              <a:rPr lang="en-US" sz="1200" dirty="0" smtClean="0"/>
              <a:t>US DOT FTA</a:t>
            </a:r>
          </a:p>
          <a:p>
            <a:pPr>
              <a:spcBef>
                <a:spcPts val="280"/>
              </a:spcBef>
              <a:defRPr/>
            </a:pPr>
            <a:r>
              <a:rPr lang="en-US" sz="1200" dirty="0" smtClean="0"/>
              <a:t>Samsung Information Systems America</a:t>
            </a:r>
          </a:p>
          <a:p>
            <a:pPr>
              <a:spcBef>
                <a:spcPts val="280"/>
              </a:spcBef>
              <a:defRPr/>
            </a:pPr>
            <a:r>
              <a:rPr lang="en-US" sz="1200" dirty="0" smtClean="0"/>
              <a:t>The Ohio State University</a:t>
            </a:r>
          </a:p>
          <a:p>
            <a:pPr>
              <a:spcBef>
                <a:spcPts val="280"/>
              </a:spcBef>
              <a:defRPr/>
            </a:pPr>
            <a:r>
              <a:rPr lang="en-US" sz="1200" dirty="0" smtClean="0"/>
              <a:t>Inside Secure</a:t>
            </a:r>
          </a:p>
          <a:p>
            <a:pPr>
              <a:spcBef>
                <a:spcPts val="280"/>
              </a:spcBef>
              <a:defRPr/>
            </a:pPr>
            <a:r>
              <a:rPr lang="en-US" sz="1200" dirty="0" smtClean="0"/>
              <a:t>Electronics and Telecommunications Research Institute</a:t>
            </a:r>
          </a:p>
          <a:p>
            <a:pPr>
              <a:spcBef>
                <a:spcPts val="280"/>
              </a:spcBef>
              <a:defRPr/>
            </a:pPr>
            <a:r>
              <a:rPr lang="en-US" sz="1200" dirty="0" smtClean="0"/>
              <a:t>US DOT Volpe</a:t>
            </a:r>
          </a:p>
          <a:p>
            <a:pPr>
              <a:spcBef>
                <a:spcPts val="280"/>
              </a:spcBef>
              <a:defRPr/>
            </a:pPr>
            <a:r>
              <a:rPr lang="en-US" sz="1200" dirty="0" err="1" smtClean="0"/>
              <a:t>Safetran</a:t>
            </a:r>
            <a:r>
              <a:rPr lang="en-US" sz="1200" dirty="0" smtClean="0"/>
              <a:t> (Invensys Rail)</a:t>
            </a:r>
          </a:p>
          <a:p>
            <a:pPr>
              <a:spcBef>
                <a:spcPts val="280"/>
              </a:spcBef>
              <a:defRPr/>
            </a:pPr>
            <a:r>
              <a:rPr lang="en-US" sz="1200" dirty="0" smtClean="0"/>
              <a:t>Union Pacific RR</a:t>
            </a:r>
          </a:p>
          <a:p>
            <a:pPr>
              <a:spcBef>
                <a:spcPts val="280"/>
              </a:spcBef>
              <a:defRPr/>
            </a:pPr>
            <a:r>
              <a:rPr lang="en-US" sz="1200" dirty="0" smtClean="0"/>
              <a:t>LG Electronics</a:t>
            </a:r>
          </a:p>
          <a:p>
            <a:pPr>
              <a:spcBef>
                <a:spcPts val="280"/>
              </a:spcBef>
              <a:defRPr/>
            </a:pPr>
            <a:r>
              <a:rPr lang="en-US" sz="1200" dirty="0" err="1" smtClean="0"/>
              <a:t>Orthotron</a:t>
            </a:r>
            <a:endParaRPr lang="en-US" sz="1200" dirty="0" smtClean="0"/>
          </a:p>
          <a:p>
            <a:pPr>
              <a:spcBef>
                <a:spcPts val="280"/>
              </a:spcBef>
              <a:defRPr/>
            </a:pPr>
            <a:r>
              <a:rPr lang="en-US" sz="1200" dirty="0" err="1" smtClean="0"/>
              <a:t>Semtech</a:t>
            </a:r>
            <a:endParaRPr lang="en-US" sz="1200" dirty="0"/>
          </a:p>
          <a:p>
            <a:pPr>
              <a:spcBef>
                <a:spcPts val="280"/>
              </a:spcBef>
              <a:defRPr/>
            </a:pPr>
            <a:endParaRPr lang="en-US" sz="1200" dirty="0"/>
          </a:p>
        </p:txBody>
      </p:sp>
      <p:sp>
        <p:nvSpPr>
          <p:cNvPr id="7" name="Content Placeholder 6"/>
          <p:cNvSpPr>
            <a:spLocks noGrp="1"/>
          </p:cNvSpPr>
          <p:nvPr>
            <p:ph sz="half" idx="4294967295"/>
          </p:nvPr>
        </p:nvSpPr>
        <p:spPr>
          <a:xfrm>
            <a:off x="6019800" y="1143000"/>
            <a:ext cx="3124200" cy="5105400"/>
          </a:xfrm>
        </p:spPr>
        <p:txBody>
          <a:bodyPr>
            <a:noAutofit/>
          </a:bodyPr>
          <a:lstStyle/>
          <a:p>
            <a:pPr>
              <a:spcBef>
                <a:spcPts val="264"/>
              </a:spcBef>
              <a:defRPr/>
            </a:pPr>
            <a:r>
              <a:rPr lang="en-US" sz="1200" dirty="0" err="1" smtClean="0"/>
              <a:t>Noblis</a:t>
            </a:r>
            <a:endParaRPr lang="en-US" sz="1200" dirty="0"/>
          </a:p>
          <a:p>
            <a:pPr>
              <a:spcBef>
                <a:spcPts val="264"/>
              </a:spcBef>
              <a:defRPr/>
            </a:pPr>
            <a:r>
              <a:rPr lang="en-US" sz="1200" dirty="0"/>
              <a:t>Tohoku University </a:t>
            </a:r>
            <a:r>
              <a:rPr lang="en-US" sz="1200" dirty="0" smtClean="0"/>
              <a:t>REIC</a:t>
            </a:r>
            <a:endParaRPr lang="en-US" sz="1200" dirty="0"/>
          </a:p>
          <a:p>
            <a:pPr>
              <a:spcBef>
                <a:spcPts val="264"/>
              </a:spcBef>
              <a:defRPr/>
            </a:pPr>
            <a:r>
              <a:rPr lang="en-US" sz="1200" dirty="0" smtClean="0"/>
              <a:t>Beijing </a:t>
            </a:r>
            <a:r>
              <a:rPr lang="en-US" sz="1200" dirty="0" err="1" smtClean="0"/>
              <a:t>Univ</a:t>
            </a:r>
            <a:r>
              <a:rPr lang="en-US" sz="1200" dirty="0" smtClean="0"/>
              <a:t> of Posts and Telecommunications</a:t>
            </a:r>
          </a:p>
          <a:p>
            <a:pPr>
              <a:spcBef>
                <a:spcPts val="264"/>
              </a:spcBef>
              <a:defRPr/>
            </a:pPr>
            <a:r>
              <a:rPr lang="en-US" sz="1200" dirty="0" smtClean="0"/>
              <a:t>NXP</a:t>
            </a:r>
          </a:p>
          <a:p>
            <a:pPr>
              <a:spcBef>
                <a:spcPts val="264"/>
              </a:spcBef>
              <a:defRPr/>
            </a:pPr>
            <a:r>
              <a:rPr lang="en-US" sz="1200" dirty="0" smtClean="0"/>
              <a:t>Verizon</a:t>
            </a:r>
          </a:p>
          <a:p>
            <a:pPr>
              <a:spcBef>
                <a:spcPts val="264"/>
              </a:spcBef>
              <a:defRPr/>
            </a:pPr>
            <a:r>
              <a:rPr lang="en-US" sz="1200" dirty="0" err="1" smtClean="0"/>
              <a:t>Authentec</a:t>
            </a:r>
            <a:endParaRPr lang="en-US" sz="1200" dirty="0" smtClean="0"/>
          </a:p>
          <a:p>
            <a:pPr>
              <a:spcBef>
                <a:spcPts val="264"/>
              </a:spcBef>
              <a:defRPr/>
            </a:pPr>
            <a:r>
              <a:rPr lang="en-US" sz="1200" dirty="0" err="1" smtClean="0"/>
              <a:t>Sensus</a:t>
            </a:r>
            <a:endParaRPr lang="en-US" sz="1200" dirty="0" smtClean="0"/>
          </a:p>
          <a:p>
            <a:pPr>
              <a:spcBef>
                <a:spcPts val="264"/>
              </a:spcBef>
              <a:defRPr/>
            </a:pPr>
            <a:r>
              <a:rPr lang="en-US" sz="1200" dirty="0" smtClean="0"/>
              <a:t>TU </a:t>
            </a:r>
            <a:r>
              <a:rPr lang="en-US" sz="1200" dirty="0" err="1" smtClean="0"/>
              <a:t>Braunschweig</a:t>
            </a:r>
            <a:endParaRPr lang="en-US" sz="1200" dirty="0" smtClean="0"/>
          </a:p>
          <a:p>
            <a:pPr>
              <a:spcBef>
                <a:spcPts val="264"/>
              </a:spcBef>
              <a:defRPr/>
            </a:pPr>
            <a:r>
              <a:rPr lang="en-US" sz="1200" dirty="0" smtClean="0"/>
              <a:t>Via Technologies</a:t>
            </a:r>
          </a:p>
          <a:p>
            <a:pPr>
              <a:spcBef>
                <a:spcPts val="264"/>
              </a:spcBef>
              <a:defRPr/>
            </a:pPr>
            <a:r>
              <a:rPr lang="en-US" sz="1200" dirty="0" err="1" smtClean="0"/>
              <a:t>Halcrow</a:t>
            </a:r>
            <a:endParaRPr lang="en-US" sz="1200" dirty="0" smtClean="0"/>
          </a:p>
          <a:p>
            <a:pPr>
              <a:spcBef>
                <a:spcPts val="264"/>
              </a:spcBef>
              <a:defRPr/>
            </a:pPr>
            <a:r>
              <a:rPr lang="en-US" sz="1200" dirty="0" smtClean="0"/>
              <a:t>US DOT FRA</a:t>
            </a:r>
          </a:p>
          <a:p>
            <a:pPr>
              <a:spcBef>
                <a:spcPts val="264"/>
              </a:spcBef>
              <a:defRPr/>
            </a:pPr>
            <a:r>
              <a:rPr lang="en-US" sz="1200" dirty="0" smtClean="0"/>
              <a:t>Philips</a:t>
            </a:r>
          </a:p>
          <a:p>
            <a:pPr>
              <a:spcBef>
                <a:spcPts val="264"/>
              </a:spcBef>
              <a:defRPr/>
            </a:pPr>
            <a:r>
              <a:rPr lang="en-US" sz="1200" dirty="0" err="1" smtClean="0"/>
              <a:t>Astrin</a:t>
            </a:r>
            <a:r>
              <a:rPr lang="en-US" sz="1200" dirty="0" smtClean="0"/>
              <a:t> Radio</a:t>
            </a:r>
          </a:p>
          <a:p>
            <a:pPr>
              <a:spcBef>
                <a:spcPts val="264"/>
              </a:spcBef>
              <a:defRPr/>
            </a:pPr>
            <a:r>
              <a:rPr lang="en-US" sz="1200" dirty="0" smtClean="0"/>
              <a:t>China Academy of Telecomm Research</a:t>
            </a:r>
          </a:p>
          <a:p>
            <a:pPr>
              <a:spcBef>
                <a:spcPts val="264"/>
              </a:spcBef>
              <a:defRPr/>
            </a:pPr>
            <a:r>
              <a:rPr lang="en-US" sz="1200" dirty="0" smtClean="0"/>
              <a:t>Gannett Fleming</a:t>
            </a:r>
          </a:p>
          <a:p>
            <a:pPr>
              <a:spcBef>
                <a:spcPts val="264"/>
              </a:spcBef>
              <a:defRPr/>
            </a:pPr>
            <a:r>
              <a:rPr lang="en-US" sz="1200" dirty="0" err="1" smtClean="0"/>
              <a:t>Bravin</a:t>
            </a:r>
            <a:r>
              <a:rPr lang="en-US" sz="1200" dirty="0" smtClean="0"/>
              <a:t> Consulting</a:t>
            </a:r>
          </a:p>
          <a:p>
            <a:pPr>
              <a:spcBef>
                <a:spcPts val="264"/>
              </a:spcBef>
              <a:defRPr/>
            </a:pPr>
            <a:r>
              <a:rPr lang="en-US" sz="1200" dirty="0" smtClean="0"/>
              <a:t>GE</a:t>
            </a:r>
          </a:p>
          <a:p>
            <a:pPr>
              <a:spcBef>
                <a:spcPts val="264"/>
              </a:spcBef>
              <a:defRPr/>
            </a:pPr>
            <a:r>
              <a:rPr lang="en-US" sz="1200" dirty="0" smtClean="0"/>
              <a:t>APTA</a:t>
            </a:r>
          </a:p>
          <a:p>
            <a:pPr>
              <a:spcBef>
                <a:spcPts val="264"/>
              </a:spcBef>
              <a:defRPr/>
            </a:pPr>
            <a:r>
              <a:rPr lang="en-US" sz="1200" dirty="0"/>
              <a:t>Semaphore </a:t>
            </a:r>
            <a:r>
              <a:rPr lang="en-US" sz="1200" dirty="0" smtClean="0"/>
              <a:t>Group</a:t>
            </a:r>
          </a:p>
          <a:p>
            <a:pPr>
              <a:spcBef>
                <a:spcPts val="264"/>
              </a:spcBef>
              <a:defRPr/>
            </a:pPr>
            <a:r>
              <a:rPr lang="en-US" sz="1200" dirty="0" smtClean="0"/>
              <a:t>Anritsu</a:t>
            </a:r>
          </a:p>
          <a:p>
            <a:pPr>
              <a:spcBef>
                <a:spcPts val="264"/>
              </a:spcBef>
              <a:defRPr/>
            </a:pPr>
            <a:r>
              <a:rPr lang="en-US" sz="1200" dirty="0" smtClean="0"/>
              <a:t>Oki</a:t>
            </a:r>
          </a:p>
          <a:p>
            <a:pPr>
              <a:spcBef>
                <a:spcPts val="264"/>
              </a:spcBef>
              <a:defRPr/>
            </a:pPr>
            <a:r>
              <a:rPr lang="en-US" sz="1200" dirty="0" err="1" smtClean="0"/>
              <a:t>Commsource</a:t>
            </a:r>
            <a:endParaRPr lang="en-US" sz="1200" dirty="0" smtClean="0"/>
          </a:p>
        </p:txBody>
      </p:sp>
      <p:sp>
        <p:nvSpPr>
          <p:cNvPr id="8" name="Content Placeholder 2"/>
          <p:cNvSpPr txBox="1">
            <a:spLocks/>
          </p:cNvSpPr>
          <p:nvPr/>
        </p:nvSpPr>
        <p:spPr bwMode="auto">
          <a:xfrm>
            <a:off x="2971800" y="11430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230"/>
              </a:spcBef>
              <a:defRPr/>
            </a:pPr>
            <a:r>
              <a:rPr lang="en-US" sz="1200" dirty="0" err="1"/>
              <a:t>CalAmp</a:t>
            </a:r>
            <a:endParaRPr lang="en-US" sz="1200" dirty="0"/>
          </a:p>
          <a:p>
            <a:pPr>
              <a:spcBef>
                <a:spcPts val="230"/>
              </a:spcBef>
              <a:defRPr/>
            </a:pPr>
            <a:r>
              <a:rPr lang="en-US" sz="1200" dirty="0"/>
              <a:t>Rail Safety Consulting</a:t>
            </a:r>
          </a:p>
          <a:p>
            <a:pPr>
              <a:spcBef>
                <a:spcPts val="230"/>
              </a:spcBef>
              <a:defRPr/>
            </a:pPr>
            <a:r>
              <a:rPr lang="en-US" sz="1200" dirty="0" smtClean="0"/>
              <a:t>Institute </a:t>
            </a:r>
            <a:r>
              <a:rPr lang="en-US" sz="1200" dirty="0"/>
              <a:t>for </a:t>
            </a:r>
            <a:r>
              <a:rPr lang="en-US" sz="1200" dirty="0" err="1"/>
              <a:t>Infocomm</a:t>
            </a:r>
            <a:r>
              <a:rPr lang="en-US" sz="1200" dirty="0"/>
              <a:t> Research</a:t>
            </a:r>
          </a:p>
          <a:p>
            <a:pPr>
              <a:spcBef>
                <a:spcPts val="230"/>
              </a:spcBef>
              <a:defRPr/>
            </a:pPr>
            <a:r>
              <a:rPr lang="en-US" sz="1200" dirty="0"/>
              <a:t>National Taiwan University</a:t>
            </a:r>
          </a:p>
          <a:p>
            <a:pPr>
              <a:spcBef>
                <a:spcPts val="230"/>
              </a:spcBef>
              <a:defRPr/>
            </a:pPr>
            <a:r>
              <a:rPr lang="en-US" sz="1200" dirty="0"/>
              <a:t>Qualcomm</a:t>
            </a:r>
          </a:p>
          <a:p>
            <a:pPr>
              <a:spcBef>
                <a:spcPts val="230"/>
              </a:spcBef>
              <a:defRPr/>
            </a:pPr>
            <a:r>
              <a:rPr lang="en-US" sz="1200" dirty="0" err="1"/>
              <a:t>Freescale</a:t>
            </a:r>
            <a:endParaRPr lang="en-US" sz="1200" dirty="0"/>
          </a:p>
          <a:p>
            <a:pPr>
              <a:spcBef>
                <a:spcPts val="230"/>
              </a:spcBef>
              <a:defRPr/>
            </a:pPr>
            <a:r>
              <a:rPr lang="en-US" sz="1200" dirty="0"/>
              <a:t>Kyocera</a:t>
            </a:r>
          </a:p>
          <a:p>
            <a:pPr>
              <a:spcBef>
                <a:spcPts val="230"/>
              </a:spcBef>
              <a:defRPr/>
            </a:pPr>
            <a:r>
              <a:rPr lang="en-US" sz="1200" dirty="0" err="1" smtClean="0"/>
              <a:t>Interdigital</a:t>
            </a:r>
            <a:endParaRPr lang="en-US" sz="1200" dirty="0" smtClean="0"/>
          </a:p>
          <a:p>
            <a:pPr>
              <a:spcBef>
                <a:spcPts val="230"/>
              </a:spcBef>
              <a:defRPr/>
            </a:pPr>
            <a:r>
              <a:rPr lang="en-US" sz="1200" dirty="0" err="1" smtClean="0"/>
              <a:t>Tensorcom</a:t>
            </a:r>
            <a:endParaRPr lang="en-US" sz="1200" dirty="0" smtClean="0"/>
          </a:p>
          <a:p>
            <a:pPr>
              <a:spcBef>
                <a:spcPts val="230"/>
              </a:spcBef>
              <a:defRPr/>
            </a:pPr>
            <a:r>
              <a:rPr lang="en-US" sz="1200" dirty="0" smtClean="0"/>
              <a:t>Analog Devices</a:t>
            </a:r>
          </a:p>
          <a:p>
            <a:pPr>
              <a:spcBef>
                <a:spcPts val="230"/>
              </a:spcBef>
              <a:defRPr/>
            </a:pPr>
            <a:r>
              <a:rPr lang="en-US" sz="1200" dirty="0" smtClean="0"/>
              <a:t>CSX</a:t>
            </a:r>
          </a:p>
          <a:p>
            <a:pPr>
              <a:spcBef>
                <a:spcPts val="230"/>
              </a:spcBef>
              <a:defRPr/>
            </a:pPr>
            <a:r>
              <a:rPr lang="en-US" sz="1200" dirty="0" smtClean="0"/>
              <a:t>National Technical Systems</a:t>
            </a:r>
          </a:p>
          <a:p>
            <a:pPr>
              <a:spcBef>
                <a:spcPts val="230"/>
              </a:spcBef>
              <a:defRPr/>
            </a:pPr>
            <a:r>
              <a:rPr lang="en-US" sz="1200" dirty="0" smtClean="0"/>
              <a:t>Parsons Brinckerhoff</a:t>
            </a:r>
          </a:p>
          <a:p>
            <a:pPr>
              <a:spcBef>
                <a:spcPts val="230"/>
              </a:spcBef>
              <a:defRPr/>
            </a:pPr>
            <a:r>
              <a:rPr lang="en-US" sz="1200" dirty="0" err="1" smtClean="0"/>
              <a:t>Stantec</a:t>
            </a:r>
            <a:endParaRPr lang="en-US" sz="1200" dirty="0" smtClean="0"/>
          </a:p>
          <a:p>
            <a:pPr>
              <a:spcBef>
                <a:spcPts val="230"/>
              </a:spcBef>
              <a:defRPr/>
            </a:pPr>
            <a:r>
              <a:rPr lang="en-US" sz="1200" dirty="0"/>
              <a:t>Bombardier Transportation</a:t>
            </a:r>
          </a:p>
          <a:p>
            <a:pPr>
              <a:spcBef>
                <a:spcPts val="230"/>
              </a:spcBef>
              <a:defRPr/>
            </a:pPr>
            <a:r>
              <a:rPr lang="en-US" sz="1200" dirty="0"/>
              <a:t>Rohde and Schwarz</a:t>
            </a:r>
          </a:p>
          <a:p>
            <a:pPr>
              <a:spcBef>
                <a:spcPts val="230"/>
              </a:spcBef>
              <a:defRPr/>
            </a:pPr>
            <a:r>
              <a:rPr lang="en-US" sz="1200" dirty="0"/>
              <a:t>Korea Railroad Research Institute</a:t>
            </a:r>
          </a:p>
          <a:p>
            <a:pPr>
              <a:spcBef>
                <a:spcPts val="230"/>
              </a:spcBef>
              <a:defRPr/>
            </a:pPr>
            <a:r>
              <a:rPr lang="en-US" sz="1200" dirty="0"/>
              <a:t>Lilee Systems</a:t>
            </a:r>
          </a:p>
          <a:p>
            <a:pPr>
              <a:spcBef>
                <a:spcPts val="230"/>
              </a:spcBef>
              <a:defRPr/>
            </a:pPr>
            <a:r>
              <a:rPr lang="en-US" sz="1200" dirty="0"/>
              <a:t>Parsons</a:t>
            </a:r>
          </a:p>
          <a:p>
            <a:pPr>
              <a:spcBef>
                <a:spcPts val="230"/>
              </a:spcBef>
              <a:defRPr/>
            </a:pPr>
            <a:r>
              <a:rPr lang="en-US" sz="1200" dirty="0"/>
              <a:t>The Boeing </a:t>
            </a:r>
            <a:r>
              <a:rPr lang="en-US" sz="1200" dirty="0" smtClean="0"/>
              <a:t>Company</a:t>
            </a:r>
          </a:p>
          <a:p>
            <a:pPr>
              <a:spcBef>
                <a:spcPts val="230"/>
              </a:spcBef>
              <a:defRPr/>
            </a:pPr>
            <a:r>
              <a:rPr lang="en-US" sz="1200" dirty="0" err="1" smtClean="0"/>
              <a:t>Vinnotech</a:t>
            </a:r>
            <a:endParaRPr lang="en-US" sz="1200" dirty="0" smtClean="0"/>
          </a:p>
          <a:p>
            <a:pPr>
              <a:spcBef>
                <a:spcPts val="230"/>
              </a:spcBef>
              <a:defRPr/>
            </a:pPr>
            <a:r>
              <a:rPr lang="en-US" sz="1200" dirty="0" smtClean="0"/>
              <a:t>Yokogawa</a:t>
            </a:r>
          </a:p>
          <a:p>
            <a:pPr>
              <a:spcBef>
                <a:spcPts val="230"/>
              </a:spcBef>
              <a:defRPr/>
            </a:pPr>
            <a:r>
              <a:rPr lang="en-US" sz="1200" dirty="0" smtClean="0"/>
              <a:t>Sony</a:t>
            </a:r>
          </a:p>
          <a:p>
            <a:pPr>
              <a:spcBef>
                <a:spcPts val="230"/>
              </a:spcBef>
              <a:defRPr/>
            </a:pPr>
            <a:r>
              <a:rPr lang="en-US" sz="1200" dirty="0" err="1" smtClean="0"/>
              <a:t>Notor</a:t>
            </a:r>
            <a:r>
              <a:rPr lang="en-US" sz="1200" dirty="0" smtClean="0"/>
              <a:t> Research</a:t>
            </a:r>
          </a:p>
          <a:p>
            <a:pPr>
              <a:spcBef>
                <a:spcPts val="230"/>
              </a:spcBef>
              <a:defRPr/>
            </a:pPr>
            <a:r>
              <a:rPr lang="en-US" sz="1200" dirty="0"/>
              <a:t>American University of </a:t>
            </a:r>
            <a:r>
              <a:rPr lang="en-US" sz="1200" dirty="0" smtClean="0"/>
              <a:t>Beirut</a:t>
            </a:r>
            <a:endParaRPr lang="en-US" sz="1200" dirty="0"/>
          </a:p>
          <a:p>
            <a:pPr>
              <a:spcBef>
                <a:spcPts val="230"/>
              </a:spcBef>
              <a:defRPr/>
            </a:pPr>
            <a:endParaRPr lang="en-US" sz="1200" dirty="0"/>
          </a:p>
        </p:txBody>
      </p:sp>
      <p:sp>
        <p:nvSpPr>
          <p:cNvPr id="2" name="Date Placeholder 1"/>
          <p:cNvSpPr>
            <a:spLocks noGrp="1"/>
          </p:cNvSpPr>
          <p:nvPr>
            <p:ph type="dt" sz="half" idx="10"/>
          </p:nvPr>
        </p:nvSpPr>
        <p:spPr/>
        <p:txBody>
          <a:bodyPr/>
          <a:lstStyle/>
          <a:p>
            <a:pPr>
              <a:defRPr/>
            </a:pPr>
            <a:r>
              <a:rPr lang="en-US" smtClean="0"/>
              <a:t>April 2013</a:t>
            </a:r>
            <a:endParaRPr lang="en-US"/>
          </a:p>
        </p:txBody>
      </p:sp>
      <p:sp>
        <p:nvSpPr>
          <p:cNvPr id="4" name="Slide Number Placeholder 3"/>
          <p:cNvSpPr>
            <a:spLocks noGrp="1"/>
          </p:cNvSpPr>
          <p:nvPr>
            <p:ph type="sldNum" sz="quarter" idx="12"/>
          </p:nvPr>
        </p:nvSpPr>
        <p:spPr/>
        <p:txBody>
          <a:bodyPr/>
          <a:lstStyle/>
          <a:p>
            <a:pPr>
              <a:defRPr/>
            </a:pPr>
            <a:fld id="{E10E86E8-7871-4BA0-8DBA-65F2CA2E5796}" type="slidenum">
              <a:rPr lang="en-US" smtClean="0"/>
              <a:pPr>
                <a:defRPr/>
              </a:pPr>
              <a:t>6</a:t>
            </a:fld>
            <a:endParaRPr lang="en-US" dirty="0"/>
          </a:p>
        </p:txBody>
      </p:sp>
    </p:spTree>
    <p:extLst>
      <p:ext uri="{BB962C8B-B14F-4D97-AF65-F5344CB8AC3E}">
        <p14:creationId xmlns:p14="http://schemas.microsoft.com/office/powerpoint/2010/main" val="1392901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Activity Since Last RTSC </a:t>
            </a:r>
            <a:r>
              <a:rPr lang="en-US" dirty="0" err="1" smtClean="0"/>
              <a:t>Mtg</a:t>
            </a:r>
            <a:endParaRPr lang="en-US" dirty="0"/>
          </a:p>
        </p:txBody>
      </p:sp>
      <p:sp>
        <p:nvSpPr>
          <p:cNvPr id="7" name="Content Placeholder 6"/>
          <p:cNvSpPr>
            <a:spLocks noGrp="1"/>
          </p:cNvSpPr>
          <p:nvPr>
            <p:ph idx="1"/>
          </p:nvPr>
        </p:nvSpPr>
        <p:spPr/>
        <p:txBody>
          <a:bodyPr>
            <a:normAutofit lnSpcReduction="10000"/>
          </a:bodyPr>
          <a:lstStyle/>
          <a:p>
            <a:r>
              <a:rPr lang="en-US" dirty="0" smtClean="0"/>
              <a:t>Went from multiple contributions to a single unified contribution</a:t>
            </a:r>
          </a:p>
          <a:p>
            <a:r>
              <a:rPr lang="en-US" dirty="0" smtClean="0"/>
              <a:t>Technical Editor created draft spec from unified contribution</a:t>
            </a:r>
          </a:p>
          <a:p>
            <a:r>
              <a:rPr lang="en-US" dirty="0" smtClean="0"/>
              <a:t>Both final draft spec approval and request to go to ballot approval at </a:t>
            </a:r>
            <a:r>
              <a:rPr lang="en-US" dirty="0"/>
              <a:t>March IEEE 802 meeting</a:t>
            </a:r>
            <a:endParaRPr lang="en-US" dirty="0" smtClean="0"/>
          </a:p>
          <a:p>
            <a:r>
              <a:rPr lang="en-US" dirty="0"/>
              <a:t>W</a:t>
            </a:r>
            <a:r>
              <a:rPr lang="en-US" dirty="0" smtClean="0"/>
              <a:t>ent to ballot beginning of April</a:t>
            </a:r>
          </a:p>
        </p:txBody>
      </p:sp>
      <p:sp>
        <p:nvSpPr>
          <p:cNvPr id="3" name="Date Placeholder 2"/>
          <p:cNvSpPr>
            <a:spLocks noGrp="1"/>
          </p:cNvSpPr>
          <p:nvPr>
            <p:ph type="dt" sz="half" idx="10"/>
          </p:nvPr>
        </p:nvSpPr>
        <p:spPr/>
        <p:txBody>
          <a:bodyPr/>
          <a:lstStyle/>
          <a:p>
            <a:pPr>
              <a:defRPr/>
            </a:pPr>
            <a:r>
              <a:rPr lang="en-US" smtClean="0"/>
              <a:t>April 2013</a:t>
            </a:r>
            <a:endParaRPr lang="en-US"/>
          </a:p>
        </p:txBody>
      </p:sp>
      <p:sp>
        <p:nvSpPr>
          <p:cNvPr id="4" name="Footer Placeholder 3"/>
          <p:cNvSpPr>
            <a:spLocks noGrp="1"/>
          </p:cNvSpPr>
          <p:nvPr>
            <p:ph type="ftr" sz="quarter" idx="11"/>
          </p:nvPr>
        </p:nvSpPr>
        <p:spPr/>
        <p:txBody>
          <a:bodyPr/>
          <a:lstStyle/>
          <a:p>
            <a:pPr>
              <a:defRPr/>
            </a:pPr>
            <a:r>
              <a:rPr lang="en-US" smtClean="0"/>
              <a:t>Jon Adams, Lilee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BB7AC67-FB2B-493A-9CDC-8163C16D939B}" type="slidenum">
              <a:rPr lang="en-US" smtClean="0"/>
              <a:pPr>
                <a:defRPr/>
              </a:pPr>
              <a:t>7</a:t>
            </a:fld>
            <a:endParaRPr lang="en-US"/>
          </a:p>
        </p:txBody>
      </p:sp>
    </p:spTree>
    <p:extLst>
      <p:ext uri="{BB962C8B-B14F-4D97-AF65-F5344CB8AC3E}">
        <p14:creationId xmlns:p14="http://schemas.microsoft.com/office/powerpoint/2010/main" val="1078559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Name Modification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TG name started as “Positive Train Control”</a:t>
            </a:r>
          </a:p>
          <a:p>
            <a:r>
              <a:rPr lang="en-US" dirty="0" smtClean="0"/>
              <a:t>Consensus was that PTC did not fully reflect the global utility of the spec in development</a:t>
            </a:r>
          </a:p>
          <a:p>
            <a:pPr lvl="1"/>
            <a:r>
              <a:rPr lang="en-US" dirty="0" smtClean="0"/>
              <a:t>Could be used for PTC, CBTC, and other rail and rail transit wireless communications systems</a:t>
            </a:r>
          </a:p>
          <a:p>
            <a:r>
              <a:rPr lang="en-US" dirty="0" smtClean="0"/>
              <a:t>Group selected new name “Rail Communications and Control” (RCC)</a:t>
            </a:r>
          </a:p>
          <a:p>
            <a:r>
              <a:rPr lang="en-US" dirty="0" smtClean="0"/>
              <a:t>PAR name change approved at 802 EC in March</a:t>
            </a:r>
          </a:p>
          <a:p>
            <a:r>
              <a:rPr lang="en-US" dirty="0" smtClean="0"/>
              <a:t>Expected to be SA-approved by end of April</a:t>
            </a:r>
          </a:p>
          <a:p>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AB92AE4-FAB5-4F6D-AD2A-84CD384E851D}" type="slidenum">
              <a:rPr lang="en-US" smtClean="0"/>
              <a:pPr>
                <a:defRPr/>
              </a:pPr>
              <a:t>8</a:t>
            </a:fld>
            <a:endParaRPr lang="en-US"/>
          </a:p>
        </p:txBody>
      </p:sp>
    </p:spTree>
    <p:extLst>
      <p:ext uri="{BB962C8B-B14F-4D97-AF65-F5344CB8AC3E}">
        <p14:creationId xmlns:p14="http://schemas.microsoft.com/office/powerpoint/2010/main" val="4260167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Letter/Sponsor Ballot Phase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TG-approved document is now in 30-day letter ballot round 1</a:t>
            </a:r>
          </a:p>
          <a:p>
            <a:r>
              <a:rPr lang="en-US" dirty="0" smtClean="0"/>
              <a:t>Expect some comments which may require one more 30-day letter ballot round</a:t>
            </a:r>
          </a:p>
          <a:p>
            <a:r>
              <a:rPr lang="en-US" dirty="0" smtClean="0"/>
              <a:t>Projected final WG approval at Jul </a:t>
            </a:r>
            <a:r>
              <a:rPr lang="en-US" dirty="0" err="1" smtClean="0"/>
              <a:t>mtg</a:t>
            </a:r>
            <a:endParaRPr lang="en-US" dirty="0" smtClean="0"/>
          </a:p>
          <a:p>
            <a:r>
              <a:rPr lang="en-US" dirty="0" smtClean="0"/>
              <a:t>Next is sponsor ballot phase</a:t>
            </a:r>
          </a:p>
          <a:p>
            <a:r>
              <a:rPr lang="en-US" dirty="0" smtClean="0"/>
              <a:t>Budgeting for 2 sponsor ballots, 30 days each</a:t>
            </a:r>
          </a:p>
          <a:p>
            <a:r>
              <a:rPr lang="en-US" dirty="0" smtClean="0"/>
              <a:t>Hoping for final SA and NesCom approval in December</a:t>
            </a:r>
          </a:p>
        </p:txBody>
      </p:sp>
      <p:sp>
        <p:nvSpPr>
          <p:cNvPr id="4" name="Date Placeholder 3"/>
          <p:cNvSpPr>
            <a:spLocks noGrp="1"/>
          </p:cNvSpPr>
          <p:nvPr>
            <p:ph type="dt" sz="half" idx="10"/>
          </p:nvPr>
        </p:nvSpPr>
        <p:spPr/>
        <p:txBody>
          <a:bodyPr/>
          <a:lstStyle/>
          <a:p>
            <a:pPr>
              <a:defRPr/>
            </a:pPr>
            <a:r>
              <a:rPr lang="en-US" smtClean="0"/>
              <a:t>April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AB92AE4-FAB5-4F6D-AD2A-84CD384E851D}" type="slidenum">
              <a:rPr lang="en-US" smtClean="0"/>
              <a:pPr>
                <a:defRPr/>
              </a:pPr>
              <a:t>9</a:t>
            </a:fld>
            <a:endParaRPr lang="en-US"/>
          </a:p>
        </p:txBody>
      </p:sp>
      <p:sp>
        <p:nvSpPr>
          <p:cNvPr id="7" name="TextBox 6"/>
          <p:cNvSpPr txBox="1"/>
          <p:nvPr/>
        </p:nvSpPr>
        <p:spPr>
          <a:xfrm>
            <a:off x="2286000" y="5939135"/>
            <a:ext cx="4572000" cy="461665"/>
          </a:xfrm>
          <a:prstGeom prst="rect">
            <a:avLst/>
          </a:prstGeom>
          <a:noFill/>
        </p:spPr>
        <p:txBody>
          <a:bodyPr wrap="square" rtlCol="0">
            <a:spAutoFit/>
          </a:bodyPr>
          <a:lstStyle/>
          <a:p>
            <a:pPr algn="ctr"/>
            <a:r>
              <a:rPr lang="en-US" dirty="0" smtClean="0">
                <a:latin typeface="+mn-lt"/>
              </a:rPr>
              <a:t>If you would like to receive a copy of the approved draft for your review and comment, please let me know</a:t>
            </a:r>
            <a:endParaRPr lang="en-US" dirty="0">
              <a:latin typeface="+mn-lt"/>
            </a:endParaRPr>
          </a:p>
        </p:txBody>
      </p:sp>
    </p:spTree>
    <p:extLst>
      <p:ext uri="{BB962C8B-B14F-4D97-AF65-F5344CB8AC3E}">
        <p14:creationId xmlns:p14="http://schemas.microsoft.com/office/powerpoint/2010/main" val="229825554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txDef>
      <a:spPr>
        <a:noFill/>
      </a:spPr>
      <a:bodyPr wrap="square" rtlCol="0">
        <a:spAutoFit/>
      </a:bodyPr>
      <a:lstStyle>
        <a:defPPr>
          <a:defRPr dirty="0">
            <a:latin typeface="+mn-lt"/>
          </a:defRPr>
        </a:defPPr>
      </a:lstStyle>
    </a:tx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1152</TotalTime>
  <Words>821</Words>
  <Application>Microsoft Office PowerPoint</Application>
  <PresentationFormat>On-screen Show (4:3)</PresentationFormat>
  <Paragraphs>204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Update on 802.15.4p Activities for the IEEE VTS Rail Transportation Standards Committee</vt:lpstr>
      <vt:lpstr>Agenda</vt:lpstr>
      <vt:lpstr>Where IEEE 802.15.4p Work Fits In</vt:lpstr>
      <vt:lpstr>Approved 15.4p Project Authorization Request</vt:lpstr>
      <vt:lpstr>90+ Participants from 70 Entities</vt:lpstr>
      <vt:lpstr>Activity Since Last RTSC Mtg</vt:lpstr>
      <vt:lpstr>TG Name Modification</vt:lpstr>
      <vt:lpstr>Letter/Sponsor Ballot Phase</vt:lpstr>
      <vt:lpstr>Projected Release Date</vt:lpstr>
      <vt:lpstr>IEEE 802.15.4p Status</vt:lpstr>
      <vt:lpstr>IEEE 802.15.4p Task Group Participation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75</cp:revision>
  <cp:lastPrinted>1998-02-10T13:28:06Z</cp:lastPrinted>
  <dcterms:created xsi:type="dcterms:W3CDTF">1999-11-08T18:59:45Z</dcterms:created>
  <dcterms:modified xsi:type="dcterms:W3CDTF">2013-04-09T23:51:49Z</dcterms:modified>
</cp:coreProperties>
</file>