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0"/>
  </p:notesMasterIdLst>
  <p:handoutMasterIdLst>
    <p:handoutMasterId r:id="rId21"/>
  </p:handoutMasterIdLst>
  <p:sldIdLst>
    <p:sldId id="383" r:id="rId7"/>
    <p:sldId id="392" r:id="rId8"/>
    <p:sldId id="403" r:id="rId9"/>
    <p:sldId id="409" r:id="rId10"/>
    <p:sldId id="414" r:id="rId11"/>
    <p:sldId id="416" r:id="rId12"/>
    <p:sldId id="410" r:id="rId13"/>
    <p:sldId id="411" r:id="rId14"/>
    <p:sldId id="415" r:id="rId15"/>
    <p:sldId id="417" r:id="rId16"/>
    <p:sldId id="418" r:id="rId17"/>
    <p:sldId id="412" r:id="rId18"/>
    <p:sldId id="413" r:id="rId19"/>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FFFF99"/>
    <a:srgbClr val="FFFF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784" autoAdjust="0"/>
  </p:normalViewPr>
  <p:slideViewPr>
    <p:cSldViewPr>
      <p:cViewPr varScale="1">
        <p:scale>
          <a:sx n="88" d="100"/>
          <a:sy n="88" d="100"/>
        </p:scale>
        <p:origin x="-1488"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21/03/2013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21/03/2013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12</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12</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13</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13</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21/03/2013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slideLayout" Target="../slideLayouts/slideLayout67.xml"/><Relationship Id="rId13" Type="http://schemas.openxmlformats.org/officeDocument/2006/relationships/theme" Target="../theme/theme6.xml"/><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a:t>
            </a:r>
            <a:r>
              <a:rPr lang="en-US" b="1" dirty="0" smtClean="0"/>
              <a:t>0227-</a:t>
            </a:r>
            <a:r>
              <a:rPr lang="en-US" b="1" dirty="0" smtClean="0"/>
              <a:t>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March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March  2013</a:t>
            </a:r>
            <a:endParaRPr lang="en-US" sz="1800" dirty="0"/>
          </a:p>
          <a:p>
            <a:pPr marL="914400" indent="-914400" eaLnBrk="0" hangingPunct="0">
              <a:spcBef>
                <a:spcPts val="600"/>
              </a:spcBef>
              <a:defRPr/>
            </a:pPr>
            <a:r>
              <a:rPr lang="en-US" sz="1800" b="1" dirty="0"/>
              <a:t>Date Submitted: </a:t>
            </a:r>
            <a:r>
              <a:rPr lang="en-US" sz="1800" dirty="0" smtClean="0"/>
              <a:t>21  March 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smtClean="0"/>
              <a:t>Choi(ETRI), Phil </a:t>
            </a:r>
            <a:r>
              <a:rPr lang="en-US" sz="1800" dirty="0" smtClean="0"/>
              <a:t>Beecher (Wi-SUN Alliance)</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smtClean="0"/>
              <a:t>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March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Orlando</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WG Motion (1)</a:t>
            </a:r>
            <a:endParaRPr lang="en-US" b="1" dirty="0"/>
          </a:p>
        </p:txBody>
      </p:sp>
      <p:sp>
        <p:nvSpPr>
          <p:cNvPr id="8" name="Content Placeholder 7"/>
          <p:cNvSpPr>
            <a:spLocks noGrp="1"/>
          </p:cNvSpPr>
          <p:nvPr>
            <p:ph idx="1"/>
          </p:nvPr>
        </p:nvSpPr>
        <p:spPr/>
        <p:txBody>
          <a:bodyPr/>
          <a:lstStyle/>
          <a:p>
            <a:pPr>
              <a:lnSpc>
                <a:spcPct val="90000"/>
              </a:lnSpc>
              <a:spcBef>
                <a:spcPts val="800"/>
              </a:spcBef>
              <a:buNone/>
            </a:pPr>
            <a:r>
              <a:rPr lang="en-US" altLang="ko-KR" sz="2800" dirty="0"/>
              <a:t>Move that 802.15 WG approve start of a recirculation of the WG Letter Ballot 87 draft d0P802-15-4m_Draft_Standard, edited in accordance with the instructions in document #15-13-0107-05-004m, to Sponsor Ballot.</a:t>
            </a:r>
          </a:p>
          <a:p>
            <a:pPr>
              <a:lnSpc>
                <a:spcPct val="90000"/>
              </a:lnSpc>
              <a:spcBef>
                <a:spcPts val="800"/>
              </a:spcBef>
              <a:buNone/>
            </a:pPr>
            <a:endParaRPr lang="en-US" altLang="ko-KR" sz="2800" dirty="0"/>
          </a:p>
          <a:p>
            <a:pPr>
              <a:lnSpc>
                <a:spcPct val="90000"/>
              </a:lnSpc>
              <a:spcBef>
                <a:spcPts val="800"/>
              </a:spcBef>
              <a:buNone/>
            </a:pPr>
            <a:r>
              <a:rPr lang="en-US" altLang="ko-KR" sz="2800" dirty="0"/>
              <a:t>Moved: Phil Beecher</a:t>
            </a:r>
          </a:p>
          <a:p>
            <a:pPr>
              <a:lnSpc>
                <a:spcPct val="90000"/>
              </a:lnSpc>
              <a:spcBef>
                <a:spcPts val="800"/>
              </a:spcBef>
              <a:buNone/>
            </a:pPr>
            <a:r>
              <a:rPr lang="en-US" altLang="ko-KR" sz="2800" dirty="0"/>
              <a:t>Seconded:  Clint Powell</a:t>
            </a:r>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10</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23631028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WG Motion (2)</a:t>
            </a:r>
            <a:endParaRPr lang="en-US" b="1" dirty="0"/>
          </a:p>
        </p:txBody>
      </p:sp>
      <p:sp>
        <p:nvSpPr>
          <p:cNvPr id="8" name="Content Placeholder 7"/>
          <p:cNvSpPr>
            <a:spLocks noGrp="1"/>
          </p:cNvSpPr>
          <p:nvPr>
            <p:ph idx="1"/>
          </p:nvPr>
        </p:nvSpPr>
        <p:spPr/>
        <p:txBody>
          <a:bodyPr/>
          <a:lstStyle/>
          <a:p>
            <a:pPr>
              <a:lnSpc>
                <a:spcPct val="90000"/>
              </a:lnSpc>
              <a:spcBef>
                <a:spcPts val="800"/>
              </a:spcBef>
              <a:buNone/>
            </a:pPr>
            <a:r>
              <a:rPr lang="en-US" sz="2400" dirty="0" smtClean="0"/>
              <a:t>CS Sum, </a:t>
            </a:r>
            <a:r>
              <a:rPr lang="en-US" sz="2400" dirty="0" smtClean="0"/>
              <a:t>C </a:t>
            </a:r>
            <a:r>
              <a:rPr lang="en-US" sz="2400" dirty="0" smtClean="0"/>
              <a:t>Powell, </a:t>
            </a:r>
            <a:r>
              <a:rPr lang="en-US" sz="2400" dirty="0" err="1" smtClean="0"/>
              <a:t>Soo</a:t>
            </a:r>
            <a:r>
              <a:rPr lang="en-US" sz="2400" dirty="0" smtClean="0"/>
              <a:t>-Young Chang, H Harada, B </a:t>
            </a:r>
            <a:r>
              <a:rPr lang="en-US" sz="2400" dirty="0" smtClean="0"/>
              <a:t>Rolfe, </a:t>
            </a:r>
            <a:r>
              <a:rPr lang="en-US" sz="2400" dirty="0" smtClean="0"/>
              <a:t>K </a:t>
            </a:r>
            <a:r>
              <a:rPr lang="en-US" sz="2400" dirty="0" err="1" smtClean="0"/>
              <a:t>Waheed</a:t>
            </a:r>
            <a:r>
              <a:rPr lang="en-US" sz="2400" dirty="0" smtClean="0"/>
              <a:t>, R Salazar, C Seibert, A </a:t>
            </a:r>
            <a:r>
              <a:rPr lang="en-US" sz="2400" dirty="0" err="1" smtClean="0"/>
              <a:t>Petrick</a:t>
            </a:r>
            <a:r>
              <a:rPr lang="en-US" sz="2400" dirty="0" smtClean="0"/>
              <a:t>, M </a:t>
            </a:r>
            <a:r>
              <a:rPr lang="en-US" sz="2400" dirty="0" err="1" smtClean="0"/>
              <a:t>Gillmore</a:t>
            </a:r>
            <a:r>
              <a:rPr lang="en-US" sz="2400" dirty="0" smtClean="0"/>
              <a:t>, J Kent, F Kojima, A </a:t>
            </a:r>
            <a:r>
              <a:rPr lang="en-US" sz="2400" dirty="0" err="1" smtClean="0"/>
              <a:t>Liru</a:t>
            </a:r>
            <a:r>
              <a:rPr lang="en-US" sz="2400" dirty="0" smtClean="0"/>
              <a:t>, M Zhou, K Shah, J </a:t>
            </a:r>
            <a:r>
              <a:rPr lang="en-US" sz="2400" dirty="0" err="1" smtClean="0"/>
              <a:t>Gilb</a:t>
            </a:r>
            <a:r>
              <a:rPr lang="en-US" sz="2400" dirty="0" smtClean="0"/>
              <a:t>, Mi-Kyung Oh, </a:t>
            </a:r>
          </a:p>
          <a:p>
            <a:pPr>
              <a:lnSpc>
                <a:spcPct val="90000"/>
              </a:lnSpc>
              <a:spcBef>
                <a:spcPts val="800"/>
              </a:spcBef>
              <a:buNone/>
            </a:pPr>
            <a:r>
              <a:rPr lang="en-US" sz="2400" dirty="0" smtClean="0"/>
              <a:t>Recommended </a:t>
            </a:r>
            <a:r>
              <a:rPr lang="en-US" sz="2400" smtClean="0"/>
              <a:t>Chair</a:t>
            </a:r>
            <a:r>
              <a:rPr lang="en-US" sz="2400" smtClean="0"/>
              <a:t>: P </a:t>
            </a:r>
            <a:r>
              <a:rPr lang="en-US" sz="2400" dirty="0" smtClean="0"/>
              <a:t>Beecher </a:t>
            </a:r>
          </a:p>
          <a:p>
            <a:pPr>
              <a:lnSpc>
                <a:spcPct val="90000"/>
              </a:lnSpc>
              <a:spcBef>
                <a:spcPts val="800"/>
              </a:spcBef>
              <a:buNone/>
            </a:pPr>
            <a:endParaRPr lang="en-US" sz="2000" dirty="0" smtClean="0"/>
          </a:p>
          <a:p>
            <a:pPr>
              <a:lnSpc>
                <a:spcPct val="90000"/>
              </a:lnSpc>
              <a:spcBef>
                <a:spcPts val="800"/>
              </a:spcBef>
              <a:buNone/>
            </a:pPr>
            <a:r>
              <a:rPr lang="en-US" altLang="ko-KR" sz="2800" dirty="0" smtClean="0"/>
              <a:t>Motion: The 802.15 </a:t>
            </a:r>
            <a:r>
              <a:rPr lang="en-US" altLang="ko-KR" sz="2800" dirty="0" smtClean="0"/>
              <a:t>WG </a:t>
            </a:r>
            <a:r>
              <a:rPr lang="en-US" altLang="ko-KR" sz="2800" dirty="0" smtClean="0"/>
              <a:t>appoint </a:t>
            </a:r>
            <a:r>
              <a:rPr lang="en-US" altLang="ko-KR" sz="2800" dirty="0" smtClean="0"/>
              <a:t>the above members as a BRC for </a:t>
            </a:r>
            <a:r>
              <a:rPr lang="en-US" altLang="ko-KR" sz="2800" dirty="0" smtClean="0"/>
              <a:t>802.15 TG4m</a:t>
            </a:r>
            <a:endParaRPr lang="en-US" altLang="ko-KR" sz="2800" dirty="0" smtClean="0"/>
          </a:p>
          <a:p>
            <a:pPr>
              <a:lnSpc>
                <a:spcPct val="90000"/>
              </a:lnSpc>
              <a:spcBef>
                <a:spcPts val="800"/>
              </a:spcBef>
              <a:buNone/>
            </a:pPr>
            <a:r>
              <a:rPr lang="en-US" altLang="ko-KR" sz="1200" dirty="0"/>
              <a:t/>
            </a:r>
            <a:br>
              <a:rPr lang="en-US" altLang="ko-KR" sz="1200" dirty="0"/>
            </a:br>
            <a:r>
              <a:rPr lang="en-US" altLang="ko-KR" sz="2800" dirty="0"/>
              <a:t>Moved: </a:t>
            </a:r>
            <a:r>
              <a:rPr lang="en-US" altLang="ko-KR" sz="2800" dirty="0" smtClean="0"/>
              <a:t>Ed Callaway</a:t>
            </a:r>
            <a:r>
              <a:rPr lang="en-US" altLang="ko-KR" sz="2800" dirty="0"/>
              <a:t/>
            </a:r>
            <a:br>
              <a:rPr lang="en-US" altLang="ko-KR" sz="2800" dirty="0"/>
            </a:br>
            <a:r>
              <a:rPr lang="en-US" altLang="ko-KR" sz="2800" dirty="0"/>
              <a:t>Seconded: </a:t>
            </a:r>
            <a:r>
              <a:rPr lang="en-US" altLang="ko-KR" sz="2800" dirty="0" smtClean="0"/>
              <a:t>Phil Beecher</a:t>
            </a:r>
            <a:endParaRPr lang="en-US" sz="2400" dirty="0"/>
          </a:p>
          <a:p>
            <a:pPr>
              <a:lnSpc>
                <a:spcPct val="90000"/>
              </a:lnSpc>
              <a:spcBef>
                <a:spcPts val="800"/>
              </a:spcBef>
              <a:buNone/>
            </a:pPr>
            <a:r>
              <a:rPr lang="en-US" sz="2400" dirty="0"/>
              <a:t>    </a:t>
            </a:r>
          </a:p>
          <a:p>
            <a:pPr>
              <a:lnSpc>
                <a:spcPct val="90000"/>
              </a:lnSpc>
              <a:spcBef>
                <a:spcPts val="800"/>
              </a:spcBef>
              <a:buNone/>
            </a:pPr>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11</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25176619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5240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r>
              <a:rPr lang="en-US" altLang="ko-KR" sz="2400" dirty="0" smtClean="0"/>
              <a:t> </a:t>
            </a:r>
          </a:p>
          <a:p>
            <a:pPr marL="228600" lvl="1" indent="-228600">
              <a:spcBef>
                <a:spcPts val="600"/>
              </a:spcBef>
              <a:buFont typeface="Arial" pitchFamily="34" charset="0"/>
              <a:buChar char="•"/>
            </a:pPr>
            <a:r>
              <a:rPr lang="en-US" altLang="ko-KR" sz="2800" dirty="0" smtClean="0">
                <a:solidFill>
                  <a:srgbClr val="0066FF"/>
                </a:solidFill>
              </a:rPr>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tabLst>
                <a:tab pos="7448550" algn="l"/>
              </a:tabLst>
            </a:pPr>
            <a:r>
              <a:rPr lang="en-US" altLang="ko-KR" sz="2400" dirty="0" smtClean="0">
                <a:solidFill>
                  <a:srgbClr val="0066FF"/>
                </a:solidFill>
              </a:rPr>
              <a:t> D</a:t>
            </a:r>
            <a:r>
              <a:rPr lang="en-US" altLang="ko-KR" sz="2800" dirty="0" smtClean="0">
                <a:solidFill>
                  <a:srgbClr val="0066FF"/>
                </a:solidFill>
              </a:rPr>
              <a:t>rafting</a:t>
            </a:r>
            <a:endParaRPr lang="en-US" altLang="ko-KR" sz="2800" dirty="0">
              <a:solidFill>
                <a:srgbClr val="0066FF"/>
              </a:solidFill>
            </a:endParaRPr>
          </a:p>
          <a:p>
            <a:pPr>
              <a:tabLst>
                <a:tab pos="7448550" algn="l"/>
              </a:tabLst>
            </a:pPr>
            <a:r>
              <a:rPr lang="en-US" altLang="ko-KR" sz="2000" dirty="0">
                <a:solidFill>
                  <a:srgbClr val="0066FF"/>
                </a:solidFill>
              </a:rPr>
              <a:t>   - Preliminary draft document                             </a:t>
            </a:r>
            <a:r>
              <a:rPr lang="en-US" altLang="ko-KR" sz="2000" dirty="0" smtClean="0">
                <a:solidFill>
                  <a:srgbClr val="0066FF"/>
                </a:solidFill>
              </a:rPr>
              <a:t>                      November </a:t>
            </a:r>
            <a:r>
              <a:rPr lang="en-US" altLang="ko-KR" sz="2000" dirty="0">
                <a:solidFill>
                  <a:srgbClr val="0066FF"/>
                </a:solidFill>
              </a:rPr>
              <a:t>2012</a:t>
            </a:r>
          </a:p>
          <a:p>
            <a:pPr>
              <a:tabLst>
                <a:tab pos="7448550" algn="l"/>
              </a:tabLst>
            </a:pPr>
            <a:r>
              <a:rPr lang="en-US" altLang="ko-KR" sz="2000" dirty="0">
                <a:solidFill>
                  <a:srgbClr val="0066FF"/>
                </a:solidFill>
              </a:rPr>
              <a:t>   - Final draft (ready for WG Letter Ballot)             </a:t>
            </a:r>
            <a:r>
              <a:rPr lang="en-US" altLang="ko-KR" sz="2000" dirty="0" smtClean="0">
                <a:solidFill>
                  <a:srgbClr val="0066FF"/>
                </a:solidFill>
              </a:rPr>
              <a:t>                      January  2013</a:t>
            </a:r>
            <a:endParaRPr lang="en-US" altLang="ko-KR" sz="2000"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12</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extLst>
      <p:ext uri="{BB962C8B-B14F-4D97-AF65-F5344CB8AC3E}">
        <p14:creationId xmlns:p14="http://schemas.microsoft.com/office/powerpoint/2010/main" val="215895970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8635" y="1524000"/>
            <a:ext cx="8229600" cy="4722813"/>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WG Letter Balloting</a:t>
            </a:r>
            <a:endParaRPr lang="en-US" altLang="ko-KR" sz="2800" dirty="0"/>
          </a:p>
          <a:p>
            <a:pPr>
              <a:tabLst>
                <a:tab pos="7448550" algn="l"/>
              </a:tabLst>
            </a:pPr>
            <a:r>
              <a:rPr lang="en-US" altLang="ko-KR" sz="2800" dirty="0" smtClean="0">
                <a:latin typeface="+mj-lt"/>
              </a:rPr>
              <a:t>   </a:t>
            </a:r>
            <a:r>
              <a:rPr lang="en-US" altLang="ko-KR" sz="2400" dirty="0" smtClean="0">
                <a:latin typeface="+mj-lt"/>
              </a:rPr>
              <a:t>-</a:t>
            </a:r>
            <a:r>
              <a:rPr lang="en-US" altLang="ko-KR" sz="2800" dirty="0" smtClean="0">
                <a:latin typeface="+mj-lt"/>
              </a:rPr>
              <a:t> </a:t>
            </a:r>
            <a:r>
              <a:rPr lang="en-US" altLang="ko-KR" sz="2400" dirty="0" smtClean="0">
                <a:solidFill>
                  <a:srgbClr val="0000FF"/>
                </a:solidFill>
                <a:latin typeface="+mj-lt"/>
                <a:ea typeface="ＭＳ Ｐゴシック" charset="0"/>
              </a:rPr>
              <a:t>Initial Release                                                    February 2013</a:t>
            </a:r>
          </a:p>
          <a:p>
            <a:pPr>
              <a:tabLst>
                <a:tab pos="7448550" algn="l"/>
              </a:tabLst>
            </a:pPr>
            <a:r>
              <a:rPr lang="en-US" altLang="ko-KR" sz="2400" dirty="0">
                <a:solidFill>
                  <a:srgbClr val="FF0000"/>
                </a:solidFill>
                <a:latin typeface="+mj-lt"/>
                <a:ea typeface="ＭＳ Ｐゴシック" charset="0"/>
              </a:rPr>
              <a:t> </a:t>
            </a:r>
            <a:r>
              <a:rPr lang="en-US" altLang="ko-KR" sz="2400" dirty="0" smtClean="0">
                <a:solidFill>
                  <a:srgbClr val="FF0000"/>
                </a:solidFill>
                <a:latin typeface="+mj-lt"/>
                <a:ea typeface="ＭＳ Ｐゴシック" charset="0"/>
              </a:rPr>
              <a:t>   - Comment Resolution                                             March 2013</a:t>
            </a:r>
          </a:p>
          <a:p>
            <a:pPr>
              <a:tabLst>
                <a:tab pos="7448550" algn="l"/>
              </a:tabLst>
            </a:pPr>
            <a:r>
              <a:rPr lang="en-US" altLang="ko-KR" sz="2400" dirty="0">
                <a:solidFill>
                  <a:srgbClr val="0000FF"/>
                </a:solidFill>
                <a:latin typeface="+mj-lt"/>
                <a:ea typeface="ＭＳ Ｐゴシック" charset="0"/>
              </a:rPr>
              <a:t> </a:t>
            </a:r>
            <a:r>
              <a:rPr lang="en-US" altLang="ko-KR" sz="2400" dirty="0" smtClean="0">
                <a:solidFill>
                  <a:srgbClr val="0000FF"/>
                </a:solidFill>
                <a:latin typeface="+mj-lt"/>
                <a:ea typeface="ＭＳ Ｐゴシック" charset="0"/>
              </a:rPr>
              <a:t>   </a:t>
            </a:r>
            <a:r>
              <a:rPr lang="en-US" altLang="ko-KR" sz="2400" dirty="0" smtClean="0">
                <a:latin typeface="+mj-lt"/>
                <a:ea typeface="ＭＳ Ｐゴシック" charset="0"/>
              </a:rPr>
              <a:t>- Recirculation </a:t>
            </a:r>
            <a:r>
              <a:rPr lang="en-US" altLang="ko-KR" sz="2400" dirty="0">
                <a:latin typeface="+mj-lt"/>
                <a:ea typeface="ＭＳ Ｐゴシック" charset="0"/>
              </a:rPr>
              <a:t>I </a:t>
            </a:r>
            <a:r>
              <a:rPr lang="en-US" altLang="ko-KR" sz="2400" dirty="0" smtClean="0">
                <a:latin typeface="+mj-lt"/>
                <a:ea typeface="ＭＳ Ｐゴシック" charset="0"/>
              </a:rPr>
              <a:t>Release                                            April 2013</a:t>
            </a:r>
          </a:p>
          <a:p>
            <a:pPr>
              <a:tabLst>
                <a:tab pos="7448550" algn="l"/>
              </a:tabLst>
            </a:pPr>
            <a:r>
              <a:rPr lang="en-US" altLang="ko-KR" sz="2400" dirty="0">
                <a:latin typeface="+mj-lt"/>
                <a:ea typeface="ＭＳ Ｐゴシック" charset="0"/>
              </a:rPr>
              <a:t> </a:t>
            </a:r>
            <a:r>
              <a:rPr lang="en-US" altLang="ko-KR" sz="2400" dirty="0" smtClean="0">
                <a:latin typeface="+mj-lt"/>
                <a:ea typeface="ＭＳ Ｐゴシック" charset="0"/>
              </a:rPr>
              <a:t>   - Recirculation </a:t>
            </a:r>
            <a:r>
              <a:rPr lang="en-US" altLang="ko-KR" sz="2400" dirty="0">
                <a:latin typeface="+mj-lt"/>
                <a:ea typeface="ＭＳ Ｐゴシック" charset="0"/>
              </a:rPr>
              <a:t>I </a:t>
            </a:r>
            <a:r>
              <a:rPr lang="en-US" altLang="ko-KR" sz="2400" dirty="0" smtClean="0">
                <a:latin typeface="+mj-lt"/>
                <a:ea typeface="ＭＳ Ｐゴシック" charset="0"/>
              </a:rPr>
              <a:t>Comment </a:t>
            </a:r>
            <a:r>
              <a:rPr lang="en-US" altLang="ko-KR" sz="2400" dirty="0">
                <a:latin typeface="+mj-lt"/>
                <a:ea typeface="ＭＳ Ｐゴシック" charset="0"/>
              </a:rPr>
              <a:t>R</a:t>
            </a:r>
            <a:r>
              <a:rPr lang="en-US" altLang="ko-KR" sz="2400" dirty="0" smtClean="0">
                <a:latin typeface="+mj-lt"/>
                <a:ea typeface="ＭＳ Ｐゴシック" charset="0"/>
              </a:rPr>
              <a:t>esolution                        May 2013</a:t>
            </a:r>
          </a:p>
          <a:p>
            <a:pPr>
              <a:tabLst>
                <a:tab pos="7448550" algn="l"/>
              </a:tabLst>
            </a:pPr>
            <a:r>
              <a:rPr lang="en-US" altLang="ko-KR" sz="2400" dirty="0">
                <a:latin typeface="+mj-lt"/>
                <a:ea typeface="ＭＳ Ｐゴシック" charset="0"/>
              </a:rPr>
              <a:t> </a:t>
            </a:r>
            <a:r>
              <a:rPr lang="en-US" altLang="ko-KR" sz="2400" dirty="0" smtClean="0">
                <a:latin typeface="+mj-lt"/>
                <a:ea typeface="ＭＳ Ｐゴシック" charset="0"/>
              </a:rPr>
              <a:t>   - Recirculation </a:t>
            </a:r>
            <a:r>
              <a:rPr lang="en-US" altLang="ko-KR" sz="2400" dirty="0">
                <a:latin typeface="+mj-lt"/>
                <a:ea typeface="ＭＳ Ｐゴシック" charset="0"/>
              </a:rPr>
              <a:t>II R</a:t>
            </a:r>
            <a:r>
              <a:rPr lang="en-US" altLang="ko-KR" sz="2400" dirty="0" smtClean="0">
                <a:latin typeface="+mj-lt"/>
                <a:ea typeface="ＭＳ Ｐゴシック" charset="0"/>
              </a:rPr>
              <a:t>elease                                            June 2013</a:t>
            </a:r>
            <a:endParaRPr lang="en-US" altLang="ko-KR" sz="2400" dirty="0" smtClean="0"/>
          </a:p>
          <a:p>
            <a:pPr>
              <a:spcBef>
                <a:spcPts val="600"/>
              </a:spcBef>
              <a:buFont typeface="Arial" pitchFamily="34" charset="0"/>
              <a:buChar char="•"/>
              <a:tabLst>
                <a:tab pos="7448550" algn="l"/>
              </a:tabLst>
            </a:pPr>
            <a:r>
              <a:rPr lang="en-US" altLang="ko-KR" sz="2800" dirty="0"/>
              <a:t> </a:t>
            </a:r>
            <a:r>
              <a:rPr lang="en-US" altLang="ko-KR" sz="3200" dirty="0" smtClean="0"/>
              <a:t>Sponsor Balloting</a:t>
            </a:r>
            <a:endParaRPr lang="en-US" altLang="ko-KR" sz="3200" dirty="0"/>
          </a:p>
          <a:p>
            <a:pPr>
              <a:tabLst>
                <a:tab pos="7448550" algn="l"/>
              </a:tabLst>
            </a:pPr>
            <a:r>
              <a:rPr lang="en-US" altLang="ko-KR" sz="2400" dirty="0"/>
              <a:t>  </a:t>
            </a:r>
            <a:r>
              <a:rPr lang="en-US" altLang="ko-KR" sz="2400" dirty="0" smtClean="0"/>
              <a:t>  </a:t>
            </a:r>
            <a:r>
              <a:rPr lang="en-US" altLang="ko-KR" sz="2400" dirty="0"/>
              <a:t>- </a:t>
            </a:r>
            <a:r>
              <a:rPr lang="en-US" altLang="ko-KR" sz="2400" dirty="0">
                <a:ea typeface="ＭＳ Ｐゴシック" charset="0"/>
              </a:rPr>
              <a:t>Initial Release    </a:t>
            </a:r>
            <a:r>
              <a:rPr lang="en-US" altLang="ko-KR" sz="2400" dirty="0" smtClean="0">
                <a:ea typeface="ＭＳ Ｐゴシック" charset="0"/>
              </a:rPr>
              <a:t>                                                        July </a:t>
            </a:r>
            <a:r>
              <a:rPr lang="en-US" altLang="ko-KR" sz="2400" dirty="0">
                <a:ea typeface="ＭＳ Ｐゴシック" charset="0"/>
              </a:rPr>
              <a:t>2013</a:t>
            </a:r>
          </a:p>
          <a:p>
            <a:pPr>
              <a:tabLst>
                <a:tab pos="7448550" algn="l"/>
              </a:tabLst>
            </a:pPr>
            <a:r>
              <a:rPr lang="en-US" altLang="ko-KR" sz="2400" dirty="0">
                <a:ea typeface="ＭＳ Ｐゴシック" charset="0"/>
              </a:rPr>
              <a:t>    - </a:t>
            </a:r>
            <a:r>
              <a:rPr lang="en-US" altLang="ko-KR" sz="2400" dirty="0" smtClean="0">
                <a:ea typeface="ＭＳ Ｐゴシック" charset="0"/>
              </a:rPr>
              <a:t>Comment </a:t>
            </a:r>
            <a:r>
              <a:rPr lang="en-US" altLang="ko-KR" sz="2400" dirty="0">
                <a:ea typeface="ＭＳ Ｐゴシック" charset="0"/>
              </a:rPr>
              <a:t>R</a:t>
            </a:r>
            <a:r>
              <a:rPr lang="en-US" altLang="ko-KR" sz="2400" dirty="0" smtClean="0">
                <a:ea typeface="ＭＳ Ｐゴシック" charset="0"/>
              </a:rPr>
              <a:t>esolution                                       September </a:t>
            </a:r>
            <a:r>
              <a:rPr lang="en-US" altLang="ko-KR" sz="2400" dirty="0">
                <a:ea typeface="ＭＳ Ｐゴシック" charset="0"/>
              </a:rPr>
              <a:t>2013</a:t>
            </a:r>
          </a:p>
          <a:p>
            <a:pPr>
              <a:tabLst>
                <a:tab pos="7448550" algn="l"/>
              </a:tabLst>
            </a:pPr>
            <a:r>
              <a:rPr lang="en-US" altLang="ko-KR" sz="2400" dirty="0">
                <a:ea typeface="ＭＳ Ｐゴシック" charset="0"/>
              </a:rPr>
              <a:t>    - </a:t>
            </a:r>
            <a:r>
              <a:rPr lang="en-US" altLang="ko-KR" sz="2400" dirty="0" smtClean="0">
                <a:ea typeface="ＭＳ Ｐゴシック" charset="0"/>
              </a:rPr>
              <a:t>SB Recirculation </a:t>
            </a:r>
            <a:r>
              <a:rPr lang="en-US" altLang="ko-KR" sz="2400" dirty="0">
                <a:ea typeface="ＭＳ Ｐゴシック" charset="0"/>
              </a:rPr>
              <a:t>I R</a:t>
            </a:r>
            <a:r>
              <a:rPr lang="en-US" altLang="ko-KR" sz="2400" dirty="0" smtClean="0">
                <a:ea typeface="ＭＳ Ｐゴシック" charset="0"/>
              </a:rPr>
              <a:t>elease                                  October 2013</a:t>
            </a:r>
            <a:endParaRPr lang="en-US" altLang="ko-KR" sz="2400" dirty="0">
              <a:ea typeface="ＭＳ Ｐゴシック" charset="0"/>
            </a:endParaRPr>
          </a:p>
          <a:p>
            <a:pPr>
              <a:tabLst>
                <a:tab pos="7448550" algn="l"/>
              </a:tabLst>
            </a:pPr>
            <a:r>
              <a:rPr lang="en-US" altLang="ko-KR" sz="2400" dirty="0">
                <a:ea typeface="ＭＳ Ｐゴシック" charset="0"/>
              </a:rPr>
              <a:t>    - </a:t>
            </a:r>
            <a:r>
              <a:rPr lang="en-US" altLang="ko-KR" sz="2400" dirty="0" smtClean="0">
                <a:ea typeface="ＭＳ Ｐゴシック" charset="0"/>
              </a:rPr>
              <a:t>SB Recirculation </a:t>
            </a:r>
            <a:r>
              <a:rPr lang="en-US" altLang="ko-KR" sz="2400" dirty="0">
                <a:ea typeface="ＭＳ Ｐゴシック" charset="0"/>
              </a:rPr>
              <a:t>I </a:t>
            </a:r>
            <a:r>
              <a:rPr lang="en-US" altLang="ko-KR" sz="2400" dirty="0" smtClean="0">
                <a:ea typeface="ＭＳ Ｐゴシック" charset="0"/>
              </a:rPr>
              <a:t>Comment Resolution        November 2013</a:t>
            </a:r>
            <a:endParaRPr lang="en-US" altLang="ko-KR" sz="2400" dirty="0">
              <a:ea typeface="ＭＳ Ｐゴシック" charset="0"/>
            </a:endParaRPr>
          </a:p>
          <a:p>
            <a:pPr>
              <a:tabLst>
                <a:tab pos="7448550" algn="l"/>
              </a:tabLst>
            </a:pPr>
            <a:r>
              <a:rPr lang="en-US" altLang="ko-KR" sz="2400" dirty="0">
                <a:ea typeface="ＭＳ Ｐゴシック" charset="0"/>
              </a:rPr>
              <a:t>    - </a:t>
            </a:r>
            <a:r>
              <a:rPr lang="en-US" altLang="ko-KR" sz="2400" dirty="0" smtClean="0">
                <a:ea typeface="ＭＳ Ｐゴシック" charset="0"/>
              </a:rPr>
              <a:t>SB Recirculation </a:t>
            </a:r>
            <a:r>
              <a:rPr lang="en-US" altLang="ko-KR" sz="2400" dirty="0">
                <a:ea typeface="ＭＳ Ｐゴシック" charset="0"/>
              </a:rPr>
              <a:t>II release  </a:t>
            </a:r>
            <a:r>
              <a:rPr lang="en-US" altLang="ko-KR" sz="2400" dirty="0" smtClean="0">
                <a:ea typeface="ＭＳ Ｐゴシック" charset="0"/>
              </a:rPr>
              <a:t>                         </a:t>
            </a:r>
            <a:r>
              <a:rPr lang="en-US" altLang="ko-KR" sz="2400" dirty="0" smtClean="0"/>
              <a:t>   December 2013</a:t>
            </a:r>
            <a:endParaRPr lang="en-US" altLang="ko-KR" sz="2400" dirty="0">
              <a:latin typeface="+mj-lt"/>
              <a:ea typeface="ＭＳ Ｐゴシック"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Choi(ETRI)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extLst>
      <p:ext uri="{BB962C8B-B14F-4D97-AF65-F5344CB8AC3E}">
        <p14:creationId xmlns:p14="http://schemas.microsoft.com/office/powerpoint/2010/main" val="16084833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2800" kern="0" dirty="0">
                <a:solidFill>
                  <a:srgbClr val="000000"/>
                </a:solidFill>
                <a:latin typeface="Times New Roman"/>
              </a:rPr>
              <a:t>Comment Resolutions for LB#87</a:t>
            </a:r>
          </a:p>
          <a:p>
            <a:pPr marL="342900" lvl="0" indent="-342900" eaLnBrk="0" hangingPunct="0">
              <a:spcBef>
                <a:spcPct val="20000"/>
              </a:spcBef>
              <a:buFontTx/>
              <a:buChar char="•"/>
            </a:pPr>
            <a:r>
              <a:rPr lang="en-US" altLang="ko-KR" sz="2800" kern="0" dirty="0">
                <a:solidFill>
                  <a:srgbClr val="000000"/>
                </a:solidFill>
                <a:latin typeface="Times New Roman"/>
              </a:rPr>
              <a:t>Hear and discuss the contribution presentations </a:t>
            </a:r>
          </a:p>
          <a:p>
            <a:pPr marL="342900" lvl="0" indent="-342900" eaLnBrk="0" hangingPunct="0">
              <a:spcBef>
                <a:spcPct val="20000"/>
              </a:spcBef>
              <a:buFontTx/>
              <a:buChar char="•"/>
            </a:pPr>
            <a:r>
              <a:rPr lang="en-US" altLang="ko-KR" sz="2800" kern="0" dirty="0">
                <a:solidFill>
                  <a:srgbClr val="000000"/>
                </a:solidFill>
                <a:latin typeface="Times New Roman"/>
              </a:rPr>
              <a:t>Discuss the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sp>
        <p:nvSpPr>
          <p:cNvPr id="11"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graphicFrame>
        <p:nvGraphicFramePr>
          <p:cNvPr id="8" name="Group 90"/>
          <p:cNvGraphicFramePr>
            <a:graphicFrameLocks/>
          </p:cNvGraphicFramePr>
          <p:nvPr>
            <p:extLst>
              <p:ext uri="{D42A27DB-BD31-4B8C-83A1-F6EECF244321}">
                <p14:modId xmlns:p14="http://schemas.microsoft.com/office/powerpoint/2010/main" val="3277055619"/>
              </p:ext>
            </p:extLst>
          </p:nvPr>
        </p:nvGraphicFramePr>
        <p:xfrm>
          <a:off x="228600" y="1600200"/>
          <a:ext cx="8305799" cy="4693919"/>
        </p:xfrm>
        <a:graphic>
          <a:graphicData uri="http://schemas.openxmlformats.org/drawingml/2006/table">
            <a:tbl>
              <a:tblPr/>
              <a:tblGrid>
                <a:gridCol w="914400"/>
                <a:gridCol w="2438400"/>
                <a:gridCol w="2590800"/>
                <a:gridCol w="2362199"/>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34017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Contribution presentations if any</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(General Issues)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(General Issues, PHY, and MAC)</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65437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(FSK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altLang="ko-KR" sz="1800" kern="1200" baseline="0" dirty="0" smtClean="0">
                          <a:solidFill>
                            <a:schemeClr val="tx1"/>
                          </a:solidFill>
                          <a:latin typeface="+mn-lt"/>
                          <a:ea typeface="+mn-ea"/>
                          <a:cs typeface="+mn-cs"/>
                        </a:rPr>
                        <a:t>   (Wrap-up)</a:t>
                      </a:r>
                    </a:p>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future efforts and next steps</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5240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(OFDM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r>
                        <a:rPr lang="en-US" altLang="ko-KR" baseline="0" dirty="0" smtClean="0">
                          <a:ea typeface="ＭＳ Ｐゴシック" pitchFamily="-65" charset="-128"/>
                        </a:rPr>
                        <a:t>Comment Resolution, MAC</a:t>
                      </a:r>
                      <a:endParaRPr lang="en-US" altLang="ko-KR"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3725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(NB-OFDM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r>
                        <a:rPr lang="en-US" altLang="ko-KR" baseline="0" dirty="0" smtClean="0">
                          <a:ea typeface="ＭＳ Ｐゴシック" pitchFamily="-65" charset="-128"/>
                        </a:rPr>
                        <a:t>Comment Resolution, MAC (cont'd)</a:t>
                      </a:r>
                      <a:endParaRPr lang="en-US" altLang="ko-KR"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(1)</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0"/>
              </a:spcBef>
            </a:pPr>
            <a:r>
              <a:rPr lang="en-US" altLang="ko-KR" sz="2800" kern="0" dirty="0" smtClean="0">
                <a:solidFill>
                  <a:srgbClr val="000000"/>
                </a:solidFill>
              </a:rPr>
              <a:t>LB</a:t>
            </a:r>
            <a:r>
              <a:rPr lang="ko-KR" altLang="en-US" sz="2800" kern="0" dirty="0" smtClean="0">
                <a:solidFill>
                  <a:srgbClr val="000000"/>
                </a:solidFill>
              </a:rPr>
              <a:t> </a:t>
            </a:r>
            <a:r>
              <a:rPr lang="en-US" altLang="ko-KR" sz="2800" kern="0" dirty="0" smtClean="0">
                <a:solidFill>
                  <a:srgbClr val="000000"/>
                </a:solidFill>
              </a:rPr>
              <a:t>#87 was passed by </a:t>
            </a:r>
            <a:r>
              <a:rPr lang="en-US" altLang="ko-KR" sz="2800" kern="0" dirty="0"/>
              <a:t>88% of Approval</a:t>
            </a:r>
            <a:r>
              <a:rPr lang="en-US" altLang="ko-KR" sz="2800" kern="0" dirty="0" smtClean="0">
                <a:solidFill>
                  <a:srgbClr val="000000"/>
                </a:solidFill>
              </a:rPr>
              <a:t> in March 2013</a:t>
            </a:r>
            <a:endParaRPr lang="en-US" altLang="ko-KR" sz="2800" kern="0" dirty="0">
              <a:solidFill>
                <a:srgbClr val="000000"/>
              </a:solidFill>
            </a:endParaRPr>
          </a:p>
          <a:p>
            <a:pPr marL="400050" lvl="1" indent="0">
              <a:spcBef>
                <a:spcPts val="0"/>
              </a:spcBef>
              <a:buNone/>
            </a:pPr>
            <a:r>
              <a:rPr lang="en-US" altLang="ko-KR" sz="2400" kern="0" dirty="0" smtClean="0"/>
              <a:t>- 125 Voters </a:t>
            </a:r>
          </a:p>
          <a:p>
            <a:pPr marL="400050" lvl="1" indent="0">
              <a:spcBef>
                <a:spcPts val="0"/>
              </a:spcBef>
              <a:buNone/>
            </a:pPr>
            <a:r>
              <a:rPr lang="en-US" altLang="ko-KR" sz="2400" kern="0" dirty="0" smtClean="0"/>
              <a:t>- 97 Voting (Yes </a:t>
            </a:r>
            <a:r>
              <a:rPr lang="en-US" altLang="ko-KR" sz="2400" kern="0" dirty="0"/>
              <a:t>83, No 11, Abstain 3</a:t>
            </a:r>
            <a:r>
              <a:rPr lang="en-US" altLang="ko-KR" sz="2400" kern="0" dirty="0" smtClean="0"/>
              <a:t>)</a:t>
            </a:r>
          </a:p>
          <a:p>
            <a:pPr marL="739775" lvl="1" indent="-339725">
              <a:spcBef>
                <a:spcPts val="0"/>
              </a:spcBef>
            </a:pPr>
            <a:endParaRPr lang="en-US" altLang="ko-KR" sz="2400" kern="0" dirty="0" smtClean="0"/>
          </a:p>
          <a:p>
            <a:pPr marL="339725" indent="-339725">
              <a:spcBef>
                <a:spcPts val="0"/>
              </a:spcBef>
            </a:pPr>
            <a:r>
              <a:rPr lang="en-US" altLang="ko-KR" sz="2800" kern="0" dirty="0" smtClean="0"/>
              <a:t>Resolve </a:t>
            </a:r>
            <a:r>
              <a:rPr lang="en-US" altLang="ko-KR" sz="2400" kern="0" dirty="0" smtClean="0"/>
              <a:t>551 Comments (Editorial 302, Technical &amp; General 249)</a:t>
            </a:r>
            <a:endParaRPr lang="en-US" altLang="ko-KR" sz="2400" dirty="0" smtClean="0">
              <a:ea typeface="ＭＳ Ｐゴシック" pitchFamily="-65" charset="-128"/>
            </a:endParaRPr>
          </a:p>
          <a:p>
            <a:pPr lvl="1">
              <a:spcBef>
                <a:spcPts val="0"/>
              </a:spcBef>
            </a:pPr>
            <a:r>
              <a:rPr lang="en-US" altLang="ko-KR" sz="2400" kern="0" dirty="0" smtClean="0">
                <a:solidFill>
                  <a:srgbClr val="000000"/>
                </a:solidFill>
              </a:rPr>
              <a:t>Resolved all Technical and General comments</a:t>
            </a:r>
          </a:p>
          <a:p>
            <a:pPr lvl="2">
              <a:spcBef>
                <a:spcPts val="0"/>
              </a:spcBef>
            </a:pPr>
            <a:r>
              <a:rPr lang="en-US" altLang="ko-KR" sz="2000" kern="0" dirty="0" smtClean="0">
                <a:solidFill>
                  <a:srgbClr val="000000"/>
                </a:solidFill>
              </a:rPr>
              <a:t>FSK, OFDM, NB-OFDM, Ranging, General PHY, and Coexistence Assurance </a:t>
            </a:r>
          </a:p>
          <a:p>
            <a:pPr lvl="1">
              <a:spcBef>
                <a:spcPts val="0"/>
              </a:spcBef>
            </a:pPr>
            <a:r>
              <a:rPr lang="en-US" altLang="ko-KR" sz="2400" kern="0" dirty="0" smtClean="0">
                <a:solidFill>
                  <a:srgbClr val="000000"/>
                </a:solidFill>
              </a:rPr>
              <a:t>Resolved all Editorial comments with the proposed resolutions by assignees  </a:t>
            </a:r>
          </a:p>
          <a:p>
            <a:pPr lvl="1">
              <a:spcBef>
                <a:spcPts val="0"/>
              </a:spcBef>
            </a:pPr>
            <a:r>
              <a:rPr lang="en-US" altLang="ko-KR" sz="2400" dirty="0" smtClean="0"/>
              <a:t>Comment resolution database document #15-13-0107-05-004m completed</a:t>
            </a:r>
            <a:endParaRPr lang="en-US" altLang="ko-KR" sz="2400" kern="0" dirty="0" smtClean="0">
              <a:solidFill>
                <a:srgbClr val="000000"/>
              </a:solidFill>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Tree>
    <p:extLst>
      <p:ext uri="{BB962C8B-B14F-4D97-AF65-F5344CB8AC3E}">
        <p14:creationId xmlns:p14="http://schemas.microsoft.com/office/powerpoint/2010/main" val="40780135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(2)</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39725" indent="-339725">
              <a:spcBef>
                <a:spcPts val="0"/>
              </a:spcBef>
            </a:pPr>
            <a:r>
              <a:rPr lang="en-US" altLang="ko-KR" sz="2400" kern="0" dirty="0" smtClean="0"/>
              <a:t>Technical Comment related Documents presented</a:t>
            </a:r>
            <a:endParaRPr lang="en-US" altLang="ko-KR" sz="2400" dirty="0" smtClean="0">
              <a:ea typeface="ＭＳ Ｐゴシック" pitchFamily="-65" charset="-128"/>
            </a:endParaRPr>
          </a:p>
          <a:p>
            <a:pPr lvl="1">
              <a:spcBef>
                <a:spcPts val="0"/>
              </a:spcBef>
            </a:pPr>
            <a:r>
              <a:rPr lang="en-US" altLang="ko-KR" sz="1600" kern="0" dirty="0" smtClean="0">
                <a:solidFill>
                  <a:srgbClr val="000000"/>
                </a:solidFill>
              </a:rPr>
              <a:t>15-13-0131-00-004m-example-encoding-for-tvws-fsk-phy</a:t>
            </a:r>
          </a:p>
          <a:p>
            <a:pPr lvl="1">
              <a:spcBef>
                <a:spcPts val="0"/>
              </a:spcBef>
            </a:pPr>
            <a:r>
              <a:rPr lang="en-US" altLang="ko-KR" sz="1600" kern="0" dirty="0" smtClean="0">
                <a:solidFill>
                  <a:srgbClr val="000000"/>
                </a:solidFill>
              </a:rPr>
              <a:t>15-13-0138-02-004m-lb87-proposed-resolution-bar</a:t>
            </a:r>
          </a:p>
          <a:p>
            <a:pPr lvl="1">
              <a:spcBef>
                <a:spcPts val="0"/>
              </a:spcBef>
            </a:pPr>
            <a:r>
              <a:rPr lang="en-US" altLang="ko-KR" sz="1600" kern="0" dirty="0" smtClean="0">
                <a:solidFill>
                  <a:srgbClr val="000000"/>
                </a:solidFill>
              </a:rPr>
              <a:t>15-13-0147-01-004m-proposed-resolutions-for-cids-4-5-6-7-8-9-10-and-11</a:t>
            </a:r>
          </a:p>
          <a:p>
            <a:pPr lvl="1">
              <a:spcBef>
                <a:spcPts val="0"/>
              </a:spcBef>
            </a:pPr>
            <a:r>
              <a:rPr lang="en-US" altLang="ko-KR" sz="1600" kern="0" dirty="0" smtClean="0">
                <a:solidFill>
                  <a:srgbClr val="000000"/>
                </a:solidFill>
              </a:rPr>
              <a:t>15-13-0148-00-004m-proposed-resolutions-for-cids-14-15-16-17-18-19-20-21-and-22</a:t>
            </a:r>
          </a:p>
          <a:p>
            <a:pPr lvl="1">
              <a:spcBef>
                <a:spcPts val="0"/>
              </a:spcBef>
            </a:pPr>
            <a:r>
              <a:rPr lang="en-US" altLang="ko-KR" sz="1600" kern="0" dirty="0" smtClean="0">
                <a:solidFill>
                  <a:srgbClr val="000000"/>
                </a:solidFill>
              </a:rPr>
              <a:t>15-13-0149-02-004m-proposed-resolutions-for-cids-36-37-38-39-40-41-42-43-44-and-45</a:t>
            </a:r>
          </a:p>
          <a:p>
            <a:pPr lvl="1">
              <a:spcBef>
                <a:spcPts val="0"/>
              </a:spcBef>
            </a:pPr>
            <a:r>
              <a:rPr lang="en-US" altLang="ko-KR" sz="1600" kern="0" dirty="0" smtClean="0">
                <a:solidFill>
                  <a:srgbClr val="000000"/>
                </a:solidFill>
              </a:rPr>
              <a:t>15-13-0150-01-004m-proposed-resolutions-for-cids-128-129-130-131-132-133-and-134</a:t>
            </a:r>
          </a:p>
          <a:p>
            <a:pPr lvl="1">
              <a:spcBef>
                <a:spcPts val="0"/>
              </a:spcBef>
            </a:pPr>
            <a:r>
              <a:rPr lang="en-US" altLang="ko-KR" sz="1600" kern="0" dirty="0" smtClean="0">
                <a:solidFill>
                  <a:srgbClr val="000000"/>
                </a:solidFill>
              </a:rPr>
              <a:t>15-13-0151-00-004m-proposed-resolutions-for-cids-195-197-198-199-200-and-201</a:t>
            </a:r>
          </a:p>
          <a:p>
            <a:pPr lvl="1">
              <a:spcBef>
                <a:spcPts val="0"/>
              </a:spcBef>
            </a:pPr>
            <a:r>
              <a:rPr lang="en-US" altLang="ko-KR" sz="1600" kern="0" dirty="0" smtClean="0">
                <a:solidFill>
                  <a:srgbClr val="000000"/>
                </a:solidFill>
              </a:rPr>
              <a:t>15-13-0152-01-004m-proposed-resolutions-for-cids-223-224-225-226-227-228-229-231-233-and-234</a:t>
            </a:r>
          </a:p>
          <a:p>
            <a:pPr lvl="1">
              <a:spcBef>
                <a:spcPts val="0"/>
              </a:spcBef>
            </a:pPr>
            <a:r>
              <a:rPr lang="en-US" altLang="ko-KR" sz="1600" kern="0" dirty="0" smtClean="0">
                <a:solidFill>
                  <a:srgbClr val="000000"/>
                </a:solidFill>
              </a:rPr>
              <a:t>15-13-0159-02-004m-proposed-comment-resolution-for-device-location-and-channel-info-ies</a:t>
            </a:r>
          </a:p>
          <a:p>
            <a:pPr lvl="1">
              <a:spcBef>
                <a:spcPts val="0"/>
              </a:spcBef>
            </a:pPr>
            <a:r>
              <a:rPr lang="en-US" altLang="ko-KR" sz="1600" kern="0" dirty="0" smtClean="0">
                <a:solidFill>
                  <a:srgbClr val="000000"/>
                </a:solidFill>
              </a:rPr>
              <a:t>15-13-0161-02-004m-comment-resolution-for-some-tg4m-tvws-fsk-phy-related-comments-spread-sheet</a:t>
            </a:r>
          </a:p>
          <a:p>
            <a:pPr lvl="1">
              <a:spcBef>
                <a:spcPts val="0"/>
              </a:spcBef>
            </a:pPr>
            <a:r>
              <a:rPr lang="en-US" altLang="ko-KR" sz="1600" kern="0" dirty="0" smtClean="0">
                <a:solidFill>
                  <a:srgbClr val="000000"/>
                </a:solidFill>
              </a:rPr>
              <a:t>15-13-0163-00-004m-Proposed-OFDM-Comment-Resolutions-for-CIDs-379-through-396-LB87</a:t>
            </a:r>
          </a:p>
          <a:p>
            <a:pPr lvl="1">
              <a:spcBef>
                <a:spcPts val="0"/>
              </a:spcBef>
            </a:pPr>
            <a:r>
              <a:rPr lang="en-US" altLang="ko-KR" sz="1600" kern="0" dirty="0" smtClean="0">
                <a:solidFill>
                  <a:srgbClr val="000000"/>
                </a:solidFill>
              </a:rPr>
              <a:t>15-13-0164-02-004m-Proposed-OFDM-Comment-Resolutions-for-CIDs-400-through-416-LB87  </a:t>
            </a:r>
          </a:p>
          <a:p>
            <a:pPr lvl="1">
              <a:spcBef>
                <a:spcPts val="0"/>
              </a:spcBef>
            </a:pPr>
            <a:r>
              <a:rPr lang="en-US" altLang="ko-KR" sz="1600" kern="0" dirty="0" smtClean="0">
                <a:solidFill>
                  <a:srgbClr val="000000"/>
                </a:solidFill>
              </a:rPr>
              <a:t>15-13-0166-01-004m-15.4m-Coexistence-Assurance-Document</a:t>
            </a: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Tree>
    <p:extLst>
      <p:ext uri="{BB962C8B-B14F-4D97-AF65-F5344CB8AC3E}">
        <p14:creationId xmlns:p14="http://schemas.microsoft.com/office/powerpoint/2010/main" val="40780135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 (3)</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9" name="Content Placeholder 2"/>
          <p:cNvSpPr txBox="1">
            <a:spLocks/>
          </p:cNvSpPr>
          <p:nvPr/>
        </p:nvSpPr>
        <p:spPr bwMode="auto">
          <a:xfrm>
            <a:off x="228600" y="13716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39725" indent="-339725">
              <a:spcBef>
                <a:spcPts val="0"/>
              </a:spcBef>
            </a:pPr>
            <a:r>
              <a:rPr lang="en-US" altLang="ko-KR" sz="2400" kern="0" dirty="0" smtClean="0"/>
              <a:t>Technical Comment related Documents presented (cont’d)</a:t>
            </a:r>
            <a:endParaRPr lang="en-US" altLang="ko-KR" sz="2400" dirty="0" smtClean="0">
              <a:ea typeface="ＭＳ Ｐゴシック" pitchFamily="-65" charset="-128"/>
            </a:endParaRPr>
          </a:p>
          <a:p>
            <a:pPr lvl="1">
              <a:spcBef>
                <a:spcPts val="0"/>
              </a:spcBef>
            </a:pPr>
            <a:r>
              <a:rPr lang="en-US" altLang="ko-KR" sz="1600" kern="0" dirty="0" smtClean="0">
                <a:solidFill>
                  <a:srgbClr val="000000"/>
                </a:solidFill>
              </a:rPr>
              <a:t>15-13-0168-01-004m-Proposed-Resolutions-for-Coexistence-Comments-LB87</a:t>
            </a:r>
          </a:p>
          <a:p>
            <a:pPr lvl="1">
              <a:spcBef>
                <a:spcPts val="0"/>
              </a:spcBef>
            </a:pPr>
            <a:r>
              <a:rPr lang="en-US" altLang="ko-KR" sz="1600" kern="0" dirty="0" smtClean="0">
                <a:solidFill>
                  <a:srgbClr val="000000"/>
                </a:solidFill>
              </a:rPr>
              <a:t>15-13-0176-01-004m-proposed-resolution-to-cid-408-of-lb-87</a:t>
            </a:r>
          </a:p>
          <a:p>
            <a:pPr lvl="1">
              <a:spcBef>
                <a:spcPts val="0"/>
              </a:spcBef>
            </a:pPr>
            <a:r>
              <a:rPr lang="en-US" altLang="ko-KR" sz="1600" kern="0" dirty="0" smtClean="0">
                <a:solidFill>
                  <a:srgbClr val="000000"/>
                </a:solidFill>
              </a:rPr>
              <a:t>15-13-0177-01-004m-proposed-resolutions-to-general-phy-comments-of-lb-87</a:t>
            </a:r>
          </a:p>
          <a:p>
            <a:pPr lvl="1">
              <a:spcBef>
                <a:spcPts val="0"/>
              </a:spcBef>
            </a:pPr>
            <a:r>
              <a:rPr lang="en-US" altLang="ko-KR" sz="1600" kern="0" dirty="0" smtClean="0">
                <a:solidFill>
                  <a:srgbClr val="000000"/>
                </a:solidFill>
              </a:rPr>
              <a:t>15-13-0178-01-004m-proposed-resolutions-to-some-fsk-phy-comments-of-lb-87</a:t>
            </a:r>
          </a:p>
          <a:p>
            <a:pPr lvl="1">
              <a:spcBef>
                <a:spcPts val="0"/>
              </a:spcBef>
            </a:pPr>
            <a:r>
              <a:rPr lang="en-US" altLang="ko-KR" sz="1600" kern="0" dirty="0" smtClean="0">
                <a:solidFill>
                  <a:srgbClr val="000000"/>
                </a:solidFill>
              </a:rPr>
              <a:t>15-13-0183-04-004m-some-comment-resolution-for-tg4m-tvws-nb-ofdm</a:t>
            </a:r>
          </a:p>
          <a:p>
            <a:pPr lvl="1">
              <a:spcBef>
                <a:spcPts val="0"/>
              </a:spcBef>
            </a:pPr>
            <a:r>
              <a:rPr lang="en-US" altLang="ko-KR" sz="1600" kern="0" dirty="0" smtClean="0">
                <a:solidFill>
                  <a:srgbClr val="000000"/>
                </a:solidFill>
              </a:rPr>
              <a:t>15-13-0186-03-004m-comment-resolution-for-some-tg4m-tvws-nb-ofdm-phy-related-comments-spread-sheet</a:t>
            </a:r>
          </a:p>
          <a:p>
            <a:pPr lvl="1">
              <a:spcBef>
                <a:spcPts val="0"/>
              </a:spcBef>
            </a:pPr>
            <a:r>
              <a:rPr lang="en-US" altLang="ko-KR" sz="1600" kern="0" dirty="0" smtClean="0">
                <a:solidFill>
                  <a:srgbClr val="000000"/>
                </a:solidFill>
              </a:rPr>
              <a:t>15-13-0196-01-004m-proposed-resolutions-to-dev-dev-comments-of-lb-87</a:t>
            </a:r>
          </a:p>
          <a:p>
            <a:pPr lvl="1">
              <a:spcBef>
                <a:spcPts val="0"/>
              </a:spcBef>
            </a:pPr>
            <a:r>
              <a:rPr lang="en-US" altLang="ko-KR" sz="1600" kern="0" dirty="0" smtClean="0">
                <a:solidFill>
                  <a:srgbClr val="000000"/>
                </a:solidFill>
              </a:rPr>
              <a:t>15-13-0197-00-004m-Proposed OFDM RF Requirements</a:t>
            </a:r>
          </a:p>
          <a:p>
            <a:pPr lvl="1">
              <a:spcBef>
                <a:spcPts val="0"/>
              </a:spcBef>
            </a:pPr>
            <a:r>
              <a:rPr lang="en-US" altLang="ko-KR" sz="1600" kern="0" dirty="0" smtClean="0">
                <a:solidFill>
                  <a:srgbClr val="000000"/>
                </a:solidFill>
              </a:rPr>
              <a:t>15-13-0198-00-004m-proposed-resolutions-to-dev-dev-comments-of-lb-87-ppt</a:t>
            </a:r>
          </a:p>
          <a:p>
            <a:pPr lvl="1">
              <a:spcBef>
                <a:spcPts val="0"/>
              </a:spcBef>
            </a:pPr>
            <a:r>
              <a:rPr lang="en-US" altLang="ko-KR" sz="1600" kern="0" dirty="0" smtClean="0">
                <a:solidFill>
                  <a:srgbClr val="000000"/>
                </a:solidFill>
              </a:rPr>
              <a:t>15-13-0200-00-004m-proposed-resolutions-to-comments-related-to-power-saving-and-enabling</a:t>
            </a:r>
          </a:p>
          <a:p>
            <a:pPr lvl="1">
              <a:spcBef>
                <a:spcPts val="0"/>
              </a:spcBef>
            </a:pPr>
            <a:r>
              <a:rPr lang="en-US" altLang="ko-KR" sz="1600" kern="0" dirty="0" smtClean="0">
                <a:solidFill>
                  <a:srgbClr val="000000"/>
                </a:solidFill>
              </a:rPr>
              <a:t>15-13-0203-00-004m-proposed-resolution-to-pics-comment-of-lb-87</a:t>
            </a:r>
          </a:p>
          <a:p>
            <a:pPr lvl="1">
              <a:spcBef>
                <a:spcPts val="0"/>
              </a:spcBef>
            </a:pPr>
            <a:r>
              <a:rPr lang="en-US" altLang="ko-KR" sz="1600" kern="0" dirty="0" smtClean="0">
                <a:solidFill>
                  <a:srgbClr val="000000"/>
                </a:solidFill>
              </a:rPr>
              <a:t>15-13-0205-03-004m-proposed-resolutions-for-tmctp-technical-comments-of-lb-87</a:t>
            </a:r>
          </a:p>
          <a:p>
            <a:pPr lvl="1">
              <a:spcBef>
                <a:spcPts val="0"/>
              </a:spcBef>
            </a:pPr>
            <a:r>
              <a:rPr lang="en-US" altLang="ko-KR" sz="1600" kern="0" dirty="0" smtClean="0">
                <a:solidFill>
                  <a:srgbClr val="000000"/>
                </a:solidFill>
              </a:rPr>
              <a:t>15-13-0208-01-004m-comment-resolution-for-annex-s-cid-514-547</a:t>
            </a:r>
          </a:p>
          <a:p>
            <a:pPr lvl="1">
              <a:spcBef>
                <a:spcPts val="0"/>
              </a:spcBef>
            </a:pPr>
            <a:r>
              <a:rPr lang="en-US" altLang="ko-KR" sz="1600" kern="0" dirty="0" smtClean="0">
                <a:solidFill>
                  <a:srgbClr val="000000"/>
                </a:solidFill>
              </a:rPr>
              <a:t>15-13-0209-01-004m-some-comment-resolutions-for-tg4m-ranging</a:t>
            </a:r>
          </a:p>
          <a:p>
            <a:pPr lvl="1">
              <a:spcBef>
                <a:spcPts val="0"/>
              </a:spcBef>
            </a:pPr>
            <a:r>
              <a:rPr lang="en-US" altLang="ko-KR" sz="1600" kern="0" dirty="0" smtClean="0">
                <a:solidFill>
                  <a:srgbClr val="000000"/>
                </a:solidFill>
              </a:rPr>
              <a:t>15-13-0210-01-004m-proposed-resolution-to-misc</a:t>
            </a:r>
          </a:p>
          <a:p>
            <a:pPr lvl="1">
              <a:spcBef>
                <a:spcPts val="0"/>
              </a:spcBef>
            </a:pPr>
            <a:r>
              <a:rPr lang="en-US" altLang="ko-KR" sz="1600" dirty="0" smtClean="0">
                <a:ea typeface="ＭＳ Ｐゴシック" pitchFamily="-65" charset="-128"/>
              </a:rPr>
              <a:t>15-13-0219-00-004m-proposed-resolutions-to-remaining-comments-of-lb87</a:t>
            </a: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Tree>
    <p:extLst>
      <p:ext uri="{BB962C8B-B14F-4D97-AF65-F5344CB8AC3E}">
        <p14:creationId xmlns:p14="http://schemas.microsoft.com/office/powerpoint/2010/main" val="40780135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TG4m Motion (1) </a:t>
            </a:r>
            <a:endParaRPr lang="en-US" b="1" dirty="0"/>
          </a:p>
        </p:txBody>
      </p:sp>
      <p:sp>
        <p:nvSpPr>
          <p:cNvPr id="10" name="Content Placeholder 9"/>
          <p:cNvSpPr>
            <a:spLocks noGrp="1"/>
          </p:cNvSpPr>
          <p:nvPr>
            <p:ph idx="1"/>
          </p:nvPr>
        </p:nvSpPr>
        <p:spPr/>
        <p:txBody>
          <a:bodyPr/>
          <a:lstStyle/>
          <a:p>
            <a:pPr>
              <a:spcBef>
                <a:spcPts val="800"/>
              </a:spcBef>
              <a:buNone/>
            </a:pPr>
            <a:r>
              <a:rPr lang="en-US" altLang="ko-KR" sz="2400" dirty="0" smtClean="0"/>
              <a:t>    The </a:t>
            </a:r>
            <a:r>
              <a:rPr lang="en-US" altLang="ko-KR" sz="2400" dirty="0"/>
              <a:t>motion is </a:t>
            </a:r>
            <a:r>
              <a:rPr lang="en-US" altLang="ko-KR" sz="2400" dirty="0" smtClean="0"/>
              <a:t>to </a:t>
            </a:r>
            <a:r>
              <a:rPr lang="en-US" altLang="ko-KR" sz="2400" dirty="0"/>
              <a:t>accept the resolutions as proposed in document 15-13-107-04 with additional changes as described in 15-13-219-00 and 15-13-197-00</a:t>
            </a:r>
            <a:br>
              <a:rPr lang="en-US" altLang="ko-KR" sz="2400" dirty="0"/>
            </a:br>
            <a:r>
              <a:rPr lang="en-US" altLang="ko-KR" sz="2400" dirty="0"/>
              <a:t/>
            </a:r>
            <a:br>
              <a:rPr lang="en-US" altLang="ko-KR" sz="2400" dirty="0"/>
            </a:br>
            <a:r>
              <a:rPr lang="en-US" altLang="ko-KR" sz="2400" dirty="0"/>
              <a:t>Editorials will be marked </a:t>
            </a:r>
            <a:br>
              <a:rPr lang="en-US" altLang="ko-KR" sz="2400" dirty="0"/>
            </a:br>
            <a:r>
              <a:rPr lang="en-US" altLang="ko-KR" sz="2400" dirty="0" err="1"/>
              <a:t>Moved:Gilb</a:t>
            </a:r>
            <a:r>
              <a:rPr lang="en-US" altLang="ko-KR" sz="2400" dirty="0"/>
              <a:t/>
            </a:r>
            <a:br>
              <a:rPr lang="en-US" altLang="ko-KR" sz="2400" dirty="0"/>
            </a:br>
            <a:r>
              <a:rPr lang="en-US" altLang="ko-KR" sz="2400" dirty="0" err="1" smtClean="0"/>
              <a:t>Second:Rolfe</a:t>
            </a:r>
            <a:endParaRPr lang="en-US" altLang="ko-KR" sz="2400" dirty="0" smtClean="0"/>
          </a:p>
          <a:p>
            <a:pPr>
              <a:spcBef>
                <a:spcPts val="800"/>
              </a:spcBef>
              <a:buNone/>
            </a:pPr>
            <a:r>
              <a:rPr lang="en-US" altLang="ko-KR" sz="2400" dirty="0"/>
              <a:t/>
            </a:r>
            <a:br>
              <a:rPr lang="en-US" altLang="ko-KR" sz="2400" dirty="0"/>
            </a:br>
            <a:r>
              <a:rPr lang="en-US" altLang="ko-KR" sz="2400" dirty="0" smtClean="0"/>
              <a:t>Motion carried by 85% of approval</a:t>
            </a:r>
          </a:p>
          <a:p>
            <a:pPr>
              <a:spcBef>
                <a:spcPts val="800"/>
              </a:spcBef>
              <a:buNone/>
            </a:pPr>
            <a:r>
              <a:rPr lang="en-US" altLang="ko-KR" sz="2400" dirty="0" smtClean="0"/>
              <a:t>    (Yes 34, No 6, Abstain 1)</a:t>
            </a:r>
            <a:endParaRPr lang="en-US" sz="2400"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40758688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TG4m Motion (2)</a:t>
            </a:r>
            <a:endParaRPr lang="en-US" b="1" dirty="0"/>
          </a:p>
        </p:txBody>
      </p:sp>
      <p:sp>
        <p:nvSpPr>
          <p:cNvPr id="8" name="Content Placeholder 7"/>
          <p:cNvSpPr>
            <a:spLocks noGrp="1"/>
          </p:cNvSpPr>
          <p:nvPr>
            <p:ph idx="1"/>
          </p:nvPr>
        </p:nvSpPr>
        <p:spPr/>
        <p:txBody>
          <a:bodyPr/>
          <a:lstStyle/>
          <a:p>
            <a:pPr>
              <a:lnSpc>
                <a:spcPct val="90000"/>
              </a:lnSpc>
              <a:spcBef>
                <a:spcPts val="800"/>
              </a:spcBef>
              <a:buNone/>
            </a:pPr>
            <a:r>
              <a:rPr lang="en-US" altLang="ko-KR" sz="2800" dirty="0" smtClean="0"/>
              <a:t>    Move </a:t>
            </a:r>
            <a:r>
              <a:rPr lang="en-US" altLang="ko-KR" sz="2800" dirty="0"/>
              <a:t>that the 802.15.4m Task Group start a WG Letter Ballot Recirculation of Letter Ballot 87 edited in accordance with the instructions in comment resolution database document #15-13-0107-05-004m </a:t>
            </a:r>
            <a:br>
              <a:rPr lang="en-US" altLang="ko-KR" sz="2800" dirty="0"/>
            </a:br>
            <a:r>
              <a:rPr lang="en-US" altLang="ko-KR" sz="2800" dirty="0"/>
              <a:t/>
            </a:r>
            <a:br>
              <a:rPr lang="en-US" altLang="ko-KR" sz="2800" dirty="0"/>
            </a:br>
            <a:r>
              <a:rPr lang="en-US" altLang="ko-KR" sz="2800" dirty="0"/>
              <a:t>Moved: Clint Powell</a:t>
            </a:r>
            <a:br>
              <a:rPr lang="en-US" altLang="ko-KR" sz="2800" dirty="0"/>
            </a:br>
            <a:r>
              <a:rPr lang="en-US" altLang="ko-KR" sz="2800" dirty="0"/>
              <a:t>Seconded: Chin-Sean Sum</a:t>
            </a:r>
            <a:br>
              <a:rPr lang="en-US" altLang="ko-KR" sz="2800" dirty="0"/>
            </a:br>
            <a:endParaRPr lang="en-US" altLang="ko-KR" sz="2800" dirty="0" smtClean="0"/>
          </a:p>
          <a:p>
            <a:pPr>
              <a:lnSpc>
                <a:spcPct val="90000"/>
              </a:lnSpc>
              <a:spcBef>
                <a:spcPts val="800"/>
              </a:spcBef>
              <a:buNone/>
            </a:pPr>
            <a:r>
              <a:rPr lang="en-US" sz="2400" dirty="0" smtClean="0"/>
              <a:t>     Motion carried by 93% </a:t>
            </a:r>
            <a:r>
              <a:rPr lang="en-US" sz="2400" dirty="0"/>
              <a:t>of </a:t>
            </a:r>
            <a:r>
              <a:rPr lang="en-US" sz="2400" dirty="0" smtClean="0"/>
              <a:t> approval</a:t>
            </a:r>
            <a:endParaRPr lang="en-US" sz="2400" dirty="0"/>
          </a:p>
          <a:p>
            <a:pPr>
              <a:lnSpc>
                <a:spcPct val="90000"/>
              </a:lnSpc>
              <a:spcBef>
                <a:spcPts val="800"/>
              </a:spcBef>
              <a:buNone/>
            </a:pPr>
            <a:r>
              <a:rPr lang="en-US" sz="2400" dirty="0"/>
              <a:t>    (Yes </a:t>
            </a:r>
            <a:r>
              <a:rPr lang="en-US" sz="2400" dirty="0" smtClean="0"/>
              <a:t>40, No 3, </a:t>
            </a:r>
            <a:r>
              <a:rPr lang="en-US" sz="2400" dirty="0"/>
              <a:t>Abstain </a:t>
            </a:r>
            <a:r>
              <a:rPr lang="en-US" sz="2400" dirty="0" smtClean="0"/>
              <a:t>3)</a:t>
            </a:r>
            <a:endParaRPr lang="en-US" sz="2400" dirty="0"/>
          </a:p>
          <a:p>
            <a:pPr>
              <a:lnSpc>
                <a:spcPct val="90000"/>
              </a:lnSpc>
              <a:spcBef>
                <a:spcPts val="800"/>
              </a:spcBef>
              <a:buNone/>
            </a:pPr>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8</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407586886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61950" indent="-361950"/>
            <a:r>
              <a:rPr lang="en-US" b="1" dirty="0" smtClean="0"/>
              <a:t>TG4m Motion (3)</a:t>
            </a:r>
            <a:endParaRPr lang="en-US" b="1" dirty="0"/>
          </a:p>
        </p:txBody>
      </p:sp>
      <p:sp>
        <p:nvSpPr>
          <p:cNvPr id="8" name="Content Placeholder 7"/>
          <p:cNvSpPr>
            <a:spLocks noGrp="1"/>
          </p:cNvSpPr>
          <p:nvPr>
            <p:ph idx="1"/>
          </p:nvPr>
        </p:nvSpPr>
        <p:spPr/>
        <p:txBody>
          <a:bodyPr/>
          <a:lstStyle/>
          <a:p>
            <a:pPr>
              <a:lnSpc>
                <a:spcPct val="90000"/>
              </a:lnSpc>
              <a:spcBef>
                <a:spcPts val="800"/>
              </a:spcBef>
              <a:buNone/>
            </a:pPr>
            <a:r>
              <a:rPr lang="en-US" sz="2200" dirty="0" smtClean="0"/>
              <a:t>CS Sum, C Powell, </a:t>
            </a:r>
            <a:r>
              <a:rPr lang="en-US" sz="2200" dirty="0" err="1" smtClean="0"/>
              <a:t>Soo</a:t>
            </a:r>
            <a:r>
              <a:rPr lang="en-US" sz="2200" dirty="0" smtClean="0"/>
              <a:t>-Young Chang, H Harada, B </a:t>
            </a:r>
            <a:r>
              <a:rPr lang="en-US" sz="2200" dirty="0" smtClean="0"/>
              <a:t>Rolfe, </a:t>
            </a:r>
            <a:r>
              <a:rPr lang="en-US" sz="2200" dirty="0" smtClean="0"/>
              <a:t>K </a:t>
            </a:r>
            <a:r>
              <a:rPr lang="en-US" sz="2200" dirty="0" err="1" smtClean="0"/>
              <a:t>Waheed</a:t>
            </a:r>
            <a:r>
              <a:rPr lang="en-US" sz="2200" dirty="0" smtClean="0"/>
              <a:t>, R Salazar, C Seibert, A </a:t>
            </a:r>
            <a:r>
              <a:rPr lang="en-US" sz="2200" dirty="0" err="1" smtClean="0"/>
              <a:t>Petrick</a:t>
            </a:r>
            <a:r>
              <a:rPr lang="en-US" sz="2200" dirty="0" smtClean="0"/>
              <a:t>, M </a:t>
            </a:r>
            <a:r>
              <a:rPr lang="en-US" sz="2200" dirty="0" err="1" smtClean="0"/>
              <a:t>Gillmore</a:t>
            </a:r>
            <a:r>
              <a:rPr lang="en-US" sz="2200" dirty="0" smtClean="0"/>
              <a:t>, J Kent, F Kojima, A </a:t>
            </a:r>
            <a:r>
              <a:rPr lang="en-US" sz="2200" dirty="0" err="1" smtClean="0"/>
              <a:t>Liru</a:t>
            </a:r>
            <a:r>
              <a:rPr lang="en-US" sz="2200" dirty="0" smtClean="0"/>
              <a:t>, M Zhou, K Shah, J </a:t>
            </a:r>
            <a:r>
              <a:rPr lang="en-US" sz="2200" dirty="0" err="1" smtClean="0"/>
              <a:t>Gilb</a:t>
            </a:r>
            <a:r>
              <a:rPr lang="en-US" sz="2200" dirty="0" smtClean="0"/>
              <a:t>, Mi-Kyung Oh, </a:t>
            </a:r>
          </a:p>
          <a:p>
            <a:pPr>
              <a:lnSpc>
                <a:spcPct val="90000"/>
              </a:lnSpc>
              <a:spcBef>
                <a:spcPts val="800"/>
              </a:spcBef>
              <a:buNone/>
            </a:pPr>
            <a:r>
              <a:rPr lang="en-US" sz="2200" dirty="0" smtClean="0"/>
              <a:t>Recommended Chair: </a:t>
            </a:r>
            <a:r>
              <a:rPr lang="en-US" sz="2200" dirty="0" smtClean="0"/>
              <a:t>P Beecher</a:t>
            </a:r>
            <a:r>
              <a:rPr lang="en-US" sz="2400" dirty="0" smtClean="0"/>
              <a:t> </a:t>
            </a:r>
          </a:p>
          <a:p>
            <a:pPr>
              <a:lnSpc>
                <a:spcPct val="90000"/>
              </a:lnSpc>
              <a:spcBef>
                <a:spcPts val="800"/>
              </a:spcBef>
              <a:buNone/>
            </a:pPr>
            <a:endParaRPr lang="en-US" sz="2400" dirty="0" smtClean="0"/>
          </a:p>
          <a:p>
            <a:pPr>
              <a:lnSpc>
                <a:spcPct val="90000"/>
              </a:lnSpc>
              <a:spcBef>
                <a:spcPts val="800"/>
              </a:spcBef>
              <a:buNone/>
            </a:pPr>
            <a:r>
              <a:rPr lang="en-US" altLang="ko-KR" sz="2800" dirty="0" smtClean="0"/>
              <a:t>Move </a:t>
            </a:r>
            <a:r>
              <a:rPr lang="en-US" altLang="ko-KR" sz="2800" dirty="0" smtClean="0"/>
              <a:t>to recommend to the 802.15 WG to appoint the above members as a BRC for TG4m</a:t>
            </a:r>
          </a:p>
          <a:p>
            <a:pPr>
              <a:lnSpc>
                <a:spcPct val="90000"/>
              </a:lnSpc>
              <a:spcBef>
                <a:spcPts val="800"/>
              </a:spcBef>
              <a:buNone/>
            </a:pPr>
            <a:r>
              <a:rPr lang="en-US" altLang="ko-KR" sz="1200" dirty="0"/>
              <a:t/>
            </a:r>
            <a:br>
              <a:rPr lang="en-US" altLang="ko-KR" sz="1200" dirty="0"/>
            </a:br>
            <a:r>
              <a:rPr lang="en-US" altLang="ko-KR" sz="2800" dirty="0"/>
              <a:t>Moved: </a:t>
            </a:r>
            <a:r>
              <a:rPr lang="en-US" altLang="ko-KR" sz="2800" dirty="0" smtClean="0"/>
              <a:t>Jay </a:t>
            </a:r>
            <a:r>
              <a:rPr lang="en-US" sz="2800" dirty="0" smtClean="0"/>
              <a:t>Ramasastry </a:t>
            </a:r>
            <a:r>
              <a:rPr lang="en-US" altLang="ko-KR" sz="2800" dirty="0"/>
              <a:t/>
            </a:r>
            <a:br>
              <a:rPr lang="en-US" altLang="ko-KR" sz="2800" dirty="0"/>
            </a:br>
            <a:r>
              <a:rPr lang="en-US" altLang="ko-KR" sz="2800" dirty="0"/>
              <a:t>Seconded: </a:t>
            </a:r>
            <a:r>
              <a:rPr lang="en-US" altLang="ko-KR" sz="2800" dirty="0" smtClean="0"/>
              <a:t>Matt </a:t>
            </a:r>
            <a:r>
              <a:rPr lang="en-US" sz="2800" dirty="0" err="1" smtClean="0"/>
              <a:t>Gillmore</a:t>
            </a:r>
            <a:r>
              <a:rPr lang="en-US" sz="2800" dirty="0" smtClean="0"/>
              <a:t> </a:t>
            </a:r>
            <a:r>
              <a:rPr lang="en-US" altLang="ko-KR" sz="2800" dirty="0"/>
              <a:t/>
            </a:r>
            <a:br>
              <a:rPr lang="en-US" altLang="ko-KR" sz="2800" dirty="0"/>
            </a:br>
            <a:endParaRPr lang="en-US" altLang="ko-KR" sz="2800" dirty="0" smtClean="0"/>
          </a:p>
          <a:p>
            <a:pPr>
              <a:lnSpc>
                <a:spcPct val="90000"/>
              </a:lnSpc>
              <a:spcBef>
                <a:spcPts val="800"/>
              </a:spcBef>
              <a:buNone/>
            </a:pPr>
            <a:r>
              <a:rPr lang="en-US" sz="2400" dirty="0" smtClean="0"/>
              <a:t>     Motion carried unanimously</a:t>
            </a:r>
            <a:endParaRPr lang="en-US" sz="2400" dirty="0"/>
          </a:p>
          <a:p>
            <a:pPr>
              <a:lnSpc>
                <a:spcPct val="90000"/>
              </a:lnSpc>
              <a:spcBef>
                <a:spcPts val="800"/>
              </a:spcBef>
              <a:buNone/>
            </a:pPr>
            <a:r>
              <a:rPr lang="en-US" sz="2400" dirty="0"/>
              <a:t>    </a:t>
            </a:r>
          </a:p>
          <a:p>
            <a:pPr>
              <a:lnSpc>
                <a:spcPct val="90000"/>
              </a:lnSpc>
              <a:spcBef>
                <a:spcPts val="800"/>
              </a:spcBef>
              <a:buNone/>
            </a:pPr>
            <a:endParaRPr lang="en-US"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9</a:t>
            </a:fld>
            <a:endParaRPr lang="en-US"/>
          </a:p>
        </p:txBody>
      </p:sp>
      <p:sp>
        <p:nvSpPr>
          <p:cNvPr id="7" name="Rectangle 13"/>
          <p:cNvSpPr>
            <a:spLocks noGrp="1" noChangeArrowheads="1"/>
          </p:cNvSpPr>
          <p:nvPr>
            <p:ph type="dt" sz="half"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40758688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19771</TotalTime>
  <Words>1743</Words>
  <Application>Microsoft Macintosh PowerPoint</Application>
  <PresentationFormat>On-screen Show (4:3)</PresentationFormat>
  <Paragraphs>209</Paragraphs>
  <Slides>13</Slides>
  <Notes>12</Notes>
  <HiddenSlides>0</HiddenSlides>
  <MMClips>0</MMClips>
  <ScaleCrop>false</ScaleCrop>
  <HeadingPairs>
    <vt:vector size="4" baseType="variant">
      <vt:variant>
        <vt:lpstr>Theme</vt:lpstr>
      </vt:variant>
      <vt:variant>
        <vt:i4>6</vt:i4>
      </vt:variant>
      <vt:variant>
        <vt:lpstr>Slide Titles</vt:lpstr>
      </vt:variant>
      <vt:variant>
        <vt:i4>13</vt:i4>
      </vt:variant>
    </vt:vector>
  </HeadingPairs>
  <TitlesOfParts>
    <vt:vector size="19" baseType="lpstr">
      <vt:lpstr>Default Design</vt:lpstr>
      <vt:lpstr>4_Custom Design</vt:lpstr>
      <vt:lpstr>Custom Design</vt:lpstr>
      <vt:lpstr>1_Custom Design</vt:lpstr>
      <vt:lpstr>2_Custom Design</vt:lpstr>
      <vt:lpstr>3_Custom Design</vt:lpstr>
      <vt:lpstr>PowerPoint Presentation</vt:lpstr>
      <vt:lpstr>Meeting Goal This Week</vt:lpstr>
      <vt:lpstr>Meeting Slots</vt:lpstr>
      <vt:lpstr>TG4m Closing Report (1)</vt:lpstr>
      <vt:lpstr>TG4m Closing Report (2)</vt:lpstr>
      <vt:lpstr>TG4m Closing Report (3)</vt:lpstr>
      <vt:lpstr>TG4m Motion (1) </vt:lpstr>
      <vt:lpstr>TG4m Motion (2)</vt:lpstr>
      <vt:lpstr>TG4m Motion (3)</vt:lpstr>
      <vt:lpstr>WG Motion (1)</vt:lpstr>
      <vt:lpstr>WG Motion (2)</vt:lpstr>
      <vt:lpstr>Future Plan/Timeline (1)</vt:lpstr>
      <vt:lpstr>Future Plan/Timeline (2)</vt:lpstr>
    </vt:vector>
  </TitlesOfParts>
  <Manager/>
  <Company>ETRI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Closing Report Mar 2013</dc:title>
  <dc:subject/>
  <dc:creator>Sangsung Choi</dc:creator>
  <cp:keywords/>
  <dc:description/>
  <cp:lastModifiedBy>Phil Beecher</cp:lastModifiedBy>
  <cp:revision>1050</cp:revision>
  <cp:lastPrinted>2000-03-07T00:55:37Z</cp:lastPrinted>
  <dcterms:created xsi:type="dcterms:W3CDTF">2008-07-14T18:46:05Z</dcterms:created>
  <dcterms:modified xsi:type="dcterms:W3CDTF">2013-03-21T20:47:05Z</dcterms:modified>
  <cp:category/>
</cp:coreProperties>
</file>