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8" r:id="rId2"/>
    <p:sldId id="259" r:id="rId3"/>
    <p:sldId id="261" r:id="rId4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707" autoAdjust="0"/>
  </p:normalViewPr>
  <p:slideViewPr>
    <p:cSldViewPr>
      <p:cViewPr>
        <p:scale>
          <a:sx n="90" d="100"/>
          <a:sy n="90" d="100"/>
        </p:scale>
        <p:origin x="-720" y="13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2820" y="-102"/>
      </p:cViewPr>
      <p:guideLst>
        <p:guide orient="horz" pos="3224"/>
        <p:guide pos="2236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881" y="196079"/>
            <a:ext cx="2364809" cy="234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pPr>
              <a:defRPr/>
            </a:pPr>
            <a:r>
              <a:rPr lang="en-US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259906" y="9905481"/>
            <a:ext cx="2208779" cy="168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100"/>
            </a:lvl1pPr>
          </a:lstStyle>
          <a:p>
            <a:pPr>
              <a:defRPr/>
            </a:pPr>
            <a:r>
              <a:rPr lang="en-US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761382" y="9905481"/>
            <a:ext cx="1418884" cy="168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>
              <a:defRPr sz="1100"/>
            </a:lvl1pPr>
          </a:lstStyle>
          <a:p>
            <a:pPr>
              <a:defRPr/>
            </a:pPr>
            <a:r>
              <a:rPr lang="en-US"/>
              <a:t>Page </a:t>
            </a:r>
            <a:fld id="{A1E43BA5-155C-4332-B647-7F190B1C3A9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56" y="427172"/>
            <a:ext cx="567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de-DE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56" y="9905482"/>
            <a:ext cx="72813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97858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56" y="9893226"/>
            <a:ext cx="58364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9650" y="108544"/>
            <a:ext cx="2881653" cy="234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/>
            </a:lvl1pPr>
          </a:lstStyle>
          <a:p>
            <a:pPr>
              <a:defRPr/>
            </a:pPr>
            <a:r>
              <a:rPr lang="en-US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623" y="108544"/>
            <a:ext cx="2802013" cy="234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pPr>
              <a:defRPr/>
            </a:pPr>
            <a:r>
              <a:rPr lang="en-US"/>
              <a:t>&lt;month year&gt;</a:t>
            </a:r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23" y="4861704"/>
            <a:ext cx="5207454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61707" y="9908983"/>
            <a:ext cx="256959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>
              <a:defRPr/>
            </a:lvl5pPr>
          </a:lstStyle>
          <a:p>
            <a:pPr lvl="4">
              <a:defRPr/>
            </a:pPr>
            <a:r>
              <a:rPr lang="en-US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003550" y="9908983"/>
            <a:ext cx="8207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653F7E22-F541-4087-8CD9-D474737C85A5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36" y="9908983"/>
            <a:ext cx="72813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2"/>
            <a:ext cx="56170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de-DE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2"/>
            <a:ext cx="5773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Rick Roberts, Intel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B0BD004-B578-49C0-8E55-0507DA7CEF47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2008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Rick Roberts, Intel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59AED08-EA53-4400-AAE2-9E74F224666F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2008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Rick Roberts, Intel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A125B9-707B-41D3-862C-97519BDEA1C5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2008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Rick Roberts, Intel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A3E7FB-C434-4E6B-BCB6-607121E9F249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2008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Rick Roberts, Intel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28038F4-45BC-4CA2-9B04-8CF73910CB9B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2008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Rick Roberts, Intel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C8D3CB9-874E-4297-8E15-8845077710D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2008</a:t>
            </a: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Rick Roberts, Intel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4153504-61E0-48DD-83E5-56F90A42EA1F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2008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Rick Roberts, Intel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D3FF29-8600-4811-AC54-D1033E788348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2008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Rick Roberts, Intel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2B9BDED-FF25-4155-B9D1-C6B1A2BAA7E0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2008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Rick Roberts, Intel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C8F87A-E25A-4704-ACE0-92709774AA1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377825"/>
            <a:ext cx="16002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Thomas Kürner, TU </a:t>
            </a:r>
            <a:r>
              <a:rPr lang="en-US" err="1"/>
              <a:t>Braunschweig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3B0A6B9-CBC9-4452-A528-EDA03FE425AB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657600" y="393700"/>
            <a:ext cx="48006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lvl="4" algn="r">
              <a:defRPr/>
            </a:pPr>
            <a:r>
              <a:rPr lang="en-US" sz="1400" b="1" dirty="0"/>
              <a:t>doc.: IEEE </a:t>
            </a:r>
            <a:r>
              <a:rPr lang="en-US" sz="1400" b="1" dirty="0" smtClean="0"/>
              <a:t>802.15-13/214</a:t>
            </a:r>
            <a:endParaRPr lang="en-US" sz="14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0" r:id="rId1"/>
    <p:sldLayoutId id="2147483891" r:id="rId2"/>
    <p:sldLayoutId id="2147483892" r:id="rId3"/>
    <p:sldLayoutId id="2147483893" r:id="rId4"/>
    <p:sldLayoutId id="2147483894" r:id="rId5"/>
    <p:sldLayoutId id="2147483895" r:id="rId6"/>
    <p:sldLayoutId id="2147483896" r:id="rId7"/>
    <p:sldLayoutId id="2147483897" r:id="rId8"/>
    <p:sldLayoutId id="2147483898" r:id="rId9"/>
    <p:sldLayoutId id="2147483899" r:id="rId10"/>
    <p:sldLayoutId id="214748390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March 2013</a:t>
            </a:r>
          </a:p>
        </p:txBody>
      </p:sp>
      <p:sp>
        <p:nvSpPr>
          <p:cNvPr id="13315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94E8BB-86A0-4C5E-AE22-42A6B8932ED2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6" name="Fußzeilenplatzhalt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Thomas Kürner, TU Braunschweig</a:t>
            </a:r>
          </a:p>
        </p:txBody>
      </p:sp>
      <p:sp>
        <p:nvSpPr>
          <p:cNvPr id="13317" name="Text Box 4"/>
          <p:cNvSpPr txBox="1">
            <a:spLocks noChangeArrowheads="1"/>
          </p:cNvSpPr>
          <p:nvPr/>
        </p:nvSpPr>
        <p:spPr bwMode="auto">
          <a:xfrm>
            <a:off x="1219200" y="762000"/>
            <a:ext cx="71681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3300"/>
                </a:solidFill>
              </a:rPr>
              <a:t>Closing </a:t>
            </a:r>
            <a:r>
              <a:rPr lang="en-US" sz="2400" dirty="0">
                <a:solidFill>
                  <a:srgbClr val="FF3300"/>
                </a:solidFill>
              </a:rPr>
              <a:t>Plenary Meeting </a:t>
            </a:r>
            <a:r>
              <a:rPr lang="en-US" sz="2400" dirty="0" smtClean="0">
                <a:solidFill>
                  <a:srgbClr val="FF3300"/>
                </a:solidFill>
              </a:rPr>
              <a:t>Report </a:t>
            </a:r>
            <a:r>
              <a:rPr lang="en-US" sz="2400" dirty="0">
                <a:solidFill>
                  <a:srgbClr val="FF3300"/>
                </a:solidFill>
              </a:rPr>
              <a:t>for IG THz </a:t>
            </a:r>
            <a:r>
              <a:rPr lang="en-US" sz="2400" dirty="0" smtClean="0">
                <a:solidFill>
                  <a:srgbClr val="FF3300"/>
                </a:solidFill>
              </a:rPr>
              <a:t>Group (1/3)</a:t>
            </a:r>
            <a:endParaRPr lang="en-US" sz="2400" dirty="0">
              <a:solidFill>
                <a:srgbClr val="FF3300"/>
              </a:solidFill>
            </a:endParaRP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685800" y="1312863"/>
            <a:ext cx="7848600" cy="5201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9875" indent="-269875">
              <a:buFont typeface="Arial" pitchFamily="34" charset="0"/>
              <a:buChar char="•"/>
            </a:pPr>
            <a:r>
              <a:rPr lang="en-US" altLang="ko-KR" sz="1800" dirty="0" smtClean="0">
                <a:ea typeface="굴림" charset="-127"/>
              </a:rPr>
              <a:t>Meeting </a:t>
            </a:r>
            <a:r>
              <a:rPr lang="en-US" altLang="ko-KR" sz="1800" dirty="0">
                <a:ea typeface="굴림" charset="-127"/>
              </a:rPr>
              <a:t>was called to order at </a:t>
            </a:r>
            <a:r>
              <a:rPr lang="en-US" altLang="ko-KR" sz="1800" dirty="0" smtClean="0">
                <a:ea typeface="굴림" charset="-127"/>
              </a:rPr>
              <a:t>1:30 pm </a:t>
            </a:r>
            <a:r>
              <a:rPr lang="en-US" altLang="ko-KR" sz="1800" dirty="0">
                <a:ea typeface="굴림" charset="-127"/>
              </a:rPr>
              <a:t>on </a:t>
            </a:r>
            <a:r>
              <a:rPr lang="en-US" altLang="ko-KR" sz="1800" dirty="0" smtClean="0">
                <a:ea typeface="굴림" charset="-127"/>
              </a:rPr>
              <a:t>March 19 and </a:t>
            </a:r>
            <a:r>
              <a:rPr lang="en-US" altLang="ko-KR" sz="1800" dirty="0">
                <a:ea typeface="굴림" charset="-127"/>
              </a:rPr>
              <a:t>finished </a:t>
            </a:r>
            <a:r>
              <a:rPr lang="en-US" altLang="ko-KR" sz="1800" dirty="0" smtClean="0">
                <a:ea typeface="굴림" charset="-127"/>
              </a:rPr>
              <a:t>at March 20 on 5.22 pm.</a:t>
            </a:r>
          </a:p>
          <a:p>
            <a:pPr marL="727075" lvl="1" indent="-269875">
              <a:buFont typeface="Arial" pitchFamily="34" charset="0"/>
              <a:buChar char="•"/>
            </a:pPr>
            <a:r>
              <a:rPr lang="en-US" altLang="ko-KR" sz="1800" dirty="0" smtClean="0">
                <a:ea typeface="굴림" charset="-127"/>
              </a:rPr>
              <a:t> Number of meetings: 4</a:t>
            </a:r>
            <a:endParaRPr lang="en-US" altLang="ko-KR" sz="1800" dirty="0">
              <a:ea typeface="굴림" charset="-127"/>
            </a:endParaRPr>
          </a:p>
          <a:p>
            <a:pPr marL="727075" lvl="1" indent="-269875">
              <a:buFont typeface="Arial" pitchFamily="34" charset="0"/>
              <a:buChar char="•"/>
            </a:pPr>
            <a:r>
              <a:rPr lang="en-US" altLang="ko-KR" sz="1800" dirty="0">
                <a:ea typeface="굴림" charset="-127"/>
              </a:rPr>
              <a:t> </a:t>
            </a:r>
            <a:r>
              <a:rPr lang="en-US" altLang="ko-KR" sz="1800" dirty="0" smtClean="0">
                <a:ea typeface="굴림" charset="-127"/>
              </a:rPr>
              <a:t>Total number </a:t>
            </a:r>
            <a:r>
              <a:rPr lang="en-US" altLang="ko-KR" sz="1800" dirty="0">
                <a:ea typeface="굴림" charset="-127"/>
              </a:rPr>
              <a:t>of </a:t>
            </a:r>
            <a:r>
              <a:rPr lang="en-US" altLang="ko-KR" sz="1800" dirty="0" smtClean="0">
                <a:ea typeface="굴림" charset="-127"/>
              </a:rPr>
              <a:t>attendees :</a:t>
            </a:r>
            <a:r>
              <a:rPr lang="en-US" altLang="ko-KR" sz="1800" dirty="0" smtClean="0">
                <a:ea typeface="굴림" charset="-127"/>
              </a:rPr>
              <a:t>17</a:t>
            </a:r>
            <a:endParaRPr lang="en-US" altLang="ko-KR" sz="600" dirty="0">
              <a:ea typeface="굴림" charset="-127"/>
            </a:endParaRPr>
          </a:p>
          <a:p>
            <a:pPr marL="727075" lvl="1" indent="-269875">
              <a:buFont typeface="Arial" pitchFamily="34" charset="0"/>
              <a:buChar char="•"/>
            </a:pPr>
            <a:r>
              <a:rPr lang="en-US" altLang="ko-KR" sz="1800" dirty="0" smtClean="0">
                <a:ea typeface="굴림" charset="-127"/>
              </a:rPr>
              <a:t> Total number of contributions: 5</a:t>
            </a:r>
          </a:p>
          <a:p>
            <a:r>
              <a:rPr lang="en-US" altLang="ko-KR" sz="1800" dirty="0" smtClean="0">
                <a:ea typeface="굴림" charset="-127"/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altLang="ko-KR" sz="1800" dirty="0" smtClean="0">
                <a:ea typeface="굴림" charset="-127"/>
              </a:rPr>
              <a:t> Contributions </a:t>
            </a:r>
            <a:r>
              <a:rPr lang="en-US" altLang="ko-KR" sz="1800" dirty="0">
                <a:ea typeface="굴림" charset="-127"/>
              </a:rPr>
              <a:t>on </a:t>
            </a:r>
            <a:r>
              <a:rPr lang="en-US" altLang="ko-KR" sz="1800" dirty="0" smtClean="0">
                <a:ea typeface="굴림" charset="-127"/>
              </a:rPr>
              <a:t>Tuesday PM1</a:t>
            </a:r>
          </a:p>
          <a:p>
            <a:pPr>
              <a:buFont typeface="Arial" pitchFamily="34" charset="0"/>
              <a:buChar char="•"/>
            </a:pPr>
            <a:endParaRPr lang="en-US" altLang="ko-KR" sz="1800" b="1" dirty="0">
              <a:ea typeface="굴림" charset="-127"/>
            </a:endParaRPr>
          </a:p>
          <a:p>
            <a:r>
              <a:rPr lang="en-US" sz="1600" b="1" u="sng" dirty="0" smtClean="0"/>
              <a:t>Contribution #1 </a:t>
            </a:r>
            <a:r>
              <a:rPr lang="en-US" sz="1600" b="1" dirty="0" smtClean="0"/>
              <a:t>: </a:t>
            </a:r>
            <a:r>
              <a:rPr lang="en-US" sz="1600" dirty="0" smtClean="0">
                <a:latin typeface="Times New Roman"/>
                <a:ea typeface="Batang"/>
              </a:rPr>
              <a:t>Thomas Kürner, TU Braunschweig (Germany), “</a:t>
            </a:r>
            <a:r>
              <a:rPr lang="en-US" sz="1600" dirty="0" smtClean="0">
                <a:solidFill>
                  <a:schemeClr val="tx2"/>
                </a:solidFill>
              </a:rPr>
              <a:t>Launching a Study Group on THz</a:t>
            </a:r>
            <a:r>
              <a:rPr lang="en-US" sz="1600" dirty="0" smtClean="0">
                <a:latin typeface="Times New Roman"/>
                <a:ea typeface="Batang"/>
              </a:rPr>
              <a:t>”; (Document </a:t>
            </a:r>
            <a:r>
              <a:rPr lang="en-US" sz="1600" b="1" dirty="0" smtClean="0">
                <a:latin typeface="Times New Roman"/>
                <a:ea typeface="Batang"/>
              </a:rPr>
              <a:t>15-13-0130-00-0thz</a:t>
            </a:r>
            <a:r>
              <a:rPr lang="en-US" sz="1600" dirty="0" smtClean="0">
                <a:latin typeface="Times New Roman"/>
                <a:ea typeface="Batang"/>
              </a:rPr>
              <a:t>)</a:t>
            </a:r>
            <a:endParaRPr lang="de-DE" sz="1600" dirty="0" smtClean="0"/>
          </a:p>
          <a:p>
            <a:endParaRPr lang="en-US" sz="1600" b="1" u="sng" dirty="0" smtClean="0"/>
          </a:p>
          <a:p>
            <a:r>
              <a:rPr lang="en-US" sz="1600" b="1" u="sng" dirty="0" smtClean="0"/>
              <a:t>Contribution #2 </a:t>
            </a:r>
            <a:r>
              <a:rPr lang="en-US" sz="1600" b="1" dirty="0" smtClean="0"/>
              <a:t>: </a:t>
            </a:r>
            <a:r>
              <a:rPr lang="en-US" sz="1600" dirty="0" smtClean="0"/>
              <a:t>Hiroyo Ogawa, </a:t>
            </a:r>
            <a:r>
              <a:rPr lang="en-US" sz="1600" dirty="0" smtClean="0"/>
              <a:t>ARIB, </a:t>
            </a:r>
            <a:r>
              <a:rPr lang="en-US" sz="1600" dirty="0" smtClean="0"/>
              <a:t>(Japan), “</a:t>
            </a:r>
            <a:r>
              <a:rPr lang="en-US" altLang="ja-JP" sz="1600" dirty="0" smtClean="0">
                <a:ea typeface="ＭＳ Ｐゴシック" pitchFamily="50" charset="-128"/>
              </a:rPr>
              <a:t>Optical interconnection of data center</a:t>
            </a:r>
            <a:r>
              <a:rPr lang="en-US" sz="1600" dirty="0" smtClean="0"/>
              <a:t>”; (Document </a:t>
            </a:r>
            <a:r>
              <a:rPr lang="en-US" sz="1600" b="1" dirty="0" smtClean="0"/>
              <a:t>15-13-0181-02-0thz</a:t>
            </a:r>
            <a:r>
              <a:rPr lang="en-US" sz="1600" dirty="0" smtClean="0"/>
              <a:t>)</a:t>
            </a:r>
          </a:p>
          <a:p>
            <a:endParaRPr lang="en-US" sz="1600" dirty="0" smtClean="0"/>
          </a:p>
          <a:p>
            <a:r>
              <a:rPr lang="en-US" sz="1600" b="1" u="sng" dirty="0" smtClean="0">
                <a:latin typeface="Times New Roman"/>
                <a:ea typeface="Batang"/>
              </a:rPr>
              <a:t>Contribution #3 </a:t>
            </a:r>
            <a:r>
              <a:rPr lang="en-US" sz="1600" b="1" dirty="0" smtClean="0">
                <a:latin typeface="Times New Roman"/>
                <a:ea typeface="Batang"/>
              </a:rPr>
              <a:t>: </a:t>
            </a:r>
            <a:r>
              <a:rPr lang="en-US" sz="1600" dirty="0" smtClean="0">
                <a:latin typeface="Times New Roman"/>
                <a:ea typeface="Batang"/>
              </a:rPr>
              <a:t>Sebastian Priebe, TU Braunschweig (Germany) ,“</a:t>
            </a:r>
            <a:r>
              <a:rPr lang="de-DE" sz="1600" dirty="0" smtClean="0"/>
              <a:t>MAC Layer </a:t>
            </a:r>
            <a:r>
              <a:rPr lang="de-DE" sz="1600" dirty="0" err="1" smtClean="0"/>
              <a:t>Concepts</a:t>
            </a:r>
            <a:r>
              <a:rPr lang="de-DE" sz="1600" dirty="0" smtClean="0"/>
              <a:t> </a:t>
            </a:r>
            <a:r>
              <a:rPr lang="de-DE" sz="1600" dirty="0" err="1" smtClean="0"/>
              <a:t>for</a:t>
            </a:r>
            <a:r>
              <a:rPr lang="de-DE" sz="1600" dirty="0" smtClean="0"/>
              <a:t> </a:t>
            </a:r>
            <a:r>
              <a:rPr lang="de-DE" sz="1600" dirty="0" err="1" smtClean="0"/>
              <a:t>THz</a:t>
            </a:r>
            <a:r>
              <a:rPr lang="de-DE" sz="1600" dirty="0" smtClean="0"/>
              <a:t> Communications</a:t>
            </a:r>
            <a:r>
              <a:rPr lang="en-US" sz="1600" dirty="0" smtClean="0">
                <a:latin typeface="Times New Roman"/>
                <a:ea typeface="Batang"/>
              </a:rPr>
              <a:t>”; (Document </a:t>
            </a:r>
            <a:r>
              <a:rPr lang="en-US" sz="1600" b="1" dirty="0" smtClean="0">
                <a:latin typeface="Times New Roman"/>
                <a:ea typeface="Batang"/>
              </a:rPr>
              <a:t>15-13-0119-00-0thz</a:t>
            </a:r>
            <a:r>
              <a:rPr lang="en-US" sz="1600" dirty="0" smtClean="0">
                <a:latin typeface="Times New Roman"/>
                <a:ea typeface="Batang"/>
              </a:rPr>
              <a:t>)</a:t>
            </a:r>
            <a:endParaRPr lang="de-DE" sz="1600" dirty="0" smtClean="0"/>
          </a:p>
          <a:p>
            <a:pPr lvl="1"/>
            <a:endParaRPr lang="de-DE" sz="1800" dirty="0" smtClean="0">
              <a:latin typeface="Times New Roman"/>
              <a:ea typeface="Times New Roman"/>
            </a:endParaRPr>
          </a:p>
          <a:p>
            <a:endParaRPr lang="de-DE" sz="600" dirty="0"/>
          </a:p>
          <a:p>
            <a:r>
              <a:rPr lang="en-US" sz="1800" b="1" dirty="0"/>
              <a:t>   </a:t>
            </a:r>
            <a:endParaRPr lang="en-US" altLang="ko-KR" sz="1800" dirty="0">
              <a:ea typeface="굴림" charset="-127"/>
            </a:endParaRPr>
          </a:p>
          <a:p>
            <a:pPr>
              <a:buFont typeface="Arial" pitchFamily="34" charset="0"/>
              <a:buChar char="•"/>
            </a:pPr>
            <a:endParaRPr lang="en-US" altLang="ko-KR" sz="1800" dirty="0">
              <a:ea typeface="굴림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Inhaltsplatzhalter 14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114800"/>
          </a:xfrm>
        </p:spPr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en-US" sz="1800" dirty="0" smtClean="0">
                <a:latin typeface="+mj-lt"/>
              </a:rPr>
              <a:t>Contributions on Wednesday PM1</a:t>
            </a:r>
            <a:endParaRPr lang="de-DE" sz="1600" dirty="0" smtClean="0">
              <a:latin typeface="Times New Roman"/>
              <a:ea typeface="Times New Roman"/>
            </a:endParaRPr>
          </a:p>
          <a:p>
            <a:pPr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600" b="1" dirty="0" smtClean="0">
                <a:latin typeface="Times New Roman"/>
                <a:ea typeface="Batang"/>
              </a:rPr>
              <a:t>	</a:t>
            </a:r>
            <a:r>
              <a:rPr lang="en-US" sz="1600" b="1" u="sng" dirty="0" smtClean="0">
                <a:latin typeface="Times New Roman"/>
                <a:ea typeface="Batang"/>
              </a:rPr>
              <a:t>Contribution #4 </a:t>
            </a:r>
            <a:r>
              <a:rPr lang="en-US" sz="1600" b="1" dirty="0" smtClean="0">
                <a:latin typeface="Times New Roman"/>
                <a:ea typeface="Batang"/>
              </a:rPr>
              <a:t>: </a:t>
            </a:r>
            <a:r>
              <a:rPr lang="en-US" sz="1600" dirty="0" smtClean="0">
                <a:latin typeface="Times New Roman"/>
                <a:ea typeface="Batang"/>
              </a:rPr>
              <a:t>John </a:t>
            </a:r>
            <a:r>
              <a:rPr lang="en-US" sz="1600" dirty="0" err="1" smtClean="0">
                <a:latin typeface="Times New Roman"/>
                <a:ea typeface="Batang"/>
              </a:rPr>
              <a:t>d’</a:t>
            </a:r>
            <a:r>
              <a:rPr lang="en-US" sz="1600" dirty="0" smtClean="0">
                <a:latin typeface="Times New Roman"/>
                <a:ea typeface="Batang"/>
              </a:rPr>
              <a:t> </a:t>
            </a:r>
            <a:r>
              <a:rPr lang="en-US" sz="1600" dirty="0" err="1" smtClean="0">
                <a:latin typeface="Times New Roman"/>
                <a:ea typeface="Batang"/>
              </a:rPr>
              <a:t>Ambrosio</a:t>
            </a:r>
            <a:r>
              <a:rPr lang="en-US" sz="1600" dirty="0" smtClean="0">
                <a:latin typeface="Times New Roman"/>
                <a:ea typeface="Batang"/>
              </a:rPr>
              <a:t>, Dell (USA), “Introduction: Industry Connections in IEEE 802”; (Document </a:t>
            </a:r>
            <a:r>
              <a:rPr lang="en-US" sz="1600" b="1" dirty="0" smtClean="0">
                <a:latin typeface="Times New Roman"/>
                <a:ea typeface="Batang"/>
              </a:rPr>
              <a:t>15-13-0146-00-0thz</a:t>
            </a:r>
            <a:r>
              <a:rPr lang="en-US" sz="1600" dirty="0" smtClean="0">
                <a:latin typeface="Times New Roman"/>
                <a:ea typeface="Batang"/>
              </a:rPr>
              <a:t>)</a:t>
            </a:r>
            <a:endParaRPr lang="de-DE" sz="1600" dirty="0" smtClean="0">
              <a:latin typeface="Times New Roman"/>
              <a:ea typeface="Times New Roman"/>
            </a:endParaRPr>
          </a:p>
          <a:p>
            <a:pPr>
              <a:buFont typeface="Arial" pitchFamily="34" charset="0"/>
              <a:buChar char="•"/>
              <a:defRPr/>
            </a:pPr>
            <a:endParaRPr lang="en-US" sz="1800" dirty="0" smtClean="0">
              <a:solidFill>
                <a:srgbClr val="000000"/>
              </a:solidFill>
              <a:latin typeface="Times New Roman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sz="1800" dirty="0" smtClean="0">
                <a:solidFill>
                  <a:srgbClr val="000000"/>
                </a:solidFill>
                <a:latin typeface="Times New Roman"/>
              </a:rPr>
              <a:t>Contributions on Wednesday PM 2</a:t>
            </a:r>
          </a:p>
          <a:p>
            <a:pPr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600" b="1" dirty="0" smtClean="0">
                <a:latin typeface="Times New Roman"/>
                <a:ea typeface="Batang"/>
              </a:rPr>
              <a:t>	</a:t>
            </a:r>
            <a:r>
              <a:rPr lang="en-US" sz="1600" b="1" u="sng" dirty="0" smtClean="0">
                <a:latin typeface="Times New Roman"/>
                <a:ea typeface="Batang"/>
              </a:rPr>
              <a:t>Contribution #5 </a:t>
            </a:r>
            <a:r>
              <a:rPr lang="en-US" sz="1600" b="1" dirty="0" smtClean="0">
                <a:latin typeface="Times New Roman"/>
                <a:ea typeface="Batang"/>
              </a:rPr>
              <a:t>: </a:t>
            </a:r>
            <a:r>
              <a:rPr lang="en-US" sz="1600" dirty="0" smtClean="0">
                <a:latin typeface="Times New Roman"/>
                <a:ea typeface="Batang"/>
              </a:rPr>
              <a:t>Michael </a:t>
            </a:r>
            <a:r>
              <a:rPr lang="en-US" sz="1600" dirty="0" err="1" smtClean="0">
                <a:latin typeface="Times New Roman"/>
                <a:ea typeface="Batang"/>
              </a:rPr>
              <a:t>Grigat</a:t>
            </a:r>
            <a:r>
              <a:rPr lang="en-US" sz="1600" dirty="0" smtClean="0">
                <a:latin typeface="Times New Roman"/>
                <a:ea typeface="Batang"/>
              </a:rPr>
              <a:t> , Deutsche Telekom (Germany), “Propagation Aspects of Terahertz Outdoor Fixed Wireless Links”; (Document </a:t>
            </a:r>
            <a:r>
              <a:rPr lang="en-US" sz="1600" b="1" dirty="0" smtClean="0">
                <a:latin typeface="Times New Roman"/>
                <a:ea typeface="Batang"/>
              </a:rPr>
              <a:t>15-13-0175-01-0thz</a:t>
            </a:r>
            <a:r>
              <a:rPr lang="en-US" sz="1600" dirty="0" smtClean="0">
                <a:latin typeface="Times New Roman"/>
                <a:ea typeface="Batang"/>
              </a:rPr>
              <a:t>)</a:t>
            </a:r>
            <a:endParaRPr lang="en-US" sz="1600" dirty="0" smtClean="0">
              <a:solidFill>
                <a:srgbClr val="000000"/>
              </a:solidFill>
              <a:latin typeface="Times New Roman"/>
            </a:endParaRPr>
          </a:p>
          <a:p>
            <a:pPr lvl="0" indent="11113">
              <a:buNone/>
            </a:pPr>
            <a:endParaRPr lang="en-US" sz="1600" dirty="0" smtClean="0">
              <a:solidFill>
                <a:srgbClr val="000000"/>
              </a:solidFill>
              <a:latin typeface="Times New Roman"/>
            </a:endParaRPr>
          </a:p>
          <a:p>
            <a:pPr lvl="0" indent="11113">
              <a:buNone/>
            </a:pPr>
            <a:r>
              <a:rPr lang="de-DE" sz="1600" dirty="0" smtClean="0">
                <a:solidFill>
                  <a:srgbClr val="000000"/>
                </a:solidFill>
                <a:latin typeface="Times New Roman"/>
              </a:rPr>
              <a:t>Work on </a:t>
            </a:r>
            <a:r>
              <a:rPr lang="de-DE" sz="1600" dirty="0" err="1" smtClean="0">
                <a:solidFill>
                  <a:srgbClr val="000000"/>
                </a:solidFill>
                <a:latin typeface="Times New Roman"/>
              </a:rPr>
              <a:t>the</a:t>
            </a:r>
            <a:r>
              <a:rPr lang="de-DE" sz="16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de-DE" sz="1600" b="1" dirty="0" smtClean="0">
                <a:solidFill>
                  <a:srgbClr val="000000"/>
                </a:solidFill>
                <a:latin typeface="Times New Roman"/>
              </a:rPr>
              <a:t>Technical </a:t>
            </a:r>
            <a:r>
              <a:rPr lang="de-DE" sz="1600" b="1" dirty="0" err="1" smtClean="0">
                <a:solidFill>
                  <a:srgbClr val="000000"/>
                </a:solidFill>
                <a:latin typeface="Times New Roman"/>
              </a:rPr>
              <a:t>Expectation</a:t>
            </a:r>
            <a:r>
              <a:rPr lang="de-DE" sz="1600" b="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de-DE" sz="1600" b="1" dirty="0" err="1" smtClean="0">
                <a:solidFill>
                  <a:srgbClr val="000000"/>
                </a:solidFill>
                <a:latin typeface="Times New Roman"/>
              </a:rPr>
              <a:t>Document</a:t>
            </a:r>
            <a:r>
              <a:rPr lang="de-DE" sz="1600" b="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de-DE" sz="1600" dirty="0" smtClean="0">
                <a:solidFill>
                  <a:srgbClr val="000000"/>
                </a:solidFill>
                <a:latin typeface="Times New Roman"/>
              </a:rPr>
              <a:t>(TED)“. </a:t>
            </a:r>
            <a:r>
              <a:rPr lang="en-US" sz="1600" dirty="0" smtClean="0">
                <a:solidFill>
                  <a:srgbClr val="000000"/>
                </a:solidFill>
                <a:latin typeface="Times New Roman"/>
              </a:rPr>
              <a:t>The content of the TED has been discussed and updated (</a:t>
            </a:r>
            <a:r>
              <a:rPr lang="de-DE" sz="1600" dirty="0" err="1" smtClean="0">
                <a:solidFill>
                  <a:srgbClr val="000000"/>
                </a:solidFill>
                <a:latin typeface="Times New Roman"/>
              </a:rPr>
              <a:t>Document</a:t>
            </a:r>
            <a:r>
              <a:rPr lang="de-DE" sz="1600" dirty="0" smtClean="0">
                <a:solidFill>
                  <a:srgbClr val="000000"/>
                </a:solidFill>
                <a:latin typeface="Times New Roman"/>
              </a:rPr>
              <a:t> 15-11-0745-07-0thz)</a:t>
            </a:r>
          </a:p>
          <a:p>
            <a:pPr lvl="0" indent="11113">
              <a:buNone/>
            </a:pPr>
            <a:endParaRPr lang="de-DE" sz="1600" dirty="0" smtClean="0">
              <a:solidFill>
                <a:srgbClr val="000000"/>
              </a:solidFill>
              <a:latin typeface="Times New Roman"/>
            </a:endParaRPr>
          </a:p>
          <a:p>
            <a:pPr marL="0" indent="0">
              <a:buFont typeface="Arial" pitchFamily="34" charset="0"/>
              <a:buChar char="•"/>
            </a:pPr>
            <a:r>
              <a:rPr lang="en-US" sz="1800" b="1" dirty="0" smtClean="0">
                <a:solidFill>
                  <a:srgbClr val="000000"/>
                </a:solidFill>
                <a:latin typeface="Times New Roman"/>
              </a:rPr>
              <a:t>      </a:t>
            </a:r>
            <a:r>
              <a:rPr lang="en-US" sz="1800" dirty="0" smtClean="0">
                <a:solidFill>
                  <a:srgbClr val="000000"/>
                </a:solidFill>
                <a:latin typeface="Times New Roman"/>
              </a:rPr>
              <a:t>Contribution to 802.15 SC WNG on Wednesday AM2</a:t>
            </a:r>
          </a:p>
          <a:p>
            <a:pPr lvl="0" indent="11113">
              <a:buNone/>
            </a:pPr>
            <a:endParaRPr lang="de-DE" sz="1600" dirty="0" smtClean="0">
              <a:solidFill>
                <a:srgbClr val="000000"/>
              </a:solidFill>
              <a:latin typeface="Times New Roman"/>
            </a:endParaRPr>
          </a:p>
          <a:p>
            <a:pPr indent="11113">
              <a:buNone/>
            </a:pPr>
            <a:r>
              <a:rPr lang="en-US" sz="1600" dirty="0" smtClean="0">
                <a:solidFill>
                  <a:srgbClr val="000000"/>
                </a:solidFill>
                <a:latin typeface="Times New Roman"/>
              </a:rPr>
              <a:t>Thomas Kürner, TU Braunschweig (Germany), “Launching a Study Group on THz”; (Document 15-123-0130-01-0thz</a:t>
            </a:r>
            <a:endParaRPr lang="de-DE" sz="1600" dirty="0" smtClean="0">
              <a:solidFill>
                <a:srgbClr val="000000"/>
              </a:solidFill>
              <a:latin typeface="Times New Roman"/>
            </a:endParaRPr>
          </a:p>
          <a:p>
            <a:pPr lvl="0" indent="11113">
              <a:buNone/>
            </a:pPr>
            <a:endParaRPr lang="en-US" sz="1600" dirty="0" smtClean="0">
              <a:solidFill>
                <a:srgbClr val="000000"/>
              </a:solidFill>
              <a:latin typeface="Times New Roman"/>
            </a:endParaRPr>
          </a:p>
          <a:p>
            <a:pPr lvl="0" indent="11113">
              <a:buNone/>
            </a:pPr>
            <a:endParaRPr lang="en-US" sz="1600" dirty="0" smtClean="0">
              <a:solidFill>
                <a:srgbClr val="000000"/>
              </a:solidFill>
              <a:latin typeface="Times New Roman"/>
            </a:endParaRPr>
          </a:p>
          <a:p>
            <a:pPr lvl="0" indent="11113">
              <a:buNone/>
            </a:pPr>
            <a:endParaRPr lang="de-DE" sz="1600" dirty="0" smtClean="0">
              <a:solidFill>
                <a:srgbClr val="000000"/>
              </a:solidFill>
              <a:latin typeface="Times New Roman"/>
            </a:endParaRPr>
          </a:p>
          <a:p>
            <a:endParaRPr lang="de-DE" dirty="0" smtClean="0"/>
          </a:p>
          <a:p>
            <a:pPr>
              <a:buFont typeface="Arial" pitchFamily="34" charset="0"/>
              <a:buChar char="•"/>
              <a:defRPr/>
            </a:pPr>
            <a:endParaRPr lang="de-DE" sz="600" dirty="0" smtClean="0">
              <a:latin typeface="+mj-lt"/>
            </a:endParaRPr>
          </a:p>
          <a:p>
            <a:pPr>
              <a:buNone/>
              <a:defRPr/>
            </a:pPr>
            <a:r>
              <a:rPr lang="en-US" sz="1800" b="1" dirty="0" smtClean="0">
                <a:latin typeface="+mj-lt"/>
              </a:rPr>
              <a:t>	</a:t>
            </a:r>
            <a:endParaRPr lang="de-DE" sz="1800" dirty="0" smtClean="0">
              <a:latin typeface="+mj-lt"/>
            </a:endParaRPr>
          </a:p>
          <a:p>
            <a:pPr>
              <a:buFontTx/>
              <a:buNone/>
              <a:defRPr/>
            </a:pPr>
            <a:endParaRPr lang="de-DE" sz="1800" dirty="0">
              <a:latin typeface="+mj-lt"/>
            </a:endParaRPr>
          </a:p>
        </p:txBody>
      </p:sp>
      <p:sp>
        <p:nvSpPr>
          <p:cNvPr id="14339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March 2013</a:t>
            </a:r>
          </a:p>
        </p:txBody>
      </p:sp>
      <p:sp>
        <p:nvSpPr>
          <p:cNvPr id="14340" name="Fußzeilenplatzhalt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Thomas Kürner, TU Braunschweig</a:t>
            </a:r>
          </a:p>
        </p:txBody>
      </p:sp>
      <p:sp>
        <p:nvSpPr>
          <p:cNvPr id="14341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D96152A4-2865-47F8-B4F7-DE583E80CDE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42" name="Text Box 4"/>
          <p:cNvSpPr txBox="1">
            <a:spLocks noChangeArrowheads="1"/>
          </p:cNvSpPr>
          <p:nvPr/>
        </p:nvSpPr>
        <p:spPr bwMode="auto">
          <a:xfrm>
            <a:off x="1219200" y="762000"/>
            <a:ext cx="71681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3300"/>
                </a:solidFill>
              </a:rPr>
              <a:t>Closing Plenary Meeting </a:t>
            </a:r>
            <a:r>
              <a:rPr lang="en-US" sz="2400" dirty="0" smtClean="0">
                <a:solidFill>
                  <a:srgbClr val="FF3300"/>
                </a:solidFill>
              </a:rPr>
              <a:t>Report </a:t>
            </a:r>
            <a:r>
              <a:rPr lang="en-US" sz="2400" dirty="0">
                <a:solidFill>
                  <a:srgbClr val="FF3300"/>
                </a:solidFill>
              </a:rPr>
              <a:t>for IG THz Group </a:t>
            </a:r>
            <a:r>
              <a:rPr lang="en-US" sz="2400" dirty="0" smtClean="0">
                <a:solidFill>
                  <a:srgbClr val="FF3300"/>
                </a:solidFill>
              </a:rPr>
              <a:t>(2/3)</a:t>
            </a:r>
            <a:endParaRPr lang="en-US" sz="24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Inhaltsplatzhalter 14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114800"/>
          </a:xfrm>
        </p:spPr>
        <p:txBody>
          <a:bodyPr/>
          <a:lstStyle/>
          <a:p>
            <a:pPr lvl="1">
              <a:buNone/>
              <a:defRPr/>
            </a:pPr>
            <a:endParaRPr lang="de-DE" sz="1800" dirty="0" smtClean="0">
              <a:solidFill>
                <a:srgbClr val="000000"/>
              </a:solidFill>
              <a:latin typeface="Times New Roman"/>
            </a:endParaRPr>
          </a:p>
          <a:p>
            <a:pPr lvl="1">
              <a:buFont typeface="Arial" pitchFamily="34" charset="0"/>
              <a:buChar char="•"/>
              <a:defRPr/>
            </a:pPr>
            <a:r>
              <a:rPr lang="de-DE" sz="1800" dirty="0" err="1" smtClean="0">
                <a:solidFill>
                  <a:srgbClr val="000000"/>
                </a:solidFill>
                <a:latin typeface="Times New Roman"/>
              </a:rPr>
              <a:t>Discussions</a:t>
            </a:r>
            <a:endParaRPr lang="de-DE" sz="1800" dirty="0" smtClean="0">
              <a:solidFill>
                <a:srgbClr val="000000"/>
              </a:solidFill>
              <a:latin typeface="Times New Roman"/>
            </a:endParaRPr>
          </a:p>
          <a:p>
            <a:pPr lvl="1">
              <a:buFont typeface="Arial" pitchFamily="34" charset="0"/>
              <a:buChar char="•"/>
              <a:defRPr/>
            </a:pPr>
            <a:endParaRPr lang="de-DE" sz="1000" dirty="0" smtClean="0">
              <a:solidFill>
                <a:srgbClr val="000000"/>
              </a:solidFill>
              <a:latin typeface="Times New Roman"/>
            </a:endParaRPr>
          </a:p>
          <a:p>
            <a:pPr lvl="2">
              <a:buFont typeface="Arial" pitchFamily="34" charset="0"/>
              <a:buChar char="•"/>
              <a:defRPr/>
            </a:pPr>
            <a:r>
              <a:rPr lang="de-DE" sz="1600" dirty="0" smtClean="0">
                <a:solidFill>
                  <a:srgbClr val="000000"/>
                </a:solidFill>
                <a:latin typeface="Times New Roman"/>
              </a:rPr>
              <a:t>Update of </a:t>
            </a:r>
            <a:r>
              <a:rPr lang="de-DE" sz="1600" dirty="0" err="1" smtClean="0">
                <a:solidFill>
                  <a:srgbClr val="000000"/>
                </a:solidFill>
                <a:latin typeface="Times New Roman"/>
              </a:rPr>
              <a:t>the</a:t>
            </a:r>
            <a:r>
              <a:rPr lang="de-DE" sz="1600" dirty="0" smtClean="0">
                <a:solidFill>
                  <a:srgbClr val="000000"/>
                </a:solidFill>
                <a:latin typeface="Times New Roman"/>
              </a:rPr>
              <a:t> Technical </a:t>
            </a:r>
            <a:r>
              <a:rPr lang="de-DE" sz="1600" dirty="0" err="1" smtClean="0">
                <a:solidFill>
                  <a:srgbClr val="000000"/>
                </a:solidFill>
                <a:latin typeface="Times New Roman"/>
              </a:rPr>
              <a:t>Expectations</a:t>
            </a:r>
            <a:r>
              <a:rPr lang="de-DE" sz="16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de-DE" sz="1600" dirty="0" err="1" smtClean="0">
                <a:solidFill>
                  <a:srgbClr val="000000"/>
                </a:solidFill>
                <a:latin typeface="Times New Roman"/>
              </a:rPr>
              <a:t>Document</a:t>
            </a:r>
            <a:r>
              <a:rPr lang="de-DE" sz="1600" dirty="0" smtClean="0">
                <a:solidFill>
                  <a:srgbClr val="000000"/>
                </a:solidFill>
                <a:latin typeface="Times New Roman"/>
              </a:rPr>
              <a:t>  (11/0745r7)</a:t>
            </a:r>
          </a:p>
          <a:p>
            <a:pPr lvl="2">
              <a:buFont typeface="Arial" pitchFamily="34" charset="0"/>
              <a:buChar char="•"/>
              <a:defRPr/>
            </a:pPr>
            <a:r>
              <a:rPr lang="de-DE" sz="1600" dirty="0" err="1" smtClean="0">
                <a:solidFill>
                  <a:srgbClr val="000000"/>
                </a:solidFill>
                <a:latin typeface="Times New Roman"/>
              </a:rPr>
              <a:t>Discussion</a:t>
            </a:r>
            <a:r>
              <a:rPr lang="de-DE" sz="1600" dirty="0" smtClean="0">
                <a:solidFill>
                  <a:srgbClr val="000000"/>
                </a:solidFill>
                <a:latin typeface="Times New Roman"/>
              </a:rPr>
              <a:t> on </a:t>
            </a:r>
            <a:r>
              <a:rPr lang="de-DE" sz="1600" dirty="0" err="1" smtClean="0">
                <a:solidFill>
                  <a:srgbClr val="000000"/>
                </a:solidFill>
                <a:latin typeface="Times New Roman"/>
              </a:rPr>
              <a:t>spinning</a:t>
            </a:r>
            <a:r>
              <a:rPr lang="de-DE" sz="1600" dirty="0" smtClean="0">
                <a:solidFill>
                  <a:srgbClr val="000000"/>
                </a:solidFill>
                <a:latin typeface="Times New Roman"/>
              </a:rPr>
              <a:t>-off a Study Group on </a:t>
            </a:r>
            <a:r>
              <a:rPr lang="en-US" sz="1600" dirty="0" smtClean="0">
                <a:solidFill>
                  <a:srgbClr val="000000"/>
                </a:solidFill>
                <a:latin typeface="Times New Roman"/>
              </a:rPr>
              <a:t>„ Beam switchable wireless point-to-point 40/100 </a:t>
            </a:r>
            <a:r>
              <a:rPr lang="en-US" sz="1600" dirty="0" err="1" smtClean="0">
                <a:solidFill>
                  <a:srgbClr val="000000"/>
                </a:solidFill>
                <a:latin typeface="Times New Roman"/>
              </a:rPr>
              <a:t>Gbps</a:t>
            </a:r>
            <a:r>
              <a:rPr lang="en-US" sz="1600" dirty="0" smtClean="0">
                <a:solidFill>
                  <a:srgbClr val="000000"/>
                </a:solidFill>
                <a:latin typeface="Times New Roman"/>
              </a:rPr>
              <a:t> links”</a:t>
            </a:r>
            <a:endParaRPr lang="de-DE" sz="1400" dirty="0" smtClean="0">
              <a:solidFill>
                <a:srgbClr val="000000"/>
              </a:solidFill>
              <a:latin typeface="Times New Roman"/>
            </a:endParaRPr>
          </a:p>
          <a:p>
            <a:pPr lvl="3">
              <a:buFont typeface="Arial" pitchFamily="34" charset="0"/>
              <a:buChar char="•"/>
              <a:defRPr/>
            </a:pPr>
            <a:r>
              <a:rPr lang="de-DE" sz="1400" dirty="0" err="1" smtClean="0">
                <a:solidFill>
                  <a:srgbClr val="000000"/>
                </a:solidFill>
                <a:latin typeface="Times New Roman"/>
              </a:rPr>
              <a:t>Several</a:t>
            </a:r>
            <a:r>
              <a:rPr lang="de-DE" sz="14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  <a:latin typeface="Times New Roman"/>
              </a:rPr>
              <a:t>possibilities</a:t>
            </a:r>
            <a:r>
              <a:rPr lang="de-DE" sz="14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  <a:latin typeface="Times New Roman"/>
              </a:rPr>
              <a:t>to</a:t>
            </a:r>
            <a:r>
              <a:rPr lang="de-DE" sz="14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  <a:latin typeface="Times New Roman"/>
              </a:rPr>
              <a:t>increase</a:t>
            </a:r>
            <a:r>
              <a:rPr lang="de-DE" sz="14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  <a:latin typeface="Times New Roman"/>
              </a:rPr>
              <a:t>interest</a:t>
            </a:r>
            <a:r>
              <a:rPr lang="de-DE" sz="14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  <a:latin typeface="Times New Roman"/>
              </a:rPr>
              <a:t>from</a:t>
            </a:r>
            <a:r>
              <a:rPr lang="de-DE" sz="14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  <a:latin typeface="Times New Roman"/>
              </a:rPr>
              <a:t>industry</a:t>
            </a:r>
            <a:r>
              <a:rPr lang="de-DE" sz="14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  <a:latin typeface="Times New Roman"/>
              </a:rPr>
              <a:t>have</a:t>
            </a:r>
            <a:r>
              <a:rPr lang="de-DE" sz="14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  <a:latin typeface="Times New Roman"/>
              </a:rPr>
              <a:t>been</a:t>
            </a:r>
            <a:r>
              <a:rPr lang="de-DE" sz="14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  <a:latin typeface="Times New Roman"/>
              </a:rPr>
              <a:t>discussed</a:t>
            </a:r>
            <a:endParaRPr lang="de-DE" sz="1400" dirty="0" smtClean="0">
              <a:solidFill>
                <a:srgbClr val="000000"/>
              </a:solidFill>
              <a:latin typeface="Times New Roman"/>
            </a:endParaRPr>
          </a:p>
          <a:p>
            <a:pPr lvl="3">
              <a:buFont typeface="Arial" pitchFamily="34" charset="0"/>
              <a:buChar char="•"/>
              <a:defRPr/>
            </a:pPr>
            <a:r>
              <a:rPr lang="de-DE" sz="1400" dirty="0" err="1" smtClean="0">
                <a:solidFill>
                  <a:srgbClr val="000000"/>
                </a:solidFill>
                <a:latin typeface="Times New Roman"/>
              </a:rPr>
              <a:t>Going</a:t>
            </a:r>
            <a:r>
              <a:rPr lang="de-DE" sz="14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  <a:latin typeface="Times New Roman"/>
              </a:rPr>
              <a:t>through</a:t>
            </a:r>
            <a:r>
              <a:rPr lang="de-DE" sz="14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  <a:latin typeface="Times New Roman"/>
              </a:rPr>
              <a:t>Industry</a:t>
            </a:r>
            <a:r>
              <a:rPr lang="de-DE" sz="1400" dirty="0" smtClean="0">
                <a:solidFill>
                  <a:srgbClr val="000000"/>
                </a:solidFill>
                <a:latin typeface="Times New Roman"/>
              </a:rPr>
              <a:t> Connection </a:t>
            </a:r>
            <a:r>
              <a:rPr lang="de-DE" sz="1400" dirty="0" err="1" smtClean="0">
                <a:solidFill>
                  <a:srgbClr val="000000"/>
                </a:solidFill>
                <a:latin typeface="Times New Roman"/>
              </a:rPr>
              <a:t>may</a:t>
            </a:r>
            <a:r>
              <a:rPr lang="de-DE" sz="1400" dirty="0" smtClean="0">
                <a:solidFill>
                  <a:srgbClr val="000000"/>
                </a:solidFill>
                <a:latin typeface="Times New Roman"/>
              </a:rPr>
              <a:t> not </a:t>
            </a:r>
            <a:r>
              <a:rPr lang="de-DE" sz="1400" dirty="0" err="1" smtClean="0">
                <a:solidFill>
                  <a:srgbClr val="000000"/>
                </a:solidFill>
                <a:latin typeface="Times New Roman"/>
              </a:rPr>
              <a:t>help</a:t>
            </a:r>
            <a:r>
              <a:rPr lang="de-DE" sz="1400" dirty="0" smtClean="0">
                <a:solidFill>
                  <a:srgbClr val="000000"/>
                </a:solidFill>
                <a:latin typeface="Times New Roman"/>
              </a:rPr>
              <a:t> on </a:t>
            </a:r>
            <a:r>
              <a:rPr lang="de-DE" sz="1400" dirty="0" err="1" smtClean="0">
                <a:solidFill>
                  <a:srgbClr val="000000"/>
                </a:solidFill>
                <a:latin typeface="Times New Roman"/>
              </a:rPr>
              <a:t>short-term</a:t>
            </a:r>
            <a:endParaRPr lang="de-DE" sz="1400" dirty="0" smtClean="0">
              <a:solidFill>
                <a:srgbClr val="000000"/>
              </a:solidFill>
              <a:latin typeface="Times New Roman"/>
            </a:endParaRPr>
          </a:p>
          <a:p>
            <a:pPr lvl="3">
              <a:buFont typeface="Arial" pitchFamily="34" charset="0"/>
              <a:buChar char="•"/>
              <a:defRPr/>
            </a:pPr>
            <a:r>
              <a:rPr lang="de-DE" sz="1400" dirty="0" smtClean="0">
                <a:solidFill>
                  <a:srgbClr val="000000"/>
                </a:solidFill>
                <a:latin typeface="Times New Roman"/>
              </a:rPr>
              <a:t>Next </a:t>
            </a:r>
            <a:r>
              <a:rPr lang="de-DE" sz="1400" dirty="0" err="1" smtClean="0">
                <a:solidFill>
                  <a:srgbClr val="000000"/>
                </a:solidFill>
                <a:latin typeface="Times New Roman"/>
              </a:rPr>
              <a:t>steps</a:t>
            </a:r>
            <a:r>
              <a:rPr lang="de-DE" sz="14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  <a:latin typeface="Times New Roman"/>
              </a:rPr>
              <a:t>until</a:t>
            </a:r>
            <a:r>
              <a:rPr lang="de-DE" sz="14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  <a:latin typeface="Times New Roman"/>
              </a:rPr>
              <a:t>the</a:t>
            </a:r>
            <a:r>
              <a:rPr lang="de-DE" sz="14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  <a:latin typeface="Times New Roman"/>
              </a:rPr>
              <a:t>Genenva</a:t>
            </a:r>
            <a:r>
              <a:rPr lang="de-DE" sz="14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  <a:latin typeface="Times New Roman"/>
              </a:rPr>
              <a:t>Plenary</a:t>
            </a:r>
            <a:endParaRPr lang="de-DE" sz="1400" dirty="0" smtClean="0">
              <a:solidFill>
                <a:srgbClr val="000000"/>
              </a:solidFill>
              <a:latin typeface="Times New Roman"/>
            </a:endParaRPr>
          </a:p>
          <a:p>
            <a:pPr lvl="4">
              <a:buFont typeface="Arial" pitchFamily="34" charset="0"/>
              <a:buChar char="•"/>
              <a:defRPr/>
            </a:pPr>
            <a:r>
              <a:rPr lang="de-DE" sz="1400" dirty="0" err="1" smtClean="0">
                <a:solidFill>
                  <a:srgbClr val="000000"/>
                </a:solidFill>
                <a:latin typeface="Times New Roman"/>
              </a:rPr>
              <a:t>Direct</a:t>
            </a:r>
            <a:r>
              <a:rPr lang="de-DE" sz="14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  <a:latin typeface="Times New Roman"/>
              </a:rPr>
              <a:t>approach</a:t>
            </a:r>
            <a:r>
              <a:rPr lang="de-DE" sz="1400" dirty="0" smtClean="0">
                <a:solidFill>
                  <a:srgbClr val="000000"/>
                </a:solidFill>
                <a:latin typeface="Times New Roman"/>
              </a:rPr>
              <a:t> of potential </a:t>
            </a:r>
            <a:r>
              <a:rPr lang="de-DE" sz="1400" dirty="0" err="1" smtClean="0">
                <a:solidFill>
                  <a:srgbClr val="000000"/>
                </a:solidFill>
                <a:latin typeface="Times New Roman"/>
              </a:rPr>
              <a:t>users</a:t>
            </a:r>
            <a:r>
              <a:rPr lang="de-DE" sz="14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  <a:latin typeface="Times New Roman"/>
              </a:rPr>
              <a:t>for</a:t>
            </a:r>
            <a:r>
              <a:rPr lang="de-DE" sz="1400" dirty="0" smtClean="0">
                <a:solidFill>
                  <a:srgbClr val="000000"/>
                </a:solidFill>
                <a:latin typeface="Times New Roman"/>
              </a:rPr>
              <a:t> a </a:t>
            </a:r>
            <a:r>
              <a:rPr lang="de-DE" sz="1400" dirty="0" err="1" smtClean="0">
                <a:solidFill>
                  <a:srgbClr val="000000"/>
                </a:solidFill>
                <a:latin typeface="Times New Roman"/>
              </a:rPr>
              <a:t>presentation</a:t>
            </a:r>
            <a:r>
              <a:rPr lang="de-DE" sz="14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  <a:latin typeface="Times New Roman"/>
              </a:rPr>
              <a:t>at</a:t>
            </a:r>
            <a:r>
              <a:rPr lang="de-DE" sz="14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  <a:latin typeface="Times New Roman"/>
              </a:rPr>
              <a:t>Geneva</a:t>
            </a:r>
            <a:r>
              <a:rPr lang="de-DE" sz="14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  <a:latin typeface="Times New Roman"/>
              </a:rPr>
              <a:t>or</a:t>
            </a:r>
            <a:r>
              <a:rPr lang="de-DE" sz="1400" dirty="0" smtClean="0">
                <a:solidFill>
                  <a:srgbClr val="000000"/>
                </a:solidFill>
                <a:latin typeface="Times New Roman"/>
              </a:rPr>
              <a:t> a </a:t>
            </a:r>
            <a:r>
              <a:rPr lang="de-DE" sz="1400" dirty="0" err="1" smtClean="0">
                <a:solidFill>
                  <a:srgbClr val="000000"/>
                </a:solidFill>
                <a:latin typeface="Times New Roman"/>
              </a:rPr>
              <a:t>at</a:t>
            </a:r>
            <a:r>
              <a:rPr lang="de-DE" sz="1400" dirty="0" smtClean="0">
                <a:solidFill>
                  <a:srgbClr val="000000"/>
                </a:solidFill>
                <a:latin typeface="Times New Roman"/>
              </a:rPr>
              <a:t> least in a </a:t>
            </a:r>
            <a:r>
              <a:rPr lang="de-DE" sz="1400" dirty="0" err="1" smtClean="0">
                <a:solidFill>
                  <a:srgbClr val="000000"/>
                </a:solidFill>
                <a:latin typeface="Times New Roman"/>
              </a:rPr>
              <a:t>Telco</a:t>
            </a:r>
            <a:r>
              <a:rPr lang="de-DE" sz="14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  <a:latin typeface="Times New Roman"/>
              </a:rPr>
              <a:t>before</a:t>
            </a:r>
            <a:r>
              <a:rPr lang="de-DE" sz="14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  <a:latin typeface="Times New Roman"/>
              </a:rPr>
              <a:t>the</a:t>
            </a:r>
            <a:r>
              <a:rPr lang="de-DE" sz="14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  <a:latin typeface="Times New Roman"/>
              </a:rPr>
              <a:t>Geneva</a:t>
            </a:r>
            <a:r>
              <a:rPr lang="de-DE" sz="1400" dirty="0" smtClean="0">
                <a:solidFill>
                  <a:srgbClr val="000000"/>
                </a:solidFill>
                <a:latin typeface="Times New Roman"/>
              </a:rPr>
              <a:t> Meeting</a:t>
            </a:r>
          </a:p>
          <a:p>
            <a:pPr lvl="4">
              <a:buFont typeface="Arial" pitchFamily="34" charset="0"/>
              <a:buChar char="•"/>
              <a:defRPr/>
            </a:pPr>
            <a:r>
              <a:rPr lang="de-DE" sz="1400" dirty="0" err="1" smtClean="0">
                <a:solidFill>
                  <a:srgbClr val="000000"/>
                </a:solidFill>
                <a:latin typeface="Times New Roman"/>
              </a:rPr>
              <a:t>For</a:t>
            </a:r>
            <a:r>
              <a:rPr lang="de-DE" sz="14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  <a:latin typeface="Times New Roman"/>
              </a:rPr>
              <a:t>the</a:t>
            </a:r>
            <a:r>
              <a:rPr lang="de-DE" sz="14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  <a:latin typeface="Times New Roman"/>
              </a:rPr>
              <a:t>data</a:t>
            </a:r>
            <a:r>
              <a:rPr lang="de-DE" sz="14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  <a:latin typeface="Times New Roman"/>
              </a:rPr>
              <a:t>center</a:t>
            </a:r>
            <a:r>
              <a:rPr lang="de-DE" sz="14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  <a:latin typeface="Times New Roman"/>
              </a:rPr>
              <a:t>application</a:t>
            </a:r>
            <a:r>
              <a:rPr lang="de-DE" sz="14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  <a:latin typeface="Times New Roman"/>
              </a:rPr>
              <a:t>setting</a:t>
            </a:r>
            <a:r>
              <a:rPr lang="de-DE" sz="14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  <a:latin typeface="Times New Roman"/>
              </a:rPr>
              <a:t>up</a:t>
            </a:r>
            <a:r>
              <a:rPr lang="de-DE" sz="1400" dirty="0" smtClean="0">
                <a:solidFill>
                  <a:srgbClr val="000000"/>
                </a:solidFill>
                <a:latin typeface="Times New Roman"/>
              </a:rPr>
              <a:t> a link </a:t>
            </a:r>
            <a:r>
              <a:rPr lang="de-DE" sz="1400" dirty="0" err="1" smtClean="0">
                <a:solidFill>
                  <a:srgbClr val="000000"/>
                </a:solidFill>
                <a:latin typeface="Times New Roman"/>
              </a:rPr>
              <a:t>with</a:t>
            </a:r>
            <a:r>
              <a:rPr lang="de-DE" sz="1400" dirty="0" smtClean="0">
                <a:solidFill>
                  <a:srgbClr val="000000"/>
                </a:solidFill>
                <a:latin typeface="Times New Roman"/>
              </a:rPr>
              <a:t> 802.3 </a:t>
            </a:r>
          </a:p>
          <a:p>
            <a:pPr lvl="4">
              <a:buFont typeface="Arial" pitchFamily="34" charset="0"/>
              <a:buChar char="•"/>
              <a:defRPr/>
            </a:pPr>
            <a:r>
              <a:rPr lang="de-DE" sz="1400" dirty="0" err="1" smtClean="0">
                <a:solidFill>
                  <a:srgbClr val="000000"/>
                </a:solidFill>
                <a:latin typeface="Times New Roman"/>
              </a:rPr>
              <a:t>Preparation</a:t>
            </a:r>
            <a:r>
              <a:rPr lang="de-DE" sz="1400" dirty="0" smtClean="0">
                <a:solidFill>
                  <a:srgbClr val="000000"/>
                </a:solidFill>
                <a:latin typeface="Times New Roman"/>
              </a:rPr>
              <a:t> of a </a:t>
            </a:r>
            <a:r>
              <a:rPr lang="de-DE" sz="1400" dirty="0" err="1" smtClean="0">
                <a:solidFill>
                  <a:srgbClr val="000000"/>
                </a:solidFill>
                <a:latin typeface="Times New Roman"/>
              </a:rPr>
              <a:t>more</a:t>
            </a:r>
            <a:r>
              <a:rPr lang="de-DE" sz="14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  <a:latin typeface="Times New Roman"/>
              </a:rPr>
              <a:t>detailed</a:t>
            </a:r>
            <a:r>
              <a:rPr lang="de-DE" sz="14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  <a:latin typeface="Times New Roman"/>
              </a:rPr>
              <a:t>presentation</a:t>
            </a:r>
            <a:r>
              <a:rPr lang="de-DE" sz="1400" dirty="0" smtClean="0">
                <a:solidFill>
                  <a:srgbClr val="000000"/>
                </a:solidFill>
                <a:latin typeface="Times New Roman"/>
              </a:rPr>
              <a:t> on </a:t>
            </a:r>
            <a:r>
              <a:rPr lang="de-DE" sz="1400" dirty="0" err="1" smtClean="0">
                <a:solidFill>
                  <a:srgbClr val="000000"/>
                </a:solidFill>
                <a:latin typeface="Times New Roman"/>
              </a:rPr>
              <a:t>wireless</a:t>
            </a:r>
            <a:r>
              <a:rPr lang="de-DE" sz="14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  <a:latin typeface="Times New Roman"/>
              </a:rPr>
              <a:t>data</a:t>
            </a:r>
            <a:r>
              <a:rPr lang="de-DE" sz="14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  <a:latin typeface="Times New Roman"/>
              </a:rPr>
              <a:t>centers</a:t>
            </a:r>
            <a:r>
              <a:rPr lang="de-DE" sz="14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  <a:latin typeface="Times New Roman"/>
              </a:rPr>
              <a:t>for</a:t>
            </a:r>
            <a:r>
              <a:rPr lang="de-DE" sz="14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  <a:latin typeface="Times New Roman"/>
              </a:rPr>
              <a:t>the</a:t>
            </a:r>
            <a:r>
              <a:rPr lang="de-DE" sz="14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  <a:latin typeface="Times New Roman"/>
              </a:rPr>
              <a:t>Geneva</a:t>
            </a:r>
            <a:r>
              <a:rPr lang="de-DE" sz="14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  <a:latin typeface="Times New Roman"/>
              </a:rPr>
              <a:t>meeting</a:t>
            </a:r>
            <a:endParaRPr lang="de-DE" sz="1400" dirty="0" smtClean="0">
              <a:solidFill>
                <a:srgbClr val="000000"/>
              </a:solidFill>
              <a:latin typeface="Times New Roman"/>
            </a:endParaRPr>
          </a:p>
          <a:p>
            <a:pPr lvl="3">
              <a:buFont typeface="Arial" pitchFamily="34" charset="0"/>
              <a:buChar char="•"/>
              <a:defRPr/>
            </a:pPr>
            <a:r>
              <a:rPr lang="de-DE" sz="1400" dirty="0" err="1" smtClean="0">
                <a:solidFill>
                  <a:srgbClr val="000000"/>
                </a:solidFill>
                <a:latin typeface="Times New Roman"/>
              </a:rPr>
              <a:t>At</a:t>
            </a:r>
            <a:r>
              <a:rPr lang="de-DE" sz="1400" dirty="0" smtClean="0">
                <a:solidFill>
                  <a:srgbClr val="000000"/>
                </a:solidFill>
                <a:latin typeface="Times New Roman"/>
              </a:rPr>
              <a:t>  </a:t>
            </a:r>
            <a:r>
              <a:rPr lang="de-DE" sz="1400" dirty="0" err="1" smtClean="0">
                <a:solidFill>
                  <a:srgbClr val="000000"/>
                </a:solidFill>
                <a:latin typeface="Times New Roman"/>
              </a:rPr>
              <a:t>Geneva</a:t>
            </a:r>
            <a:r>
              <a:rPr lang="de-DE" sz="14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  <a:latin typeface="Times New Roman"/>
              </a:rPr>
              <a:t>checking</a:t>
            </a:r>
            <a:r>
              <a:rPr lang="de-DE" sz="14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  <a:latin typeface="Times New Roman"/>
              </a:rPr>
              <a:t>status</a:t>
            </a:r>
            <a:r>
              <a:rPr lang="de-DE" sz="14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  <a:latin typeface="Times New Roman"/>
              </a:rPr>
              <a:t>to</a:t>
            </a:r>
            <a:r>
              <a:rPr lang="de-DE" sz="14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  <a:latin typeface="Times New Roman"/>
              </a:rPr>
              <a:t>make</a:t>
            </a:r>
            <a:r>
              <a:rPr lang="de-DE" sz="1400" dirty="0" smtClean="0">
                <a:solidFill>
                  <a:srgbClr val="000000"/>
                </a:solidFill>
                <a:latin typeface="Times New Roman"/>
              </a:rPr>
              <a:t> a </a:t>
            </a:r>
            <a:r>
              <a:rPr lang="de-DE" sz="1400" dirty="0" err="1" smtClean="0">
                <a:solidFill>
                  <a:srgbClr val="000000"/>
                </a:solidFill>
                <a:latin typeface="Times New Roman"/>
              </a:rPr>
              <a:t>motion</a:t>
            </a:r>
            <a:r>
              <a:rPr lang="de-DE" sz="14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  <a:latin typeface="Times New Roman"/>
              </a:rPr>
              <a:t>towards</a:t>
            </a:r>
            <a:r>
              <a:rPr lang="de-DE" sz="1400" dirty="0" smtClean="0">
                <a:solidFill>
                  <a:srgbClr val="000000"/>
                </a:solidFill>
                <a:latin typeface="Times New Roman"/>
              </a:rPr>
              <a:t> a Study Group</a:t>
            </a:r>
          </a:p>
          <a:p>
            <a:pPr lvl="3">
              <a:buFont typeface="Arial" pitchFamily="34" charset="0"/>
              <a:buChar char="•"/>
              <a:defRPr/>
            </a:pPr>
            <a:endParaRPr lang="de-DE" sz="1400" dirty="0" smtClean="0">
              <a:solidFill>
                <a:srgbClr val="000000"/>
              </a:solidFill>
              <a:latin typeface="Times New Roman"/>
            </a:endParaRPr>
          </a:p>
          <a:p>
            <a:pPr lvl="2">
              <a:buFont typeface="Arial" pitchFamily="34" charset="0"/>
              <a:buChar char="•"/>
              <a:defRPr/>
            </a:pPr>
            <a:endParaRPr lang="de-DE" sz="1600" dirty="0" smtClean="0">
              <a:solidFill>
                <a:srgbClr val="000000"/>
              </a:solidFill>
              <a:latin typeface="Times New Roman"/>
            </a:endParaRPr>
          </a:p>
          <a:p>
            <a:pPr indent="11113">
              <a:spcBef>
                <a:spcPts val="600"/>
              </a:spcBef>
              <a:spcAft>
                <a:spcPts val="0"/>
              </a:spcAft>
              <a:buNone/>
            </a:pPr>
            <a:endParaRPr lang="de-DE" sz="1600" dirty="0" smtClean="0">
              <a:latin typeface="Times New Roman"/>
              <a:ea typeface="Times New Roman"/>
            </a:endParaRPr>
          </a:p>
          <a:p>
            <a:endParaRPr lang="de-DE" dirty="0" smtClean="0"/>
          </a:p>
          <a:p>
            <a:pPr>
              <a:buFont typeface="Arial" pitchFamily="34" charset="0"/>
              <a:buChar char="•"/>
              <a:defRPr/>
            </a:pPr>
            <a:endParaRPr lang="de-DE" sz="600" dirty="0" smtClean="0">
              <a:latin typeface="+mj-lt"/>
            </a:endParaRPr>
          </a:p>
          <a:p>
            <a:pPr>
              <a:buNone/>
              <a:defRPr/>
            </a:pPr>
            <a:r>
              <a:rPr lang="en-US" sz="1800" b="1" dirty="0" smtClean="0">
                <a:latin typeface="+mj-lt"/>
              </a:rPr>
              <a:t>	</a:t>
            </a:r>
            <a:endParaRPr lang="de-DE" sz="1800" dirty="0" smtClean="0">
              <a:latin typeface="+mj-lt"/>
            </a:endParaRPr>
          </a:p>
          <a:p>
            <a:pPr>
              <a:buFontTx/>
              <a:buNone/>
              <a:defRPr/>
            </a:pPr>
            <a:endParaRPr lang="de-DE" sz="1800" dirty="0">
              <a:latin typeface="+mj-lt"/>
            </a:endParaRPr>
          </a:p>
        </p:txBody>
      </p:sp>
      <p:sp>
        <p:nvSpPr>
          <p:cNvPr id="14339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March 2013</a:t>
            </a:r>
          </a:p>
        </p:txBody>
      </p:sp>
      <p:sp>
        <p:nvSpPr>
          <p:cNvPr id="14340" name="Fußzeilenplatzhalt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Thomas Kürner, TU Braunschweig</a:t>
            </a:r>
          </a:p>
        </p:txBody>
      </p:sp>
      <p:sp>
        <p:nvSpPr>
          <p:cNvPr id="14341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D96152A4-2865-47F8-B4F7-DE583E80CDE2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4342" name="Text Box 4"/>
          <p:cNvSpPr txBox="1">
            <a:spLocks noChangeArrowheads="1"/>
          </p:cNvSpPr>
          <p:nvPr/>
        </p:nvSpPr>
        <p:spPr bwMode="auto">
          <a:xfrm>
            <a:off x="1219200" y="762000"/>
            <a:ext cx="71681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3300"/>
                </a:solidFill>
              </a:rPr>
              <a:t>Closing Plenary Meeting </a:t>
            </a:r>
            <a:r>
              <a:rPr lang="en-US" sz="2400" dirty="0" smtClean="0">
                <a:solidFill>
                  <a:srgbClr val="FF3300"/>
                </a:solidFill>
              </a:rPr>
              <a:t>Report </a:t>
            </a:r>
            <a:r>
              <a:rPr lang="en-US" sz="2400" dirty="0">
                <a:solidFill>
                  <a:srgbClr val="FF3300"/>
                </a:solidFill>
              </a:rPr>
              <a:t>for IG THz Group </a:t>
            </a:r>
            <a:r>
              <a:rPr lang="en-US" sz="2400" dirty="0" smtClean="0">
                <a:solidFill>
                  <a:srgbClr val="FF3300"/>
                </a:solidFill>
              </a:rPr>
              <a:t>(3/3)</a:t>
            </a:r>
            <a:endParaRPr lang="en-US" sz="24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EEE-P802_15">
  <a:themeElements>
    <a:clrScheme name="IEEE-P802_15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IEEE-P802_15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IEEE-P802_15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P802_15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EEE-P802_15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P802_15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P802_15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P802_15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P802_15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IEEE-P802_15</Template>
  <TotalTime>0</TotalTime>
  <Words>291</Words>
  <Application>Microsoft Office PowerPoint</Application>
  <PresentationFormat>Bildschirmpräsentation (4:3)</PresentationFormat>
  <Paragraphs>62</Paragraphs>
  <Slides>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4" baseType="lpstr">
      <vt:lpstr>IEEE-P802_15</vt:lpstr>
      <vt:lpstr>Folie 1</vt:lpstr>
      <vt:lpstr>Folie 2</vt:lpstr>
      <vt:lpstr>Folie 3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Call for THz Contributions</dc:title>
  <dc:creator>Richard D Roberts</dc:creator>
  <dc:description>802.15-08/0060r1</dc:description>
  <cp:lastModifiedBy>Thomas Kürner</cp:lastModifiedBy>
  <cp:revision>110</cp:revision>
  <cp:lastPrinted>1998-02-10T13:28:06Z</cp:lastPrinted>
  <dcterms:created xsi:type="dcterms:W3CDTF">2007-10-22T16:21:18Z</dcterms:created>
  <dcterms:modified xsi:type="dcterms:W3CDTF">2013-03-21T14:43:17Z</dcterms:modified>
</cp:coreProperties>
</file>