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12"/>
  </p:notesMasterIdLst>
  <p:handoutMasterIdLst>
    <p:handoutMasterId r:id="rId13"/>
  </p:handoutMasterIdLst>
  <p:sldIdLst>
    <p:sldId id="342" r:id="rId2"/>
    <p:sldId id="407" r:id="rId3"/>
    <p:sldId id="430" r:id="rId4"/>
    <p:sldId id="432" r:id="rId5"/>
    <p:sldId id="433" r:id="rId6"/>
    <p:sldId id="434" r:id="rId7"/>
    <p:sldId id="435" r:id="rId8"/>
    <p:sldId id="422" r:id="rId9"/>
    <p:sldId id="429" r:id="rId10"/>
    <p:sldId id="436" r:id="rId11"/>
  </p:sldIdLst>
  <p:sldSz cx="9144000" cy="6858000" type="screen4x3"/>
  <p:notesSz cx="6797675" cy="987425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9900"/>
    <a:srgbClr val="FF0000"/>
    <a:srgbClr val="0000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739" autoAdjust="0"/>
    <p:restoredTop sz="99663" autoAdjust="0"/>
  </p:normalViewPr>
  <p:slideViewPr>
    <p:cSldViewPr>
      <p:cViewPr varScale="1">
        <p:scale>
          <a:sx n="70" d="100"/>
          <a:sy n="70" d="100"/>
        </p:scale>
        <p:origin x="-1200" y="-108"/>
      </p:cViewPr>
      <p:guideLst>
        <p:guide orient="horz" pos="2160"/>
        <p:guide pos="2880"/>
      </p:guideLst>
    </p:cSldViewPr>
  </p:slideViewPr>
  <p:notesTextViewPr>
    <p:cViewPr>
      <p:scale>
        <a:sx n="100" d="100"/>
        <a:sy n="100" d="100"/>
      </p:scale>
      <p:origin x="0" y="0"/>
    </p:cViewPr>
  </p:notesTextViewPr>
  <p:sorterViewPr>
    <p:cViewPr>
      <p:scale>
        <a:sx n="200" d="100"/>
        <a:sy n="200" d="100"/>
      </p:scale>
      <p:origin x="0" y="0"/>
    </p:cViewPr>
  </p:sorterViewPr>
  <p:notesViewPr>
    <p:cSldViewPr>
      <p:cViewPr>
        <p:scale>
          <a:sx n="120" d="100"/>
          <a:sy n="120" d="100"/>
        </p:scale>
        <p:origin x="-1146" y="-72"/>
      </p:cViewPr>
      <p:guideLst>
        <p:guide orient="horz" pos="3110"/>
        <p:guide pos="214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75038" y="200025"/>
            <a:ext cx="26416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681038" y="200025"/>
            <a:ext cx="2265362"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078288" y="9556750"/>
            <a:ext cx="2116137" cy="1539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644775" y="9556750"/>
            <a:ext cx="1357313" cy="1539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pPr>
              <a:defRPr/>
            </a:pPr>
            <a:r>
              <a:rPr lang="en-US" altLang="ko-KR"/>
              <a:t>Page </a:t>
            </a:r>
            <a:fld id="{E988F2E2-922E-431E-B06C-4EE79B7F5B83}" type="slidenum">
              <a:rPr lang="en-US" altLang="ko-KR"/>
              <a:pPr>
                <a:defRPr/>
              </a:pPr>
              <a:t>‹#›</a:t>
            </a:fld>
            <a:endParaRPr lang="en-US" altLang="ko-KR"/>
          </a:p>
        </p:txBody>
      </p:sp>
      <p:sp>
        <p:nvSpPr>
          <p:cNvPr id="36870" name="Line 6"/>
          <p:cNvSpPr>
            <a:spLocks noChangeShapeType="1"/>
          </p:cNvSpPr>
          <p:nvPr/>
        </p:nvSpPr>
        <p:spPr bwMode="auto">
          <a:xfrm>
            <a:off x="679450" y="412750"/>
            <a:ext cx="5438775"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6871" name="Rectangle 7"/>
          <p:cNvSpPr>
            <a:spLocks noChangeArrowheads="1"/>
          </p:cNvSpPr>
          <p:nvPr/>
        </p:nvSpPr>
        <p:spPr bwMode="auto">
          <a:xfrm>
            <a:off x="679450" y="9556750"/>
            <a:ext cx="698500" cy="369888"/>
          </a:xfrm>
          <a:prstGeom prst="rect">
            <a:avLst/>
          </a:prstGeom>
          <a:noFill/>
          <a:ln w="9525">
            <a:noFill/>
            <a:miter lim="800000"/>
            <a:headEnd/>
            <a:tailEnd/>
          </a:ln>
        </p:spPr>
        <p:txBody>
          <a:bodyPr lIns="0" tIns="0" rIns="0" bIns="0">
            <a:spAutoFit/>
          </a:bodyPr>
          <a:lstStyle/>
          <a:p>
            <a:pPr defTabSz="933450"/>
            <a:r>
              <a:rPr lang="en-US" altLang="ko-KR">
                <a:ea typeface="굴림" pitchFamily="34" charset="-127"/>
              </a:rPr>
              <a:t>Submission</a:t>
            </a:r>
          </a:p>
        </p:txBody>
      </p:sp>
      <p:sp>
        <p:nvSpPr>
          <p:cNvPr id="36872" name="Line 8"/>
          <p:cNvSpPr>
            <a:spLocks noChangeShapeType="1"/>
          </p:cNvSpPr>
          <p:nvPr/>
        </p:nvSpPr>
        <p:spPr bwMode="auto">
          <a:xfrm>
            <a:off x="679450" y="9545638"/>
            <a:ext cx="5589588" cy="0"/>
          </a:xfrm>
          <a:prstGeom prst="line">
            <a:avLst/>
          </a:prstGeom>
          <a:noFill/>
          <a:ln w="12700">
            <a:solidFill>
              <a:schemeClr val="tx1"/>
            </a:solidFill>
            <a:round/>
            <a:headEnd type="none" w="sm" len="sm"/>
            <a:tailEnd type="none" w="sm" len="sm"/>
          </a:ln>
        </p:spPr>
        <p:txBody>
          <a:bodyPr wrap="none" anchor="ctr"/>
          <a:lstStyle/>
          <a:p>
            <a:endParaRPr lang="en-US"/>
          </a:p>
        </p:txBody>
      </p:sp>
    </p:spTree>
    <p:extLst>
      <p:ext uri="{BB962C8B-B14F-4D97-AF65-F5344CB8AC3E}">
        <p14:creationId xmlns:p14="http://schemas.microsoft.com/office/powerpoint/2010/main" xmlns="" val="30222895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98838" y="115888"/>
            <a:ext cx="2759075"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41350" y="115888"/>
            <a:ext cx="2682875"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pPr>
              <a:defRPr/>
            </a:pPr>
            <a:r>
              <a:rPr lang="en-US" altLang="ko-KR"/>
              <a:t>&lt;month year&gt;</a:t>
            </a:r>
          </a:p>
        </p:txBody>
      </p:sp>
      <p:sp>
        <p:nvSpPr>
          <p:cNvPr id="32772" name="Rectangle 4"/>
          <p:cNvSpPr>
            <a:spLocks noGrp="1" noRot="1" noChangeAspect="1" noChangeArrowheads="1" noTextEdit="1"/>
          </p:cNvSpPr>
          <p:nvPr>
            <p:ph type="sldImg" idx="2"/>
          </p:nvPr>
        </p:nvSpPr>
        <p:spPr bwMode="auto">
          <a:xfrm>
            <a:off x="938213" y="746125"/>
            <a:ext cx="4921250" cy="369093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06463" y="4691063"/>
            <a:ext cx="4984750" cy="44434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697288" y="9559925"/>
            <a:ext cx="24606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2876550" y="9559925"/>
            <a:ext cx="785813"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pPr>
              <a:defRPr/>
            </a:pPr>
            <a:r>
              <a:rPr lang="en-US" altLang="ko-KR"/>
              <a:t>Page </a:t>
            </a:r>
            <a:fld id="{4C9BD0D1-A2EC-4FF9-9E14-97B5F050AA57}" type="slidenum">
              <a:rPr lang="en-US" altLang="ko-KR"/>
              <a:pPr>
                <a:defRPr/>
              </a:pPr>
              <a:t>‹#›</a:t>
            </a:fld>
            <a:endParaRPr lang="en-US" altLang="ko-KR"/>
          </a:p>
        </p:txBody>
      </p:sp>
      <p:sp>
        <p:nvSpPr>
          <p:cNvPr id="32776" name="Rectangle 8"/>
          <p:cNvSpPr>
            <a:spLocks noChangeArrowheads="1"/>
          </p:cNvSpPr>
          <p:nvPr/>
        </p:nvSpPr>
        <p:spPr bwMode="auto">
          <a:xfrm>
            <a:off x="709613" y="9559925"/>
            <a:ext cx="696912" cy="369888"/>
          </a:xfrm>
          <a:prstGeom prst="rect">
            <a:avLst/>
          </a:prstGeom>
          <a:noFill/>
          <a:ln w="9525">
            <a:noFill/>
            <a:miter lim="800000"/>
            <a:headEnd/>
            <a:tailEnd/>
          </a:ln>
        </p:spPr>
        <p:txBody>
          <a:bodyPr lIns="0" tIns="0" rIns="0" bIns="0">
            <a:spAutoFit/>
          </a:bodyPr>
          <a:lstStyle/>
          <a:p>
            <a:r>
              <a:rPr lang="en-US" altLang="ko-KR">
                <a:ea typeface="굴림" pitchFamily="34" charset="-127"/>
              </a:rPr>
              <a:t>Submission</a:t>
            </a:r>
          </a:p>
        </p:txBody>
      </p:sp>
      <p:sp>
        <p:nvSpPr>
          <p:cNvPr id="32777" name="Line 9"/>
          <p:cNvSpPr>
            <a:spLocks noChangeShapeType="1"/>
          </p:cNvSpPr>
          <p:nvPr/>
        </p:nvSpPr>
        <p:spPr bwMode="auto">
          <a:xfrm>
            <a:off x="709613" y="9558338"/>
            <a:ext cx="537845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32778" name="Line 10"/>
          <p:cNvSpPr>
            <a:spLocks noChangeShapeType="1"/>
          </p:cNvSpPr>
          <p:nvPr/>
        </p:nvSpPr>
        <p:spPr bwMode="auto">
          <a:xfrm>
            <a:off x="635000" y="315913"/>
            <a:ext cx="5527675" cy="0"/>
          </a:xfrm>
          <a:prstGeom prst="line">
            <a:avLst/>
          </a:prstGeom>
          <a:noFill/>
          <a:ln w="12700">
            <a:solidFill>
              <a:schemeClr val="tx1"/>
            </a:solidFill>
            <a:round/>
            <a:headEnd type="none" w="sm" len="sm"/>
            <a:tailEnd type="none" w="sm" len="sm"/>
          </a:ln>
        </p:spPr>
        <p:txBody>
          <a:bodyPr wrap="none" anchor="ctr"/>
          <a:lstStyle/>
          <a:p>
            <a:endParaRPr lang="en-US"/>
          </a:p>
        </p:txBody>
      </p:sp>
    </p:spTree>
    <p:extLst>
      <p:ext uri="{BB962C8B-B14F-4D97-AF65-F5344CB8AC3E}">
        <p14:creationId xmlns:p14="http://schemas.microsoft.com/office/powerpoint/2010/main" xmlns="" val="95253730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noFill/>
          <a:ln/>
        </p:spPr>
        <p:txBody>
          <a:bodyPr/>
          <a:lstStyle/>
          <a:p>
            <a:endParaRPr lang="ko-KR" altLang="en-US" dirty="0" smtClean="0">
              <a:ea typeface="굴림" pitchFamily="34" charset="-127"/>
            </a:endParaRPr>
          </a:p>
        </p:txBody>
      </p:sp>
      <p:sp>
        <p:nvSpPr>
          <p:cNvPr id="33796" name="Header Placeholder 3"/>
          <p:cNvSpPr>
            <a:spLocks noGrp="1"/>
          </p:cNvSpPr>
          <p:nvPr>
            <p:ph type="hdr" sz="quarter"/>
          </p:nvPr>
        </p:nvSpPr>
        <p:spPr>
          <a:xfrm>
            <a:off x="3398838" y="-100013"/>
            <a:ext cx="2759075" cy="431801"/>
          </a:xfrm>
          <a:noFill/>
        </p:spPr>
        <p:txBody>
          <a:bodyPr/>
          <a:lstStyle/>
          <a:p>
            <a:r>
              <a:rPr lang="en-US" altLang="ko-KR" dirty="0" smtClean="0">
                <a:ea typeface="굴림" pitchFamily="34" charset="-127"/>
              </a:rPr>
              <a:t>doc.: IEEE 802.15-09-0114-00-004g-Trends-in-SUN-capacity</a:t>
            </a:r>
          </a:p>
        </p:txBody>
      </p:sp>
      <p:sp>
        <p:nvSpPr>
          <p:cNvPr id="33797" name="Date Placeholder 4"/>
          <p:cNvSpPr>
            <a:spLocks noGrp="1"/>
          </p:cNvSpPr>
          <p:nvPr>
            <p:ph type="dt" sz="quarter" idx="1"/>
          </p:nvPr>
        </p:nvSpPr>
        <p:spPr>
          <a:noFill/>
        </p:spPr>
        <p:txBody>
          <a:bodyPr/>
          <a:lstStyle/>
          <a:p>
            <a:r>
              <a:rPr lang="en-US" altLang="ko-KR" dirty="0" smtClean="0">
                <a:ea typeface="굴림" pitchFamily="34" charset="-127"/>
              </a:rPr>
              <a:t>&lt;month year&gt;</a:t>
            </a:r>
          </a:p>
        </p:txBody>
      </p:sp>
      <p:sp>
        <p:nvSpPr>
          <p:cNvPr id="33798" name="Footer Placeholder 5"/>
          <p:cNvSpPr>
            <a:spLocks noGrp="1"/>
          </p:cNvSpPr>
          <p:nvPr>
            <p:ph type="ftr" sz="quarter" idx="4"/>
          </p:nvPr>
        </p:nvSpPr>
        <p:spPr>
          <a:xfrm>
            <a:off x="3697288" y="9559925"/>
            <a:ext cx="2460625" cy="369888"/>
          </a:xfrm>
          <a:noFill/>
        </p:spPr>
        <p:txBody>
          <a:bodyPr/>
          <a:lstStyle/>
          <a:p>
            <a:pPr lvl="4"/>
            <a:r>
              <a:rPr lang="en-US" altLang="ko-KR" dirty="0" smtClean="0">
                <a:ea typeface="굴림" pitchFamily="34" charset="-127"/>
              </a:rPr>
              <a:t>Emmanuel </a:t>
            </a:r>
            <a:r>
              <a:rPr lang="en-US" altLang="ko-KR" dirty="0" err="1" smtClean="0">
                <a:ea typeface="굴림" pitchFamily="34" charset="-127"/>
              </a:rPr>
              <a:t>Monnerie</a:t>
            </a:r>
            <a:r>
              <a:rPr lang="en-US" altLang="ko-KR" smtClean="0">
                <a:ea typeface="굴림" pitchFamily="34" charset="-127"/>
              </a:rPr>
              <a:t>, Landis+Gyr</a:t>
            </a:r>
          </a:p>
        </p:txBody>
      </p:sp>
      <p:sp>
        <p:nvSpPr>
          <p:cNvPr id="33799" name="Slide Number Placeholder 6"/>
          <p:cNvSpPr>
            <a:spLocks noGrp="1"/>
          </p:cNvSpPr>
          <p:nvPr>
            <p:ph type="sldNum" sz="quarter" idx="5"/>
          </p:nvPr>
        </p:nvSpPr>
        <p:spPr>
          <a:noFill/>
        </p:spPr>
        <p:txBody>
          <a:bodyPr/>
          <a:lstStyle/>
          <a:p>
            <a:r>
              <a:rPr lang="en-US" altLang="ko-KR" smtClean="0">
                <a:ea typeface="굴림" pitchFamily="34" charset="-127"/>
              </a:rPr>
              <a:t>Page </a:t>
            </a:r>
            <a:fld id="{C52D869C-468D-417E-BA4A-90AEA20123A4}" type="slidenum">
              <a:rPr lang="en-US" altLang="ko-KR" smtClean="0">
                <a:ea typeface="굴림" pitchFamily="34" charset="-127"/>
              </a:rPr>
              <a:pPr/>
              <a:t>1</a:t>
            </a:fld>
            <a:endParaRPr lang="en-US" altLang="ko-KR" smtClean="0">
              <a:ea typeface="굴림" pitchFamily="34" charset="-127"/>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764704"/>
            <a:ext cx="7772400" cy="864096"/>
          </a:xfrm>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a:xfrm>
            <a:off x="685800" y="1772816"/>
            <a:ext cx="7772400" cy="4323184"/>
          </a:xfrm>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dirty="0" smtClean="0"/>
              <a:t>마스터 텍스트 스타일을 편집합니다</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dirty="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836613"/>
            <a:ext cx="7772400" cy="792162"/>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00213"/>
            <a:ext cx="7772400" cy="439578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31" name="Rectangle 7"/>
          <p:cNvSpPr>
            <a:spLocks noChangeArrowheads="1"/>
          </p:cNvSpPr>
          <p:nvPr/>
        </p:nvSpPr>
        <p:spPr bwMode="auto">
          <a:xfrm>
            <a:off x="685800" y="397331"/>
            <a:ext cx="7772400" cy="215444"/>
          </a:xfrm>
          <a:prstGeom prst="rect">
            <a:avLst/>
          </a:prstGeom>
          <a:noFill/>
          <a:ln w="9525">
            <a:noFill/>
            <a:miter lim="800000"/>
            <a:headEnd/>
            <a:tailEnd/>
          </a:ln>
        </p:spPr>
        <p:txBody>
          <a:bodyPr wrap="square" lIns="0" tIns="0" rIns="0" bIns="0" anchor="b">
            <a:spAutoFit/>
          </a:bodyPr>
          <a:lstStyle/>
          <a:p>
            <a:pPr marL="0" lvl="4" indent="0" algn="r"/>
            <a:r>
              <a:rPr lang="en-US" altLang="ko-KR" sz="1400" b="1" dirty="0" smtClean="0">
                <a:solidFill>
                  <a:schemeClr val="tx1"/>
                </a:solidFill>
                <a:ea typeface="굴림" pitchFamily="34" charset="-127"/>
              </a:rPr>
              <a:t>March  2013                                                                                     doc</a:t>
            </a:r>
            <a:r>
              <a:rPr lang="en-US" altLang="ko-KR" sz="1400" b="1" dirty="0">
                <a:solidFill>
                  <a:schemeClr val="tx1"/>
                </a:solidFill>
                <a:ea typeface="굴림" pitchFamily="34" charset="-127"/>
              </a:rPr>
              <a:t>.: </a:t>
            </a:r>
            <a:r>
              <a:rPr lang="en-US" altLang="ko-KR" sz="1400" b="1" dirty="0" smtClean="0">
                <a:solidFill>
                  <a:schemeClr val="tx1"/>
                </a:solidFill>
                <a:ea typeface="굴림" pitchFamily="34" charset="-127"/>
              </a:rPr>
              <a:t>IEEE802.15-13-0205-02-004m</a:t>
            </a:r>
            <a:endParaRPr lang="en-US" altLang="ko-KR" sz="1400" b="1" dirty="0">
              <a:solidFill>
                <a:schemeClr val="tx1"/>
              </a:solidFill>
              <a:ea typeface="굴림" pitchFamily="34"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33" name="Rectangle 9"/>
          <p:cNvSpPr>
            <a:spLocks noChangeArrowheads="1"/>
          </p:cNvSpPr>
          <p:nvPr/>
        </p:nvSpPr>
        <p:spPr bwMode="auto">
          <a:xfrm>
            <a:off x="685800" y="6475413"/>
            <a:ext cx="7848600" cy="184666"/>
          </a:xfrm>
          <a:prstGeom prst="rect">
            <a:avLst/>
          </a:prstGeom>
          <a:noFill/>
          <a:ln w="9525">
            <a:noFill/>
            <a:miter lim="800000"/>
            <a:headEnd/>
            <a:tailEnd/>
          </a:ln>
        </p:spPr>
        <p:txBody>
          <a:bodyPr wrap="square" lIns="0" tIns="0" rIns="0" bIns="0">
            <a:spAutoFit/>
          </a:bodyPr>
          <a:lstStyle/>
          <a:p>
            <a:pPr marL="0" marR="0" indent="0" algn="l" defTabSz="914400" rtl="0" eaLnBrk="0" fontAlgn="base" latinLnBrk="0" hangingPunct="0">
              <a:lnSpc>
                <a:spcPct val="100000"/>
              </a:lnSpc>
              <a:spcBef>
                <a:spcPct val="0"/>
              </a:spcBef>
              <a:spcAft>
                <a:spcPct val="0"/>
              </a:spcAft>
              <a:buClrTx/>
              <a:buSzTx/>
              <a:buFontTx/>
              <a:buNone/>
              <a:tabLst/>
              <a:defRPr/>
            </a:pPr>
            <a:r>
              <a:rPr lang="en-US" altLang="ko-KR" dirty="0" smtClean="0">
                <a:ea typeface="굴림" pitchFamily="34" charset="-127"/>
              </a:rPr>
              <a:t>Submission                                                                             </a:t>
            </a:r>
            <a:fld id="{3AE39EAB-32E7-4F69-8869-344F7DC46521}" type="slidenum">
              <a:rPr lang="en-US" altLang="ko-KR" smtClean="0">
                <a:ea typeface="굴림" pitchFamily="34" charset="-127"/>
              </a:rPr>
              <a:pPr marL="0" marR="0" indent="0" algn="l" defTabSz="914400" rtl="0" eaLnBrk="0" fontAlgn="base" latinLnBrk="0" hangingPunct="0">
                <a:lnSpc>
                  <a:spcPct val="100000"/>
                </a:lnSpc>
                <a:spcBef>
                  <a:spcPct val="0"/>
                </a:spcBef>
                <a:spcAft>
                  <a:spcPct val="0"/>
                </a:spcAft>
                <a:buClrTx/>
                <a:buSzTx/>
                <a:buFontTx/>
                <a:buNone/>
                <a:tabLst/>
                <a:defRPr/>
              </a:pPr>
              <a:t>‹#›</a:t>
            </a:fld>
            <a:r>
              <a:rPr lang="en-US" altLang="ko-KR" dirty="0" smtClean="0">
                <a:ea typeface="굴림" pitchFamily="34" charset="-127"/>
              </a:rPr>
              <a:t>                                                                                              </a:t>
            </a:r>
            <a:r>
              <a:rPr lang="de-DE" altLang="ko-KR" dirty="0" smtClean="0"/>
              <a:t>(ETRI)</a:t>
            </a:r>
            <a:endParaRPr lang="en-US" altLang="ko-KR" dirty="0" smtClean="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725" r:id="rId1"/>
    <p:sldLayoutId id="2147483726" r:id="rId2"/>
    <p:sldLayoutId id="2147483727" r:id="rId3"/>
    <p:sldLayoutId id="2147483728" r:id="rId4"/>
    <p:sldLayoutId id="2147483729" r:id="rId5"/>
    <p:sldLayoutId id="2147483730" r:id="rId6"/>
    <p:sldLayoutId id="2147483721" r:id="rId7"/>
    <p:sldLayoutId id="2147483722" r:id="rId8"/>
    <p:sldLayoutId id="2147483731" r:id="rId9"/>
    <p:sldLayoutId id="2147483723" r:id="rId10"/>
    <p:sldLayoutId id="2147483724" r:id="rId11"/>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0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
          <p:cNvSpPr>
            <a:spLocks noChangeArrowheads="1"/>
          </p:cNvSpPr>
          <p:nvPr/>
        </p:nvSpPr>
        <p:spPr bwMode="auto">
          <a:xfrm>
            <a:off x="228600" y="765175"/>
            <a:ext cx="8735888" cy="4570482"/>
          </a:xfrm>
          <a:prstGeom prst="rect">
            <a:avLst/>
          </a:prstGeom>
          <a:noFill/>
          <a:ln w="12700">
            <a:noFill/>
            <a:miter lim="800000"/>
            <a:headEnd type="none" w="sm" len="sm"/>
            <a:tailEnd type="none" w="sm" len="sm"/>
          </a:ln>
          <a:effectLst/>
        </p:spPr>
        <p:txBody>
          <a:bodyPr wrap="square">
            <a:spAutoFit/>
          </a:bodyPr>
          <a:lstStyle/>
          <a:p>
            <a:pPr marL="914400" indent="-914400">
              <a:defRPr/>
            </a:pPr>
            <a:r>
              <a:rPr lang="en-US" altLang="ko-KR" sz="1800" b="1" u="sng" dirty="0">
                <a:effectLst>
                  <a:outerShdw blurRad="38100" dist="38100" dir="2700000" algn="tl">
                    <a:srgbClr val="C0C0C0"/>
                  </a:outerShdw>
                </a:effectLst>
                <a:ea typeface="굴림" pitchFamily="50" charset="-127"/>
              </a:rPr>
              <a:t>Project: IEEE P802.15 Working Group for Wireless Personal Area </a:t>
            </a:r>
            <a:r>
              <a:rPr lang="en-US" altLang="ko-KR" sz="1800" b="1" u="sng" dirty="0" smtClean="0">
                <a:effectLst>
                  <a:outerShdw blurRad="38100" dist="38100" dir="2700000" algn="tl">
                    <a:srgbClr val="C0C0C0"/>
                  </a:outerShdw>
                </a:effectLst>
                <a:ea typeface="굴림" pitchFamily="50" charset="-127"/>
              </a:rPr>
              <a:t>Networks (</a:t>
            </a:r>
            <a:r>
              <a:rPr lang="en-US" altLang="ko-KR" sz="1800" b="1" u="sng" dirty="0">
                <a:effectLst>
                  <a:outerShdw blurRad="38100" dist="38100" dir="2700000" algn="tl">
                    <a:srgbClr val="C0C0C0"/>
                  </a:outerShdw>
                </a:effectLst>
                <a:ea typeface="굴림" pitchFamily="50" charset="-127"/>
              </a:rPr>
              <a:t>WPANs)</a:t>
            </a:r>
            <a:endParaRPr lang="en-US" altLang="ko-KR" sz="1800" b="1" dirty="0">
              <a:ea typeface="굴림" pitchFamily="50" charset="-127"/>
            </a:endParaRPr>
          </a:p>
          <a:p>
            <a:pPr marL="914400" indent="-914400">
              <a:defRPr/>
            </a:pPr>
            <a:endParaRPr lang="en-US" altLang="ko-KR" sz="2000" dirty="0">
              <a:ea typeface="굴림" pitchFamily="50" charset="-127"/>
            </a:endParaRPr>
          </a:p>
          <a:p>
            <a:pPr marL="914400" indent="-914400">
              <a:defRPr/>
            </a:pPr>
            <a:r>
              <a:rPr lang="en-US" altLang="ko-KR" sz="1600" b="1" dirty="0">
                <a:ea typeface="굴림" pitchFamily="50" charset="-127"/>
              </a:rPr>
              <a:t>Submission Title: </a:t>
            </a:r>
            <a:r>
              <a:rPr lang="en-US" altLang="ko-KR" sz="1800" dirty="0"/>
              <a:t>Proposed </a:t>
            </a:r>
            <a:r>
              <a:rPr lang="en-US" altLang="ko-KR" sz="1800" dirty="0" smtClean="0"/>
              <a:t>resolutions </a:t>
            </a:r>
            <a:r>
              <a:rPr lang="en-US" altLang="ko-KR" sz="1800" dirty="0"/>
              <a:t>for </a:t>
            </a:r>
            <a:r>
              <a:rPr lang="en-US" altLang="ko-KR" sz="1800" dirty="0" smtClean="0"/>
              <a:t>TMCTP technical comments of </a:t>
            </a:r>
            <a:r>
              <a:rPr lang="en-US" altLang="ko-KR" sz="1600" dirty="0"/>
              <a:t>LB#87</a:t>
            </a:r>
            <a:endParaRPr lang="en-US" altLang="ko-KR" sz="1600" b="1" dirty="0" smtClean="0">
              <a:ea typeface="굴림" pitchFamily="50" charset="-127"/>
            </a:endParaRPr>
          </a:p>
          <a:p>
            <a:pPr marL="914400" indent="-914400">
              <a:defRPr/>
            </a:pPr>
            <a:r>
              <a:rPr lang="en-US" altLang="ko-KR" sz="1600" b="1" dirty="0" smtClean="0">
                <a:ea typeface="굴림" pitchFamily="50" charset="-127"/>
              </a:rPr>
              <a:t>Date </a:t>
            </a:r>
            <a:r>
              <a:rPr lang="en-US" altLang="ko-KR" sz="1600" b="1" dirty="0">
                <a:ea typeface="굴림" pitchFamily="50" charset="-127"/>
              </a:rPr>
              <a:t>Submitted: </a:t>
            </a:r>
            <a:r>
              <a:rPr lang="en-US" altLang="ko-KR" sz="1600" dirty="0" smtClean="0">
                <a:ea typeface="굴림" pitchFamily="50" charset="-127"/>
              </a:rPr>
              <a:t>March, 2013</a:t>
            </a:r>
            <a:endParaRPr lang="en-US" altLang="ko-KR" sz="1600" b="1" dirty="0" smtClean="0">
              <a:ea typeface="굴림" pitchFamily="50" charset="-127"/>
            </a:endParaRPr>
          </a:p>
          <a:p>
            <a:pPr marL="914400" indent="-914400">
              <a:spcBef>
                <a:spcPts val="600"/>
              </a:spcBef>
              <a:defRPr/>
            </a:pPr>
            <a:r>
              <a:rPr lang="en-US" altLang="ko-KR" sz="1600" b="1" dirty="0" smtClean="0">
                <a:ea typeface="굴림" pitchFamily="50" charset="-127"/>
              </a:rPr>
              <a:t>Source</a:t>
            </a:r>
            <a:r>
              <a:rPr lang="en-US" altLang="ko-KR" sz="1600" b="1" dirty="0">
                <a:ea typeface="굴림" pitchFamily="50" charset="-127"/>
              </a:rPr>
              <a:t>:</a:t>
            </a:r>
            <a:r>
              <a:rPr lang="en-US" altLang="ko-KR" sz="1600" dirty="0">
                <a:ea typeface="굴림" pitchFamily="50" charset="-127"/>
              </a:rPr>
              <a:t>  Youngae Jeon</a:t>
            </a:r>
            <a:r>
              <a:rPr lang="en-US" altLang="ko-KR" sz="1600" dirty="0">
                <a:solidFill>
                  <a:schemeClr val="tx2"/>
                </a:solidFill>
                <a:ea typeface="굴림" charset="-127"/>
              </a:rPr>
              <a:t>, Sangjae Lee, and Sangsung Choi </a:t>
            </a:r>
            <a:r>
              <a:rPr lang="en-US" altLang="ko-KR" sz="1600" dirty="0">
                <a:solidFill>
                  <a:schemeClr val="tx2"/>
                </a:solidFill>
                <a:ea typeface="굴림" pitchFamily="50" charset="-127"/>
              </a:rPr>
              <a:t>(ETRI), </a:t>
            </a:r>
            <a:r>
              <a:rPr lang="en-GB" altLang="ko-KR" sz="1600" dirty="0"/>
              <a:t>Soo-Young Chang (SYCA)</a:t>
            </a:r>
            <a:endParaRPr lang="en-US" altLang="ko-KR" sz="1600" dirty="0">
              <a:ea typeface="굴림" pitchFamily="50" charset="-127"/>
            </a:endParaRPr>
          </a:p>
          <a:p>
            <a:pPr marL="914400" indent="-914400">
              <a:spcBef>
                <a:spcPts val="600"/>
              </a:spcBef>
              <a:defRPr/>
            </a:pPr>
            <a:r>
              <a:rPr lang="en-US" altLang="ko-KR" sz="1600" b="1" dirty="0" smtClean="0">
                <a:ea typeface="굴림" pitchFamily="50" charset="-127"/>
              </a:rPr>
              <a:t>	Contact</a:t>
            </a:r>
            <a:r>
              <a:rPr lang="en-US" altLang="ko-KR" sz="1600" b="1" dirty="0">
                <a:ea typeface="굴림" pitchFamily="50" charset="-127"/>
              </a:rPr>
              <a:t>: </a:t>
            </a:r>
            <a:r>
              <a:rPr lang="en-US" altLang="ko-KR" sz="1600" dirty="0">
                <a:ea typeface="굴림" pitchFamily="50" charset="-127"/>
              </a:rPr>
              <a:t>yajeon@etri.re.kr</a:t>
            </a:r>
          </a:p>
          <a:p>
            <a:pPr marL="914400" indent="-914400">
              <a:spcBef>
                <a:spcPts val="600"/>
              </a:spcBef>
              <a:defRPr/>
            </a:pPr>
            <a:r>
              <a:rPr lang="en-US" altLang="ko-KR" sz="1600" b="1" dirty="0" smtClean="0">
                <a:ea typeface="굴림" pitchFamily="50" charset="-127"/>
              </a:rPr>
              <a:t>	Voice</a:t>
            </a:r>
            <a:r>
              <a:rPr lang="en-US" altLang="ko-KR" sz="1600" b="1" dirty="0">
                <a:ea typeface="굴림" pitchFamily="50" charset="-127"/>
              </a:rPr>
              <a:t>:</a:t>
            </a:r>
            <a:r>
              <a:rPr lang="en-US" altLang="ko-KR" sz="1600" dirty="0">
                <a:ea typeface="굴림" pitchFamily="50" charset="-127"/>
              </a:rPr>
              <a:t> </a:t>
            </a:r>
            <a:r>
              <a:rPr lang="en-US" altLang="ko-KR" sz="1600" dirty="0">
                <a:solidFill>
                  <a:schemeClr val="tx2"/>
                </a:solidFill>
                <a:ea typeface="굴림" pitchFamily="50" charset="-127"/>
              </a:rPr>
              <a:t>+82 42 860 6497</a:t>
            </a:r>
            <a:r>
              <a:rPr lang="en-US" altLang="ko-KR" sz="1600" dirty="0">
                <a:ea typeface="굴림" pitchFamily="50" charset="-127"/>
              </a:rPr>
              <a:t>, E-Mail: </a:t>
            </a:r>
            <a:r>
              <a:rPr lang="en-US" altLang="ko-KR" sz="1600" dirty="0" smtClean="0">
                <a:ea typeface="굴림" pitchFamily="50" charset="-127"/>
              </a:rPr>
              <a:t>yajeon@etri.re.kr</a:t>
            </a:r>
            <a:endParaRPr lang="en-US" altLang="ko-KR" sz="1600" b="1" dirty="0" smtClean="0">
              <a:ea typeface="굴림" pitchFamily="50" charset="-127"/>
            </a:endParaRPr>
          </a:p>
          <a:p>
            <a:pPr marL="914400" indent="-914400">
              <a:spcBef>
                <a:spcPts val="600"/>
              </a:spcBef>
              <a:defRPr/>
            </a:pPr>
            <a:r>
              <a:rPr lang="en-US" altLang="ko-KR" sz="1600" b="1" dirty="0" smtClean="0">
                <a:ea typeface="굴림" pitchFamily="50" charset="-127"/>
              </a:rPr>
              <a:t>Re: [</a:t>
            </a:r>
            <a:r>
              <a:rPr lang="en-US" altLang="ko-KR" sz="1600" dirty="0" smtClean="0">
                <a:ea typeface="굴림" pitchFamily="50" charset="-127"/>
              </a:rPr>
              <a:t>802.15 TG4m]</a:t>
            </a:r>
            <a:endParaRPr lang="en-GB" altLang="ko-KR" sz="1600" dirty="0" smtClean="0"/>
          </a:p>
          <a:p>
            <a:pPr marL="914400" indent="-914400">
              <a:defRPr/>
            </a:pPr>
            <a:r>
              <a:rPr lang="en-US" altLang="ko-KR" sz="1600" b="1" dirty="0" smtClean="0">
                <a:ea typeface="굴림" pitchFamily="50" charset="-127"/>
              </a:rPr>
              <a:t>Abstract</a:t>
            </a:r>
            <a:r>
              <a:rPr lang="en-US" altLang="ko-KR" sz="1600" b="1" dirty="0">
                <a:ea typeface="굴림" pitchFamily="50" charset="-127"/>
              </a:rPr>
              <a:t>: </a:t>
            </a:r>
            <a:r>
              <a:rPr lang="en-US" altLang="ko-KR" sz="1600" dirty="0"/>
              <a:t>This document provides </a:t>
            </a:r>
            <a:r>
              <a:rPr lang="en-US" altLang="ko-KR" sz="1600" dirty="0" smtClean="0"/>
              <a:t>proposed resolutions </a:t>
            </a:r>
            <a:r>
              <a:rPr lang="en-US" altLang="ko-KR" sz="1600" dirty="0"/>
              <a:t>for TMCTP technical comments of</a:t>
            </a:r>
            <a:r>
              <a:rPr lang="ko-KR" altLang="en-US" sz="1600" dirty="0" smtClean="0"/>
              <a:t> </a:t>
            </a:r>
            <a:r>
              <a:rPr lang="en-US" altLang="ko-KR" sz="1600" dirty="0" smtClean="0"/>
              <a:t>LB#87.</a:t>
            </a:r>
            <a:endParaRPr lang="en-GB" altLang="ko-KR" sz="1600" dirty="0"/>
          </a:p>
          <a:p>
            <a:pPr marL="914400" indent="-914400">
              <a:defRPr/>
            </a:pPr>
            <a:r>
              <a:rPr lang="en-US" altLang="ko-KR" sz="1600" b="1" dirty="0" smtClean="0">
                <a:ea typeface="굴림" pitchFamily="50" charset="-127"/>
              </a:rPr>
              <a:t>Purpose</a:t>
            </a:r>
            <a:r>
              <a:rPr lang="en-US" altLang="ko-KR" sz="1600" b="1" dirty="0">
                <a:ea typeface="굴림" pitchFamily="50" charset="-127"/>
              </a:rPr>
              <a:t>: </a:t>
            </a:r>
            <a:r>
              <a:rPr lang="en-US" altLang="ko-KR" sz="1600" dirty="0" smtClean="0"/>
              <a:t>To </a:t>
            </a:r>
            <a:r>
              <a:rPr lang="en-US" altLang="ko-KR" sz="1600" dirty="0"/>
              <a:t>provides proposed </a:t>
            </a:r>
            <a:r>
              <a:rPr lang="en-US" altLang="ko-KR" sz="1600" dirty="0" smtClean="0"/>
              <a:t>resolutions </a:t>
            </a:r>
            <a:r>
              <a:rPr lang="en-US" altLang="ko-KR" sz="1600" dirty="0"/>
              <a:t>for TMCTP technical comments of </a:t>
            </a:r>
            <a:r>
              <a:rPr lang="en-US" altLang="ko-KR" sz="1400" b="1" dirty="0" smtClean="0">
                <a:ea typeface="굴림" pitchFamily="50" charset="-127"/>
              </a:rPr>
              <a:t> </a:t>
            </a:r>
            <a:r>
              <a:rPr lang="en-US" altLang="ko-KR" sz="1600" dirty="0"/>
              <a:t>LB#87</a:t>
            </a:r>
            <a:endParaRPr lang="en-US" altLang="ko-KR" sz="1600" b="1" dirty="0" smtClean="0">
              <a:ea typeface="굴림" pitchFamily="50" charset="-127"/>
            </a:endParaRPr>
          </a:p>
          <a:p>
            <a:pPr marL="684000" indent="-914400">
              <a:defRPr/>
            </a:pPr>
            <a:r>
              <a:rPr lang="en-US" altLang="ko-KR" sz="1600" b="1" dirty="0" smtClean="0">
                <a:ea typeface="굴림" pitchFamily="50" charset="-127"/>
              </a:rPr>
              <a:t>Notice</a:t>
            </a:r>
            <a:r>
              <a:rPr lang="en-US" altLang="ko-KR" sz="1600" b="1" dirty="0">
                <a:ea typeface="굴림" pitchFamily="50" charset="-127"/>
              </a:rPr>
              <a:t>: </a:t>
            </a:r>
            <a:r>
              <a:rPr lang="en-US" altLang="ko-KR" sz="1600" dirty="0"/>
              <a:t>This document has been prepared to assist the IEEE P802.15.  It is offered as a basis </a:t>
            </a:r>
            <a:r>
              <a:rPr lang="en-US" altLang="ko-KR" sz="1600" dirty="0" smtClean="0"/>
              <a:t>for discussion </a:t>
            </a:r>
            <a:r>
              <a:rPr lang="en-US" altLang="ko-KR" sz="1600" dirty="0"/>
              <a:t>and is not binding on the contributing individual(s) or organization(s). The material in this document is subject to change in form and content after further study. The contributor(s) reserve(s) the right to add, amend or withdraw material contained herein.</a:t>
            </a:r>
            <a:endParaRPr lang="en-US" altLang="ko-KR" sz="1600" dirty="0">
              <a:ea typeface="굴림" pitchFamily="50" charset="-127"/>
            </a:endParaRPr>
          </a:p>
          <a:p>
            <a:pPr marL="774000" indent="-914400">
              <a:spcBef>
                <a:spcPts val="600"/>
              </a:spcBef>
              <a:defRPr/>
            </a:pPr>
            <a:r>
              <a:rPr lang="en-US" altLang="ko-KR" sz="1600" b="1" dirty="0" smtClean="0">
                <a:ea typeface="굴림" pitchFamily="50" charset="-127"/>
              </a:rPr>
              <a:t>Release:</a:t>
            </a:r>
            <a:r>
              <a:rPr lang="en-US" altLang="ko-KR" sz="1600" dirty="0">
                <a:ea typeface="굴림" pitchFamily="50" charset="-127"/>
              </a:rPr>
              <a:t> </a:t>
            </a:r>
            <a:r>
              <a:rPr lang="en-US" altLang="ko-KR" sz="1600" dirty="0" smtClean="0">
                <a:ea typeface="굴림" pitchFamily="50" charset="-127"/>
              </a:rPr>
              <a:t>The </a:t>
            </a:r>
            <a:r>
              <a:rPr lang="en-US" altLang="ko-KR" sz="1600" dirty="0">
                <a:ea typeface="굴림" pitchFamily="50" charset="-127"/>
              </a:rPr>
              <a:t>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t>Other Editorial Comments</a:t>
            </a:r>
            <a:endParaRPr lang="ko-KR" altLang="en-US" b="1" dirty="0">
              <a:solidFill>
                <a:schemeClr val="tx1"/>
              </a:solidFill>
            </a:endParaRPr>
          </a:p>
        </p:txBody>
      </p:sp>
      <p:sp>
        <p:nvSpPr>
          <p:cNvPr id="3" name="내용 개체 틀 2"/>
          <p:cNvSpPr>
            <a:spLocks noGrp="1"/>
          </p:cNvSpPr>
          <p:nvPr>
            <p:ph idx="1"/>
          </p:nvPr>
        </p:nvSpPr>
        <p:spPr>
          <a:xfrm>
            <a:off x="685800" y="1772816"/>
            <a:ext cx="8134672" cy="4323184"/>
          </a:xfrm>
        </p:spPr>
        <p:txBody>
          <a:bodyPr/>
          <a:lstStyle/>
          <a:p>
            <a:r>
              <a:rPr lang="en-US" altLang="ko-KR" sz="1800" dirty="0" smtClean="0"/>
              <a:t>15-13-0147-01</a:t>
            </a:r>
          </a:p>
          <a:p>
            <a:pPr lvl="1"/>
            <a:r>
              <a:rPr lang="en-US" altLang="ko-KR" sz="1800" dirty="0" smtClean="0"/>
              <a:t>CIDs 4, 5, 6, 7, 8, 9, 10, and 11</a:t>
            </a:r>
          </a:p>
          <a:p>
            <a:r>
              <a:rPr lang="en-US" altLang="ko-KR" sz="1800" dirty="0" smtClean="0"/>
              <a:t>15-13-0148-01</a:t>
            </a:r>
          </a:p>
          <a:p>
            <a:pPr lvl="1"/>
            <a:r>
              <a:rPr lang="en-US" altLang="ko-KR" sz="1800" dirty="0" smtClean="0"/>
              <a:t>CIDs 14, 15, 16, 17, 18, 19, 20, 21, and 22</a:t>
            </a:r>
          </a:p>
          <a:p>
            <a:r>
              <a:rPr lang="en-US" altLang="ko-KR" sz="1800" dirty="0" smtClean="0"/>
              <a:t>15-13-0149-01</a:t>
            </a:r>
          </a:p>
          <a:p>
            <a:pPr lvl="1"/>
            <a:r>
              <a:rPr lang="en-US" altLang="ko-KR" sz="1800" dirty="0" smtClean="0"/>
              <a:t>CIDs 36, 37, 38, 39, 40, 41, 42, 43, 44, and 45</a:t>
            </a:r>
          </a:p>
          <a:p>
            <a:r>
              <a:rPr lang="en-US" altLang="ko-KR" sz="1800" dirty="0" smtClean="0"/>
              <a:t>15-13-0150-00</a:t>
            </a:r>
          </a:p>
          <a:p>
            <a:pPr lvl="1"/>
            <a:r>
              <a:rPr lang="en-US" altLang="ko-KR" sz="1800" dirty="0" smtClean="0"/>
              <a:t>CIDs 128, 129, 130, 131, 132, 133, and 134</a:t>
            </a:r>
          </a:p>
          <a:p>
            <a:r>
              <a:rPr lang="en-US" altLang="ko-KR" sz="1800" dirty="0" smtClean="0"/>
              <a:t>15-13-0151-00</a:t>
            </a:r>
          </a:p>
          <a:p>
            <a:pPr lvl="1"/>
            <a:r>
              <a:rPr lang="en-US" altLang="ko-KR" sz="1800" dirty="0" smtClean="0"/>
              <a:t>CIDs 195, 197, 198, 199, 200, and 201</a:t>
            </a:r>
          </a:p>
          <a:p>
            <a:r>
              <a:rPr lang="en-US" altLang="ko-KR" sz="1800" dirty="0" smtClean="0"/>
              <a:t>15-13-0152-00</a:t>
            </a:r>
          </a:p>
          <a:p>
            <a:pPr lvl="1"/>
            <a:r>
              <a:rPr lang="en-US" altLang="ko-KR" sz="1800" dirty="0" smtClean="0"/>
              <a:t>CIDs 223, 224, 225, 226, 227, 228, 229, 231, 233 and 234</a:t>
            </a:r>
          </a:p>
          <a:p>
            <a:pPr marL="457200" lvl="1" indent="0">
              <a:buNone/>
            </a:pPr>
            <a:endParaRPr lang="en-US" altLang="ko-KR" sz="1400" dirty="0" smtClean="0"/>
          </a:p>
          <a:p>
            <a:pPr marL="457200" lvl="1" indent="0">
              <a:buNone/>
            </a:pPr>
            <a:r>
              <a:rPr lang="en-US" altLang="ko-KR" sz="1400" b="1" dirty="0" smtClean="0">
                <a:solidFill>
                  <a:srgbClr val="FF0000"/>
                </a:solidFill>
              </a:rPr>
              <a:t>* All technical comments to be resolved in the previous slides of this document are also included in the above documents.</a:t>
            </a:r>
          </a:p>
        </p:txBody>
      </p:sp>
    </p:spTree>
    <p:extLst>
      <p:ext uri="{BB962C8B-B14F-4D97-AF65-F5344CB8AC3E}">
        <p14:creationId xmlns:p14="http://schemas.microsoft.com/office/powerpoint/2010/main" xmlns="" val="36507099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b="1" dirty="0" smtClean="0"/>
              <a:t>TMCTP Technical Comments</a:t>
            </a:r>
            <a:endParaRPr lang="ko-KR" altLang="en-US" sz="2800" dirty="0">
              <a:ea typeface="굴림" pitchFamily="34" charset="-127"/>
            </a:endParaRPr>
          </a:p>
        </p:txBody>
      </p:sp>
      <p:sp>
        <p:nvSpPr>
          <p:cNvPr id="3" name="내용 개체 틀 2"/>
          <p:cNvSpPr>
            <a:spLocks noGrp="1"/>
          </p:cNvSpPr>
          <p:nvPr>
            <p:ph idx="1"/>
          </p:nvPr>
        </p:nvSpPr>
        <p:spPr>
          <a:xfrm>
            <a:off x="685800" y="1772816"/>
            <a:ext cx="7990656" cy="4680520"/>
          </a:xfrm>
        </p:spPr>
        <p:txBody>
          <a:bodyPr/>
          <a:lstStyle/>
          <a:p>
            <a:pPr>
              <a:lnSpc>
                <a:spcPct val="150000"/>
              </a:lnSpc>
            </a:pPr>
            <a:r>
              <a:rPr lang="en-US" altLang="ko-KR" sz="2000" dirty="0" smtClean="0"/>
              <a:t>CID 10	Page 5, Sub-clauses 3.1, Line 18</a:t>
            </a:r>
          </a:p>
          <a:p>
            <a:pPr>
              <a:lnSpc>
                <a:spcPct val="150000"/>
              </a:lnSpc>
            </a:pPr>
            <a:r>
              <a:rPr lang="en-US" altLang="ko-KR" sz="2000" dirty="0" smtClean="0"/>
              <a:t>CID 17	Page 7, Sub-clauses 4.3.3, </a:t>
            </a:r>
            <a:r>
              <a:rPr lang="en-US" altLang="ko-KR" sz="2000" dirty="0"/>
              <a:t>Line </a:t>
            </a:r>
            <a:r>
              <a:rPr lang="en-US" altLang="ko-KR" sz="2000" dirty="0" smtClean="0"/>
              <a:t>27</a:t>
            </a:r>
            <a:endParaRPr lang="en-US" altLang="ko-KR" sz="2000" dirty="0"/>
          </a:p>
          <a:p>
            <a:pPr>
              <a:lnSpc>
                <a:spcPct val="150000"/>
              </a:lnSpc>
            </a:pPr>
            <a:r>
              <a:rPr lang="en-US" altLang="ko-KR" sz="2000" dirty="0"/>
              <a:t>CID </a:t>
            </a:r>
            <a:r>
              <a:rPr lang="en-US" altLang="ko-KR" sz="2000" dirty="0" smtClean="0"/>
              <a:t>21	Page7, </a:t>
            </a:r>
            <a:r>
              <a:rPr lang="en-US" altLang="ko-KR" sz="2000" dirty="0"/>
              <a:t>Sub-clauses </a:t>
            </a:r>
            <a:r>
              <a:rPr lang="en-US" altLang="ko-KR" sz="2000" dirty="0" smtClean="0"/>
              <a:t>4.3.2, </a:t>
            </a:r>
            <a:r>
              <a:rPr lang="en-US" altLang="ko-KR" sz="2000" dirty="0"/>
              <a:t>Line </a:t>
            </a:r>
            <a:r>
              <a:rPr lang="en-US" altLang="ko-KR" sz="2000" dirty="0" smtClean="0"/>
              <a:t>24-25</a:t>
            </a:r>
            <a:endParaRPr lang="en-US" altLang="ko-KR" sz="2000" dirty="0"/>
          </a:p>
          <a:p>
            <a:pPr>
              <a:lnSpc>
                <a:spcPct val="150000"/>
              </a:lnSpc>
            </a:pPr>
            <a:r>
              <a:rPr lang="en-US" altLang="ko-KR" sz="2000" dirty="0"/>
              <a:t>CID </a:t>
            </a:r>
            <a:r>
              <a:rPr lang="en-US" altLang="ko-KR" sz="2000" dirty="0" smtClean="0"/>
              <a:t>37	Page 11, Sub-clauses 5.1.1.8, </a:t>
            </a:r>
            <a:r>
              <a:rPr lang="en-US" altLang="ko-KR" sz="2000" dirty="0"/>
              <a:t>Line </a:t>
            </a:r>
            <a:r>
              <a:rPr lang="en-US" altLang="ko-KR" sz="2000" dirty="0" smtClean="0"/>
              <a:t>49</a:t>
            </a:r>
            <a:endParaRPr lang="en-US" altLang="ko-KR" sz="2000" dirty="0"/>
          </a:p>
          <a:p>
            <a:pPr>
              <a:lnSpc>
                <a:spcPct val="150000"/>
              </a:lnSpc>
            </a:pPr>
            <a:r>
              <a:rPr lang="en-US" altLang="ko-KR" sz="2000" dirty="0"/>
              <a:t>CID </a:t>
            </a:r>
            <a:r>
              <a:rPr lang="en-US" altLang="ko-KR" sz="2000" dirty="0" smtClean="0"/>
              <a:t>129	Page 18, Sub-clauses 5.1.14.1, </a:t>
            </a:r>
            <a:r>
              <a:rPr lang="en-US" altLang="ko-KR" sz="2000" dirty="0"/>
              <a:t>Line </a:t>
            </a:r>
            <a:r>
              <a:rPr lang="en-US" altLang="ko-KR" sz="2000" dirty="0" smtClean="0"/>
              <a:t>38</a:t>
            </a:r>
            <a:endParaRPr lang="en-US" altLang="ko-KR" sz="2000" dirty="0"/>
          </a:p>
          <a:p>
            <a:pPr>
              <a:lnSpc>
                <a:spcPct val="150000"/>
              </a:lnSpc>
            </a:pPr>
            <a:r>
              <a:rPr lang="en-US" altLang="ko-KR" sz="2000" dirty="0" smtClean="0"/>
              <a:t>CID 223	Page 51, Sub-clauses 6.2.22.1, </a:t>
            </a:r>
            <a:r>
              <a:rPr lang="en-US" altLang="ko-KR" sz="2000" dirty="0"/>
              <a:t>Line </a:t>
            </a:r>
            <a:r>
              <a:rPr lang="en-US" altLang="ko-KR" sz="2000" dirty="0" smtClean="0"/>
              <a:t>20</a:t>
            </a:r>
          </a:p>
          <a:p>
            <a:pPr>
              <a:lnSpc>
                <a:spcPct val="150000"/>
              </a:lnSpc>
            </a:pPr>
            <a:r>
              <a:rPr lang="en-US" altLang="ko-KR" sz="2000" dirty="0" smtClean="0"/>
              <a:t>CID 227	Page 54, Sub-clauses 6.2.22.3, </a:t>
            </a:r>
            <a:r>
              <a:rPr lang="en-US" altLang="ko-KR" sz="2000" dirty="0"/>
              <a:t>Line </a:t>
            </a:r>
            <a:r>
              <a:rPr lang="en-US" altLang="ko-KR" sz="2000" dirty="0" smtClean="0"/>
              <a:t>5</a:t>
            </a:r>
            <a:endParaRPr lang="en-US" altLang="ko-KR" sz="2000" dirty="0"/>
          </a:p>
          <a:p>
            <a:pPr>
              <a:lnSpc>
                <a:spcPct val="150000"/>
              </a:lnSpc>
            </a:pPr>
            <a:r>
              <a:rPr lang="en-US" altLang="ko-KR" sz="2000" dirty="0"/>
              <a:t>CID 228 </a:t>
            </a:r>
            <a:r>
              <a:rPr lang="en-US" altLang="ko-KR" sz="2000" dirty="0" smtClean="0"/>
              <a:t>	Page 54, Sub-clauses 6.2.22.3, </a:t>
            </a:r>
            <a:r>
              <a:rPr lang="en-US" altLang="ko-KR" sz="2000" dirty="0"/>
              <a:t>Line </a:t>
            </a:r>
            <a:r>
              <a:rPr lang="en-US" altLang="ko-KR" sz="2000" dirty="0" smtClean="0"/>
              <a:t>5</a:t>
            </a:r>
            <a:endParaRPr lang="en-US" altLang="ko-KR" sz="2000" dirty="0"/>
          </a:p>
        </p:txBody>
      </p:sp>
    </p:spTree>
    <p:extLst>
      <p:ext uri="{BB962C8B-B14F-4D97-AF65-F5344CB8AC3E}">
        <p14:creationId xmlns:p14="http://schemas.microsoft.com/office/powerpoint/2010/main" xmlns="" val="24352305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a:t>CID 10 </a:t>
            </a:r>
            <a:r>
              <a:rPr lang="en-US" altLang="ko-KR" b="1" dirty="0">
                <a:solidFill>
                  <a:schemeClr val="tx1"/>
                </a:solidFill>
              </a:rPr>
              <a:t>(</a:t>
            </a:r>
            <a:r>
              <a:rPr lang="en-US" altLang="ko-KR" b="1" dirty="0" smtClean="0">
                <a:solidFill>
                  <a:schemeClr val="tx1"/>
                </a:solidFill>
              </a:rPr>
              <a:t>Technical)</a:t>
            </a:r>
            <a:endParaRPr lang="ko-KR" altLang="en-US" b="1" dirty="0">
              <a:solidFill>
                <a:schemeClr val="tx1"/>
              </a:solidFill>
            </a:endParaRPr>
          </a:p>
        </p:txBody>
      </p:sp>
      <p:sp>
        <p:nvSpPr>
          <p:cNvPr id="3" name="내용 개체 틀 2"/>
          <p:cNvSpPr>
            <a:spLocks noGrp="1"/>
          </p:cNvSpPr>
          <p:nvPr>
            <p:ph idx="1"/>
          </p:nvPr>
        </p:nvSpPr>
        <p:spPr/>
        <p:txBody>
          <a:bodyPr/>
          <a:lstStyle/>
          <a:p>
            <a:r>
              <a:rPr lang="en-US" altLang="ko-KR" sz="1800" dirty="0" smtClean="0"/>
              <a:t>Comment</a:t>
            </a:r>
          </a:p>
          <a:p>
            <a:pPr lvl="1"/>
            <a:r>
              <a:rPr lang="en-US" altLang="ko-KR" sz="1400" dirty="0"/>
              <a:t>Wordy definition. Defines the term, not the function of the thing the term </a:t>
            </a:r>
            <a:r>
              <a:rPr lang="en-US" altLang="ko-KR" sz="1400" dirty="0" smtClean="0"/>
              <a:t>refers </a:t>
            </a:r>
            <a:r>
              <a:rPr lang="en-US" altLang="ko-KR" sz="1400" dirty="0"/>
              <a:t>to (that goes in the normative text</a:t>
            </a:r>
            <a:r>
              <a:rPr lang="en-US" altLang="ko-KR" sz="1400" dirty="0" smtClean="0"/>
              <a:t>)</a:t>
            </a:r>
          </a:p>
          <a:p>
            <a:r>
              <a:rPr lang="en-US" altLang="ko-KR" sz="1800" dirty="0" smtClean="0"/>
              <a:t>Proposed Change</a:t>
            </a:r>
          </a:p>
          <a:p>
            <a:pPr lvl="1"/>
            <a:r>
              <a:rPr lang="en-US" altLang="ko-KR" sz="1400" dirty="0"/>
              <a:t>A device that is acting as a coordinator of a PAN and providing </a:t>
            </a:r>
            <a:r>
              <a:rPr lang="en-US" altLang="ko-KR" sz="1400" dirty="0" smtClean="0"/>
              <a:t>synchronization services </a:t>
            </a:r>
            <a:r>
              <a:rPr lang="en-US" altLang="ko-KR" sz="1400" dirty="0"/>
              <a:t>to its TMCTP-child devices in the </a:t>
            </a:r>
            <a:r>
              <a:rPr lang="en-US" altLang="ko-KR" sz="1400" dirty="0" smtClean="0"/>
              <a:t>TMCTP.</a:t>
            </a:r>
          </a:p>
          <a:p>
            <a:r>
              <a:rPr lang="en-US" altLang="ko-KR" sz="1800" dirty="0" smtClean="0"/>
              <a:t>Proposed Resolution – Accepted in principle</a:t>
            </a:r>
          </a:p>
          <a:p>
            <a:pPr lvl="1"/>
            <a:r>
              <a:rPr lang="en-US" altLang="ko-KR" sz="1400" b="1" i="1" dirty="0" smtClean="0">
                <a:solidFill>
                  <a:srgbClr val="0000FF"/>
                </a:solidFill>
              </a:rPr>
              <a:t>(from) </a:t>
            </a:r>
            <a:r>
              <a:rPr lang="en-US" altLang="ko-KR" sz="1400" dirty="0" smtClean="0"/>
              <a:t> A logical parent device that is responsible for providing synchronization services to its TMCTP-child devices in the TMCTP </a:t>
            </a:r>
            <a:r>
              <a:rPr lang="en-US" altLang="ko-KR" sz="1400" dirty="0" smtClean="0">
                <a:solidFill>
                  <a:srgbClr val="FF0000"/>
                </a:solidFill>
              </a:rPr>
              <a:t>using a channel allocated by the SPC if this device is not the SPC </a:t>
            </a:r>
            <a:r>
              <a:rPr lang="en-US" altLang="ko-KR" sz="1400" dirty="0" smtClean="0"/>
              <a:t>while it operates as the coordinator of a PAN.</a:t>
            </a:r>
          </a:p>
          <a:p>
            <a:pPr lvl="1"/>
            <a:r>
              <a:rPr lang="en-US" altLang="ko-KR" sz="1400" b="1" i="1" dirty="0" smtClean="0">
                <a:solidFill>
                  <a:srgbClr val="0000FF"/>
                </a:solidFill>
              </a:rPr>
              <a:t>(</a:t>
            </a:r>
            <a:r>
              <a:rPr lang="en-US" altLang="ko-KR" sz="1400" b="1" i="1" dirty="0">
                <a:solidFill>
                  <a:srgbClr val="0000FF"/>
                </a:solidFill>
              </a:rPr>
              <a:t>to) </a:t>
            </a:r>
            <a:r>
              <a:rPr lang="en-US" altLang="ko-KR" sz="1400" b="1" dirty="0" smtClean="0"/>
              <a:t> </a:t>
            </a:r>
            <a:r>
              <a:rPr lang="en-US" altLang="ko-KR" sz="1400" dirty="0"/>
              <a:t>A logical parent device that is responsible for providing synchronization services to its TMCTP-child devices in the TMCTP while it operates as the coordinator of a PAN</a:t>
            </a:r>
            <a:r>
              <a:rPr lang="en-US" altLang="ko-KR" sz="1400" dirty="0" smtClean="0"/>
              <a:t>. </a:t>
            </a:r>
          </a:p>
        </p:txBody>
      </p:sp>
      <p:sp>
        <p:nvSpPr>
          <p:cNvPr id="5" name="직사각형 4"/>
          <p:cNvSpPr/>
          <p:nvPr/>
        </p:nvSpPr>
        <p:spPr>
          <a:xfrm>
            <a:off x="691957" y="629077"/>
            <a:ext cx="1019195" cy="276999"/>
          </a:xfrm>
          <a:prstGeom prst="rect">
            <a:avLst/>
          </a:prstGeom>
          <a:solidFill>
            <a:schemeClr val="bg1"/>
          </a:solidFill>
          <a:ln>
            <a:solidFill>
              <a:srgbClr val="FF0000"/>
            </a:solidFill>
          </a:ln>
        </p:spPr>
        <p:txBody>
          <a:bodyPr wrap="squar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ko-KR" b="1" dirty="0" smtClean="0">
                <a:solidFill>
                  <a:srgbClr val="FF0000"/>
                </a:solidFill>
              </a:rPr>
              <a:t>CS: AP</a:t>
            </a:r>
          </a:p>
        </p:txBody>
      </p:sp>
    </p:spTree>
    <p:extLst>
      <p:ext uri="{BB962C8B-B14F-4D97-AF65-F5344CB8AC3E}">
        <p14:creationId xmlns:p14="http://schemas.microsoft.com/office/powerpoint/2010/main" xmlns="" val="27520111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85800" y="908720"/>
            <a:ext cx="7772400" cy="864096"/>
          </a:xfrm>
        </p:spPr>
        <p:txBody>
          <a:bodyPr/>
          <a:lstStyle/>
          <a:p>
            <a:pPr>
              <a:lnSpc>
                <a:spcPts val="2900"/>
              </a:lnSpc>
            </a:pPr>
            <a:r>
              <a:rPr lang="en-US" altLang="ko-KR" b="1" dirty="0" smtClean="0"/>
              <a:t>CIDs 16, 18, </a:t>
            </a:r>
            <a:r>
              <a:rPr lang="en-US" altLang="ko-KR" b="1" dirty="0"/>
              <a:t>and </a:t>
            </a:r>
            <a:r>
              <a:rPr lang="en-US" altLang="ko-KR" b="1" dirty="0" smtClean="0"/>
              <a:t>19 (Editorial)</a:t>
            </a:r>
            <a:br>
              <a:rPr lang="en-US" altLang="ko-KR" b="1" dirty="0" smtClean="0"/>
            </a:br>
            <a:r>
              <a:rPr lang="en-US" altLang="ko-KR" b="1" dirty="0" smtClean="0"/>
              <a:t>CID 17 </a:t>
            </a:r>
            <a:r>
              <a:rPr lang="en-US" altLang="ko-KR" b="1" dirty="0">
                <a:solidFill>
                  <a:schemeClr val="tx1"/>
                </a:solidFill>
              </a:rPr>
              <a:t>(Technical</a:t>
            </a:r>
            <a:r>
              <a:rPr lang="en-US" altLang="ko-KR" b="1" dirty="0" smtClean="0">
                <a:solidFill>
                  <a:schemeClr val="tx1"/>
                </a:solidFill>
              </a:rPr>
              <a:t>)</a:t>
            </a:r>
            <a:endParaRPr lang="ko-KR" altLang="en-US" b="1" dirty="0"/>
          </a:p>
        </p:txBody>
      </p:sp>
      <p:sp>
        <p:nvSpPr>
          <p:cNvPr id="3" name="내용 개체 틀 2"/>
          <p:cNvSpPr>
            <a:spLocks noGrp="1"/>
          </p:cNvSpPr>
          <p:nvPr>
            <p:ph idx="1"/>
          </p:nvPr>
        </p:nvSpPr>
        <p:spPr>
          <a:xfrm>
            <a:off x="899592" y="1772816"/>
            <a:ext cx="7776864" cy="4323184"/>
          </a:xfrm>
        </p:spPr>
        <p:txBody>
          <a:bodyPr/>
          <a:lstStyle/>
          <a:p>
            <a:r>
              <a:rPr lang="en-US" altLang="ko-KR" sz="1600" dirty="0" smtClean="0"/>
              <a:t>Comment</a:t>
            </a:r>
          </a:p>
          <a:p>
            <a:pPr lvl="1"/>
            <a:r>
              <a:rPr lang="en-US" altLang="ko-KR" sz="1200" dirty="0" smtClean="0"/>
              <a:t>CID 16</a:t>
            </a:r>
            <a:r>
              <a:rPr lang="en-US" altLang="ko-KR" sz="1200" dirty="0"/>
              <a:t>: "Each TMCTP-parent PAN coordinator including the SPC.." needs commas (otherwise the sense is "each parent PAN coordinator which contains the SPC") </a:t>
            </a:r>
            <a:endParaRPr lang="en-US" altLang="ko-KR" sz="1200" dirty="0" smtClean="0"/>
          </a:p>
          <a:p>
            <a:pPr lvl="1"/>
            <a:r>
              <a:rPr lang="en-US" altLang="ko-KR" sz="1200" b="1" dirty="0" smtClean="0"/>
              <a:t>CID 17: </a:t>
            </a:r>
            <a:r>
              <a:rPr lang="en-US" altLang="ko-KR" sz="1200" dirty="0" smtClean="0"/>
              <a:t>"...</a:t>
            </a:r>
            <a:r>
              <a:rPr lang="en-US" altLang="ko-KR" sz="1200" dirty="0"/>
              <a:t>during the active portion of the TMCTP-parent PAN coordinator…" doesn't make </a:t>
            </a:r>
            <a:r>
              <a:rPr lang="en-US" altLang="ko-KR" sz="1200" dirty="0" smtClean="0"/>
              <a:t>sense</a:t>
            </a:r>
          </a:p>
          <a:p>
            <a:pPr lvl="1"/>
            <a:r>
              <a:rPr lang="en-US" altLang="ko-KR" sz="1200" dirty="0"/>
              <a:t>CID </a:t>
            </a:r>
            <a:r>
              <a:rPr lang="en-US" altLang="ko-KR" sz="1200" dirty="0" smtClean="0"/>
              <a:t>18: "…</a:t>
            </a:r>
            <a:r>
              <a:rPr lang="en-US" altLang="ko-KR" sz="1200" dirty="0"/>
              <a:t>beacon only period…"</a:t>
            </a:r>
          </a:p>
          <a:p>
            <a:pPr lvl="1"/>
            <a:r>
              <a:rPr lang="en-US" altLang="ko-KR" sz="1200" dirty="0"/>
              <a:t>CID </a:t>
            </a:r>
            <a:r>
              <a:rPr lang="en-US" altLang="ko-KR" sz="1200" dirty="0" smtClean="0"/>
              <a:t>19: 1st </a:t>
            </a:r>
            <a:r>
              <a:rPr lang="en-US" altLang="ko-KR" sz="1200" dirty="0"/>
              <a:t>instance and def. of acronym BOP occur above in 4.2.</a:t>
            </a:r>
            <a:endParaRPr lang="en-US" altLang="ko-KR" sz="1200" dirty="0" smtClean="0"/>
          </a:p>
          <a:p>
            <a:r>
              <a:rPr lang="en-US" altLang="ko-KR" sz="1600" dirty="0" smtClean="0"/>
              <a:t>Proposed Change</a:t>
            </a:r>
          </a:p>
          <a:p>
            <a:pPr lvl="1"/>
            <a:r>
              <a:rPr lang="en-US" altLang="ko-KR" sz="1200" dirty="0"/>
              <a:t>CID </a:t>
            </a:r>
            <a:r>
              <a:rPr lang="en-US" altLang="ko-KR" sz="1200" dirty="0" smtClean="0"/>
              <a:t>16: </a:t>
            </a:r>
            <a:r>
              <a:rPr lang="en-US" altLang="ko-KR" sz="1200" dirty="0"/>
              <a:t>Replace with "Each TMCTP-parent PAN coordinator, including the SPC</a:t>
            </a:r>
            <a:r>
              <a:rPr lang="en-US" altLang="ko-KR" sz="1200" dirty="0" smtClean="0"/>
              <a:t>,…“</a:t>
            </a:r>
          </a:p>
          <a:p>
            <a:pPr lvl="1"/>
            <a:r>
              <a:rPr lang="en-US" altLang="ko-KR" sz="1200" b="1" dirty="0" smtClean="0"/>
              <a:t>CID 17: </a:t>
            </a:r>
            <a:r>
              <a:rPr lang="en-US" altLang="ko-KR" sz="1200" dirty="0" smtClean="0"/>
              <a:t>Clarification required</a:t>
            </a:r>
          </a:p>
          <a:p>
            <a:pPr lvl="1"/>
            <a:r>
              <a:rPr lang="en-US" altLang="ko-KR" sz="1200" dirty="0"/>
              <a:t>CID 18: </a:t>
            </a:r>
            <a:r>
              <a:rPr lang="en-US" altLang="ko-KR" sz="1200" dirty="0" smtClean="0"/>
              <a:t>Change </a:t>
            </a:r>
            <a:r>
              <a:rPr lang="en-US" altLang="ko-KR" sz="1200" dirty="0"/>
              <a:t>to "…beacon-only period…" throughout document</a:t>
            </a:r>
            <a:endParaRPr lang="en-US" altLang="ko-KR" sz="1200" dirty="0" smtClean="0"/>
          </a:p>
          <a:p>
            <a:pPr lvl="1"/>
            <a:r>
              <a:rPr lang="en-US" altLang="ko-KR" sz="1200" dirty="0"/>
              <a:t>CID 19: </a:t>
            </a:r>
            <a:r>
              <a:rPr lang="en-US" altLang="ko-KR" sz="1200" dirty="0" smtClean="0"/>
              <a:t>Remove </a:t>
            </a:r>
            <a:r>
              <a:rPr lang="en-US" altLang="ko-KR" sz="1200" dirty="0"/>
              <a:t>acronym </a:t>
            </a:r>
            <a:r>
              <a:rPr lang="en-US" altLang="ko-KR" sz="1200" dirty="0" smtClean="0"/>
              <a:t>definition</a:t>
            </a:r>
            <a:r>
              <a:rPr lang="en-US" altLang="ko-KR" sz="1200" dirty="0"/>
              <a:t>.</a:t>
            </a:r>
            <a:endParaRPr lang="en-US" altLang="ko-KR" sz="1200" dirty="0" smtClean="0"/>
          </a:p>
          <a:p>
            <a:r>
              <a:rPr lang="en-US" altLang="ko-KR" sz="1600" dirty="0" smtClean="0"/>
              <a:t>Proposed Resolution - Accepted </a:t>
            </a:r>
          </a:p>
          <a:p>
            <a:pPr lvl="1"/>
            <a:r>
              <a:rPr lang="en-US" altLang="ko-KR" sz="1200" b="1" i="1" dirty="0" smtClean="0">
                <a:solidFill>
                  <a:srgbClr val="0000FF"/>
                </a:solidFill>
              </a:rPr>
              <a:t>(from) </a:t>
            </a:r>
            <a:r>
              <a:rPr lang="en-US" altLang="ko-KR" sz="1200" dirty="0"/>
              <a:t>Each TMCTP-parent PAN </a:t>
            </a:r>
            <a:r>
              <a:rPr lang="en-US" altLang="ko-KR" sz="1200" dirty="0">
                <a:solidFill>
                  <a:srgbClr val="FF0000"/>
                </a:solidFill>
              </a:rPr>
              <a:t>coordinator including </a:t>
            </a:r>
            <a:r>
              <a:rPr lang="en-US" altLang="ko-KR" sz="1200" dirty="0"/>
              <a:t>the SPC may communicate with </a:t>
            </a:r>
            <a:r>
              <a:rPr lang="en-US" altLang="ko-KR" sz="1200" dirty="0" smtClean="0"/>
              <a:t>its TMCTP-child </a:t>
            </a:r>
            <a:r>
              <a:rPr lang="en-US" altLang="ko-KR" sz="1200" dirty="0"/>
              <a:t>PAN coordinators during the </a:t>
            </a:r>
            <a:r>
              <a:rPr lang="en-US" altLang="ko-KR" sz="1200" dirty="0">
                <a:solidFill>
                  <a:srgbClr val="FF0000"/>
                </a:solidFill>
              </a:rPr>
              <a:t>active portion </a:t>
            </a:r>
            <a:r>
              <a:rPr lang="en-US" altLang="ko-KR" sz="1200" dirty="0"/>
              <a:t>of the TMCTP-parent PAN coordinator </a:t>
            </a:r>
            <a:r>
              <a:rPr lang="en-US" altLang="ko-KR" sz="1200" dirty="0" smtClean="0"/>
              <a:t>and receives </a:t>
            </a:r>
            <a:r>
              <a:rPr lang="en-US" altLang="ko-KR" sz="1200" dirty="0"/>
              <a:t>beacon frames of TMCTP-child PAN coordinators on a dedicated channel during the </a:t>
            </a:r>
            <a:r>
              <a:rPr lang="en-US" altLang="ko-KR" sz="1200" dirty="0" smtClean="0"/>
              <a:t>dedicated beacon </a:t>
            </a:r>
            <a:r>
              <a:rPr lang="en-US" altLang="ko-KR" sz="1200" dirty="0"/>
              <a:t>slots (DBS) assigned to them in the </a:t>
            </a:r>
            <a:r>
              <a:rPr lang="en-US" altLang="ko-KR" sz="1200" strike="sngStrike" dirty="0">
                <a:solidFill>
                  <a:srgbClr val="FF0000"/>
                </a:solidFill>
              </a:rPr>
              <a:t>beacon only period (</a:t>
            </a:r>
            <a:r>
              <a:rPr lang="en-US" altLang="ko-KR" sz="1200" dirty="0">
                <a:solidFill>
                  <a:srgbClr val="FF0000"/>
                </a:solidFill>
              </a:rPr>
              <a:t>BOP</a:t>
            </a:r>
            <a:r>
              <a:rPr lang="en-US" altLang="ko-KR" sz="1200" strike="sngStrike" dirty="0" smtClean="0">
                <a:solidFill>
                  <a:srgbClr val="FF0000"/>
                </a:solidFill>
              </a:rPr>
              <a:t>)</a:t>
            </a:r>
            <a:r>
              <a:rPr lang="en-US" altLang="ko-KR" sz="1200" dirty="0" smtClean="0"/>
              <a:t>, </a:t>
            </a:r>
            <a:r>
              <a:rPr lang="en-US" altLang="ko-KR" sz="1200" dirty="0"/>
              <a:t>as shown with an asterisk (*) </a:t>
            </a:r>
            <a:r>
              <a:rPr lang="en-US" altLang="ko-KR" sz="1200" dirty="0" smtClean="0"/>
              <a:t>in Figure </a:t>
            </a:r>
            <a:r>
              <a:rPr lang="en-US" altLang="ko-KR" sz="1200" dirty="0"/>
              <a:t>2a</a:t>
            </a:r>
            <a:r>
              <a:rPr lang="en-US" altLang="ko-KR" sz="1200" dirty="0" smtClean="0"/>
              <a:t>.</a:t>
            </a:r>
          </a:p>
          <a:p>
            <a:pPr lvl="1"/>
            <a:r>
              <a:rPr lang="en-US" altLang="ko-KR" sz="1200" b="1" i="1" dirty="0" smtClean="0">
                <a:solidFill>
                  <a:srgbClr val="0000FF"/>
                </a:solidFill>
              </a:rPr>
              <a:t>(to) </a:t>
            </a:r>
            <a:r>
              <a:rPr lang="en-US" altLang="ko-KR" sz="1200" dirty="0"/>
              <a:t>Each TMCTP-parent PAN </a:t>
            </a:r>
            <a:r>
              <a:rPr lang="en-US" altLang="ko-KR" sz="1200" dirty="0" smtClean="0">
                <a:solidFill>
                  <a:srgbClr val="FF0000"/>
                </a:solidFill>
              </a:rPr>
              <a:t>coordinator, </a:t>
            </a:r>
            <a:r>
              <a:rPr lang="en-US" altLang="ko-KR" sz="1200" dirty="0">
                <a:solidFill>
                  <a:srgbClr val="FF0000"/>
                </a:solidFill>
              </a:rPr>
              <a:t>including </a:t>
            </a:r>
            <a:r>
              <a:rPr lang="en-US" altLang="ko-KR" sz="1200" dirty="0"/>
              <a:t>the </a:t>
            </a:r>
            <a:r>
              <a:rPr lang="en-US" altLang="ko-KR" sz="1200" dirty="0" smtClean="0"/>
              <a:t>SPC</a:t>
            </a:r>
            <a:r>
              <a:rPr lang="en-US" altLang="ko-KR" sz="1200" dirty="0" smtClean="0">
                <a:solidFill>
                  <a:srgbClr val="FF0000"/>
                </a:solidFill>
              </a:rPr>
              <a:t>,</a:t>
            </a:r>
            <a:r>
              <a:rPr lang="en-US" altLang="ko-KR" sz="1200" dirty="0" smtClean="0"/>
              <a:t> </a:t>
            </a:r>
            <a:r>
              <a:rPr lang="en-US" altLang="ko-KR" sz="1200" dirty="0"/>
              <a:t>may communicate with its TMCTP-child PAN coordinators during the </a:t>
            </a:r>
            <a:r>
              <a:rPr lang="en-US" altLang="ko-KR" sz="1200" dirty="0" smtClean="0">
                <a:solidFill>
                  <a:srgbClr val="FF0000"/>
                </a:solidFill>
              </a:rPr>
              <a:t>CAP </a:t>
            </a:r>
            <a:r>
              <a:rPr lang="en-US" altLang="ko-KR" sz="1200" dirty="0">
                <a:solidFill>
                  <a:srgbClr val="FF0000"/>
                </a:solidFill>
              </a:rPr>
              <a:t>or </a:t>
            </a:r>
            <a:r>
              <a:rPr lang="en-US" altLang="ko-KR" sz="1200" dirty="0" smtClean="0">
                <a:solidFill>
                  <a:srgbClr val="FF0000"/>
                </a:solidFill>
              </a:rPr>
              <a:t>CFP </a:t>
            </a:r>
            <a:r>
              <a:rPr lang="en-US" altLang="ko-KR" sz="1200" dirty="0" smtClean="0"/>
              <a:t>of </a:t>
            </a:r>
            <a:r>
              <a:rPr lang="en-US" altLang="ko-KR" sz="1200" dirty="0"/>
              <a:t>the TMCTP-parent PAN coordinator and receives beacon frames of TMCTP-child PAN coordinators on a dedicated channel during the dedicated beacon slots (DBS) assigned to them in the </a:t>
            </a:r>
            <a:r>
              <a:rPr lang="en-US" altLang="ko-KR" sz="1200" dirty="0" smtClean="0">
                <a:solidFill>
                  <a:srgbClr val="FF0000"/>
                </a:solidFill>
              </a:rPr>
              <a:t>BOP</a:t>
            </a:r>
            <a:r>
              <a:rPr lang="en-US" altLang="ko-KR" sz="1200" dirty="0" smtClean="0"/>
              <a:t>, </a:t>
            </a:r>
            <a:r>
              <a:rPr lang="en-US" altLang="ko-KR" sz="1200" dirty="0"/>
              <a:t>as shown with an asterisk (*) in Figure 2a.</a:t>
            </a:r>
          </a:p>
        </p:txBody>
      </p:sp>
      <p:sp>
        <p:nvSpPr>
          <p:cNvPr id="4" name="직사각형 3"/>
          <p:cNvSpPr/>
          <p:nvPr/>
        </p:nvSpPr>
        <p:spPr>
          <a:xfrm>
            <a:off x="683568" y="629077"/>
            <a:ext cx="1019195" cy="276999"/>
          </a:xfrm>
          <a:prstGeom prst="rect">
            <a:avLst/>
          </a:prstGeom>
          <a:solidFill>
            <a:schemeClr val="bg1"/>
          </a:solidFill>
          <a:ln>
            <a:solidFill>
              <a:srgbClr val="FF0000"/>
            </a:solidFill>
          </a:ln>
        </p:spPr>
        <p:txBody>
          <a:bodyPr wrap="squar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ko-KR" b="1" dirty="0" smtClean="0">
                <a:solidFill>
                  <a:srgbClr val="FF0000"/>
                </a:solidFill>
              </a:rPr>
              <a:t>CS: A</a:t>
            </a:r>
          </a:p>
        </p:txBody>
      </p:sp>
    </p:spTree>
    <p:extLst>
      <p:ext uri="{BB962C8B-B14F-4D97-AF65-F5344CB8AC3E}">
        <p14:creationId xmlns:p14="http://schemas.microsoft.com/office/powerpoint/2010/main" xmlns="" val="28329910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a:t>CID </a:t>
            </a:r>
            <a:r>
              <a:rPr lang="en-US" altLang="ko-KR" b="1" dirty="0" smtClean="0"/>
              <a:t>21 </a:t>
            </a:r>
            <a:r>
              <a:rPr lang="en-US" altLang="ko-KR" b="1" dirty="0">
                <a:solidFill>
                  <a:schemeClr val="tx1"/>
                </a:solidFill>
              </a:rPr>
              <a:t>(Technical)</a:t>
            </a:r>
            <a:endParaRPr lang="ko-KR" altLang="en-US" b="1" dirty="0"/>
          </a:p>
        </p:txBody>
      </p:sp>
      <p:sp>
        <p:nvSpPr>
          <p:cNvPr id="3" name="내용 개체 틀 2"/>
          <p:cNvSpPr>
            <a:spLocks noGrp="1"/>
          </p:cNvSpPr>
          <p:nvPr>
            <p:ph idx="1"/>
          </p:nvPr>
        </p:nvSpPr>
        <p:spPr/>
        <p:txBody>
          <a:bodyPr/>
          <a:lstStyle/>
          <a:p>
            <a:r>
              <a:rPr lang="en-US" altLang="ko-KR" sz="2000" dirty="0" smtClean="0"/>
              <a:t>Comment</a:t>
            </a:r>
          </a:p>
          <a:p>
            <a:pPr lvl="1"/>
            <a:r>
              <a:rPr lang="en-US" altLang="ko-KR" sz="1400" dirty="0"/>
              <a:t>Not sure what the sentence means when it says "TMCTP increases the coverage area with controlled message latency and reduced collisions between coordinators" - does this mean that the use of TMCTP reduces message latency and collisions with the result that the coverage area is increased</a:t>
            </a:r>
            <a:r>
              <a:rPr lang="en-US" altLang="ko-KR" sz="1400" dirty="0" smtClean="0"/>
              <a:t>? </a:t>
            </a:r>
            <a:endParaRPr lang="en-US" altLang="ko-KR" sz="1400" dirty="0"/>
          </a:p>
          <a:p>
            <a:r>
              <a:rPr lang="en-US" altLang="ko-KR" sz="2000" dirty="0"/>
              <a:t>Proposed </a:t>
            </a:r>
            <a:r>
              <a:rPr lang="en-US" altLang="ko-KR" sz="2000" dirty="0" smtClean="0"/>
              <a:t>Change</a:t>
            </a:r>
          </a:p>
          <a:p>
            <a:pPr lvl="1"/>
            <a:r>
              <a:rPr lang="en-US" altLang="ko-KR" sz="1600" dirty="0"/>
              <a:t>Clarification required </a:t>
            </a:r>
            <a:endParaRPr lang="en-US" altLang="ko-KR" sz="1600" dirty="0" smtClean="0"/>
          </a:p>
          <a:p>
            <a:r>
              <a:rPr lang="en-US" altLang="ko-KR" sz="2000" dirty="0" smtClean="0"/>
              <a:t>Proposed Resolution - Accepted in principle</a:t>
            </a:r>
          </a:p>
          <a:p>
            <a:pPr lvl="1"/>
            <a:r>
              <a:rPr lang="en-US" altLang="ko-KR" sz="1400" i="1" dirty="0">
                <a:solidFill>
                  <a:srgbClr val="0000FF"/>
                </a:solidFill>
              </a:rPr>
              <a:t>(from) </a:t>
            </a:r>
            <a:r>
              <a:rPr lang="en-US" altLang="ko-KR" sz="1400" dirty="0"/>
              <a:t>The use of TMCTP increases the coverage area with controlled message latency and reduced collisions between coordinators, </a:t>
            </a:r>
            <a:r>
              <a:rPr lang="en-US" altLang="ko-KR" sz="1400" dirty="0" smtClean="0"/>
              <a:t>and </a:t>
            </a:r>
            <a:r>
              <a:rPr lang="en-US" altLang="ko-KR" sz="1400" dirty="0"/>
              <a:t>allows independent operations of each </a:t>
            </a:r>
            <a:r>
              <a:rPr lang="en-US" altLang="ko-KR" sz="1400" dirty="0" smtClean="0"/>
              <a:t>cluster simultaneously</a:t>
            </a:r>
            <a:r>
              <a:rPr lang="en-US" altLang="ko-KR" sz="1400" dirty="0"/>
              <a:t>.</a:t>
            </a:r>
          </a:p>
          <a:p>
            <a:pPr lvl="1"/>
            <a:r>
              <a:rPr lang="en-US" altLang="ko-KR" sz="1400" i="1" dirty="0">
                <a:solidFill>
                  <a:srgbClr val="0000FF"/>
                </a:solidFill>
              </a:rPr>
              <a:t>(to) </a:t>
            </a:r>
            <a:r>
              <a:rPr lang="en-US" altLang="ko-KR" sz="1400" dirty="0" smtClean="0"/>
              <a:t>In</a:t>
            </a:r>
            <a:r>
              <a:rPr lang="ko-KR" altLang="en-US" sz="1400" i="1" dirty="0" smtClean="0">
                <a:solidFill>
                  <a:srgbClr val="0000FF"/>
                </a:solidFill>
              </a:rPr>
              <a:t> </a:t>
            </a:r>
            <a:r>
              <a:rPr lang="en-US" altLang="ko-KR" sz="1400" dirty="0"/>
              <a:t>the </a:t>
            </a:r>
            <a:r>
              <a:rPr lang="en-US" altLang="ko-KR" sz="1400" dirty="0" smtClean="0"/>
              <a:t>TMCTP, collisions between clusters can be reduced because each cluster uses its own</a:t>
            </a:r>
            <a:r>
              <a:rPr lang="ko-KR" altLang="en-US" sz="1400" dirty="0" smtClean="0"/>
              <a:t> </a:t>
            </a:r>
            <a:r>
              <a:rPr lang="en-US" altLang="ko-KR" sz="1400" dirty="0" smtClean="0"/>
              <a:t>channel and coverage area</a:t>
            </a:r>
            <a:r>
              <a:rPr lang="ko-KR" altLang="en-US" sz="1400" dirty="0" smtClean="0"/>
              <a:t> </a:t>
            </a:r>
            <a:r>
              <a:rPr lang="en-US" altLang="ko-KR" sz="1400" dirty="0" smtClean="0"/>
              <a:t>is increased through the TMCTP parent-child structure.</a:t>
            </a:r>
          </a:p>
        </p:txBody>
      </p:sp>
      <p:sp>
        <p:nvSpPr>
          <p:cNvPr id="5" name="직사각형 4"/>
          <p:cNvSpPr/>
          <p:nvPr/>
        </p:nvSpPr>
        <p:spPr>
          <a:xfrm>
            <a:off x="683568" y="629077"/>
            <a:ext cx="1019195" cy="276999"/>
          </a:xfrm>
          <a:prstGeom prst="rect">
            <a:avLst/>
          </a:prstGeom>
          <a:solidFill>
            <a:schemeClr val="bg1"/>
          </a:solidFill>
          <a:ln>
            <a:solidFill>
              <a:srgbClr val="FF0000"/>
            </a:solidFill>
          </a:ln>
        </p:spPr>
        <p:txBody>
          <a:bodyPr wrap="squar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ko-KR" b="1" dirty="0" smtClean="0">
                <a:solidFill>
                  <a:srgbClr val="FF0000"/>
                </a:solidFill>
              </a:rPr>
              <a:t>CS: AP</a:t>
            </a:r>
          </a:p>
        </p:txBody>
      </p:sp>
    </p:spTree>
    <p:extLst>
      <p:ext uri="{BB962C8B-B14F-4D97-AF65-F5344CB8AC3E}">
        <p14:creationId xmlns:p14="http://schemas.microsoft.com/office/powerpoint/2010/main" xmlns="" val="18572690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t>CID 37 </a:t>
            </a:r>
            <a:r>
              <a:rPr lang="en-US" altLang="ko-KR" b="1" dirty="0">
                <a:solidFill>
                  <a:schemeClr val="tx1"/>
                </a:solidFill>
              </a:rPr>
              <a:t>(Technical</a:t>
            </a:r>
            <a:r>
              <a:rPr lang="en-US" altLang="ko-KR" b="1" dirty="0" smtClean="0">
                <a:solidFill>
                  <a:schemeClr val="tx1"/>
                </a:solidFill>
              </a:rPr>
              <a:t>)</a:t>
            </a:r>
            <a:endParaRPr lang="ko-KR" altLang="en-US" b="1" dirty="0"/>
          </a:p>
        </p:txBody>
      </p:sp>
      <p:sp>
        <p:nvSpPr>
          <p:cNvPr id="3" name="내용 개체 틀 2"/>
          <p:cNvSpPr>
            <a:spLocks noGrp="1"/>
          </p:cNvSpPr>
          <p:nvPr>
            <p:ph idx="1"/>
          </p:nvPr>
        </p:nvSpPr>
        <p:spPr/>
        <p:txBody>
          <a:bodyPr/>
          <a:lstStyle/>
          <a:p>
            <a:r>
              <a:rPr lang="en-US" altLang="ko-KR" sz="2000" dirty="0" smtClean="0"/>
              <a:t>Comment</a:t>
            </a:r>
          </a:p>
          <a:p>
            <a:pPr lvl="1"/>
            <a:r>
              <a:rPr lang="en-US" altLang="ko-KR" sz="1600" dirty="0"/>
              <a:t>Where is Figure 5a? Has it been omitted or is the reference incorrect? </a:t>
            </a:r>
            <a:endParaRPr lang="en-US" altLang="ko-KR" sz="1600" dirty="0" smtClean="0"/>
          </a:p>
          <a:p>
            <a:r>
              <a:rPr lang="en-US" altLang="ko-KR" sz="2000" dirty="0" smtClean="0"/>
              <a:t>Proposed Change</a:t>
            </a:r>
          </a:p>
          <a:p>
            <a:pPr lvl="1"/>
            <a:r>
              <a:rPr lang="en-US" altLang="ko-KR" sz="1600" dirty="0"/>
              <a:t>Clarification </a:t>
            </a:r>
            <a:r>
              <a:rPr lang="en-US" altLang="ko-KR" sz="1600" dirty="0" smtClean="0"/>
              <a:t>required</a:t>
            </a:r>
          </a:p>
          <a:p>
            <a:r>
              <a:rPr lang="en-US" altLang="ko-KR" sz="2000" dirty="0" smtClean="0"/>
              <a:t>Proposed Resolution - Accepted </a:t>
            </a:r>
            <a:r>
              <a:rPr lang="en-US" altLang="ko-KR" sz="2000" dirty="0" smtClean="0"/>
              <a:t>in principle</a:t>
            </a:r>
          </a:p>
          <a:p>
            <a:pPr lvl="1">
              <a:buNone/>
            </a:pPr>
            <a:r>
              <a:rPr lang="en-US" altLang="ko-KR" sz="1600" dirty="0" smtClean="0"/>
              <a:t>The figure is present, text is hyperlinked to Figure 5a.</a:t>
            </a:r>
            <a:endParaRPr lang="en-US" altLang="ko-KR" sz="1600" dirty="0" smtClean="0"/>
          </a:p>
        </p:txBody>
      </p:sp>
      <p:sp>
        <p:nvSpPr>
          <p:cNvPr id="4" name="직사각형 3"/>
          <p:cNvSpPr/>
          <p:nvPr/>
        </p:nvSpPr>
        <p:spPr>
          <a:xfrm>
            <a:off x="691957" y="629077"/>
            <a:ext cx="1019195" cy="276999"/>
          </a:xfrm>
          <a:prstGeom prst="rect">
            <a:avLst/>
          </a:prstGeom>
          <a:solidFill>
            <a:schemeClr val="bg1"/>
          </a:solidFill>
          <a:ln>
            <a:solidFill>
              <a:srgbClr val="FF0000"/>
            </a:solidFill>
          </a:ln>
        </p:spPr>
        <p:txBody>
          <a:bodyPr wrap="squar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ko-KR" b="1" dirty="0" smtClean="0">
                <a:solidFill>
                  <a:srgbClr val="FF0000"/>
                </a:solidFill>
              </a:rPr>
              <a:t>CS: </a:t>
            </a:r>
            <a:r>
              <a:rPr lang="en-US" altLang="ko-KR" b="1" dirty="0" smtClean="0">
                <a:solidFill>
                  <a:srgbClr val="FF0000"/>
                </a:solidFill>
              </a:rPr>
              <a:t>AP</a:t>
            </a:r>
            <a:endParaRPr lang="en-US" altLang="ko-KR" b="1" dirty="0" smtClean="0">
              <a:solidFill>
                <a:srgbClr val="FF0000"/>
              </a:solidFill>
            </a:endParaRPr>
          </a:p>
        </p:txBody>
      </p:sp>
    </p:spTree>
    <p:extLst>
      <p:ext uri="{BB962C8B-B14F-4D97-AF65-F5344CB8AC3E}">
        <p14:creationId xmlns:p14="http://schemas.microsoft.com/office/powerpoint/2010/main" xmlns="" val="10905775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t>CID 129 </a:t>
            </a:r>
            <a:r>
              <a:rPr lang="en-US" altLang="ko-KR" b="1" dirty="0">
                <a:solidFill>
                  <a:schemeClr val="tx1"/>
                </a:solidFill>
              </a:rPr>
              <a:t>(Technical</a:t>
            </a:r>
            <a:r>
              <a:rPr lang="en-US" altLang="ko-KR" b="1" dirty="0" smtClean="0">
                <a:solidFill>
                  <a:schemeClr val="tx1"/>
                </a:solidFill>
              </a:rPr>
              <a:t>)</a:t>
            </a:r>
            <a:endParaRPr lang="ko-KR" altLang="en-US" b="1" dirty="0"/>
          </a:p>
        </p:txBody>
      </p:sp>
      <p:sp>
        <p:nvSpPr>
          <p:cNvPr id="3" name="내용 개체 틀 2"/>
          <p:cNvSpPr>
            <a:spLocks noGrp="1"/>
          </p:cNvSpPr>
          <p:nvPr>
            <p:ph idx="1"/>
          </p:nvPr>
        </p:nvSpPr>
        <p:spPr/>
        <p:txBody>
          <a:bodyPr/>
          <a:lstStyle/>
          <a:p>
            <a:r>
              <a:rPr lang="en-US" altLang="ko-KR" dirty="0" smtClean="0"/>
              <a:t>Comment</a:t>
            </a:r>
          </a:p>
          <a:p>
            <a:pPr lvl="1"/>
            <a:r>
              <a:rPr lang="en-US" altLang="ko-KR" sz="1800" dirty="0"/>
              <a:t>It is not clear here what "Fixed, Mode II, or Mode I Device" </a:t>
            </a:r>
            <a:r>
              <a:rPr lang="en-US" altLang="ko-KR" sz="1800" dirty="0" smtClean="0"/>
              <a:t>are </a:t>
            </a:r>
          </a:p>
          <a:p>
            <a:r>
              <a:rPr lang="en-US" altLang="ko-KR" dirty="0" smtClean="0"/>
              <a:t>Proposed Change</a:t>
            </a:r>
          </a:p>
          <a:p>
            <a:pPr lvl="1"/>
            <a:r>
              <a:rPr lang="en-US" altLang="ko-KR" sz="1800" dirty="0"/>
              <a:t>Either use a footnote to refer to the FCC definitions or cross reference Table 4ig Device category where these are </a:t>
            </a:r>
            <a:r>
              <a:rPr lang="en-US" altLang="ko-KR" sz="1800" dirty="0" smtClean="0"/>
              <a:t>defined</a:t>
            </a:r>
          </a:p>
          <a:p>
            <a:r>
              <a:rPr lang="en-US" altLang="ko-KR" dirty="0" smtClean="0"/>
              <a:t>Proposed Resolution - Accepted </a:t>
            </a:r>
          </a:p>
          <a:p>
            <a:pPr lvl="1"/>
            <a:r>
              <a:rPr lang="en-US" altLang="ko-KR" sz="1800" b="1" i="1" dirty="0" smtClean="0">
                <a:solidFill>
                  <a:srgbClr val="0000FF"/>
                </a:solidFill>
              </a:rPr>
              <a:t>(from) </a:t>
            </a:r>
            <a:r>
              <a:rPr lang="en-US" altLang="ko-KR" sz="1800" dirty="0"/>
              <a:t>Alternately, the SPC may obtain the list of available TVWS channels from another device </a:t>
            </a:r>
            <a:r>
              <a:rPr lang="en-US" altLang="ko-KR" sz="1800" dirty="0">
                <a:solidFill>
                  <a:srgbClr val="FF0000"/>
                </a:solidFill>
              </a:rPr>
              <a:t>(Fixed, Mode II or Mode I Device</a:t>
            </a:r>
            <a:r>
              <a:rPr lang="en-US" altLang="ko-KR" sz="1800" dirty="0" smtClean="0">
                <a:solidFill>
                  <a:srgbClr val="FF0000"/>
                </a:solidFill>
              </a:rPr>
              <a:t>)</a:t>
            </a:r>
            <a:r>
              <a:rPr lang="en-US" altLang="ko-KR" sz="1800" dirty="0" smtClean="0"/>
              <a:t>.</a:t>
            </a:r>
          </a:p>
          <a:p>
            <a:pPr lvl="1"/>
            <a:r>
              <a:rPr lang="en-US" altLang="ko-KR" sz="1800" b="1" i="1" dirty="0" smtClean="0">
                <a:solidFill>
                  <a:srgbClr val="0000FF"/>
                </a:solidFill>
              </a:rPr>
              <a:t>(to) </a:t>
            </a:r>
            <a:r>
              <a:rPr lang="en-US" altLang="ko-KR" sz="1800" dirty="0"/>
              <a:t>Alternately, the SPC may obtain the list of available TVWS channels from </a:t>
            </a:r>
            <a:r>
              <a:rPr lang="en-US" altLang="ko-KR" sz="1800" dirty="0" smtClean="0"/>
              <a:t>another device.</a:t>
            </a:r>
            <a:endParaRPr lang="en-US" altLang="ko-KR" sz="1800" dirty="0">
              <a:solidFill>
                <a:srgbClr val="FF0000"/>
              </a:solidFill>
            </a:endParaRPr>
          </a:p>
        </p:txBody>
      </p:sp>
      <p:sp>
        <p:nvSpPr>
          <p:cNvPr id="4" name="직사각형 3"/>
          <p:cNvSpPr/>
          <p:nvPr/>
        </p:nvSpPr>
        <p:spPr>
          <a:xfrm>
            <a:off x="683568" y="629077"/>
            <a:ext cx="1019195" cy="276999"/>
          </a:xfrm>
          <a:prstGeom prst="rect">
            <a:avLst/>
          </a:prstGeom>
          <a:solidFill>
            <a:schemeClr val="bg1"/>
          </a:solidFill>
          <a:ln>
            <a:solidFill>
              <a:srgbClr val="FF0000"/>
            </a:solidFill>
          </a:ln>
        </p:spPr>
        <p:txBody>
          <a:bodyPr wrap="square">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ko-KR" b="1" dirty="0" smtClean="0">
                <a:solidFill>
                  <a:srgbClr val="FF0000"/>
                </a:solidFill>
              </a:rPr>
              <a:t>CS: A</a:t>
            </a:r>
          </a:p>
        </p:txBody>
      </p:sp>
    </p:spTree>
    <p:extLst>
      <p:ext uri="{BB962C8B-B14F-4D97-AF65-F5344CB8AC3E}">
        <p14:creationId xmlns:p14="http://schemas.microsoft.com/office/powerpoint/2010/main" xmlns="" val="31079829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t>CID 223 (</a:t>
            </a:r>
            <a:r>
              <a:rPr lang="en-US" altLang="ko-KR" b="1" dirty="0"/>
              <a:t>Technical</a:t>
            </a:r>
            <a:r>
              <a:rPr lang="en-US" altLang="ko-KR" b="1" dirty="0" smtClean="0"/>
              <a:t>) </a:t>
            </a:r>
            <a:endParaRPr lang="ko-KR" altLang="en-US" b="1" dirty="0"/>
          </a:p>
        </p:txBody>
      </p:sp>
      <p:sp>
        <p:nvSpPr>
          <p:cNvPr id="3" name="내용 개체 틀 2"/>
          <p:cNvSpPr>
            <a:spLocks noGrp="1"/>
          </p:cNvSpPr>
          <p:nvPr>
            <p:ph idx="1"/>
          </p:nvPr>
        </p:nvSpPr>
        <p:spPr/>
        <p:txBody>
          <a:bodyPr/>
          <a:lstStyle/>
          <a:p>
            <a:r>
              <a:rPr lang="en-US" altLang="ko-KR" sz="1800" dirty="0" smtClean="0"/>
              <a:t>Comment</a:t>
            </a:r>
          </a:p>
          <a:p>
            <a:pPr lvl="1"/>
            <a:r>
              <a:rPr lang="en-US" altLang="ko-KR" sz="1400" dirty="0"/>
              <a:t>Parameters are not used in the text</a:t>
            </a:r>
            <a:r>
              <a:rPr lang="en-US" altLang="ko-KR" sz="1400" dirty="0" smtClean="0"/>
              <a:t>. </a:t>
            </a:r>
            <a:r>
              <a:rPr lang="en-US" altLang="ko-KR" sz="1400" dirty="0"/>
              <a:t>Need to describe how they are used (how they connect to the fields that s/b set according to the parameter, </a:t>
            </a:r>
            <a:r>
              <a:rPr lang="en-US" altLang="ko-KR" sz="1400" dirty="0" err="1"/>
              <a:t>etc</a:t>
            </a:r>
            <a:r>
              <a:rPr lang="en-US" altLang="ko-KR" sz="1400" dirty="0" smtClean="0"/>
              <a:t>).</a:t>
            </a:r>
          </a:p>
          <a:p>
            <a:r>
              <a:rPr lang="en-US" altLang="ko-KR" sz="1800" dirty="0" smtClean="0"/>
              <a:t>Proposed Change</a:t>
            </a:r>
          </a:p>
          <a:p>
            <a:pPr lvl="1"/>
            <a:r>
              <a:rPr lang="en-US" altLang="ko-KR" sz="1400" dirty="0"/>
              <a:t>Complete </a:t>
            </a:r>
            <a:r>
              <a:rPr lang="en-US" altLang="ko-KR" sz="1400" dirty="0" smtClean="0"/>
              <a:t>specification</a:t>
            </a:r>
            <a:endParaRPr lang="en-US" altLang="ko-KR" sz="1400" dirty="0"/>
          </a:p>
          <a:p>
            <a:r>
              <a:rPr lang="en-US" altLang="ko-KR" sz="1800" dirty="0" smtClean="0"/>
              <a:t>Proposed Resolution – Accepted in principle</a:t>
            </a:r>
          </a:p>
          <a:p>
            <a:pPr lvl="1"/>
            <a:r>
              <a:rPr lang="en-US" altLang="ko-KR" sz="1400" b="1" i="1" dirty="0" smtClean="0">
                <a:solidFill>
                  <a:srgbClr val="0000FF"/>
                </a:solidFill>
              </a:rPr>
              <a:t>(from) </a:t>
            </a:r>
            <a:r>
              <a:rPr lang="en-US" altLang="ko-KR" sz="1400" dirty="0"/>
              <a:t>The MLME-</a:t>
            </a:r>
            <a:r>
              <a:rPr lang="en-US" altLang="ko-KR" sz="1400" dirty="0" err="1"/>
              <a:t>DBS.request</a:t>
            </a:r>
            <a:r>
              <a:rPr lang="en-US" altLang="ko-KR" sz="1400" dirty="0"/>
              <a:t> primitive is used when a TMCTP-child PAN coordinator requests the allocation of a DBS and a channel to a TMCTP-parent PAN coordinator including a super PAN </a:t>
            </a:r>
            <a:r>
              <a:rPr lang="en-US" altLang="ko-KR" sz="1400" dirty="0" smtClean="0"/>
              <a:t>coordinator.</a:t>
            </a:r>
          </a:p>
          <a:p>
            <a:pPr lvl="1"/>
            <a:r>
              <a:rPr lang="en-US" altLang="ko-KR" sz="1400" dirty="0" smtClean="0"/>
              <a:t>The </a:t>
            </a:r>
            <a:r>
              <a:rPr lang="en-US" altLang="ko-KR" sz="1400" dirty="0"/>
              <a:t>primitive parameters are defined in Table 44za. </a:t>
            </a:r>
            <a:endParaRPr lang="en-US" altLang="ko-KR" sz="1400" dirty="0" smtClean="0"/>
          </a:p>
          <a:p>
            <a:pPr lvl="1"/>
            <a:r>
              <a:rPr lang="en-US" altLang="ko-KR" sz="1400" dirty="0" smtClean="0"/>
              <a:t>On </a:t>
            </a:r>
            <a:r>
              <a:rPr lang="en-US" altLang="ko-KR" sz="1400" dirty="0"/>
              <a:t>receipt of the MLME-</a:t>
            </a:r>
            <a:r>
              <a:rPr lang="en-US" altLang="ko-KR" sz="1400" dirty="0" err="1"/>
              <a:t>DBS.request</a:t>
            </a:r>
            <a:r>
              <a:rPr lang="en-US" altLang="ko-KR" sz="1400" dirty="0"/>
              <a:t> primitive, the MLME generates a DBS request command, as described in </a:t>
            </a:r>
            <a:r>
              <a:rPr lang="en-US" altLang="ko-KR" sz="1400" dirty="0" smtClean="0"/>
              <a:t>5.3.14, with the DBS characteristics field set to 1 (request allocation).</a:t>
            </a:r>
            <a:endParaRPr lang="en-US" altLang="ko-KR" sz="1400" b="1" i="1" dirty="0">
              <a:solidFill>
                <a:srgbClr val="0000FF"/>
              </a:solidFill>
            </a:endParaRPr>
          </a:p>
          <a:p>
            <a:pPr lvl="1"/>
            <a:r>
              <a:rPr lang="en-US" altLang="ko-KR" sz="1400" b="1" i="1" dirty="0" smtClean="0">
                <a:solidFill>
                  <a:srgbClr val="0000FF"/>
                </a:solidFill>
              </a:rPr>
              <a:t>(to) </a:t>
            </a:r>
            <a:r>
              <a:rPr lang="en-US" altLang="ko-KR" sz="1400" dirty="0"/>
              <a:t>The MLME-</a:t>
            </a:r>
            <a:r>
              <a:rPr lang="en-US" altLang="ko-KR" sz="1400" dirty="0" err="1"/>
              <a:t>DBS.request</a:t>
            </a:r>
            <a:r>
              <a:rPr lang="en-US" altLang="ko-KR" sz="1400" dirty="0"/>
              <a:t> primitive is used when a TMCTP-child PAN coordinator requests the </a:t>
            </a:r>
            <a:r>
              <a:rPr lang="en-US" altLang="ko-KR" sz="1400" dirty="0" smtClean="0"/>
              <a:t>allocation </a:t>
            </a:r>
            <a:r>
              <a:rPr lang="en-US" altLang="ko-KR" sz="1400" dirty="0" smtClean="0">
                <a:solidFill>
                  <a:srgbClr val="FF0000"/>
                </a:solidFill>
              </a:rPr>
              <a:t>or </a:t>
            </a:r>
            <a:r>
              <a:rPr lang="en-US" altLang="ko-KR" sz="1400" dirty="0" err="1" smtClean="0">
                <a:solidFill>
                  <a:srgbClr val="FF0000"/>
                </a:solidFill>
              </a:rPr>
              <a:t>deallocation</a:t>
            </a:r>
            <a:r>
              <a:rPr lang="en-US" altLang="ko-KR" sz="1400" dirty="0" smtClean="0">
                <a:solidFill>
                  <a:srgbClr val="FF0000"/>
                </a:solidFill>
              </a:rPr>
              <a:t> </a:t>
            </a:r>
            <a:r>
              <a:rPr lang="en-US" altLang="ko-KR" sz="1400" dirty="0"/>
              <a:t>of a DBS </a:t>
            </a:r>
            <a:r>
              <a:rPr lang="en-US" altLang="ko-KR" sz="1400" dirty="0" smtClean="0"/>
              <a:t>and a channel </a:t>
            </a:r>
            <a:r>
              <a:rPr lang="en-US" altLang="ko-KR" sz="1400" dirty="0"/>
              <a:t>to a TMCTP-parent PAN coordinator including a </a:t>
            </a:r>
            <a:r>
              <a:rPr lang="en-US" altLang="ko-KR" sz="1400" dirty="0" smtClean="0">
                <a:solidFill>
                  <a:srgbClr val="FF0000"/>
                </a:solidFill>
              </a:rPr>
              <a:t>SPC</a:t>
            </a:r>
            <a:r>
              <a:rPr lang="en-US" altLang="ko-KR" sz="1400" dirty="0" smtClean="0"/>
              <a:t>.</a:t>
            </a:r>
            <a:endParaRPr lang="en-US" altLang="ko-KR" sz="1400" b="1" i="1" dirty="0">
              <a:solidFill>
                <a:srgbClr val="0000FF"/>
              </a:solidFill>
            </a:endParaRPr>
          </a:p>
          <a:p>
            <a:pPr lvl="1"/>
            <a:r>
              <a:rPr lang="en-US" altLang="ko-KR" sz="1400" dirty="0" smtClean="0"/>
              <a:t>The </a:t>
            </a:r>
            <a:r>
              <a:rPr lang="en-US" altLang="ko-KR" sz="1400" dirty="0"/>
              <a:t>primitive parameters are defined in Table 44za. </a:t>
            </a:r>
            <a:endParaRPr lang="en-US" altLang="ko-KR" sz="1400" dirty="0" smtClean="0"/>
          </a:p>
          <a:p>
            <a:pPr lvl="1"/>
            <a:r>
              <a:rPr lang="en-US" altLang="ko-KR" sz="1400" dirty="0" smtClean="0"/>
              <a:t>On </a:t>
            </a:r>
            <a:r>
              <a:rPr lang="en-US" altLang="ko-KR" sz="1400" dirty="0"/>
              <a:t>receipt of the </a:t>
            </a:r>
            <a:r>
              <a:rPr lang="en-US" altLang="ko-KR" sz="1400" dirty="0" smtClean="0"/>
              <a:t>MLME-</a:t>
            </a:r>
            <a:r>
              <a:rPr lang="en-US" altLang="ko-KR" sz="1400" dirty="0" err="1" smtClean="0"/>
              <a:t>DBS.request</a:t>
            </a:r>
            <a:r>
              <a:rPr lang="en-US" altLang="ko-KR" sz="1400" dirty="0" smtClean="0"/>
              <a:t> primitive, </a:t>
            </a:r>
            <a:r>
              <a:rPr lang="en-US" altLang="ko-KR" sz="1400" dirty="0"/>
              <a:t>the </a:t>
            </a:r>
            <a:r>
              <a:rPr lang="en-US" altLang="ko-KR" sz="1400" dirty="0" smtClean="0"/>
              <a:t>MLME generates a DBS request command, </a:t>
            </a:r>
            <a:r>
              <a:rPr lang="en-US" altLang="ko-KR" sz="1400" b="1" dirty="0" smtClean="0"/>
              <a:t>as </a:t>
            </a:r>
            <a:r>
              <a:rPr lang="en-US" altLang="ko-KR" sz="1400" b="1" dirty="0"/>
              <a:t>described in </a:t>
            </a:r>
            <a:r>
              <a:rPr lang="en-US" altLang="ko-KR" sz="1400" b="1" dirty="0" smtClean="0">
                <a:solidFill>
                  <a:srgbClr val="FF0000"/>
                </a:solidFill>
              </a:rPr>
              <a:t>5.3.14.2</a:t>
            </a:r>
            <a:r>
              <a:rPr lang="en-US" altLang="ko-KR" sz="1400" dirty="0" smtClean="0">
                <a:solidFill>
                  <a:srgbClr val="FF0000"/>
                </a:solidFill>
              </a:rPr>
              <a:t>.</a:t>
            </a:r>
          </a:p>
        </p:txBody>
      </p:sp>
      <p:sp>
        <p:nvSpPr>
          <p:cNvPr id="4" name="직사각형 3"/>
          <p:cNvSpPr/>
          <p:nvPr/>
        </p:nvSpPr>
        <p:spPr>
          <a:xfrm>
            <a:off x="683568" y="631321"/>
            <a:ext cx="1019195" cy="276999"/>
          </a:xfrm>
          <a:prstGeom prst="rect">
            <a:avLst/>
          </a:prstGeom>
          <a:solidFill>
            <a:schemeClr val="bg1"/>
          </a:solidFill>
          <a:ln>
            <a:solidFill>
              <a:srgbClr val="FF0000"/>
            </a:solidFill>
          </a:ln>
        </p:spPr>
        <p:txBody>
          <a:bodyPr wrap="square">
            <a:spAutoFit/>
          </a:bodyPr>
          <a:lstStyle/>
          <a:p>
            <a:pPr algn="ctr"/>
            <a:r>
              <a:rPr lang="en-US" altLang="ko-KR" b="1" dirty="0" smtClean="0">
                <a:solidFill>
                  <a:srgbClr val="FF0000"/>
                </a:solidFill>
              </a:rPr>
              <a:t>CS: AP</a:t>
            </a:r>
          </a:p>
        </p:txBody>
      </p:sp>
    </p:spTree>
    <p:extLst>
      <p:ext uri="{BB962C8B-B14F-4D97-AF65-F5344CB8AC3E}">
        <p14:creationId xmlns:p14="http://schemas.microsoft.com/office/powerpoint/2010/main" xmlns="" val="20865511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pPr>
              <a:lnSpc>
                <a:spcPts val="2900"/>
              </a:lnSpc>
            </a:pPr>
            <a:r>
              <a:rPr lang="en-US" altLang="ko-KR" b="1" dirty="0" smtClean="0"/>
              <a:t>CIDs 227</a:t>
            </a:r>
            <a:r>
              <a:rPr lang="en-US" altLang="ko-KR" b="1" dirty="0"/>
              <a:t> </a:t>
            </a:r>
            <a:r>
              <a:rPr lang="en-US" altLang="ko-KR" b="1" dirty="0" smtClean="0"/>
              <a:t>and 228 (Technical)           </a:t>
            </a:r>
            <a:br>
              <a:rPr lang="en-US" altLang="ko-KR" b="1" dirty="0" smtClean="0"/>
            </a:br>
            <a:r>
              <a:rPr lang="en-US" altLang="ko-KR" b="1" dirty="0" smtClean="0"/>
              <a:t>CIDs 229 and 231 </a:t>
            </a:r>
            <a:r>
              <a:rPr lang="en-US" altLang="ko-KR" b="1" dirty="0" smtClean="0">
                <a:solidFill>
                  <a:schemeClr val="tx1"/>
                </a:solidFill>
              </a:rPr>
              <a:t>(</a:t>
            </a:r>
            <a:r>
              <a:rPr lang="en-US" altLang="ko-KR" b="1" dirty="0" smtClean="0"/>
              <a:t>Editorial</a:t>
            </a:r>
            <a:r>
              <a:rPr lang="en-US" altLang="ko-KR" b="1" dirty="0" smtClean="0">
                <a:solidFill>
                  <a:schemeClr val="tx1"/>
                </a:solidFill>
              </a:rPr>
              <a:t>)</a:t>
            </a:r>
            <a:endParaRPr lang="ko-KR" altLang="en-US" b="1" dirty="0">
              <a:solidFill>
                <a:schemeClr val="tx1"/>
              </a:solidFill>
            </a:endParaRPr>
          </a:p>
        </p:txBody>
      </p:sp>
      <p:sp>
        <p:nvSpPr>
          <p:cNvPr id="3" name="내용 개체 틀 2"/>
          <p:cNvSpPr>
            <a:spLocks noGrp="1"/>
          </p:cNvSpPr>
          <p:nvPr>
            <p:ph idx="1"/>
          </p:nvPr>
        </p:nvSpPr>
        <p:spPr>
          <a:xfrm>
            <a:off x="685800" y="1772816"/>
            <a:ext cx="8134672" cy="4323184"/>
          </a:xfrm>
        </p:spPr>
        <p:txBody>
          <a:bodyPr/>
          <a:lstStyle/>
          <a:p>
            <a:r>
              <a:rPr lang="en-US" altLang="ko-KR" sz="1800" dirty="0" smtClean="0"/>
              <a:t>Comment</a:t>
            </a:r>
          </a:p>
          <a:p>
            <a:pPr lvl="1"/>
            <a:r>
              <a:rPr lang="en-US" altLang="ko-KR" sz="1400" b="1" dirty="0" smtClean="0"/>
              <a:t>CID </a:t>
            </a:r>
            <a:r>
              <a:rPr lang="en-US" altLang="ko-KR" sz="1400" b="1" dirty="0"/>
              <a:t>227</a:t>
            </a:r>
            <a:r>
              <a:rPr lang="en-US" altLang="ko-KR" sz="1400" dirty="0"/>
              <a:t>: Table 44zc Strange characters in Valid range </a:t>
            </a:r>
            <a:r>
              <a:rPr lang="en-US" altLang="ko-KR" sz="1400" dirty="0" smtClean="0"/>
              <a:t>field</a:t>
            </a:r>
          </a:p>
          <a:p>
            <a:pPr lvl="1"/>
            <a:r>
              <a:rPr lang="en-US" altLang="ko-KR" sz="1400" b="1" dirty="0"/>
              <a:t>CID </a:t>
            </a:r>
            <a:r>
              <a:rPr lang="en-US" altLang="ko-KR" sz="1400" b="1" dirty="0" smtClean="0"/>
              <a:t>228</a:t>
            </a:r>
            <a:r>
              <a:rPr lang="en-US" altLang="ko-KR" sz="1400" dirty="0"/>
              <a:t>: In Table 44zc, the valid range entries in rows 1 and 2 seem to be </a:t>
            </a:r>
            <a:r>
              <a:rPr lang="en-US" altLang="ko-KR" sz="1400" dirty="0" smtClean="0"/>
              <a:t>corrupted</a:t>
            </a:r>
            <a:endParaRPr lang="en-US" altLang="ko-KR" sz="1400" dirty="0"/>
          </a:p>
          <a:p>
            <a:pPr lvl="1"/>
            <a:r>
              <a:rPr lang="en-US" altLang="ko-KR" sz="1400" dirty="0"/>
              <a:t>CID </a:t>
            </a:r>
            <a:r>
              <a:rPr lang="en-US" altLang="ko-KR" sz="1400" dirty="0" smtClean="0"/>
              <a:t>229: </a:t>
            </a:r>
            <a:r>
              <a:rPr lang="en-US" altLang="ko-KR" sz="1400" dirty="0"/>
              <a:t>There is some extra characters (“,</a:t>
            </a:r>
            <a:r>
              <a:rPr lang="en-US" altLang="ko-KR" sz="1400" dirty="0" err="1"/>
              <a:t>Äì</a:t>
            </a:r>
            <a:r>
              <a:rPr lang="en-US" altLang="ko-KR" sz="1400" dirty="0"/>
              <a:t>”) in the table 44zc </a:t>
            </a:r>
            <a:r>
              <a:rPr lang="en-US" altLang="ko-KR" sz="1400" dirty="0" err="1"/>
              <a:t>CoordAddress</a:t>
            </a:r>
            <a:r>
              <a:rPr lang="en-US" altLang="ko-KR" sz="1400" dirty="0"/>
              <a:t> row Valid range </a:t>
            </a:r>
            <a:r>
              <a:rPr lang="en-US" altLang="ko-KR" sz="1400" dirty="0" smtClean="0"/>
              <a:t>column</a:t>
            </a:r>
          </a:p>
          <a:p>
            <a:pPr lvl="1"/>
            <a:r>
              <a:rPr lang="en-US" altLang="ko-KR" sz="1400" dirty="0" smtClean="0"/>
              <a:t>CID 231</a:t>
            </a:r>
            <a:r>
              <a:rPr lang="en-US" altLang="ko-KR" sz="1400" dirty="0"/>
              <a:t>: There is some extra characters (“,</a:t>
            </a:r>
            <a:r>
              <a:rPr lang="en-US" altLang="ko-KR" sz="1400" dirty="0" err="1"/>
              <a:t>Äì</a:t>
            </a:r>
            <a:r>
              <a:rPr lang="en-US" altLang="ko-KR" sz="1400" dirty="0"/>
              <a:t>”) in the table 44zc </a:t>
            </a:r>
            <a:r>
              <a:rPr lang="en-US" altLang="ko-KR" sz="1400" dirty="0" err="1"/>
              <a:t>RequesterCoordAddr</a:t>
            </a:r>
            <a:r>
              <a:rPr lang="en-US" altLang="ko-KR" sz="1400" dirty="0"/>
              <a:t> row Valid range </a:t>
            </a:r>
            <a:r>
              <a:rPr lang="en-US" altLang="ko-KR" sz="1400" dirty="0" smtClean="0"/>
              <a:t>column</a:t>
            </a:r>
            <a:endParaRPr lang="en-US" altLang="ko-KR" sz="1400" dirty="0"/>
          </a:p>
          <a:p>
            <a:r>
              <a:rPr lang="en-US" altLang="ko-KR" sz="1800" dirty="0"/>
              <a:t>Proposed </a:t>
            </a:r>
            <a:r>
              <a:rPr lang="en-US" altLang="ko-KR" sz="1800" dirty="0" smtClean="0"/>
              <a:t>Change - Accepted </a:t>
            </a:r>
            <a:endParaRPr lang="en-US" altLang="ko-KR" sz="1800" dirty="0"/>
          </a:p>
          <a:p>
            <a:pPr lvl="1"/>
            <a:r>
              <a:rPr lang="en-US" altLang="ko-KR" sz="1400" b="1" dirty="0"/>
              <a:t>CID 227</a:t>
            </a:r>
            <a:r>
              <a:rPr lang="en-US" altLang="ko-KR" sz="1400" dirty="0"/>
              <a:t>: Change to "0x0000-0xffff“</a:t>
            </a:r>
          </a:p>
          <a:p>
            <a:pPr lvl="1"/>
            <a:r>
              <a:rPr lang="en-US" altLang="ko-KR" sz="1400" b="1" dirty="0"/>
              <a:t>CID 228</a:t>
            </a:r>
            <a:r>
              <a:rPr lang="en-US" altLang="ko-KR" sz="1400" dirty="0"/>
              <a:t>: Correct as </a:t>
            </a:r>
            <a:r>
              <a:rPr lang="en-US" altLang="ko-KR" sz="1400" dirty="0" smtClean="0"/>
              <a:t>necessary </a:t>
            </a:r>
          </a:p>
          <a:p>
            <a:pPr lvl="1"/>
            <a:r>
              <a:rPr lang="en-US" altLang="ko-KR" sz="1400" dirty="0" smtClean="0"/>
              <a:t>CID </a:t>
            </a:r>
            <a:r>
              <a:rPr lang="en-US" altLang="ko-KR" sz="1400" dirty="0"/>
              <a:t>229</a:t>
            </a:r>
            <a:r>
              <a:rPr lang="en-US" altLang="ko-KR" sz="1400" dirty="0" smtClean="0"/>
              <a:t>: </a:t>
            </a:r>
            <a:r>
              <a:rPr lang="en-US" altLang="ko-KR" sz="1400" dirty="0"/>
              <a:t>Replace with “-” </a:t>
            </a:r>
          </a:p>
          <a:p>
            <a:pPr lvl="1"/>
            <a:r>
              <a:rPr lang="en-US" altLang="ko-KR" sz="1400" dirty="0"/>
              <a:t>CID 231: Replace with “-” </a:t>
            </a:r>
          </a:p>
          <a:p>
            <a:r>
              <a:rPr lang="en-US" altLang="ko-KR" sz="1800" dirty="0" smtClean="0"/>
              <a:t>Proposed Resolution</a:t>
            </a:r>
          </a:p>
          <a:p>
            <a:pPr marL="457200" lvl="1" indent="0">
              <a:buNone/>
            </a:pPr>
            <a:endParaRPr lang="en-US" altLang="ko-KR" sz="1400" dirty="0" smtClean="0"/>
          </a:p>
        </p:txBody>
      </p:sp>
      <p:pic>
        <p:nvPicPr>
          <p:cNvPr id="1027" name="Picture 3"/>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827584" y="5229200"/>
            <a:ext cx="3816424" cy="1201798"/>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pic>
        <p:nvPicPr>
          <p:cNvPr id="7" name="Picture 3"/>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716016" y="5229200"/>
            <a:ext cx="3816424" cy="1201798"/>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8" name="직사각형 7"/>
          <p:cNvSpPr/>
          <p:nvPr/>
        </p:nvSpPr>
        <p:spPr>
          <a:xfrm>
            <a:off x="7419971" y="5517232"/>
            <a:ext cx="1019195" cy="230832"/>
          </a:xfrm>
          <a:prstGeom prst="rect">
            <a:avLst/>
          </a:prstGeom>
          <a:solidFill>
            <a:schemeClr val="bg1"/>
          </a:solidFill>
        </p:spPr>
        <p:txBody>
          <a:bodyPr wrap="square">
            <a:spAutoFit/>
          </a:bodyPr>
          <a:lstStyle/>
          <a:p>
            <a:pPr algn="ctr"/>
            <a:r>
              <a:rPr lang="en-US" altLang="ko-KR" sz="900" dirty="0" smtClean="0">
                <a:solidFill>
                  <a:srgbClr val="FF0000"/>
                </a:solidFill>
              </a:rPr>
              <a:t>0x0000-0xffff</a:t>
            </a:r>
          </a:p>
        </p:txBody>
      </p:sp>
      <p:sp>
        <p:nvSpPr>
          <p:cNvPr id="9" name="직사각형 8"/>
          <p:cNvSpPr/>
          <p:nvPr/>
        </p:nvSpPr>
        <p:spPr>
          <a:xfrm>
            <a:off x="7431054" y="6006480"/>
            <a:ext cx="1019195" cy="230832"/>
          </a:xfrm>
          <a:prstGeom prst="rect">
            <a:avLst/>
          </a:prstGeom>
          <a:solidFill>
            <a:schemeClr val="bg1"/>
          </a:solidFill>
        </p:spPr>
        <p:txBody>
          <a:bodyPr wrap="square">
            <a:spAutoFit/>
          </a:bodyPr>
          <a:lstStyle/>
          <a:p>
            <a:pPr algn="ctr"/>
            <a:r>
              <a:rPr lang="en-US" altLang="ko-KR" sz="900" dirty="0" smtClean="0">
                <a:solidFill>
                  <a:srgbClr val="FF0000"/>
                </a:solidFill>
              </a:rPr>
              <a:t>0x0000-0xffff</a:t>
            </a:r>
          </a:p>
        </p:txBody>
      </p:sp>
      <p:sp>
        <p:nvSpPr>
          <p:cNvPr id="10" name="직사각형 9"/>
          <p:cNvSpPr/>
          <p:nvPr/>
        </p:nvSpPr>
        <p:spPr>
          <a:xfrm>
            <a:off x="2555776" y="6250523"/>
            <a:ext cx="695159" cy="261610"/>
          </a:xfrm>
          <a:prstGeom prst="rect">
            <a:avLst/>
          </a:prstGeom>
          <a:solidFill>
            <a:schemeClr val="bg1"/>
          </a:solidFill>
        </p:spPr>
        <p:txBody>
          <a:bodyPr wrap="square">
            <a:spAutoFit/>
          </a:bodyPr>
          <a:lstStyle/>
          <a:p>
            <a:pPr algn="ctr"/>
            <a:r>
              <a:rPr lang="en-US" altLang="ko-KR" sz="1050" dirty="0" smtClean="0">
                <a:solidFill>
                  <a:srgbClr val="0000FF"/>
                </a:solidFill>
              </a:rPr>
              <a:t>(</a:t>
            </a:r>
            <a:r>
              <a:rPr lang="en-US" altLang="ko-KR" sz="1100" b="1" dirty="0" smtClean="0">
                <a:solidFill>
                  <a:srgbClr val="0000FF"/>
                </a:solidFill>
              </a:rPr>
              <a:t>from</a:t>
            </a:r>
            <a:r>
              <a:rPr lang="en-US" altLang="ko-KR" sz="1050" dirty="0" smtClean="0">
                <a:solidFill>
                  <a:srgbClr val="0000FF"/>
                </a:solidFill>
              </a:rPr>
              <a:t>)</a:t>
            </a:r>
          </a:p>
        </p:txBody>
      </p:sp>
      <p:sp>
        <p:nvSpPr>
          <p:cNvPr id="11" name="직사각형 10"/>
          <p:cNvSpPr/>
          <p:nvPr/>
        </p:nvSpPr>
        <p:spPr>
          <a:xfrm>
            <a:off x="6325113" y="6250523"/>
            <a:ext cx="695159" cy="261610"/>
          </a:xfrm>
          <a:prstGeom prst="rect">
            <a:avLst/>
          </a:prstGeom>
          <a:solidFill>
            <a:schemeClr val="bg1"/>
          </a:solidFill>
        </p:spPr>
        <p:txBody>
          <a:bodyPr wrap="square">
            <a:spAutoFit/>
          </a:bodyPr>
          <a:lstStyle/>
          <a:p>
            <a:pPr algn="ctr"/>
            <a:r>
              <a:rPr lang="en-US" altLang="ko-KR" sz="1050" dirty="0" smtClean="0">
                <a:solidFill>
                  <a:srgbClr val="0000FF"/>
                </a:solidFill>
              </a:rPr>
              <a:t>(</a:t>
            </a:r>
            <a:r>
              <a:rPr lang="en-US" altLang="ko-KR" sz="1100" b="1" dirty="0" smtClean="0">
                <a:solidFill>
                  <a:srgbClr val="0000FF"/>
                </a:solidFill>
              </a:rPr>
              <a:t>to</a:t>
            </a:r>
            <a:r>
              <a:rPr lang="en-US" altLang="ko-KR" sz="1050" dirty="0" smtClean="0">
                <a:solidFill>
                  <a:srgbClr val="0000FF"/>
                </a:solidFill>
              </a:rPr>
              <a:t>)</a:t>
            </a:r>
          </a:p>
        </p:txBody>
      </p:sp>
      <p:sp>
        <p:nvSpPr>
          <p:cNvPr id="12" name="직사각형 11"/>
          <p:cNvSpPr/>
          <p:nvPr/>
        </p:nvSpPr>
        <p:spPr>
          <a:xfrm>
            <a:off x="683568" y="631321"/>
            <a:ext cx="1019195" cy="276999"/>
          </a:xfrm>
          <a:prstGeom prst="rect">
            <a:avLst/>
          </a:prstGeom>
          <a:solidFill>
            <a:schemeClr val="bg1"/>
          </a:solidFill>
          <a:ln>
            <a:solidFill>
              <a:srgbClr val="FF0000"/>
            </a:solidFill>
          </a:ln>
        </p:spPr>
        <p:txBody>
          <a:bodyPr wrap="square">
            <a:spAutoFit/>
          </a:bodyPr>
          <a:lstStyle/>
          <a:p>
            <a:pPr algn="ctr"/>
            <a:r>
              <a:rPr lang="en-US" altLang="ko-KR" b="1" dirty="0" smtClean="0">
                <a:solidFill>
                  <a:srgbClr val="FF0000"/>
                </a:solidFill>
              </a:rPr>
              <a:t>CS: A</a:t>
            </a:r>
          </a:p>
        </p:txBody>
      </p:sp>
    </p:spTree>
    <p:extLst>
      <p:ext uri="{BB962C8B-B14F-4D97-AF65-F5344CB8AC3E}">
        <p14:creationId xmlns:p14="http://schemas.microsoft.com/office/powerpoint/2010/main" xmlns="" val="36507099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테마">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34898</TotalTime>
  <Words>1192</Words>
  <Application>Microsoft Office PowerPoint</Application>
  <PresentationFormat>On-screen Show (4:3)</PresentationFormat>
  <Paragraphs>120</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테마</vt:lpstr>
      <vt:lpstr>Slide 1</vt:lpstr>
      <vt:lpstr>TMCTP Technical Comments</vt:lpstr>
      <vt:lpstr>CID 10 (Technical)</vt:lpstr>
      <vt:lpstr>CIDs 16, 18, and 19 (Editorial) CID 17 (Technical)</vt:lpstr>
      <vt:lpstr>CID 21 (Technical)</vt:lpstr>
      <vt:lpstr>CID 37 (Technical)</vt:lpstr>
      <vt:lpstr>CID 129 (Technical)</vt:lpstr>
      <vt:lpstr>CID 223 (Technical) </vt:lpstr>
      <vt:lpstr>CIDs 227 and 228 (Technical)            CIDs 229 and 231 (Editorial)</vt:lpstr>
      <vt:lpstr>Other Editorial Comments</vt:lpstr>
    </vt:vector>
  </TitlesOfParts>
  <Company>GTE Laboratories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Soo-Young Chang</cp:lastModifiedBy>
  <cp:revision>833</cp:revision>
  <cp:lastPrinted>2012-07-09T00:38:43Z</cp:lastPrinted>
  <dcterms:created xsi:type="dcterms:W3CDTF">1999-11-08T18:59:45Z</dcterms:created>
  <dcterms:modified xsi:type="dcterms:W3CDTF">2013-03-20T21:16:27Z</dcterms:modified>
</cp:coreProperties>
</file>