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handoutMasterIdLst>
    <p:handoutMasterId r:id="rId12"/>
  </p:handoutMasterIdLst>
  <p:sldIdLst>
    <p:sldId id="342" r:id="rId2"/>
    <p:sldId id="407" r:id="rId3"/>
    <p:sldId id="430" r:id="rId4"/>
    <p:sldId id="432" r:id="rId5"/>
    <p:sldId id="433" r:id="rId6"/>
    <p:sldId id="434" r:id="rId7"/>
    <p:sldId id="435" r:id="rId8"/>
    <p:sldId id="422" r:id="rId9"/>
    <p:sldId id="429" r:id="rId1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39" autoAdjust="0"/>
    <p:restoredTop sz="99663" autoAdjust="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IEEE802.15-13-0205-00-004m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70482"/>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TMCTP technical comments of </a:t>
            </a:r>
            <a:r>
              <a:rPr lang="en-US" altLang="ko-KR" sz="1600" dirty="0"/>
              <a:t>LB#87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TMCTP technical comments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TMCTP technical comments 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TMCTP Technical Comments</a:t>
            </a:r>
            <a:endParaRPr lang="ko-KR" altLang="en-US" sz="2800" dirty="0">
              <a:ea typeface="굴림" pitchFamily="34" charset="-127"/>
            </a:endParaRPr>
          </a:p>
        </p:txBody>
      </p:sp>
      <p:sp>
        <p:nvSpPr>
          <p:cNvPr id="3" name="내용 개체 틀 2"/>
          <p:cNvSpPr>
            <a:spLocks noGrp="1"/>
          </p:cNvSpPr>
          <p:nvPr>
            <p:ph idx="1"/>
          </p:nvPr>
        </p:nvSpPr>
        <p:spPr>
          <a:xfrm>
            <a:off x="685800" y="1772816"/>
            <a:ext cx="7990656" cy="4680520"/>
          </a:xfrm>
        </p:spPr>
        <p:txBody>
          <a:bodyPr/>
          <a:lstStyle/>
          <a:p>
            <a:pPr>
              <a:lnSpc>
                <a:spcPct val="150000"/>
              </a:lnSpc>
            </a:pPr>
            <a:r>
              <a:rPr lang="en-US" altLang="ko-KR" sz="2000" dirty="0" smtClean="0"/>
              <a:t>CID 10	Page 5, Sub-clauses 3.1, Line 18</a:t>
            </a:r>
          </a:p>
          <a:p>
            <a:pPr>
              <a:lnSpc>
                <a:spcPct val="150000"/>
              </a:lnSpc>
            </a:pPr>
            <a:r>
              <a:rPr lang="en-US" altLang="ko-KR" sz="2000" dirty="0" smtClean="0"/>
              <a:t>CID 17	Page 7, Sub-clauses 4.3.3, </a:t>
            </a:r>
            <a:r>
              <a:rPr lang="en-US" altLang="ko-KR" sz="2000" dirty="0"/>
              <a:t>Line </a:t>
            </a:r>
            <a:r>
              <a:rPr lang="en-US" altLang="ko-KR" sz="2000" dirty="0" smtClean="0"/>
              <a:t>27</a:t>
            </a:r>
            <a:endParaRPr lang="en-US" altLang="ko-KR" sz="2000" dirty="0"/>
          </a:p>
          <a:p>
            <a:pPr>
              <a:lnSpc>
                <a:spcPct val="150000"/>
              </a:lnSpc>
            </a:pPr>
            <a:r>
              <a:rPr lang="en-US" altLang="ko-KR" sz="2000" dirty="0"/>
              <a:t>CID </a:t>
            </a:r>
            <a:r>
              <a:rPr lang="en-US" altLang="ko-KR" sz="2000" dirty="0" smtClean="0"/>
              <a:t>21	Page7, </a:t>
            </a:r>
            <a:r>
              <a:rPr lang="en-US" altLang="ko-KR" sz="2000" dirty="0"/>
              <a:t>Sub-clauses </a:t>
            </a:r>
            <a:r>
              <a:rPr lang="en-US" altLang="ko-KR" sz="2000" dirty="0" smtClean="0"/>
              <a:t>4.3.2, </a:t>
            </a:r>
            <a:r>
              <a:rPr lang="en-US" altLang="ko-KR" sz="2000" dirty="0"/>
              <a:t>Line </a:t>
            </a:r>
            <a:r>
              <a:rPr lang="en-US" altLang="ko-KR" sz="2000" dirty="0" smtClean="0"/>
              <a:t>24-25</a:t>
            </a:r>
            <a:endParaRPr lang="en-US" altLang="ko-KR" sz="2000" dirty="0"/>
          </a:p>
          <a:p>
            <a:pPr>
              <a:lnSpc>
                <a:spcPct val="150000"/>
              </a:lnSpc>
            </a:pPr>
            <a:r>
              <a:rPr lang="en-US" altLang="ko-KR" sz="2000" dirty="0"/>
              <a:t>CID </a:t>
            </a:r>
            <a:r>
              <a:rPr lang="en-US" altLang="ko-KR" sz="2000" dirty="0" smtClean="0"/>
              <a:t>37	Page 11, Sub-clauses 5.1.1.8, </a:t>
            </a:r>
            <a:r>
              <a:rPr lang="en-US" altLang="ko-KR" sz="2000" dirty="0"/>
              <a:t>Line </a:t>
            </a:r>
            <a:r>
              <a:rPr lang="en-US" altLang="ko-KR" sz="2000" dirty="0" smtClean="0"/>
              <a:t>49</a:t>
            </a:r>
            <a:endParaRPr lang="en-US" altLang="ko-KR" sz="2000" dirty="0"/>
          </a:p>
          <a:p>
            <a:pPr>
              <a:lnSpc>
                <a:spcPct val="150000"/>
              </a:lnSpc>
            </a:pPr>
            <a:r>
              <a:rPr lang="en-US" altLang="ko-KR" sz="2000" dirty="0"/>
              <a:t>CID </a:t>
            </a:r>
            <a:r>
              <a:rPr lang="en-US" altLang="ko-KR" sz="2000" dirty="0" smtClean="0"/>
              <a:t>129	Page 18, Sub-clauses 5.1.14.1, </a:t>
            </a:r>
            <a:r>
              <a:rPr lang="en-US" altLang="ko-KR" sz="2000" dirty="0"/>
              <a:t>Line </a:t>
            </a:r>
            <a:r>
              <a:rPr lang="en-US" altLang="ko-KR" sz="2000" dirty="0" smtClean="0"/>
              <a:t>38</a:t>
            </a:r>
            <a:endParaRPr lang="en-US" altLang="ko-KR" sz="2000" dirty="0"/>
          </a:p>
          <a:p>
            <a:pPr>
              <a:lnSpc>
                <a:spcPct val="150000"/>
              </a:lnSpc>
            </a:pPr>
            <a:r>
              <a:rPr lang="en-US" altLang="ko-KR" sz="2000" dirty="0" smtClean="0"/>
              <a:t>CID 223	Page 51, Sub-clauses 6.2.22.1, </a:t>
            </a:r>
            <a:r>
              <a:rPr lang="en-US" altLang="ko-KR" sz="2000" dirty="0"/>
              <a:t>Line </a:t>
            </a:r>
            <a:r>
              <a:rPr lang="en-US" altLang="ko-KR" sz="2000" dirty="0" smtClean="0"/>
              <a:t>20</a:t>
            </a:r>
          </a:p>
          <a:p>
            <a:pPr>
              <a:lnSpc>
                <a:spcPct val="150000"/>
              </a:lnSpc>
            </a:pPr>
            <a:r>
              <a:rPr lang="en-US" altLang="ko-KR" sz="2000" dirty="0" smtClean="0"/>
              <a:t>CID 227	Page 54, Sub-clauses 6.2.22.3, </a:t>
            </a:r>
            <a:r>
              <a:rPr lang="en-US" altLang="ko-KR" sz="2000" dirty="0"/>
              <a:t>Line </a:t>
            </a:r>
            <a:r>
              <a:rPr lang="en-US" altLang="ko-KR" sz="2000" dirty="0" smtClean="0"/>
              <a:t>5</a:t>
            </a:r>
            <a:endParaRPr lang="en-US" altLang="ko-KR" sz="2000" dirty="0"/>
          </a:p>
          <a:p>
            <a:pPr>
              <a:lnSpc>
                <a:spcPct val="150000"/>
              </a:lnSpc>
            </a:pPr>
            <a:r>
              <a:rPr lang="en-US" altLang="ko-KR" sz="2000" dirty="0"/>
              <a:t>CID 228 </a:t>
            </a:r>
            <a:r>
              <a:rPr lang="en-US" altLang="ko-KR" sz="2000" dirty="0" smtClean="0"/>
              <a:t>	Page 54, Sub-clauses 6.2.22.3, </a:t>
            </a:r>
            <a:r>
              <a:rPr lang="en-US" altLang="ko-KR" sz="2000" dirty="0"/>
              <a:t>Line </a:t>
            </a:r>
            <a:r>
              <a:rPr lang="en-US" altLang="ko-KR" sz="2000" dirty="0" smtClean="0"/>
              <a:t>5</a:t>
            </a:r>
            <a:endParaRPr lang="en-US" altLang="ko-KR" sz="2000"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10 </a:t>
            </a:r>
            <a:r>
              <a:rPr lang="en-US" altLang="ko-KR" b="1" dirty="0">
                <a:solidFill>
                  <a:schemeClr val="tx1"/>
                </a:solidFill>
              </a:rPr>
              <a:t>(</a:t>
            </a:r>
            <a:r>
              <a:rPr lang="en-US" altLang="ko-KR" b="1" dirty="0" smtClean="0">
                <a:solidFill>
                  <a:schemeClr val="tx1"/>
                </a:solidFill>
              </a:rPr>
              <a:t>Technical)</a:t>
            </a:r>
            <a:endParaRPr lang="ko-KR" altLang="en-US" b="1" dirty="0">
              <a:solidFill>
                <a:schemeClr val="tx1"/>
              </a:solidFill>
            </a:endParaRPr>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Wordy definition. Defines the term, not the function of the thing the term </a:t>
            </a:r>
            <a:r>
              <a:rPr lang="en-US" altLang="ko-KR" sz="1400" dirty="0" smtClean="0"/>
              <a:t>refers </a:t>
            </a:r>
            <a:r>
              <a:rPr lang="en-US" altLang="ko-KR" sz="1400" dirty="0"/>
              <a:t>to (that goes in the normative text</a:t>
            </a:r>
            <a:r>
              <a:rPr lang="en-US" altLang="ko-KR" sz="1400" dirty="0" smtClean="0"/>
              <a:t>)</a:t>
            </a:r>
          </a:p>
          <a:p>
            <a:r>
              <a:rPr lang="en-US" altLang="ko-KR" sz="1800" dirty="0" smtClean="0"/>
              <a:t>Proposed Change</a:t>
            </a:r>
          </a:p>
          <a:p>
            <a:pPr lvl="1"/>
            <a:r>
              <a:rPr lang="en-US" altLang="ko-KR" sz="1400" dirty="0"/>
              <a:t>A device that is acting as a coordinator of a PAN and providing </a:t>
            </a:r>
            <a:r>
              <a:rPr lang="en-US" altLang="ko-KR" sz="1400" dirty="0" smtClean="0"/>
              <a:t>synchronization services </a:t>
            </a:r>
            <a:r>
              <a:rPr lang="en-US" altLang="ko-KR" sz="1400" dirty="0"/>
              <a:t>to its TMCTP-child devices in the </a:t>
            </a:r>
            <a:r>
              <a:rPr lang="en-US" altLang="ko-KR" sz="1400" dirty="0" smtClean="0"/>
              <a:t>TMCTP.</a:t>
            </a:r>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smtClean="0"/>
              <a:t> A logical parent device that is responsible for providing synchronization services to its TMCTP-child devices in the TMCTP </a:t>
            </a:r>
            <a:r>
              <a:rPr lang="en-US" altLang="ko-KR" sz="1400" dirty="0" smtClean="0">
                <a:solidFill>
                  <a:srgbClr val="FF0000"/>
                </a:solidFill>
              </a:rPr>
              <a:t>using a channel allocated by the SPC if this device is not the SPC </a:t>
            </a:r>
            <a:r>
              <a:rPr lang="en-US" altLang="ko-KR" sz="1400" dirty="0" smtClean="0"/>
              <a:t>while it operates as the coordinator of a PAN.</a:t>
            </a:r>
          </a:p>
          <a:p>
            <a:pPr lvl="1"/>
            <a:r>
              <a:rPr lang="en-US" altLang="ko-KR" sz="1400" b="1" i="1" dirty="0" smtClean="0">
                <a:solidFill>
                  <a:srgbClr val="0000FF"/>
                </a:solidFill>
              </a:rPr>
              <a:t>(</a:t>
            </a:r>
            <a:r>
              <a:rPr lang="en-US" altLang="ko-KR" sz="1400" b="1" i="1" dirty="0">
                <a:solidFill>
                  <a:srgbClr val="0000FF"/>
                </a:solidFill>
              </a:rPr>
              <a:t>to) </a:t>
            </a:r>
            <a:r>
              <a:rPr lang="en-US" altLang="ko-KR" sz="1400" b="1" dirty="0" smtClean="0"/>
              <a:t> </a:t>
            </a:r>
            <a:r>
              <a:rPr lang="en-US" altLang="ko-KR" sz="1400" dirty="0"/>
              <a:t>A logical parent device that is responsible for providing synchronization services to its TMCTP-child devices in the TMCTP while it operates as the coordinator of a PAN</a:t>
            </a:r>
            <a:r>
              <a:rPr lang="en-US" altLang="ko-KR" sz="1400" dirty="0" smtClean="0"/>
              <a:t>. </a:t>
            </a:r>
          </a:p>
        </p:txBody>
      </p:sp>
      <p:sp>
        <p:nvSpPr>
          <p:cNvPr id="5" name="직사각형 4"/>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752011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908720"/>
            <a:ext cx="7772400" cy="864096"/>
          </a:xfrm>
        </p:spPr>
        <p:txBody>
          <a:bodyPr/>
          <a:lstStyle/>
          <a:p>
            <a:pPr>
              <a:lnSpc>
                <a:spcPts val="2900"/>
              </a:lnSpc>
            </a:pPr>
            <a:r>
              <a:rPr lang="en-US" altLang="ko-KR" b="1" dirty="0" smtClean="0"/>
              <a:t>CIDs 16, 18, </a:t>
            </a:r>
            <a:r>
              <a:rPr lang="en-US" altLang="ko-KR" b="1" dirty="0"/>
              <a:t>and </a:t>
            </a:r>
            <a:r>
              <a:rPr lang="en-US" altLang="ko-KR" b="1" dirty="0" smtClean="0"/>
              <a:t>19 (Editorial)</a:t>
            </a:r>
            <a:br>
              <a:rPr lang="en-US" altLang="ko-KR" b="1" dirty="0" smtClean="0"/>
            </a:br>
            <a:r>
              <a:rPr lang="en-US" altLang="ko-KR" b="1" dirty="0" smtClean="0"/>
              <a:t>CID 17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899592" y="1772816"/>
            <a:ext cx="7776864" cy="4323184"/>
          </a:xfrm>
        </p:spPr>
        <p:txBody>
          <a:bodyPr/>
          <a:lstStyle/>
          <a:p>
            <a:r>
              <a:rPr lang="en-US" altLang="ko-KR" sz="1600" dirty="0" smtClean="0"/>
              <a:t>Comment</a:t>
            </a:r>
          </a:p>
          <a:p>
            <a:pPr lvl="1"/>
            <a:r>
              <a:rPr lang="en-US" altLang="ko-KR" sz="1200" dirty="0" smtClean="0"/>
              <a:t>CID 16</a:t>
            </a:r>
            <a:r>
              <a:rPr lang="en-US" altLang="ko-KR" sz="1200" dirty="0"/>
              <a:t>: "Each TMCTP-parent PAN coordinator including the SPC.." needs commas (otherwise the sense is "each parent PAN coordinator which contains the SPC") </a:t>
            </a:r>
            <a:endParaRPr lang="en-US" altLang="ko-KR" sz="1200" dirty="0" smtClean="0"/>
          </a:p>
          <a:p>
            <a:pPr lvl="1"/>
            <a:r>
              <a:rPr lang="en-US" altLang="ko-KR" sz="1200" b="1" dirty="0" smtClean="0"/>
              <a:t>CID 17: </a:t>
            </a:r>
            <a:r>
              <a:rPr lang="en-US" altLang="ko-KR" sz="1200" dirty="0" smtClean="0"/>
              <a:t>"...</a:t>
            </a:r>
            <a:r>
              <a:rPr lang="en-US" altLang="ko-KR" sz="1200" dirty="0"/>
              <a:t>during the active portion of the TMCTP-parent PAN coordinator…" doesn't make </a:t>
            </a:r>
            <a:r>
              <a:rPr lang="en-US" altLang="ko-KR" sz="1200" dirty="0" smtClean="0"/>
              <a:t>sense</a:t>
            </a:r>
          </a:p>
          <a:p>
            <a:pPr lvl="1"/>
            <a:r>
              <a:rPr lang="en-US" altLang="ko-KR" sz="1200" dirty="0"/>
              <a:t>CID </a:t>
            </a:r>
            <a:r>
              <a:rPr lang="en-US" altLang="ko-KR" sz="1200" dirty="0" smtClean="0"/>
              <a:t>18: "…</a:t>
            </a:r>
            <a:r>
              <a:rPr lang="en-US" altLang="ko-KR" sz="1200" dirty="0"/>
              <a:t>beacon only period…"</a:t>
            </a:r>
          </a:p>
          <a:p>
            <a:pPr lvl="1"/>
            <a:r>
              <a:rPr lang="en-US" altLang="ko-KR" sz="1200" dirty="0"/>
              <a:t>CID </a:t>
            </a:r>
            <a:r>
              <a:rPr lang="en-US" altLang="ko-KR" sz="1200" dirty="0" smtClean="0"/>
              <a:t>19: 1st </a:t>
            </a:r>
            <a:r>
              <a:rPr lang="en-US" altLang="ko-KR" sz="1200" dirty="0"/>
              <a:t>instance and def. of acronym BOP occur above in 4.2.</a:t>
            </a:r>
            <a:endParaRPr lang="en-US" altLang="ko-KR" sz="1200" dirty="0" smtClean="0"/>
          </a:p>
          <a:p>
            <a:r>
              <a:rPr lang="en-US" altLang="ko-KR" sz="1600" dirty="0" smtClean="0"/>
              <a:t>Proposed Change</a:t>
            </a:r>
          </a:p>
          <a:p>
            <a:pPr lvl="1"/>
            <a:r>
              <a:rPr lang="en-US" altLang="ko-KR" sz="1200" dirty="0"/>
              <a:t>CID </a:t>
            </a:r>
            <a:r>
              <a:rPr lang="en-US" altLang="ko-KR" sz="1200" dirty="0" smtClean="0"/>
              <a:t>16: </a:t>
            </a:r>
            <a:r>
              <a:rPr lang="en-US" altLang="ko-KR" sz="1200" dirty="0"/>
              <a:t>Replace with "Each TMCTP-parent PAN coordinator, including the SPC</a:t>
            </a:r>
            <a:r>
              <a:rPr lang="en-US" altLang="ko-KR" sz="1200" dirty="0" smtClean="0"/>
              <a:t>,…“</a:t>
            </a:r>
          </a:p>
          <a:p>
            <a:pPr lvl="1"/>
            <a:r>
              <a:rPr lang="en-US" altLang="ko-KR" sz="1200" b="1" dirty="0" smtClean="0"/>
              <a:t>CID 17: </a:t>
            </a:r>
            <a:r>
              <a:rPr lang="en-US" altLang="ko-KR" sz="1200" dirty="0" smtClean="0"/>
              <a:t>Clarification required</a:t>
            </a:r>
          </a:p>
          <a:p>
            <a:pPr lvl="1"/>
            <a:r>
              <a:rPr lang="en-US" altLang="ko-KR" sz="1200" dirty="0"/>
              <a:t>CID 18: </a:t>
            </a:r>
            <a:r>
              <a:rPr lang="en-US" altLang="ko-KR" sz="1200" dirty="0" smtClean="0"/>
              <a:t>Change </a:t>
            </a:r>
            <a:r>
              <a:rPr lang="en-US" altLang="ko-KR" sz="1200" dirty="0"/>
              <a:t>to "…beacon-only period…" throughout document</a:t>
            </a:r>
            <a:endParaRPr lang="en-US" altLang="ko-KR" sz="1200" dirty="0" smtClean="0"/>
          </a:p>
          <a:p>
            <a:pPr lvl="1"/>
            <a:r>
              <a:rPr lang="en-US" altLang="ko-KR" sz="1200" dirty="0"/>
              <a:t>CID 19: </a:t>
            </a:r>
            <a:r>
              <a:rPr lang="en-US" altLang="ko-KR" sz="1200" dirty="0" smtClean="0"/>
              <a:t>Remove </a:t>
            </a:r>
            <a:r>
              <a:rPr lang="en-US" altLang="ko-KR" sz="1200" dirty="0"/>
              <a:t>acronym </a:t>
            </a:r>
            <a:r>
              <a:rPr lang="en-US" altLang="ko-KR" sz="1200" dirty="0" smtClean="0"/>
              <a:t>definition</a:t>
            </a:r>
            <a:r>
              <a:rPr lang="en-US" altLang="ko-KR" sz="1200" dirty="0"/>
              <a:t>.</a:t>
            </a:r>
            <a:endParaRPr lang="en-US" altLang="ko-KR" sz="1200" dirty="0" smtClean="0"/>
          </a:p>
          <a:p>
            <a:r>
              <a:rPr lang="en-US" altLang="ko-KR" sz="1600" dirty="0" smtClean="0"/>
              <a:t>Proposed Resolution - Accepted </a:t>
            </a:r>
          </a:p>
          <a:p>
            <a:pPr lvl="1"/>
            <a:r>
              <a:rPr lang="en-US" altLang="ko-KR" sz="1200" b="1" i="1" dirty="0" smtClean="0">
                <a:solidFill>
                  <a:srgbClr val="0000FF"/>
                </a:solidFill>
              </a:rPr>
              <a:t>(from) </a:t>
            </a:r>
            <a:r>
              <a:rPr lang="en-US" altLang="ko-KR" sz="1200" dirty="0"/>
              <a:t>Each TMCTP-parent PAN </a:t>
            </a:r>
            <a:r>
              <a:rPr lang="en-US" altLang="ko-KR" sz="1200" dirty="0">
                <a:solidFill>
                  <a:srgbClr val="FF0000"/>
                </a:solidFill>
              </a:rPr>
              <a:t>coordinator including </a:t>
            </a:r>
            <a:r>
              <a:rPr lang="en-US" altLang="ko-KR" sz="1200" dirty="0"/>
              <a:t>the SPC may communicate with </a:t>
            </a:r>
            <a:r>
              <a:rPr lang="en-US" altLang="ko-KR" sz="1200" dirty="0" smtClean="0"/>
              <a:t>its TMCTP-child </a:t>
            </a:r>
            <a:r>
              <a:rPr lang="en-US" altLang="ko-KR" sz="1200" dirty="0"/>
              <a:t>PAN coordinators during the </a:t>
            </a:r>
            <a:r>
              <a:rPr lang="en-US" altLang="ko-KR" sz="1200" dirty="0">
                <a:solidFill>
                  <a:srgbClr val="FF0000"/>
                </a:solidFill>
              </a:rPr>
              <a:t>active portion </a:t>
            </a:r>
            <a:r>
              <a:rPr lang="en-US" altLang="ko-KR" sz="1200" dirty="0"/>
              <a:t>of the TMCTP-parent PAN coordinator </a:t>
            </a:r>
            <a:r>
              <a:rPr lang="en-US" altLang="ko-KR" sz="1200" dirty="0" smtClean="0"/>
              <a:t>and receives </a:t>
            </a:r>
            <a:r>
              <a:rPr lang="en-US" altLang="ko-KR" sz="1200" dirty="0"/>
              <a:t>beacon frames of TMCTP-child PAN coordinators on a dedicated channel during the </a:t>
            </a:r>
            <a:r>
              <a:rPr lang="en-US" altLang="ko-KR" sz="1200" dirty="0" smtClean="0"/>
              <a:t>dedicated beacon </a:t>
            </a:r>
            <a:r>
              <a:rPr lang="en-US" altLang="ko-KR" sz="1200" dirty="0"/>
              <a:t>slots (DBS) assigned to them in the </a:t>
            </a:r>
            <a:r>
              <a:rPr lang="en-US" altLang="ko-KR" sz="1200" strike="sngStrike" dirty="0">
                <a:solidFill>
                  <a:srgbClr val="FF0000"/>
                </a:solidFill>
              </a:rPr>
              <a:t>beacon only period (</a:t>
            </a:r>
            <a:r>
              <a:rPr lang="en-US" altLang="ko-KR" sz="1200" dirty="0">
                <a:solidFill>
                  <a:srgbClr val="FF0000"/>
                </a:solidFill>
              </a:rPr>
              <a:t>BOP</a:t>
            </a:r>
            <a:r>
              <a:rPr lang="en-US" altLang="ko-KR" sz="1200" strike="sngStrike" dirty="0" smtClean="0">
                <a:solidFill>
                  <a:srgbClr val="FF0000"/>
                </a:solidFill>
              </a:rPr>
              <a:t>)</a:t>
            </a:r>
            <a:r>
              <a:rPr lang="en-US" altLang="ko-KR" sz="1200" dirty="0" smtClean="0"/>
              <a:t>, </a:t>
            </a:r>
            <a:r>
              <a:rPr lang="en-US" altLang="ko-KR" sz="1200" dirty="0"/>
              <a:t>as shown with an asterisk (*) </a:t>
            </a:r>
            <a:r>
              <a:rPr lang="en-US" altLang="ko-KR" sz="1200" dirty="0" smtClean="0"/>
              <a:t>in Figure </a:t>
            </a:r>
            <a:r>
              <a:rPr lang="en-US" altLang="ko-KR" sz="1200" dirty="0"/>
              <a:t>2a</a:t>
            </a:r>
            <a:r>
              <a:rPr lang="en-US" altLang="ko-KR" sz="1200" dirty="0" smtClean="0"/>
              <a:t>.</a:t>
            </a:r>
          </a:p>
          <a:p>
            <a:pPr lvl="1"/>
            <a:r>
              <a:rPr lang="en-US" altLang="ko-KR" sz="1200" b="1" i="1" dirty="0" smtClean="0">
                <a:solidFill>
                  <a:srgbClr val="0000FF"/>
                </a:solidFill>
              </a:rPr>
              <a:t>(to) </a:t>
            </a:r>
            <a:r>
              <a:rPr lang="en-US" altLang="ko-KR" sz="1200" dirty="0"/>
              <a:t>Each TMCTP-parent PAN </a:t>
            </a:r>
            <a:r>
              <a:rPr lang="en-US" altLang="ko-KR" sz="1200" dirty="0" smtClean="0">
                <a:solidFill>
                  <a:srgbClr val="FF0000"/>
                </a:solidFill>
              </a:rPr>
              <a:t>coordinator, </a:t>
            </a:r>
            <a:r>
              <a:rPr lang="en-US" altLang="ko-KR" sz="1200" dirty="0">
                <a:solidFill>
                  <a:srgbClr val="FF0000"/>
                </a:solidFill>
              </a:rPr>
              <a:t>including </a:t>
            </a:r>
            <a:r>
              <a:rPr lang="en-US" altLang="ko-KR" sz="1200" dirty="0"/>
              <a:t>the </a:t>
            </a:r>
            <a:r>
              <a:rPr lang="en-US" altLang="ko-KR" sz="1200" dirty="0" smtClean="0"/>
              <a:t>SPC</a:t>
            </a:r>
            <a:r>
              <a:rPr lang="en-US" altLang="ko-KR" sz="1200" dirty="0" smtClean="0">
                <a:solidFill>
                  <a:srgbClr val="FF0000"/>
                </a:solidFill>
              </a:rPr>
              <a:t>,</a:t>
            </a:r>
            <a:r>
              <a:rPr lang="en-US" altLang="ko-KR" sz="1200" dirty="0" smtClean="0"/>
              <a:t> </a:t>
            </a:r>
            <a:r>
              <a:rPr lang="en-US" altLang="ko-KR" sz="1200" dirty="0"/>
              <a:t>may communicate with its TMCTP-child PAN coordinators during the </a:t>
            </a:r>
            <a:r>
              <a:rPr lang="en-US" altLang="ko-KR" sz="1200" dirty="0" smtClean="0">
                <a:solidFill>
                  <a:srgbClr val="FF0000"/>
                </a:solidFill>
              </a:rPr>
              <a:t>CAP </a:t>
            </a:r>
            <a:r>
              <a:rPr lang="en-US" altLang="ko-KR" sz="1200" dirty="0">
                <a:solidFill>
                  <a:srgbClr val="FF0000"/>
                </a:solidFill>
              </a:rPr>
              <a:t>or </a:t>
            </a:r>
            <a:r>
              <a:rPr lang="en-US" altLang="ko-KR" sz="1200" dirty="0" smtClean="0">
                <a:solidFill>
                  <a:srgbClr val="FF0000"/>
                </a:solidFill>
              </a:rPr>
              <a:t>CFP </a:t>
            </a:r>
            <a:r>
              <a:rPr lang="en-US" altLang="ko-KR" sz="1200" dirty="0" smtClean="0"/>
              <a:t>of </a:t>
            </a:r>
            <a:r>
              <a:rPr lang="en-US" altLang="ko-KR" sz="1200" dirty="0"/>
              <a:t>the TMCTP-parent PAN coordinator and receives beacon frames of TMCTP-child PAN coordinators on a dedicated channel during the dedicated beacon slots (DBS) assigned to them in the </a:t>
            </a:r>
            <a:r>
              <a:rPr lang="en-US" altLang="ko-KR" sz="1200" dirty="0" smtClean="0">
                <a:solidFill>
                  <a:srgbClr val="FF0000"/>
                </a:solidFill>
              </a:rPr>
              <a:t>BOP</a:t>
            </a:r>
            <a:r>
              <a:rPr lang="en-US" altLang="ko-KR" sz="1200" dirty="0" smtClean="0"/>
              <a:t>, </a:t>
            </a:r>
            <a:r>
              <a:rPr lang="en-US" altLang="ko-KR" sz="1200" dirty="0"/>
              <a:t>as shown with an asterisk (*) in Figure 2a.</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832991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21 </a:t>
            </a:r>
            <a:r>
              <a:rPr lang="en-US" altLang="ko-KR" b="1" dirty="0">
                <a:solidFill>
                  <a:schemeClr val="tx1"/>
                </a:solidFill>
              </a:rPr>
              <a:t>(Technical)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a:t>Not sure what the sentence means when it says "TMCTP increases the coverage area with controlled message latency and reduced collisions between coordinators" - does this mean that the use of TMCTP reduces message latency and collisions with the result that the coverage area is increased</a:t>
            </a:r>
            <a:r>
              <a:rPr lang="en-US" altLang="ko-KR" sz="1400" dirty="0" smtClean="0"/>
              <a:t>? </a:t>
            </a:r>
            <a:endParaRPr lang="en-US" altLang="ko-KR" sz="1400" dirty="0"/>
          </a:p>
          <a:p>
            <a:r>
              <a:rPr lang="en-US" altLang="ko-KR" sz="2000" dirty="0"/>
              <a:t>Proposed </a:t>
            </a:r>
            <a:r>
              <a:rPr lang="en-US" altLang="ko-KR" sz="2000" dirty="0" smtClean="0"/>
              <a:t>Change</a:t>
            </a:r>
          </a:p>
          <a:p>
            <a:pPr lvl="1"/>
            <a:r>
              <a:rPr lang="en-US" altLang="ko-KR" sz="1600" dirty="0"/>
              <a:t>Clarification required </a:t>
            </a:r>
            <a:endParaRPr lang="en-US" altLang="ko-KR" sz="1600" dirty="0" smtClean="0"/>
          </a:p>
          <a:p>
            <a:r>
              <a:rPr lang="en-US" altLang="ko-KR" sz="2000" dirty="0" smtClean="0"/>
              <a:t>Proposed Resolution - Accepted in principle</a:t>
            </a:r>
          </a:p>
          <a:p>
            <a:pPr lvl="1"/>
            <a:r>
              <a:rPr lang="en-US" altLang="ko-KR" sz="1400" i="1" dirty="0">
                <a:solidFill>
                  <a:srgbClr val="0000FF"/>
                </a:solidFill>
              </a:rPr>
              <a:t>(from) </a:t>
            </a:r>
            <a:r>
              <a:rPr lang="en-US" altLang="ko-KR" sz="1400" dirty="0"/>
              <a:t>The use of TMCTP increases the coverage area with controlled message latency and reduced collisions between coordinators, </a:t>
            </a:r>
            <a:r>
              <a:rPr lang="en-US" altLang="ko-KR" sz="1400" dirty="0" smtClean="0"/>
              <a:t>and </a:t>
            </a:r>
            <a:r>
              <a:rPr lang="en-US" altLang="ko-KR" sz="1400" dirty="0"/>
              <a:t>allows independent operations of each </a:t>
            </a:r>
            <a:r>
              <a:rPr lang="en-US" altLang="ko-KR" sz="1400" dirty="0" smtClean="0"/>
              <a:t>cluster simultaneously</a:t>
            </a:r>
            <a:r>
              <a:rPr lang="en-US" altLang="ko-KR" sz="1400" dirty="0"/>
              <a:t>.</a:t>
            </a:r>
          </a:p>
          <a:p>
            <a:pPr lvl="1"/>
            <a:r>
              <a:rPr lang="en-US" altLang="ko-KR" sz="1400" i="1" dirty="0">
                <a:solidFill>
                  <a:srgbClr val="0000FF"/>
                </a:solidFill>
              </a:rPr>
              <a:t>(to) </a:t>
            </a:r>
            <a:r>
              <a:rPr lang="en-US" altLang="ko-KR" sz="1400" dirty="0" smtClean="0"/>
              <a:t>In</a:t>
            </a:r>
            <a:r>
              <a:rPr lang="ko-KR" altLang="en-US" sz="1400" i="1" dirty="0" smtClean="0">
                <a:solidFill>
                  <a:srgbClr val="0000FF"/>
                </a:solidFill>
              </a:rPr>
              <a:t> </a:t>
            </a:r>
            <a:r>
              <a:rPr lang="en-US" altLang="ko-KR" sz="1400" dirty="0"/>
              <a:t>the </a:t>
            </a:r>
            <a:r>
              <a:rPr lang="en-US" altLang="ko-KR" sz="1400" dirty="0" smtClean="0"/>
              <a:t>TMCTP, collisions between clusters can be reduced because each cluster uses its own</a:t>
            </a:r>
            <a:r>
              <a:rPr lang="ko-KR" altLang="en-US" sz="1400" dirty="0" smtClean="0"/>
              <a:t> </a:t>
            </a:r>
            <a:r>
              <a:rPr lang="en-US" altLang="ko-KR" sz="1400" dirty="0" smtClean="0"/>
              <a:t>channel and coverage area</a:t>
            </a:r>
            <a:r>
              <a:rPr lang="ko-KR" altLang="en-US" sz="1400" dirty="0" smtClean="0"/>
              <a:t> </a:t>
            </a:r>
            <a:r>
              <a:rPr lang="en-US" altLang="ko-KR" sz="1400" dirty="0" smtClean="0"/>
              <a:t>is increased through the TMCTP parent-child structure.</a:t>
            </a:r>
          </a:p>
        </p:txBody>
      </p:sp>
      <p:sp>
        <p:nvSpPr>
          <p:cNvPr id="5" name="직사각형 4"/>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1857269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Where is Figure 5a? Has it been omitted or is the reference incorrect? </a:t>
            </a:r>
            <a:endParaRPr lang="en-US" altLang="ko-KR" sz="1600" dirty="0" smtClean="0"/>
          </a:p>
          <a:p>
            <a:r>
              <a:rPr lang="en-US" altLang="ko-KR" sz="2000" dirty="0" smtClean="0"/>
              <a:t>Proposed Change</a:t>
            </a:r>
          </a:p>
          <a:p>
            <a:pPr lvl="1"/>
            <a:r>
              <a:rPr lang="en-US" altLang="ko-KR" sz="1600" dirty="0"/>
              <a:t>Clarification </a:t>
            </a:r>
            <a:r>
              <a:rPr lang="en-US" altLang="ko-KR" sz="1600" dirty="0" smtClean="0"/>
              <a:t>required</a:t>
            </a:r>
          </a:p>
          <a:p>
            <a:r>
              <a:rPr lang="en-US" altLang="ko-KR" sz="2000" dirty="0" smtClean="0"/>
              <a:t>Proposed Resolution - Accepted </a:t>
            </a:r>
          </a:p>
          <a:p>
            <a:pPr lvl="1"/>
            <a:r>
              <a:rPr lang="en-US" altLang="ko-KR" sz="1600" b="1" i="1" dirty="0" smtClean="0">
                <a:solidFill>
                  <a:srgbClr val="0000FF"/>
                </a:solidFill>
              </a:rPr>
              <a:t>(from) </a:t>
            </a:r>
            <a:r>
              <a:rPr lang="en-US" altLang="ko-KR" sz="1600" dirty="0"/>
              <a:t>The active portion of the TMCTP superframe is composed of four parts, which is illustrated in Figure 5a</a:t>
            </a:r>
            <a:r>
              <a:rPr lang="en-US" altLang="ko-KR" sz="1600" dirty="0" smtClean="0"/>
              <a:t>.</a:t>
            </a:r>
          </a:p>
          <a:p>
            <a:pPr lvl="1"/>
            <a:r>
              <a:rPr lang="en-US" altLang="ko-KR" sz="1600" b="1" i="1" dirty="0" smtClean="0">
                <a:solidFill>
                  <a:srgbClr val="0000FF"/>
                </a:solidFill>
              </a:rPr>
              <a:t>(to) </a:t>
            </a:r>
            <a:r>
              <a:rPr lang="en-US" altLang="ko-KR" sz="1600" dirty="0"/>
              <a:t>The active portion of the TMCTP superframe is composed of four parts, which is illustrated </a:t>
            </a:r>
            <a:r>
              <a:rPr lang="en-US" altLang="ko-KR" sz="1600" dirty="0">
                <a:solidFill>
                  <a:srgbClr val="FF0000"/>
                </a:solidFill>
              </a:rPr>
              <a:t>in Figure </a:t>
            </a:r>
            <a:r>
              <a:rPr lang="en-US" altLang="ko-KR" sz="1600" dirty="0" smtClean="0">
                <a:solidFill>
                  <a:srgbClr val="FF0000"/>
                </a:solidFill>
              </a:rPr>
              <a:t>5a</a:t>
            </a:r>
            <a:r>
              <a:rPr lang="en-US" altLang="ko-KR" sz="1600" dirty="0" smtClean="0">
                <a:solidFill>
                  <a:srgbClr val="00B050"/>
                </a:solidFill>
              </a:rPr>
              <a:t> </a:t>
            </a:r>
            <a:r>
              <a:rPr lang="en-US" altLang="ko-KR" sz="1600" dirty="0">
                <a:solidFill>
                  <a:srgbClr val="FF0000"/>
                </a:solidFill>
              </a:rPr>
              <a:t>in 4.5.1.5.</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090577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129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It is not clear here what "Fixed, Mode II, or Mode I Device" </a:t>
            </a:r>
            <a:r>
              <a:rPr lang="en-US" altLang="ko-KR" sz="1800" dirty="0" smtClean="0"/>
              <a:t>are </a:t>
            </a:r>
          </a:p>
          <a:p>
            <a:r>
              <a:rPr lang="en-US" altLang="ko-KR" dirty="0" smtClean="0"/>
              <a:t>Proposed Change</a:t>
            </a:r>
          </a:p>
          <a:p>
            <a:pPr lvl="1"/>
            <a:r>
              <a:rPr lang="en-US" altLang="ko-KR" sz="1800" dirty="0"/>
              <a:t>Either use a footnote to refer to the FCC definitions or cross reference Table 4ig Device category where these are </a:t>
            </a:r>
            <a:r>
              <a:rPr lang="en-US" altLang="ko-KR" sz="1800" dirty="0" smtClean="0"/>
              <a:t>defined</a:t>
            </a:r>
          </a:p>
          <a:p>
            <a:r>
              <a:rPr lang="en-US" altLang="ko-KR" dirty="0" smtClean="0"/>
              <a:t>Proposed Resolution - Accepted </a:t>
            </a:r>
          </a:p>
          <a:p>
            <a:pPr lvl="1"/>
            <a:r>
              <a:rPr lang="en-US" altLang="ko-KR" sz="1800" b="1" i="1" dirty="0" smtClean="0">
                <a:solidFill>
                  <a:srgbClr val="0000FF"/>
                </a:solidFill>
              </a:rPr>
              <a:t>(from) </a:t>
            </a:r>
            <a:r>
              <a:rPr lang="en-US" altLang="ko-KR" sz="1800" dirty="0"/>
              <a:t>Alternately, the SPC may obtain the list of available TVWS channels from another device </a:t>
            </a:r>
            <a:r>
              <a:rPr lang="en-US" altLang="ko-KR" sz="1800" dirty="0">
                <a:solidFill>
                  <a:srgbClr val="FF0000"/>
                </a:solidFill>
              </a:rPr>
              <a:t>(Fixed, Mode II or Mode I Device</a:t>
            </a:r>
            <a:r>
              <a:rPr lang="en-US" altLang="ko-KR" sz="1800" dirty="0" smtClean="0">
                <a:solidFill>
                  <a:srgbClr val="FF0000"/>
                </a:solidFill>
              </a:rPr>
              <a:t>)</a:t>
            </a:r>
            <a:r>
              <a:rPr lang="en-US" altLang="ko-KR" sz="1800" dirty="0" smtClean="0"/>
              <a:t>.</a:t>
            </a:r>
          </a:p>
          <a:p>
            <a:pPr lvl="1"/>
            <a:r>
              <a:rPr lang="en-US" altLang="ko-KR" sz="1800" b="1" i="1" dirty="0" smtClean="0">
                <a:solidFill>
                  <a:srgbClr val="0000FF"/>
                </a:solidFill>
              </a:rPr>
              <a:t>(to) </a:t>
            </a:r>
            <a:r>
              <a:rPr lang="en-US" altLang="ko-KR" sz="1800" dirty="0"/>
              <a:t>Alternately, the SPC may obtain the list of available TVWS channels from another </a:t>
            </a:r>
            <a:r>
              <a:rPr lang="en-US" altLang="ko-KR" sz="1800" dirty="0" smtClean="0"/>
              <a:t>device,</a:t>
            </a:r>
            <a:r>
              <a:rPr lang="en-US" altLang="ko-KR" sz="1800" dirty="0" smtClean="0">
                <a:solidFill>
                  <a:srgbClr val="009900"/>
                </a:solidFill>
              </a:rPr>
              <a:t> </a:t>
            </a:r>
            <a:r>
              <a:rPr lang="en-US" altLang="ko-KR" sz="1800" dirty="0" smtClean="0">
                <a:solidFill>
                  <a:srgbClr val="FF0000"/>
                </a:solidFill>
              </a:rPr>
              <a:t>which can be a fixed, mode II or mode I device listed in Table 4ig.</a:t>
            </a:r>
            <a:endParaRPr lang="en-US" altLang="ko-KR" sz="1800" dirty="0">
              <a:solidFill>
                <a:srgbClr val="FF0000"/>
              </a:solidFill>
            </a:endParaRP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107982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223 (</a:t>
            </a:r>
            <a:r>
              <a:rPr lang="en-US" altLang="ko-KR" b="1" dirty="0"/>
              <a:t>Technical</a:t>
            </a:r>
            <a:r>
              <a:rPr lang="en-US" altLang="ko-KR" b="1" dirty="0" smtClean="0"/>
              <a:t>) </a:t>
            </a:r>
            <a:endParaRPr lang="ko-KR" altLang="en-US" b="1" dirty="0"/>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Parameters are not used in the text</a:t>
            </a:r>
            <a:r>
              <a:rPr lang="en-US" altLang="ko-KR" sz="1400" dirty="0" smtClean="0"/>
              <a:t>. </a:t>
            </a:r>
            <a:r>
              <a:rPr lang="en-US" altLang="ko-KR" sz="1400" dirty="0"/>
              <a:t>Need to describe how they are used (how they connect to the fields that s/b set according to the parameter, </a:t>
            </a:r>
            <a:r>
              <a:rPr lang="en-US" altLang="ko-KR" sz="1400" dirty="0" err="1"/>
              <a:t>etc</a:t>
            </a:r>
            <a:r>
              <a:rPr lang="en-US" altLang="ko-KR" sz="1400" dirty="0" smtClean="0"/>
              <a:t>).</a:t>
            </a:r>
          </a:p>
          <a:p>
            <a:r>
              <a:rPr lang="en-US" altLang="ko-KR" sz="1800" dirty="0" smtClean="0"/>
              <a:t>Proposed Change</a:t>
            </a:r>
          </a:p>
          <a:p>
            <a:pPr lvl="1"/>
            <a:r>
              <a:rPr lang="en-US" altLang="ko-KR" sz="1400" dirty="0"/>
              <a:t>Complete </a:t>
            </a:r>
            <a:r>
              <a:rPr lang="en-US" altLang="ko-KR" sz="1400" dirty="0" smtClean="0"/>
              <a:t>specification</a:t>
            </a:r>
            <a:endParaRPr lang="en-US" altLang="ko-KR" sz="1400" dirty="0"/>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a:t>The MLME-</a:t>
            </a:r>
            <a:r>
              <a:rPr lang="en-US" altLang="ko-KR" sz="1400" dirty="0" err="1"/>
              <a:t>DBS.request</a:t>
            </a:r>
            <a:r>
              <a:rPr lang="en-US" altLang="ko-KR" sz="1400" dirty="0"/>
              <a:t> primitive is used when a TMCTP-child PAN coordinator requests the allocation of a DBS and a channel to a TMCTP-parent PAN coordinator including a super PAN </a:t>
            </a:r>
            <a:r>
              <a:rPr lang="en-US" altLang="ko-KR" sz="1400" dirty="0" smtClean="0"/>
              <a:t>coordinator.</a:t>
            </a:r>
          </a:p>
          <a:p>
            <a:pPr lvl="1"/>
            <a:r>
              <a:rPr lang="en-US" altLang="ko-KR" sz="1400" dirty="0" smtClean="0"/>
              <a:t>The </a:t>
            </a:r>
            <a:r>
              <a:rPr lang="en-US" altLang="ko-KR" sz="1400" dirty="0"/>
              <a:t>primitive parameters are defined in Table 44za. </a:t>
            </a:r>
            <a:endParaRPr lang="en-US" altLang="ko-KR" sz="1400" dirty="0" smtClean="0"/>
          </a:p>
          <a:p>
            <a:pPr lvl="1"/>
            <a:r>
              <a:rPr lang="en-US" altLang="ko-KR" sz="1400" dirty="0" smtClean="0"/>
              <a:t>On </a:t>
            </a:r>
            <a:r>
              <a:rPr lang="en-US" altLang="ko-KR" sz="1400" dirty="0"/>
              <a:t>receipt of the MLME-</a:t>
            </a:r>
            <a:r>
              <a:rPr lang="en-US" altLang="ko-KR" sz="1400" dirty="0" err="1"/>
              <a:t>DBS.request</a:t>
            </a:r>
            <a:r>
              <a:rPr lang="en-US" altLang="ko-KR" sz="1400" dirty="0"/>
              <a:t> primitive, the MLME generates a DBS request command, as described in </a:t>
            </a:r>
            <a:r>
              <a:rPr lang="en-US" altLang="ko-KR" sz="1400" dirty="0" smtClean="0"/>
              <a:t>5.3.14, with the DBS characteristics field set to 1 (request allocation).</a:t>
            </a:r>
            <a:endParaRPr lang="en-US" altLang="ko-KR" sz="1400" b="1" i="1" dirty="0">
              <a:solidFill>
                <a:srgbClr val="0000FF"/>
              </a:solidFill>
            </a:endParaRPr>
          </a:p>
          <a:p>
            <a:pPr lvl="1"/>
            <a:r>
              <a:rPr lang="en-US" altLang="ko-KR" sz="1400" b="1" i="1" dirty="0" smtClean="0">
                <a:solidFill>
                  <a:srgbClr val="0000FF"/>
                </a:solidFill>
              </a:rPr>
              <a:t>(to) </a:t>
            </a:r>
            <a:r>
              <a:rPr lang="en-US" altLang="ko-KR" sz="1400" dirty="0"/>
              <a:t>The MLME-</a:t>
            </a:r>
            <a:r>
              <a:rPr lang="en-US" altLang="ko-KR" sz="1400" dirty="0" err="1"/>
              <a:t>DBS.request</a:t>
            </a:r>
            <a:r>
              <a:rPr lang="en-US" altLang="ko-KR" sz="1400" dirty="0"/>
              <a:t> primitive is used when a TMCTP-child PAN coordinator requests the </a:t>
            </a:r>
            <a:r>
              <a:rPr lang="en-US" altLang="ko-KR" sz="1400" dirty="0" smtClean="0"/>
              <a:t>allocation </a:t>
            </a:r>
            <a:r>
              <a:rPr lang="en-US" altLang="ko-KR" sz="1400" dirty="0" smtClean="0">
                <a:solidFill>
                  <a:srgbClr val="FF0000"/>
                </a:solidFill>
              </a:rPr>
              <a:t>or </a:t>
            </a:r>
            <a:r>
              <a:rPr lang="en-US" altLang="ko-KR" sz="1400" dirty="0" err="1" smtClean="0">
                <a:solidFill>
                  <a:srgbClr val="FF0000"/>
                </a:solidFill>
              </a:rPr>
              <a:t>deallocation</a:t>
            </a:r>
            <a:r>
              <a:rPr lang="en-US" altLang="ko-KR" sz="1400" dirty="0" smtClean="0">
                <a:solidFill>
                  <a:srgbClr val="FF0000"/>
                </a:solidFill>
              </a:rPr>
              <a:t> </a:t>
            </a:r>
            <a:r>
              <a:rPr lang="en-US" altLang="ko-KR" sz="1400" dirty="0"/>
              <a:t>of a DBS </a:t>
            </a:r>
            <a:r>
              <a:rPr lang="en-US" altLang="ko-KR" sz="1400" dirty="0" smtClean="0"/>
              <a:t>and a channel </a:t>
            </a:r>
            <a:r>
              <a:rPr lang="en-US" altLang="ko-KR" sz="1400" dirty="0"/>
              <a:t>to a TMCTP-parent PAN coordinator including a </a:t>
            </a:r>
            <a:r>
              <a:rPr lang="en-US" altLang="ko-KR" sz="1400" dirty="0" smtClean="0">
                <a:solidFill>
                  <a:srgbClr val="FF0000"/>
                </a:solidFill>
              </a:rPr>
              <a:t>SPC</a:t>
            </a:r>
            <a:r>
              <a:rPr lang="en-US" altLang="ko-KR" sz="1400" dirty="0" smtClean="0"/>
              <a:t>.</a:t>
            </a:r>
            <a:endParaRPr lang="en-US" altLang="ko-KR" sz="1400" b="1" i="1" dirty="0">
              <a:solidFill>
                <a:srgbClr val="0000FF"/>
              </a:solidFill>
            </a:endParaRPr>
          </a:p>
          <a:p>
            <a:pPr lvl="1"/>
            <a:r>
              <a:rPr lang="en-US" altLang="ko-KR" sz="1400" b="1" dirty="0" smtClean="0">
                <a:solidFill>
                  <a:srgbClr val="FF0000"/>
                </a:solidFill>
              </a:rPr>
              <a:t>The </a:t>
            </a:r>
            <a:r>
              <a:rPr lang="en-US" altLang="ko-KR" sz="1400" b="1" dirty="0">
                <a:solidFill>
                  <a:srgbClr val="FF0000"/>
                </a:solidFill>
              </a:rPr>
              <a:t>primitive parameters are defined in Table 44za. </a:t>
            </a:r>
            <a:endParaRPr lang="en-US" altLang="ko-KR" sz="1400" b="1" dirty="0" smtClean="0">
              <a:solidFill>
                <a:srgbClr val="FF0000"/>
              </a:solidFill>
            </a:endParaRPr>
          </a:p>
          <a:p>
            <a:pPr lvl="1"/>
            <a:r>
              <a:rPr lang="en-US" altLang="ko-KR" sz="1400" dirty="0" smtClean="0"/>
              <a:t>On </a:t>
            </a:r>
            <a:r>
              <a:rPr lang="en-US" altLang="ko-KR" sz="1400" dirty="0"/>
              <a:t>receipt of the </a:t>
            </a:r>
            <a:r>
              <a:rPr lang="en-US" altLang="ko-KR" sz="1400" dirty="0" smtClean="0"/>
              <a:t>MLME-</a:t>
            </a:r>
            <a:r>
              <a:rPr lang="en-US" altLang="ko-KR" sz="1400" dirty="0" err="1" smtClean="0"/>
              <a:t>DBS.request</a:t>
            </a:r>
            <a:r>
              <a:rPr lang="en-US" altLang="ko-KR" sz="1400" dirty="0" smtClean="0"/>
              <a:t> primitive, </a:t>
            </a:r>
            <a:r>
              <a:rPr lang="en-US" altLang="ko-KR" sz="1400" dirty="0"/>
              <a:t>the </a:t>
            </a:r>
            <a:r>
              <a:rPr lang="en-US" altLang="ko-KR" sz="1400" dirty="0" smtClean="0"/>
              <a:t>MLME generates a DBS request command, </a:t>
            </a:r>
            <a:r>
              <a:rPr lang="en-US" altLang="ko-KR" sz="1400" b="1" dirty="0" smtClean="0"/>
              <a:t>as </a:t>
            </a:r>
            <a:r>
              <a:rPr lang="en-US" altLang="ko-KR" sz="1400" b="1" dirty="0"/>
              <a:t>described in </a:t>
            </a:r>
            <a:r>
              <a:rPr lang="en-US" altLang="ko-KR" sz="1400" b="1" dirty="0" smtClean="0">
                <a:solidFill>
                  <a:srgbClr val="FF0000"/>
                </a:solidFill>
              </a:rPr>
              <a:t>5.3.14.2</a:t>
            </a:r>
            <a:r>
              <a:rPr lang="en-US" altLang="ko-KR" sz="1400" dirty="0" smtClean="0">
                <a:solidFill>
                  <a:srgbClr val="FF0000"/>
                </a:solidFill>
              </a:rPr>
              <a:t>.</a:t>
            </a:r>
            <a:endParaRPr lang="en-US" altLang="ko-KR" sz="1400" dirty="0" smtClean="0">
              <a:solidFill>
                <a:srgbClr val="FF0000"/>
              </a:solidFill>
            </a:endParaRP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227</a:t>
            </a:r>
            <a:r>
              <a:rPr lang="en-US" altLang="ko-KR" b="1" dirty="0"/>
              <a:t> </a:t>
            </a:r>
            <a:r>
              <a:rPr lang="en-US" altLang="ko-KR" b="1" dirty="0" smtClean="0"/>
              <a:t>and 228 (Technical)           </a:t>
            </a:r>
            <a:br>
              <a:rPr lang="en-US" altLang="ko-KR" b="1" dirty="0" smtClean="0"/>
            </a:br>
            <a:r>
              <a:rPr lang="en-US" altLang="ko-KR" b="1" dirty="0" smtClean="0"/>
              <a:t>CIDs 229 and 231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Comment</a:t>
            </a:r>
          </a:p>
          <a:p>
            <a:pPr lvl="1"/>
            <a:r>
              <a:rPr lang="en-US" altLang="ko-KR" sz="1400" b="1" dirty="0" smtClean="0"/>
              <a:t>CID </a:t>
            </a:r>
            <a:r>
              <a:rPr lang="en-US" altLang="ko-KR" sz="1400" b="1" dirty="0"/>
              <a:t>227</a:t>
            </a:r>
            <a:r>
              <a:rPr lang="en-US" altLang="ko-KR" sz="1400" dirty="0"/>
              <a:t>: Table 44zc Strange characters in Valid range </a:t>
            </a:r>
            <a:r>
              <a:rPr lang="en-US" altLang="ko-KR" sz="1400" dirty="0" smtClean="0"/>
              <a:t>field</a:t>
            </a:r>
          </a:p>
          <a:p>
            <a:pPr lvl="1"/>
            <a:r>
              <a:rPr lang="en-US" altLang="ko-KR" sz="1400" b="1" dirty="0"/>
              <a:t>CID </a:t>
            </a:r>
            <a:r>
              <a:rPr lang="en-US" altLang="ko-KR" sz="1400" b="1" dirty="0" smtClean="0"/>
              <a:t>228</a:t>
            </a:r>
            <a:r>
              <a:rPr lang="en-US" altLang="ko-KR" sz="1400" dirty="0"/>
              <a:t>: In Table 44zc, the valid range entries in rows 1 and 2 seem to be </a:t>
            </a:r>
            <a:r>
              <a:rPr lang="en-US" altLang="ko-KR" sz="1400" dirty="0" smtClean="0"/>
              <a:t>corrupted</a:t>
            </a:r>
            <a:endParaRPr lang="en-US" altLang="ko-KR" sz="1400" dirty="0"/>
          </a:p>
          <a:p>
            <a:pPr lvl="1"/>
            <a:r>
              <a:rPr lang="en-US" altLang="ko-KR" sz="1400" dirty="0"/>
              <a:t>CID </a:t>
            </a:r>
            <a:r>
              <a:rPr lang="en-US" altLang="ko-KR" sz="1400" dirty="0" smtClean="0"/>
              <a:t>229: </a:t>
            </a:r>
            <a:r>
              <a:rPr lang="en-US" altLang="ko-KR" sz="1400" dirty="0"/>
              <a:t>There is some extra characters (“,</a:t>
            </a:r>
            <a:r>
              <a:rPr lang="en-US" altLang="ko-KR" sz="1400" dirty="0" err="1"/>
              <a:t>Äì</a:t>
            </a:r>
            <a:r>
              <a:rPr lang="en-US" altLang="ko-KR" sz="1400" dirty="0"/>
              <a:t>”) in the table 44zc </a:t>
            </a:r>
            <a:r>
              <a:rPr lang="en-US" altLang="ko-KR" sz="1400" dirty="0" err="1"/>
              <a:t>CoordAddress</a:t>
            </a:r>
            <a:r>
              <a:rPr lang="en-US" altLang="ko-KR" sz="1400" dirty="0"/>
              <a:t> row Valid range </a:t>
            </a:r>
            <a:r>
              <a:rPr lang="en-US" altLang="ko-KR" sz="1400" dirty="0" smtClean="0"/>
              <a:t>column</a:t>
            </a:r>
          </a:p>
          <a:p>
            <a:pPr lvl="1"/>
            <a:r>
              <a:rPr lang="en-US" altLang="ko-KR" sz="1400" dirty="0" smtClean="0"/>
              <a:t>CID 231</a:t>
            </a:r>
            <a:r>
              <a:rPr lang="en-US" altLang="ko-KR" sz="1400" dirty="0"/>
              <a:t>: There is some extra characters (“,</a:t>
            </a:r>
            <a:r>
              <a:rPr lang="en-US" altLang="ko-KR" sz="1400" dirty="0" err="1"/>
              <a:t>Äì</a:t>
            </a:r>
            <a:r>
              <a:rPr lang="en-US" altLang="ko-KR" sz="1400" dirty="0"/>
              <a:t>”) in the table 44zc </a:t>
            </a:r>
            <a:r>
              <a:rPr lang="en-US" altLang="ko-KR" sz="1400" dirty="0" err="1"/>
              <a:t>RequesterCoordAddr</a:t>
            </a:r>
            <a:r>
              <a:rPr lang="en-US" altLang="ko-KR" sz="1400" dirty="0"/>
              <a:t> row Valid range </a:t>
            </a:r>
            <a:r>
              <a:rPr lang="en-US" altLang="ko-KR" sz="1400" dirty="0" smtClean="0"/>
              <a:t>column</a:t>
            </a:r>
            <a:endParaRPr lang="en-US" altLang="ko-KR" sz="1400" dirty="0"/>
          </a:p>
          <a:p>
            <a:r>
              <a:rPr lang="en-US" altLang="ko-KR" sz="1800" dirty="0"/>
              <a:t>Proposed </a:t>
            </a:r>
            <a:r>
              <a:rPr lang="en-US" altLang="ko-KR" sz="1800" dirty="0" smtClean="0"/>
              <a:t>Change - Accepted </a:t>
            </a:r>
            <a:endParaRPr lang="en-US" altLang="ko-KR" sz="1800" dirty="0"/>
          </a:p>
          <a:p>
            <a:pPr lvl="1"/>
            <a:r>
              <a:rPr lang="en-US" altLang="ko-KR" sz="1400" b="1" dirty="0"/>
              <a:t>CID 227</a:t>
            </a:r>
            <a:r>
              <a:rPr lang="en-US" altLang="ko-KR" sz="1400" dirty="0"/>
              <a:t>: Change to "0x0000-0xffff“</a:t>
            </a:r>
          </a:p>
          <a:p>
            <a:pPr lvl="1"/>
            <a:r>
              <a:rPr lang="en-US" altLang="ko-KR" sz="1400" b="1" dirty="0"/>
              <a:t>CID 228</a:t>
            </a:r>
            <a:r>
              <a:rPr lang="en-US" altLang="ko-KR" sz="1400" dirty="0"/>
              <a:t>: Correct as </a:t>
            </a:r>
            <a:r>
              <a:rPr lang="en-US" altLang="ko-KR" sz="1400" dirty="0" smtClean="0"/>
              <a:t>necessary </a:t>
            </a:r>
          </a:p>
          <a:p>
            <a:pPr lvl="1"/>
            <a:r>
              <a:rPr lang="en-US" altLang="ko-KR" sz="1400" dirty="0" smtClean="0"/>
              <a:t>CID </a:t>
            </a:r>
            <a:r>
              <a:rPr lang="en-US" altLang="ko-KR" sz="1400" dirty="0"/>
              <a:t>229</a:t>
            </a:r>
            <a:r>
              <a:rPr lang="en-US" altLang="ko-KR" sz="1400" dirty="0" smtClean="0"/>
              <a:t>: </a:t>
            </a:r>
            <a:r>
              <a:rPr lang="en-US" altLang="ko-KR" sz="1400" dirty="0"/>
              <a:t>Replace with “-” </a:t>
            </a:r>
          </a:p>
          <a:p>
            <a:pPr lvl="1"/>
            <a:r>
              <a:rPr lang="en-US" altLang="ko-KR" sz="1400" dirty="0"/>
              <a:t>CID 231: Replace with “-” </a:t>
            </a:r>
          </a:p>
          <a:p>
            <a:r>
              <a:rPr lang="en-US" altLang="ko-KR" sz="1800" dirty="0" smtClean="0"/>
              <a:t>Proposed Resolution</a:t>
            </a:r>
          </a:p>
          <a:p>
            <a:pPr marL="457200" lvl="1" indent="0">
              <a:buNone/>
            </a:pPr>
            <a:endParaRPr lang="en-US" altLang="ko-KR" sz="1400" dirty="0" smtClean="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5229200"/>
            <a:ext cx="3816424" cy="120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5229200"/>
            <a:ext cx="3816424" cy="120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직사각형 7"/>
          <p:cNvSpPr/>
          <p:nvPr/>
        </p:nvSpPr>
        <p:spPr>
          <a:xfrm>
            <a:off x="7419971" y="5517232"/>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9" name="직사각형 8"/>
          <p:cNvSpPr/>
          <p:nvPr/>
        </p:nvSpPr>
        <p:spPr>
          <a:xfrm>
            <a:off x="7431054" y="6006480"/>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10" name="직사각형 9"/>
          <p:cNvSpPr/>
          <p:nvPr/>
        </p:nvSpPr>
        <p:spPr>
          <a:xfrm>
            <a:off x="2555776"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from</a:t>
            </a:r>
            <a:r>
              <a:rPr lang="en-US" altLang="ko-KR" sz="1050" dirty="0" smtClean="0">
                <a:solidFill>
                  <a:srgbClr val="0000FF"/>
                </a:solidFill>
              </a:rPr>
              <a:t>)</a:t>
            </a:r>
          </a:p>
        </p:txBody>
      </p:sp>
      <p:sp>
        <p:nvSpPr>
          <p:cNvPr id="11" name="직사각형 10"/>
          <p:cNvSpPr/>
          <p:nvPr/>
        </p:nvSpPr>
        <p:spPr>
          <a:xfrm>
            <a:off x="6325113"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to</a:t>
            </a:r>
            <a:r>
              <a:rPr lang="en-US" altLang="ko-KR" sz="1050" dirty="0" smtClean="0">
                <a:solidFill>
                  <a:srgbClr val="0000FF"/>
                </a:solidFill>
              </a:rPr>
              <a:t>)</a:t>
            </a:r>
          </a:p>
        </p:txBody>
      </p:sp>
      <p:sp>
        <p:nvSpPr>
          <p:cNvPr id="12" name="직사각형 11"/>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650709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34625</TotalTime>
  <Words>1107</Words>
  <Application>Microsoft Office PowerPoint</Application>
  <PresentationFormat>화면 슬라이드 쇼(4:3)</PresentationFormat>
  <Paragraphs>106</Paragraphs>
  <Slides>9</Slides>
  <Notes>1</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Office 테마</vt:lpstr>
      <vt:lpstr>PowerPoint 프레젠테이션</vt:lpstr>
      <vt:lpstr>TMCTP Technical Comments</vt:lpstr>
      <vt:lpstr>CID 10 (Technical)</vt:lpstr>
      <vt:lpstr>CIDs 16, 18, and 19 (Editorial) CID 17 (Technical)</vt:lpstr>
      <vt:lpstr>CID 21 (Technical)</vt:lpstr>
      <vt:lpstr>CID 37 (Technical)</vt:lpstr>
      <vt:lpstr>CID 129 (Technical)</vt:lpstr>
      <vt:lpstr>CID 223 (Technical) </vt:lpstr>
      <vt:lpstr>CIDs 227 and 228 (Technical)            CIDs 229 and 231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825</cp:revision>
  <cp:lastPrinted>2012-07-09T00:38:43Z</cp:lastPrinted>
  <dcterms:created xsi:type="dcterms:W3CDTF">1999-11-08T18:59:45Z</dcterms:created>
  <dcterms:modified xsi:type="dcterms:W3CDTF">2013-03-20T15:37:22Z</dcterms:modified>
</cp:coreProperties>
</file>