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8" r:id="rId3"/>
    <p:sldId id="269" r:id="rId4"/>
    <p:sldId id="270" r:id="rId5"/>
    <p:sldId id="271" r:id="rId6"/>
    <p:sldId id="272" r:id="rId7"/>
    <p:sldId id="273" r:id="rId8"/>
    <p:sldId id="274" r:id="rId9"/>
    <p:sldId id="275" r:id="rId10"/>
    <p:sldId id="281"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57" autoAdjust="0"/>
    <p:restoredTop sz="86453" autoAdjust="0"/>
  </p:normalViewPr>
  <p:slideViewPr>
    <p:cSldViewPr showGuides="1">
      <p:cViewPr>
        <p:scale>
          <a:sx n="70" d="100"/>
          <a:sy n="70" d="100"/>
        </p:scale>
        <p:origin x="-240" y="-120"/>
      </p:cViewPr>
      <p:guideLst>
        <p:guide orient="horz" pos="2160"/>
        <p:guide pos="2880"/>
      </p:guideLst>
    </p:cSldViewPr>
  </p:slideViewPr>
  <p:outlineViewPr>
    <p:cViewPr>
      <p:scale>
        <a:sx n="33" d="100"/>
        <a:sy n="33" d="100"/>
      </p:scale>
      <p:origin x="0" y="2100"/>
    </p:cViewPr>
  </p:outlineViewPr>
  <p:notesTextViewPr>
    <p:cViewPr>
      <p:scale>
        <a:sx n="1" d="1"/>
        <a:sy n="1" d="1"/>
      </p:scale>
      <p:origin x="0" y="0"/>
    </p:cViewPr>
  </p:notesTextViewPr>
  <p:notesViewPr>
    <p:cSldViewPr>
      <p:cViewPr varScale="1">
        <p:scale>
          <a:sx n="61" d="100"/>
          <a:sy n="61" d="100"/>
        </p:scale>
        <p:origin x="-2058" y="-7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AEA2C9-9059-4A76-87DC-91066FBCDDEF}" type="datetimeFigureOut">
              <a:rPr kumimoji="1" lang="ja-JP" altLang="en-US" smtClean="0"/>
              <a:pPr/>
              <a:t>2013/3/20</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BDA014-7703-495F-9904-70CB2CEA9577}" type="slidenum">
              <a:rPr kumimoji="1" lang="ja-JP" altLang="en-US" smtClean="0"/>
              <a:pPr/>
              <a:t>‹#›</a:t>
            </a:fld>
            <a:endParaRPr kumimoji="1" lang="ja-JP" altLang="en-US"/>
          </a:p>
        </p:txBody>
      </p:sp>
    </p:spTree>
    <p:extLst>
      <p:ext uri="{BB962C8B-B14F-4D97-AF65-F5344CB8AC3E}">
        <p14:creationId xmlns:p14="http://schemas.microsoft.com/office/powerpoint/2010/main" val="29603790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5BDA014-7703-495F-9904-70CB2CEA9577}" type="slidenum">
              <a:rPr kumimoji="1" lang="ja-JP" altLang="en-US" smtClean="0"/>
              <a:pPr/>
              <a:t>1</a:t>
            </a:fld>
            <a:endParaRPr kumimoji="1" lang="ja-JP" altLang="en-US"/>
          </a:p>
        </p:txBody>
      </p:sp>
    </p:spTree>
    <p:extLst>
      <p:ext uri="{BB962C8B-B14F-4D97-AF65-F5344CB8AC3E}">
        <p14:creationId xmlns:p14="http://schemas.microsoft.com/office/powerpoint/2010/main" val="139465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fld id="{3BECF9F4-547F-4EDD-AB32-2E9B5C1D74C4}" type="datetime1">
              <a:rPr kumimoji="1" lang="ja-JP" altLang="en-US" smtClean="0"/>
              <a:t>2013/3/20</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68335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553A351B-2FDE-4C4E-8C04-CC11E45F88F1}" type="datetime1">
              <a:rPr kumimoji="1" lang="ja-JP" altLang="en-US" smtClean="0"/>
              <a:t>2013/3/20</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77382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14C47CE1-7D50-4378-8F40-17241331610A}" type="datetime1">
              <a:rPr kumimoji="1" lang="ja-JP" altLang="en-US" smtClean="0"/>
              <a:t>2013/3/20</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342345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DCD8EB32-FB4A-488D-9347-A49E25F76581}" type="datetime1">
              <a:rPr kumimoji="1" lang="ja-JP" altLang="en-US" smtClean="0"/>
              <a:t>2013/3/20</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68006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fld id="{2EFA7C49-FE5E-404A-9EEE-22E4588D4676}" type="datetime1">
              <a:rPr kumimoji="1" lang="ja-JP" altLang="en-US" smtClean="0"/>
              <a:t>2013/3/20</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6012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fld id="{81B86EED-93D0-4998-AA5E-EB2B313224B0}" type="datetime1">
              <a:rPr kumimoji="1" lang="ja-JP" altLang="en-US" smtClean="0"/>
              <a:t>2013/3/20</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18353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fld id="{978453EA-50D5-413C-9788-A6AF42B0B393}" type="datetime1">
              <a:rPr kumimoji="1" lang="ja-JP" altLang="en-US" smtClean="0"/>
              <a:t>2013/3/20</a:t>
            </a:fld>
            <a:endParaRPr kumimoji="1" lang="ja-JP" altLang="en-US"/>
          </a:p>
        </p:txBody>
      </p:sp>
      <p:sp>
        <p:nvSpPr>
          <p:cNvPr id="8" name="Rectangle 5"/>
          <p:cNvSpPr>
            <a:spLocks noGrp="1" noChangeArrowheads="1"/>
          </p:cNvSpPr>
          <p:nvPr>
            <p:ph type="ftr" sz="quarter" idx="11"/>
          </p:nvPr>
        </p:nvSpPr>
        <p:spPr>
          <a:ln/>
        </p:spPr>
        <p:txBody>
          <a:bodyPr/>
          <a:lstStyle>
            <a:lvl1pPr>
              <a:defRPr/>
            </a:lvl1pPr>
          </a:lstStyle>
          <a:p>
            <a:endParaRPr kumimoji="1" lang="ja-JP" altLang="en-US"/>
          </a:p>
        </p:txBody>
      </p:sp>
      <p:sp>
        <p:nvSpPr>
          <p:cNvPr id="9"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26430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fld id="{4290A37C-9FCA-4279-A4AE-7B519E2F1029}" type="datetime1">
              <a:rPr kumimoji="1" lang="ja-JP" altLang="en-US" smtClean="0"/>
              <a:t>2013/3/20</a:t>
            </a:fld>
            <a:endParaRPr kumimoji="1" lang="ja-JP" altLang="en-US"/>
          </a:p>
        </p:txBody>
      </p:sp>
      <p:sp>
        <p:nvSpPr>
          <p:cNvPr id="4" name="Rectangle 5"/>
          <p:cNvSpPr>
            <a:spLocks noGrp="1" noChangeArrowheads="1"/>
          </p:cNvSpPr>
          <p:nvPr>
            <p:ph type="ftr" sz="quarter" idx="11"/>
          </p:nvPr>
        </p:nvSpPr>
        <p:spPr>
          <a:ln/>
        </p:spPr>
        <p:txBody>
          <a:bodyPr/>
          <a:lstStyle>
            <a:lvl1pPr>
              <a:defRPr/>
            </a:lvl1pPr>
          </a:lstStyle>
          <a:p>
            <a:endParaRPr kumimoji="1" lang="ja-JP" altLang="en-US"/>
          </a:p>
        </p:txBody>
      </p:sp>
      <p:sp>
        <p:nvSpPr>
          <p:cNvPr id="5"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429244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7D6DCFD-1147-46C6-A19A-01F9966B1F8B}" type="datetime1">
              <a:rPr kumimoji="1" lang="ja-JP" altLang="en-US" smtClean="0"/>
              <a:t>2013/3/20</a:t>
            </a:fld>
            <a:endParaRPr kumimoji="1" lang="ja-JP" altLang="en-US"/>
          </a:p>
        </p:txBody>
      </p:sp>
      <p:sp>
        <p:nvSpPr>
          <p:cNvPr id="3" name="Rectangle 5"/>
          <p:cNvSpPr>
            <a:spLocks noGrp="1" noChangeArrowheads="1"/>
          </p:cNvSpPr>
          <p:nvPr>
            <p:ph type="ftr" sz="quarter" idx="11"/>
          </p:nvPr>
        </p:nvSpPr>
        <p:spPr>
          <a:ln/>
        </p:spPr>
        <p:txBody>
          <a:bodyPr/>
          <a:lstStyle>
            <a:lvl1pPr>
              <a:defRPr/>
            </a:lvl1pPr>
          </a:lstStyle>
          <a:p>
            <a:endParaRPr kumimoji="1" lang="ja-JP" altLang="en-US"/>
          </a:p>
        </p:txBody>
      </p:sp>
      <p:sp>
        <p:nvSpPr>
          <p:cNvPr id="4"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42400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18BA0E36-95E5-42AE-B226-50F0DAE08FE6}" type="datetime1">
              <a:rPr kumimoji="1" lang="ja-JP" altLang="en-US" smtClean="0"/>
              <a:t>2013/3/20</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51431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D67330D9-A50B-4384-8367-544C72CDC4CF}" type="datetime1">
              <a:rPr kumimoji="1" lang="ja-JP" altLang="en-US" smtClean="0"/>
              <a:t>2013/3/20</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742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zh-CN"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ea typeface="+mn-ea"/>
              </a:defRPr>
            </a:lvl1pPr>
          </a:lstStyle>
          <a:p>
            <a:fld id="{C5D5951F-6B7E-4783-AAF6-6925B67ED72A}" type="datetime1">
              <a:rPr kumimoji="1" lang="ja-JP" altLang="en-US" smtClean="0"/>
              <a:t>2013/3/20</a:t>
            </a:fld>
            <a:endParaRPr kumimoji="1" lang="ja-JP"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ea typeface="+mn-ea"/>
              </a:defRPr>
            </a:lvl1pPr>
          </a:lstStyle>
          <a:p>
            <a:endParaRPr kumimoji="1" lang="ja-JP"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fld id="{690A14BF-E132-4BDE-B1CB-39223ACD2D34}" type="slidenum">
              <a:rPr kumimoji="1" lang="ja-JP" altLang="en-US" smtClean="0"/>
              <a:pPr/>
              <a:t>‹#›</a:t>
            </a:fld>
            <a:endParaRPr kumimoji="1" lang="ja-JP" alt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t>IEEE </a:t>
            </a:r>
            <a:r>
              <a:rPr lang="en-US" altLang="zh-CN" sz="1400" b="1" dirty="0" smtClean="0"/>
              <a:t>802.</a:t>
            </a:r>
            <a:r>
              <a:rPr lang="en-US" altLang="ja-JP" sz="1400" b="1" dirty="0" smtClean="0">
                <a:effectLst/>
              </a:rPr>
              <a:t>15-13-0199-00-004n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1329916" cy="276999"/>
          </a:xfrm>
          <a:prstGeom prst="rect">
            <a:avLst/>
          </a:prstGeom>
          <a:noFill/>
          <a:ln w="9525">
            <a:noFill/>
            <a:miter lim="800000"/>
            <a:headEnd/>
            <a:tailEnd/>
          </a:ln>
        </p:spPr>
        <p:txBody>
          <a:bodyPr wrap="square" lIns="0" tIns="0" rIns="0" bIns="0">
            <a:spAutoFit/>
          </a:bodyPr>
          <a:lstStyle/>
          <a:p>
            <a:pPr eaLnBrk="0" hangingPunct="0">
              <a:defRPr/>
            </a:pPr>
            <a:r>
              <a:rPr lang="en-US" altLang="zh-CN"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76200" y="800708"/>
            <a:ext cx="8991600" cy="5755422"/>
          </a:xfrm>
          <a:prstGeom prst="rect">
            <a:avLst/>
          </a:prstGeom>
          <a:noFill/>
          <a:ln w="12700">
            <a:noFill/>
            <a:miter lim="800000"/>
            <a:headEnd type="none" w="sm" len="sm"/>
            <a:tailEnd type="none" w="sm" len="sm"/>
          </a:ln>
          <a:effectLst/>
        </p:spPr>
        <p:txBody>
          <a:bodyP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rPr>
              <a:t>Submission Title:</a:t>
            </a:r>
            <a:r>
              <a:rPr lang="en-US" altLang="zh-CN" sz="1800" dirty="0">
                <a:solidFill>
                  <a:schemeClr val="tx2"/>
                </a:solidFill>
              </a:rPr>
              <a:t>	</a:t>
            </a:r>
            <a:r>
              <a:rPr lang="en-US" altLang="zh-CN" sz="1800" dirty="0" smtClean="0"/>
              <a:t>C</a:t>
            </a:r>
            <a:r>
              <a:rPr lang="en-US" altLang="ja-JP" sz="1800" dirty="0" smtClean="0"/>
              <a:t>oexistent t</a:t>
            </a:r>
            <a:r>
              <a:rPr lang="en-US" sz="1800" dirty="0" smtClean="0"/>
              <a:t>echnical proposal</a:t>
            </a:r>
            <a:r>
              <a:rPr lang="ja-JP" altLang="en-US" sz="1800" dirty="0" smtClean="0"/>
              <a:t> </a:t>
            </a:r>
            <a:r>
              <a:rPr lang="en-US" sz="1800" dirty="0" smtClean="0"/>
              <a:t>for </a:t>
            </a:r>
            <a:r>
              <a:rPr lang="en-US" sz="1800" dirty="0"/>
              <a:t>wearable 15.4n </a:t>
            </a:r>
            <a:r>
              <a:rPr lang="en-US" sz="1800" dirty="0" smtClean="0"/>
              <a:t>device</a:t>
            </a:r>
            <a:endParaRPr lang="en-US" altLang="zh-CN" sz="1800" dirty="0">
              <a:solidFill>
                <a:schemeClr val="tx2"/>
              </a:solidFill>
            </a:endParaRPr>
          </a:p>
          <a:p>
            <a:pPr eaLnBrk="0" hangingPunct="0">
              <a:defRPr/>
            </a:pPr>
            <a:r>
              <a:rPr lang="en-US" altLang="zh-CN" sz="1800" b="1" dirty="0">
                <a:solidFill>
                  <a:schemeClr val="tx2"/>
                </a:solidFill>
              </a:rPr>
              <a:t>Date </a:t>
            </a:r>
            <a:r>
              <a:rPr lang="en-US" altLang="zh-CN" sz="1800" b="1" dirty="0"/>
              <a:t>Submitted:	</a:t>
            </a:r>
            <a:r>
              <a:rPr lang="en-US" altLang="zh-CN" sz="1800" dirty="0" smtClean="0"/>
              <a:t>Ma</a:t>
            </a:r>
            <a:r>
              <a:rPr lang="en-US" altLang="ja-JP" sz="1800" dirty="0" smtClean="0"/>
              <a:t>rch </a:t>
            </a:r>
            <a:r>
              <a:rPr lang="en-US" altLang="zh-CN" sz="1800" dirty="0" smtClean="0"/>
              <a:t>, 2013</a:t>
            </a:r>
            <a:r>
              <a:rPr lang="en-US" altLang="zh-CN" sz="1800" dirty="0"/>
              <a:t>	</a:t>
            </a:r>
          </a:p>
          <a:p>
            <a:pPr eaLnBrk="0" hangingPunct="0">
              <a:defRPr/>
            </a:pPr>
            <a:r>
              <a:rPr lang="en-US" altLang="zh-CN" sz="1800" b="1" dirty="0" smtClean="0"/>
              <a:t>Source:</a:t>
            </a:r>
          </a:p>
          <a:p>
            <a:pPr marL="182563" eaLnBrk="0" hangingPunct="0">
              <a:defRPr/>
            </a:pPr>
            <a:r>
              <a:rPr lang="en-US" altLang="zh-CN" sz="1800" dirty="0" err="1"/>
              <a:t>Shinsuke</a:t>
            </a:r>
            <a:r>
              <a:rPr lang="en-US" altLang="zh-CN" sz="1800" dirty="0"/>
              <a:t> Hara (shinsukehara0122@gmail.com </a:t>
            </a:r>
            <a:r>
              <a:rPr lang="en-US" altLang="zh-CN" sz="1800" dirty="0" smtClean="0"/>
              <a:t>), </a:t>
            </a:r>
            <a:r>
              <a:rPr lang="en-US" altLang="zh-CN" sz="1800" dirty="0" err="1" smtClean="0"/>
              <a:t>QoL</a:t>
            </a:r>
            <a:r>
              <a:rPr lang="en-US" altLang="zh-CN" sz="1800" dirty="0" smtClean="0"/>
              <a:t>-SN; </a:t>
            </a:r>
            <a:r>
              <a:rPr lang="en-US" altLang="zh-CN" sz="1800" dirty="0"/>
              <a:t>Kenichi Mori (ken1.morius@gmail.com) ;</a:t>
            </a:r>
            <a:r>
              <a:rPr lang="en-US" altLang="zh-CN" sz="1800" dirty="0" smtClean="0"/>
              <a:t> Kaoru Yokoo</a:t>
            </a:r>
            <a:r>
              <a:rPr lang="en-US" altLang="zh-CN" sz="1800" dirty="0"/>
              <a:t> </a:t>
            </a:r>
            <a:r>
              <a:rPr lang="en-US" altLang="zh-CN" sz="1800" dirty="0" smtClean="0"/>
              <a:t>(kaoru.yokoo.ieee@gmail.com); Masahiro </a:t>
            </a:r>
            <a:r>
              <a:rPr lang="en-US" altLang="zh-CN" sz="1800" dirty="0"/>
              <a:t>Kuroda (</a:t>
            </a:r>
            <a:r>
              <a:rPr lang="en-US" altLang="zh-CN" sz="1800" dirty="0" smtClean="0"/>
              <a:t>marsh@nict.go.jp), </a:t>
            </a:r>
            <a:r>
              <a:rPr lang="en-US" altLang="zh-CN" sz="1800" dirty="0" err="1" smtClean="0"/>
              <a:t>QoL</a:t>
            </a:r>
            <a:r>
              <a:rPr lang="en-US" altLang="zh-CN" sz="1800" dirty="0" smtClean="0"/>
              <a:t>-SN&amp;NICT; Wei-Xia </a:t>
            </a:r>
            <a:r>
              <a:rPr lang="en-US" altLang="zh-CN" sz="1800" dirty="0" err="1" smtClean="0"/>
              <a:t>Zou</a:t>
            </a:r>
            <a:r>
              <a:rPr lang="en-US" altLang="zh-CN" sz="1800" dirty="0" smtClean="0"/>
              <a:t>, BUPT; </a:t>
            </a:r>
            <a:r>
              <a:rPr lang="en-US" altLang="zh-CN" sz="1800" dirty="0" err="1" smtClean="0"/>
              <a:t>Zhongliang</a:t>
            </a:r>
            <a:r>
              <a:rPr lang="en-US" altLang="zh-CN" sz="1800" dirty="0" smtClean="0"/>
              <a:t> Deng</a:t>
            </a:r>
            <a:r>
              <a:rPr lang="en-US" altLang="ja-JP" sz="1800" dirty="0" smtClean="0"/>
              <a:t>,</a:t>
            </a:r>
            <a:r>
              <a:rPr lang="en-US" altLang="zh-CN" sz="1800" dirty="0" smtClean="0"/>
              <a:t> </a:t>
            </a:r>
            <a:r>
              <a:rPr lang="en-US" altLang="zh-CN" sz="1800" dirty="0" smtClean="0"/>
              <a:t>BUPT; Liang Li (liangli@vinnotech.com),  </a:t>
            </a:r>
            <a:r>
              <a:rPr lang="en-US" altLang="zh-CN" sz="1800" dirty="0" err="1" smtClean="0"/>
              <a:t>Vinno</a:t>
            </a:r>
            <a:r>
              <a:rPr lang="en-US" altLang="zh-CN" sz="1800" dirty="0" smtClean="0"/>
              <a:t>; </a:t>
            </a:r>
            <a:r>
              <a:rPr lang="en-US" altLang="ja-JP" sz="1800" dirty="0"/>
              <a:t>Andy </a:t>
            </a:r>
            <a:r>
              <a:rPr lang="en-US" altLang="ja-JP" sz="1800" dirty="0" err="1" smtClean="0"/>
              <a:t>Bottomley</a:t>
            </a:r>
            <a:r>
              <a:rPr lang="en-US" altLang="ja-JP" sz="1800" dirty="0"/>
              <a:t> </a:t>
            </a:r>
            <a:r>
              <a:rPr lang="en-US" altLang="ja-JP" sz="1800" dirty="0" smtClean="0"/>
              <a:t>(andy.bottomley@microsemi.com), </a:t>
            </a:r>
            <a:r>
              <a:rPr lang="en-US" altLang="ja-JP" sz="1800" dirty="0" err="1" smtClean="0"/>
              <a:t>Microsemi</a:t>
            </a:r>
            <a:r>
              <a:rPr lang="en-US" altLang="ja-JP" sz="1800" dirty="0" smtClean="0"/>
              <a:t>; </a:t>
            </a:r>
            <a:r>
              <a:rPr lang="en-US" altLang="ja-JP" sz="1800" dirty="0"/>
              <a:t>Rick Powell (</a:t>
            </a:r>
            <a:r>
              <a:rPr lang="en-US" altLang="ja-JP" sz="1800" dirty="0" smtClean="0"/>
              <a:t>rick.powell@microsemi.com)</a:t>
            </a:r>
            <a:r>
              <a:rPr lang="en-US" altLang="ja-JP" sz="1800" dirty="0"/>
              <a:t> </a:t>
            </a:r>
            <a:r>
              <a:rPr lang="en-US" altLang="ja-JP" sz="1800" dirty="0" smtClean="0"/>
              <a:t>,</a:t>
            </a:r>
            <a:r>
              <a:rPr lang="en-US" altLang="ja-JP" sz="1800" dirty="0" err="1" smtClean="0"/>
              <a:t>Microsemi</a:t>
            </a:r>
            <a:endParaRPr lang="en-US" altLang="zh-CN" sz="1800" dirty="0"/>
          </a:p>
          <a:p>
            <a:pPr eaLnBrk="0" hangingPunct="0">
              <a:spcBef>
                <a:spcPts val="600"/>
              </a:spcBef>
              <a:spcAft>
                <a:spcPts val="600"/>
              </a:spcAft>
              <a:defRPr/>
            </a:pPr>
            <a:r>
              <a:rPr lang="en-US" altLang="zh-CN" sz="1600" b="1" dirty="0" smtClean="0"/>
              <a:t>Abstract</a:t>
            </a:r>
            <a:r>
              <a:rPr lang="en-US" altLang="zh-CN" sz="1600" b="1" dirty="0"/>
              <a:t>:</a:t>
            </a:r>
            <a:r>
              <a:rPr lang="en-US" altLang="zh-CN" sz="1600" dirty="0"/>
              <a:t> </a:t>
            </a:r>
            <a:r>
              <a:rPr lang="en-US" altLang="zh-CN" sz="1600" dirty="0" smtClean="0"/>
              <a:t>Merged technical proposal for wearable 15.4n device</a:t>
            </a:r>
            <a:endParaRPr lang="en-US" altLang="zh-CN" sz="1600" dirty="0"/>
          </a:p>
          <a:p>
            <a:pPr eaLnBrk="0" hangingPunct="0">
              <a:spcBef>
                <a:spcPts val="600"/>
              </a:spcBef>
              <a:spcAft>
                <a:spcPts val="600"/>
              </a:spcAft>
              <a:defRPr/>
            </a:pPr>
            <a:r>
              <a:rPr lang="en-US" altLang="zh-CN" sz="1600" b="1" dirty="0"/>
              <a:t>Purpose:</a:t>
            </a:r>
            <a:r>
              <a:rPr lang="en-US" altLang="zh-CN" sz="1600" dirty="0"/>
              <a:t>	</a:t>
            </a:r>
            <a:r>
              <a:rPr lang="en-US" altLang="zh-CN" sz="1600" dirty="0" smtClean="0"/>
              <a:t>Merged modulation scheme of OQPSK and Filtered FSK</a:t>
            </a:r>
            <a:br>
              <a:rPr lang="en-US" altLang="zh-CN" sz="1600" dirty="0" smtClean="0"/>
            </a:br>
            <a:r>
              <a:rPr lang="en-US" altLang="zh-CN" sz="1600" b="1" dirty="0" smtClean="0">
                <a:solidFill>
                  <a:schemeClr val="tx2"/>
                </a:solidFill>
              </a:rPr>
              <a:t>Notice</a:t>
            </a:r>
            <a:r>
              <a:rPr lang="en-US" altLang="zh-CN" sz="1600" b="1" dirty="0">
                <a:solidFill>
                  <a:schemeClr val="tx2"/>
                </a:solidFill>
              </a:rPr>
              <a:t>:</a:t>
            </a:r>
            <a:r>
              <a:rPr lang="en-US" altLang="zh-CN"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600" b="1" dirty="0" smtClean="0">
                <a:solidFill>
                  <a:schemeClr val="tx2"/>
                </a:solidFill>
              </a:rPr>
              <a:t/>
            </a:r>
            <a:br>
              <a:rPr lang="en-US" altLang="zh-CN" sz="1600" b="1" dirty="0" smtClean="0">
                <a:solidFill>
                  <a:schemeClr val="tx2"/>
                </a:solidFill>
              </a:rPr>
            </a:br>
            <a:r>
              <a:rPr lang="en-US" altLang="zh-CN" sz="1600" b="1" dirty="0" smtClean="0">
                <a:solidFill>
                  <a:schemeClr val="tx2"/>
                </a:solidFill>
              </a:rPr>
              <a:t>Release</a:t>
            </a:r>
            <a:r>
              <a:rPr lang="en-US" altLang="zh-CN" sz="1600" b="1" dirty="0">
                <a:solidFill>
                  <a:schemeClr val="tx2"/>
                </a:solidFill>
              </a:rPr>
              <a:t>:</a:t>
            </a:r>
            <a:r>
              <a:rPr lang="en-US" altLang="zh-CN" sz="1600" dirty="0">
                <a:solidFill>
                  <a:schemeClr val="tx2"/>
                </a:solidFill>
              </a:rPr>
              <a:t>	The contributor acknowledges and accepts that this contribution becomes the property of IEEE and may be made publicly available by P802.15.</a:t>
            </a:r>
            <a:r>
              <a:rPr lang="en-US" altLang="zh-CN" sz="1800" dirty="0">
                <a:solidFill>
                  <a:schemeClr val="tx2"/>
                </a:solidFill>
              </a:rPr>
              <a:t>	</a:t>
            </a:r>
          </a:p>
        </p:txBody>
      </p:sp>
      <p:sp>
        <p:nvSpPr>
          <p:cNvPr id="2" name="スライド番号プレースホルダー 1"/>
          <p:cNvSpPr>
            <a:spLocks noGrp="1"/>
          </p:cNvSpPr>
          <p:nvPr>
            <p:ph type="sldNum" sz="quarter" idx="12"/>
          </p:nvPr>
        </p:nvSpPr>
        <p:spPr/>
        <p:txBody>
          <a:bodyPr/>
          <a:lstStyle/>
          <a:p>
            <a:fld id="{690A14BF-E132-4BDE-B1CB-39223ACD2D34}" type="slidenum">
              <a:rPr kumimoji="1" lang="ja-JP" altLang="en-US" smtClean="0"/>
              <a:pPr/>
              <a:t>1</a:t>
            </a:fld>
            <a:endParaRPr kumimoji="1" lang="ja-JP" altLang="en-US"/>
          </a:p>
        </p:txBody>
      </p:sp>
    </p:spTree>
    <p:extLst>
      <p:ext uri="{BB962C8B-B14F-4D97-AF65-F5344CB8AC3E}">
        <p14:creationId xmlns:p14="http://schemas.microsoft.com/office/powerpoint/2010/main" val="3568419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7524" y="584200"/>
            <a:ext cx="8568952" cy="792163"/>
          </a:xfrm>
        </p:spPr>
        <p:txBody>
          <a:bodyPr/>
          <a:lstStyle/>
          <a:p>
            <a:r>
              <a:rPr kumimoji="1" lang="en-US" altLang="ja-JP" dirty="0" smtClean="0">
                <a:solidFill>
                  <a:schemeClr val="tx1"/>
                </a:solidFill>
              </a:rPr>
              <a:t>Annex</a:t>
            </a:r>
            <a:endParaRPr kumimoji="1" lang="ja-JP" altLang="en-US" dirty="0">
              <a:solidFill>
                <a:schemeClr val="tx1"/>
              </a:solidFill>
            </a:endParaRPr>
          </a:p>
        </p:txBody>
      </p:sp>
      <p:cxnSp>
        <p:nvCxnSpPr>
          <p:cNvPr id="5" name="直線コネクタ 4"/>
          <p:cNvCxnSpPr/>
          <p:nvPr/>
        </p:nvCxnSpPr>
        <p:spPr bwMode="auto">
          <a:xfrm>
            <a:off x="863588" y="3068960"/>
            <a:ext cx="7992888" cy="0"/>
          </a:xfrm>
          <a:prstGeom prst="line">
            <a:avLst/>
          </a:prstGeom>
          <a:solidFill>
            <a:schemeClr val="accent1"/>
          </a:solidFill>
          <a:ln w="25400" cap="flat" cmpd="sng" algn="ctr">
            <a:solidFill>
              <a:schemeClr val="tx1"/>
            </a:solidFill>
            <a:prstDash val="solid"/>
            <a:round/>
            <a:headEnd type="none" w="sm" len="sm"/>
            <a:tailEnd type="stealth" w="lg" len="lg"/>
          </a:ln>
          <a:effectLst/>
        </p:spPr>
      </p:cxnSp>
      <p:sp>
        <p:nvSpPr>
          <p:cNvPr id="7" name="正方形/長方形 6"/>
          <p:cNvSpPr/>
          <p:nvPr/>
        </p:nvSpPr>
        <p:spPr bwMode="auto">
          <a:xfrm>
            <a:off x="2231740" y="1988840"/>
            <a:ext cx="1080120" cy="108012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400" b="0" i="0" u="none" strike="noStrike" cap="none" normalizeH="0" baseline="0" dirty="0" smtClean="0">
                <a:ln>
                  <a:noFill/>
                </a:ln>
                <a:effectLst/>
                <a:latin typeface="+mj-lt"/>
              </a:rPr>
              <a:t>CH</a:t>
            </a:r>
            <a:r>
              <a:rPr kumimoji="0" lang="en-US" altLang="ja-JP" sz="2400" b="0" i="0" u="none" strike="noStrike" cap="none" normalizeH="0" dirty="0" smtClean="0">
                <a:ln>
                  <a:noFill/>
                </a:ln>
                <a:effectLst/>
                <a:latin typeface="+mj-lt"/>
              </a:rPr>
              <a:t> #N-2</a:t>
            </a:r>
            <a:endParaRPr kumimoji="0" lang="ja-JP" altLang="en-US" sz="2400" b="0" i="0" u="none" strike="noStrike" cap="none" normalizeH="0" baseline="0" dirty="0" smtClean="0">
              <a:ln>
                <a:noFill/>
              </a:ln>
              <a:effectLst/>
              <a:latin typeface="+mj-lt"/>
            </a:endParaRPr>
          </a:p>
        </p:txBody>
      </p:sp>
      <p:sp>
        <p:nvSpPr>
          <p:cNvPr id="8" name="正方形/長方形 7"/>
          <p:cNvSpPr/>
          <p:nvPr/>
        </p:nvSpPr>
        <p:spPr bwMode="auto">
          <a:xfrm>
            <a:off x="1079612" y="1988840"/>
            <a:ext cx="1080120" cy="108012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400" b="0" i="0" u="none" strike="noStrike" cap="none" normalizeH="0" baseline="0" dirty="0" smtClean="0">
                <a:ln>
                  <a:noFill/>
                </a:ln>
                <a:effectLst/>
                <a:latin typeface="+mj-lt"/>
              </a:rPr>
              <a:t>CH</a:t>
            </a:r>
            <a:r>
              <a:rPr kumimoji="0" lang="en-US" altLang="ja-JP" sz="2400" b="0" i="0" u="none" strike="noStrike" cap="none" normalizeH="0" dirty="0" smtClean="0">
                <a:ln>
                  <a:noFill/>
                </a:ln>
                <a:effectLst/>
                <a:latin typeface="+mj-lt"/>
              </a:rPr>
              <a:t> #N-3</a:t>
            </a:r>
            <a:endParaRPr kumimoji="0" lang="ja-JP" altLang="en-US" sz="2400" b="0" i="0" u="none" strike="noStrike" cap="none" normalizeH="0" baseline="0" dirty="0" smtClean="0">
              <a:ln>
                <a:noFill/>
              </a:ln>
              <a:effectLst/>
              <a:latin typeface="+mj-lt"/>
            </a:endParaRPr>
          </a:p>
        </p:txBody>
      </p:sp>
      <p:sp>
        <p:nvSpPr>
          <p:cNvPr id="9" name="正方形/長方形 8"/>
          <p:cNvSpPr/>
          <p:nvPr/>
        </p:nvSpPr>
        <p:spPr bwMode="auto">
          <a:xfrm>
            <a:off x="3383868" y="1988840"/>
            <a:ext cx="1080120" cy="108012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400" b="0" i="0" u="none" strike="noStrike" cap="none" normalizeH="0" baseline="0" dirty="0" smtClean="0">
                <a:ln>
                  <a:noFill/>
                </a:ln>
                <a:effectLst/>
                <a:latin typeface="+mj-lt"/>
              </a:rPr>
              <a:t>CH</a:t>
            </a:r>
            <a:endParaRPr kumimoji="0" lang="en-US" altLang="ja-JP" sz="2400" dirty="0">
              <a:latin typeface="+mj-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400" b="0" i="0" u="none" strike="noStrike" cap="none" normalizeH="0" dirty="0" smtClean="0">
                <a:ln>
                  <a:noFill/>
                </a:ln>
                <a:effectLst/>
                <a:latin typeface="+mj-lt"/>
              </a:rPr>
              <a:t>#N-1</a:t>
            </a:r>
            <a:endParaRPr kumimoji="0" lang="ja-JP" altLang="en-US" sz="2400" b="0" i="0" u="none" strike="noStrike" cap="none" normalizeH="0" baseline="0" dirty="0" smtClean="0">
              <a:ln>
                <a:noFill/>
              </a:ln>
              <a:effectLst/>
              <a:latin typeface="+mj-lt"/>
            </a:endParaRPr>
          </a:p>
        </p:txBody>
      </p:sp>
      <p:sp>
        <p:nvSpPr>
          <p:cNvPr id="10" name="正方形/長方形 9"/>
          <p:cNvSpPr/>
          <p:nvPr/>
        </p:nvSpPr>
        <p:spPr bwMode="auto">
          <a:xfrm>
            <a:off x="4535996" y="1988840"/>
            <a:ext cx="1080120" cy="108012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400" b="0" i="0" u="none" strike="noStrike" cap="none" normalizeH="0" baseline="0" dirty="0" smtClean="0">
                <a:ln>
                  <a:noFill/>
                </a:ln>
                <a:effectLst/>
                <a:latin typeface="+mj-lt"/>
              </a:rPr>
              <a:t>CH</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400" b="0" i="0" u="none" strike="noStrike" cap="none" normalizeH="0" dirty="0" smtClean="0">
                <a:ln>
                  <a:noFill/>
                </a:ln>
                <a:effectLst/>
                <a:latin typeface="+mj-lt"/>
              </a:rPr>
              <a:t>#N</a:t>
            </a:r>
            <a:endParaRPr kumimoji="0" lang="ja-JP" altLang="en-US" sz="2400" b="0" i="0" u="none" strike="noStrike" cap="none" normalizeH="0" baseline="0" dirty="0" smtClean="0">
              <a:ln>
                <a:noFill/>
              </a:ln>
              <a:effectLst/>
              <a:latin typeface="+mj-lt"/>
            </a:endParaRPr>
          </a:p>
        </p:txBody>
      </p:sp>
      <p:sp>
        <p:nvSpPr>
          <p:cNvPr id="11" name="正方形/長方形 10"/>
          <p:cNvSpPr/>
          <p:nvPr/>
        </p:nvSpPr>
        <p:spPr bwMode="auto">
          <a:xfrm>
            <a:off x="5688124" y="1988840"/>
            <a:ext cx="1080120" cy="108012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400" b="0" i="0" u="none" strike="noStrike" cap="none" normalizeH="0" baseline="0" dirty="0" smtClean="0">
                <a:ln>
                  <a:noFill/>
                </a:ln>
                <a:effectLst/>
                <a:latin typeface="+mj-lt"/>
              </a:rPr>
              <a:t>CH</a:t>
            </a:r>
            <a:endParaRPr kumimoji="0" lang="en-US" altLang="ja-JP" sz="2400" dirty="0">
              <a:latin typeface="+mj-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400" b="0" i="0" u="none" strike="noStrike" cap="none" normalizeH="0" dirty="0" smtClean="0">
                <a:ln>
                  <a:noFill/>
                </a:ln>
                <a:effectLst/>
                <a:latin typeface="+mj-lt"/>
              </a:rPr>
              <a:t>#N+1</a:t>
            </a:r>
            <a:endParaRPr kumimoji="0" lang="ja-JP" altLang="en-US" sz="2400" b="0" i="0" u="none" strike="noStrike" cap="none" normalizeH="0" baseline="0" dirty="0" smtClean="0">
              <a:ln>
                <a:noFill/>
              </a:ln>
              <a:effectLst/>
              <a:latin typeface="+mj-lt"/>
            </a:endParaRPr>
          </a:p>
        </p:txBody>
      </p:sp>
      <p:sp>
        <p:nvSpPr>
          <p:cNvPr id="12" name="正方形/長方形 11"/>
          <p:cNvSpPr/>
          <p:nvPr/>
        </p:nvSpPr>
        <p:spPr bwMode="auto">
          <a:xfrm>
            <a:off x="6840252" y="1988840"/>
            <a:ext cx="1080120" cy="108012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400" b="0" i="0" u="none" strike="noStrike" cap="none" normalizeH="0" baseline="0" dirty="0" smtClean="0">
                <a:ln>
                  <a:noFill/>
                </a:ln>
                <a:effectLst/>
                <a:latin typeface="+mj-lt"/>
              </a:rPr>
              <a:t>CH</a:t>
            </a:r>
            <a:r>
              <a:rPr kumimoji="0" lang="en-US" altLang="ja-JP" sz="2400" b="0" i="0" u="none" strike="noStrike" cap="none" normalizeH="0" dirty="0" smtClean="0">
                <a:ln>
                  <a:noFill/>
                </a:ln>
                <a:effectLst/>
                <a:latin typeface="+mj-lt"/>
              </a:rPr>
              <a:t> #N+2</a:t>
            </a:r>
            <a:endParaRPr kumimoji="0" lang="ja-JP" altLang="en-US" sz="2400" b="0" i="0" u="none" strike="noStrike" cap="none" normalizeH="0" baseline="0" dirty="0" smtClean="0">
              <a:ln>
                <a:noFill/>
              </a:ln>
              <a:effectLst/>
              <a:latin typeface="+mj-lt"/>
            </a:endParaRPr>
          </a:p>
        </p:txBody>
      </p:sp>
      <p:sp>
        <p:nvSpPr>
          <p:cNvPr id="13" name="角丸四角形 12"/>
          <p:cNvSpPr/>
          <p:nvPr/>
        </p:nvSpPr>
        <p:spPr bwMode="auto">
          <a:xfrm>
            <a:off x="2879812" y="1340768"/>
            <a:ext cx="3276364" cy="1728192"/>
          </a:xfrm>
          <a:prstGeom prst="roundRect">
            <a:avLst/>
          </a:prstGeom>
          <a:solidFill>
            <a:schemeClr val="bg1">
              <a:lumMod val="75000"/>
              <a:alpha val="7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800" b="0" i="0" u="none" strike="noStrike" cap="none" normalizeH="0" baseline="0" dirty="0" smtClean="0">
                <a:ln>
                  <a:noFill/>
                </a:ln>
                <a:effectLst/>
                <a:latin typeface="+mj-lt"/>
              </a:rPr>
              <a:t>Interference signal</a:t>
            </a:r>
            <a:endParaRPr kumimoji="0" lang="ja-JP" altLang="en-US" sz="2800" b="0" i="0" u="none" strike="noStrike" cap="none" normalizeH="0" baseline="0" dirty="0" smtClean="0">
              <a:ln>
                <a:noFill/>
              </a:ln>
              <a:effectLst/>
              <a:latin typeface="+mj-lt"/>
            </a:endParaRPr>
          </a:p>
        </p:txBody>
      </p:sp>
      <p:sp>
        <p:nvSpPr>
          <p:cNvPr id="14" name="テキスト ボックス 13"/>
          <p:cNvSpPr txBox="1"/>
          <p:nvPr/>
        </p:nvSpPr>
        <p:spPr>
          <a:xfrm>
            <a:off x="7677224" y="3140968"/>
            <a:ext cx="1107996" cy="369332"/>
          </a:xfrm>
          <a:prstGeom prst="rect">
            <a:avLst/>
          </a:prstGeom>
          <a:noFill/>
        </p:spPr>
        <p:txBody>
          <a:bodyPr wrap="none" rtlCol="0">
            <a:spAutoFit/>
          </a:bodyPr>
          <a:lstStyle/>
          <a:p>
            <a:pPr algn="ctr"/>
            <a:r>
              <a:rPr kumimoji="1" lang="en-US" altLang="ja-JP" dirty="0" smtClean="0">
                <a:latin typeface="+mj-lt"/>
              </a:rPr>
              <a:t>frequency</a:t>
            </a:r>
            <a:endParaRPr kumimoji="1" lang="ja-JP" altLang="en-US" dirty="0">
              <a:latin typeface="+mj-lt"/>
            </a:endParaRPr>
          </a:p>
        </p:txBody>
      </p:sp>
      <p:cxnSp>
        <p:nvCxnSpPr>
          <p:cNvPr id="15" name="直線コネクタ 14"/>
          <p:cNvCxnSpPr/>
          <p:nvPr/>
        </p:nvCxnSpPr>
        <p:spPr bwMode="auto">
          <a:xfrm>
            <a:off x="251520" y="5409220"/>
            <a:ext cx="8604956" cy="0"/>
          </a:xfrm>
          <a:prstGeom prst="line">
            <a:avLst/>
          </a:prstGeom>
          <a:solidFill>
            <a:schemeClr val="accent1"/>
          </a:solidFill>
          <a:ln w="25400" cap="flat" cmpd="sng" algn="ctr">
            <a:solidFill>
              <a:schemeClr val="tx1"/>
            </a:solidFill>
            <a:prstDash val="solid"/>
            <a:round/>
            <a:headEnd type="none" w="sm" len="sm"/>
            <a:tailEnd type="stealth" w="lg" len="lg"/>
          </a:ln>
          <a:effectLst/>
        </p:spPr>
      </p:cxnSp>
      <p:sp>
        <p:nvSpPr>
          <p:cNvPr id="16" name="正方形/長方形 15"/>
          <p:cNvSpPr/>
          <p:nvPr/>
        </p:nvSpPr>
        <p:spPr bwMode="auto">
          <a:xfrm>
            <a:off x="1727684" y="4329100"/>
            <a:ext cx="1080120" cy="108012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400" b="0" i="0" u="none" strike="noStrike" cap="none" normalizeH="0" baseline="0" dirty="0" smtClean="0">
                <a:ln>
                  <a:noFill/>
                </a:ln>
                <a:effectLst/>
                <a:latin typeface="+mj-lt"/>
              </a:rPr>
              <a:t>CH</a:t>
            </a:r>
            <a:r>
              <a:rPr kumimoji="0" lang="en-US" altLang="ja-JP" sz="2400" b="0" i="0" u="none" strike="noStrike" cap="none" normalizeH="0" dirty="0" smtClean="0">
                <a:ln>
                  <a:noFill/>
                </a:ln>
                <a:effectLst/>
                <a:latin typeface="+mj-lt"/>
              </a:rPr>
              <a:t> #N-2</a:t>
            </a:r>
            <a:endParaRPr kumimoji="0" lang="ja-JP" altLang="en-US" sz="2400" b="0" i="0" u="none" strike="noStrike" cap="none" normalizeH="0" baseline="0" dirty="0" smtClean="0">
              <a:ln>
                <a:noFill/>
              </a:ln>
              <a:effectLst/>
              <a:latin typeface="+mj-lt"/>
            </a:endParaRPr>
          </a:p>
        </p:txBody>
      </p:sp>
      <p:sp>
        <p:nvSpPr>
          <p:cNvPr id="17" name="正方形/長方形 16"/>
          <p:cNvSpPr/>
          <p:nvPr/>
        </p:nvSpPr>
        <p:spPr bwMode="auto">
          <a:xfrm>
            <a:off x="539552" y="4329100"/>
            <a:ext cx="1080120" cy="108012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400" b="0" i="0" u="none" strike="noStrike" cap="none" normalizeH="0" baseline="0" dirty="0" smtClean="0">
                <a:ln>
                  <a:noFill/>
                </a:ln>
                <a:effectLst/>
                <a:latin typeface="+mj-lt"/>
              </a:rPr>
              <a:t>CH</a:t>
            </a:r>
            <a:r>
              <a:rPr kumimoji="0" lang="en-US" altLang="ja-JP" sz="2400" b="0" i="0" u="none" strike="noStrike" cap="none" normalizeH="0" dirty="0" smtClean="0">
                <a:ln>
                  <a:noFill/>
                </a:ln>
                <a:effectLst/>
                <a:latin typeface="+mj-lt"/>
              </a:rPr>
              <a:t> #N-3</a:t>
            </a:r>
            <a:endParaRPr kumimoji="0" lang="ja-JP" altLang="en-US" sz="2400" b="0" i="0" u="none" strike="noStrike" cap="none" normalizeH="0" baseline="0" dirty="0" smtClean="0">
              <a:ln>
                <a:noFill/>
              </a:ln>
              <a:effectLst/>
              <a:latin typeface="+mj-lt"/>
            </a:endParaRPr>
          </a:p>
        </p:txBody>
      </p:sp>
      <p:sp>
        <p:nvSpPr>
          <p:cNvPr id="18" name="正方形/長方形 17"/>
          <p:cNvSpPr/>
          <p:nvPr/>
        </p:nvSpPr>
        <p:spPr bwMode="auto">
          <a:xfrm>
            <a:off x="3383868" y="4329100"/>
            <a:ext cx="1080120" cy="108012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400" b="0" i="0" u="none" strike="noStrike" cap="none" normalizeH="0" baseline="0" dirty="0" smtClean="0">
                <a:ln>
                  <a:noFill/>
                </a:ln>
                <a:effectLst/>
                <a:latin typeface="+mj-lt"/>
              </a:rPr>
              <a:t>CH</a:t>
            </a:r>
            <a:endParaRPr kumimoji="0" lang="en-US" altLang="ja-JP" sz="2400" dirty="0">
              <a:latin typeface="+mj-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400" b="0" i="0" u="none" strike="noStrike" cap="none" normalizeH="0" dirty="0" smtClean="0">
                <a:ln>
                  <a:noFill/>
                </a:ln>
                <a:effectLst/>
                <a:latin typeface="+mj-lt"/>
              </a:rPr>
              <a:t>#N-1</a:t>
            </a:r>
            <a:endParaRPr kumimoji="0" lang="ja-JP" altLang="en-US" sz="2400" b="0" i="0" u="none" strike="noStrike" cap="none" normalizeH="0" baseline="0" dirty="0" smtClean="0">
              <a:ln>
                <a:noFill/>
              </a:ln>
              <a:effectLst/>
              <a:latin typeface="+mj-lt"/>
            </a:endParaRPr>
          </a:p>
        </p:txBody>
      </p:sp>
      <p:sp>
        <p:nvSpPr>
          <p:cNvPr id="19" name="正方形/長方形 18"/>
          <p:cNvSpPr/>
          <p:nvPr/>
        </p:nvSpPr>
        <p:spPr bwMode="auto">
          <a:xfrm>
            <a:off x="4535996" y="4329100"/>
            <a:ext cx="1080120" cy="108012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400" b="0" i="0" u="none" strike="noStrike" cap="none" normalizeH="0" baseline="0" dirty="0" smtClean="0">
                <a:ln>
                  <a:noFill/>
                </a:ln>
                <a:effectLst/>
                <a:latin typeface="+mj-lt"/>
              </a:rPr>
              <a:t>CH</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400" b="0" i="0" u="none" strike="noStrike" cap="none" normalizeH="0" dirty="0" smtClean="0">
                <a:ln>
                  <a:noFill/>
                </a:ln>
                <a:effectLst/>
                <a:latin typeface="+mj-lt"/>
              </a:rPr>
              <a:t>#N</a:t>
            </a:r>
            <a:endParaRPr kumimoji="0" lang="ja-JP" altLang="en-US" sz="2400" b="0" i="0" u="none" strike="noStrike" cap="none" normalizeH="0" baseline="0" dirty="0" smtClean="0">
              <a:ln>
                <a:noFill/>
              </a:ln>
              <a:effectLst/>
              <a:latin typeface="+mj-lt"/>
            </a:endParaRPr>
          </a:p>
        </p:txBody>
      </p:sp>
      <p:sp>
        <p:nvSpPr>
          <p:cNvPr id="20" name="正方形/長方形 19"/>
          <p:cNvSpPr/>
          <p:nvPr/>
        </p:nvSpPr>
        <p:spPr bwMode="auto">
          <a:xfrm>
            <a:off x="6300192" y="4329100"/>
            <a:ext cx="1080120" cy="108012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400" b="0" i="0" u="none" strike="noStrike" cap="none" normalizeH="0" baseline="0" dirty="0" smtClean="0">
                <a:ln>
                  <a:noFill/>
                </a:ln>
                <a:effectLst/>
                <a:latin typeface="+mj-lt"/>
              </a:rPr>
              <a:t>CH</a:t>
            </a:r>
            <a:endParaRPr kumimoji="0" lang="en-US" altLang="ja-JP" sz="2400" dirty="0">
              <a:latin typeface="+mj-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400" b="0" i="0" u="none" strike="noStrike" cap="none" normalizeH="0" dirty="0" smtClean="0">
                <a:ln>
                  <a:noFill/>
                </a:ln>
                <a:effectLst/>
                <a:latin typeface="+mj-lt"/>
              </a:rPr>
              <a:t>#N+1</a:t>
            </a:r>
            <a:endParaRPr kumimoji="0" lang="ja-JP" altLang="en-US" sz="2400" b="0" i="0" u="none" strike="noStrike" cap="none" normalizeH="0" baseline="0" dirty="0" smtClean="0">
              <a:ln>
                <a:noFill/>
              </a:ln>
              <a:effectLst/>
              <a:latin typeface="+mj-lt"/>
            </a:endParaRPr>
          </a:p>
        </p:txBody>
      </p:sp>
      <p:sp>
        <p:nvSpPr>
          <p:cNvPr id="21" name="正方形/長方形 20"/>
          <p:cNvSpPr/>
          <p:nvPr/>
        </p:nvSpPr>
        <p:spPr bwMode="auto">
          <a:xfrm>
            <a:off x="7452320" y="4329100"/>
            <a:ext cx="1080120" cy="108012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400" b="0" i="0" u="none" strike="noStrike" cap="none" normalizeH="0" baseline="0" dirty="0" smtClean="0">
                <a:ln>
                  <a:noFill/>
                </a:ln>
                <a:effectLst/>
                <a:latin typeface="+mj-lt"/>
              </a:rPr>
              <a:t>CH</a:t>
            </a:r>
            <a:r>
              <a:rPr kumimoji="0" lang="en-US" altLang="ja-JP" sz="2400" b="0" i="0" u="none" strike="noStrike" cap="none" normalizeH="0" dirty="0" smtClean="0">
                <a:ln>
                  <a:noFill/>
                </a:ln>
                <a:effectLst/>
                <a:latin typeface="+mj-lt"/>
              </a:rPr>
              <a:t> #N+2</a:t>
            </a:r>
            <a:endParaRPr kumimoji="0" lang="ja-JP" altLang="en-US" sz="2400" b="0" i="0" u="none" strike="noStrike" cap="none" normalizeH="0" baseline="0" dirty="0" smtClean="0">
              <a:ln>
                <a:noFill/>
              </a:ln>
              <a:effectLst/>
              <a:latin typeface="+mj-lt"/>
            </a:endParaRPr>
          </a:p>
        </p:txBody>
      </p:sp>
      <p:sp>
        <p:nvSpPr>
          <p:cNvPr id="22" name="角丸四角形 21"/>
          <p:cNvSpPr/>
          <p:nvPr/>
        </p:nvSpPr>
        <p:spPr bwMode="auto">
          <a:xfrm>
            <a:off x="2879812" y="3681028"/>
            <a:ext cx="3276364" cy="1728192"/>
          </a:xfrm>
          <a:prstGeom prst="roundRect">
            <a:avLst/>
          </a:prstGeom>
          <a:solidFill>
            <a:schemeClr val="bg1">
              <a:lumMod val="75000"/>
              <a:alpha val="7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800" b="0" i="0" u="none" strike="noStrike" cap="none" normalizeH="0" baseline="0" dirty="0" smtClean="0">
                <a:ln>
                  <a:noFill/>
                </a:ln>
                <a:effectLst/>
                <a:latin typeface="+mj-lt"/>
              </a:rPr>
              <a:t>Interference signal</a:t>
            </a:r>
            <a:endParaRPr kumimoji="0" lang="ja-JP" altLang="en-US" sz="2800" b="0" i="0" u="none" strike="noStrike" cap="none" normalizeH="0" baseline="0" dirty="0" smtClean="0">
              <a:ln>
                <a:noFill/>
              </a:ln>
              <a:effectLst/>
              <a:latin typeface="+mj-lt"/>
            </a:endParaRPr>
          </a:p>
        </p:txBody>
      </p:sp>
      <p:sp>
        <p:nvSpPr>
          <p:cNvPr id="23" name="テキスト ボックス 22"/>
          <p:cNvSpPr txBox="1"/>
          <p:nvPr/>
        </p:nvSpPr>
        <p:spPr>
          <a:xfrm>
            <a:off x="7677224" y="5481228"/>
            <a:ext cx="1107996" cy="369332"/>
          </a:xfrm>
          <a:prstGeom prst="rect">
            <a:avLst/>
          </a:prstGeom>
          <a:noFill/>
        </p:spPr>
        <p:txBody>
          <a:bodyPr wrap="none" rtlCol="0">
            <a:spAutoFit/>
          </a:bodyPr>
          <a:lstStyle/>
          <a:p>
            <a:pPr algn="ctr"/>
            <a:r>
              <a:rPr kumimoji="1" lang="en-US" altLang="ja-JP" dirty="0" smtClean="0">
                <a:latin typeface="+mj-lt"/>
              </a:rPr>
              <a:t>frequency</a:t>
            </a:r>
            <a:endParaRPr kumimoji="1" lang="ja-JP" altLang="en-US" dirty="0">
              <a:latin typeface="+mj-lt"/>
            </a:endParaRPr>
          </a:p>
        </p:txBody>
      </p:sp>
      <p:cxnSp>
        <p:nvCxnSpPr>
          <p:cNvPr id="26" name="直線矢印コネクタ 25"/>
          <p:cNvCxnSpPr/>
          <p:nvPr/>
        </p:nvCxnSpPr>
        <p:spPr bwMode="auto">
          <a:xfrm flipH="1">
            <a:off x="2231740" y="3320988"/>
            <a:ext cx="432048" cy="792088"/>
          </a:xfrm>
          <a:prstGeom prst="straightConnector1">
            <a:avLst/>
          </a:prstGeom>
          <a:solidFill>
            <a:schemeClr val="accent1"/>
          </a:solidFill>
          <a:ln w="25400" cap="flat" cmpd="sng" algn="ctr">
            <a:solidFill>
              <a:schemeClr val="tx1"/>
            </a:solidFill>
            <a:prstDash val="solid"/>
            <a:round/>
            <a:headEnd type="none" w="sm" len="sm"/>
            <a:tailEnd type="arrow" w="lg" len="lg"/>
          </a:ln>
          <a:effectLst/>
        </p:spPr>
      </p:cxnSp>
      <p:cxnSp>
        <p:nvCxnSpPr>
          <p:cNvPr id="27" name="直線矢印コネクタ 26"/>
          <p:cNvCxnSpPr/>
          <p:nvPr/>
        </p:nvCxnSpPr>
        <p:spPr bwMode="auto">
          <a:xfrm flipH="1">
            <a:off x="1007604" y="3320988"/>
            <a:ext cx="432048" cy="792088"/>
          </a:xfrm>
          <a:prstGeom prst="straightConnector1">
            <a:avLst/>
          </a:prstGeom>
          <a:solidFill>
            <a:schemeClr val="accent1"/>
          </a:solidFill>
          <a:ln w="25400" cap="flat" cmpd="sng" algn="ctr">
            <a:solidFill>
              <a:schemeClr val="tx1"/>
            </a:solidFill>
            <a:prstDash val="solid"/>
            <a:round/>
            <a:headEnd type="none" w="sm" len="sm"/>
            <a:tailEnd type="arrow" w="lg" len="lg"/>
          </a:ln>
          <a:effectLst/>
        </p:spPr>
      </p:cxnSp>
      <p:cxnSp>
        <p:nvCxnSpPr>
          <p:cNvPr id="29" name="直線矢印コネクタ 28"/>
          <p:cNvCxnSpPr/>
          <p:nvPr/>
        </p:nvCxnSpPr>
        <p:spPr bwMode="auto">
          <a:xfrm>
            <a:off x="6336196" y="3320988"/>
            <a:ext cx="432048" cy="792088"/>
          </a:xfrm>
          <a:prstGeom prst="straightConnector1">
            <a:avLst/>
          </a:prstGeom>
          <a:solidFill>
            <a:schemeClr val="accent1"/>
          </a:solidFill>
          <a:ln w="25400" cap="flat" cmpd="sng" algn="ctr">
            <a:solidFill>
              <a:schemeClr val="tx1"/>
            </a:solidFill>
            <a:prstDash val="solid"/>
            <a:round/>
            <a:headEnd type="none" w="sm" len="sm"/>
            <a:tailEnd type="arrow" w="lg" len="lg"/>
          </a:ln>
          <a:effectLst/>
        </p:spPr>
      </p:cxnSp>
      <p:cxnSp>
        <p:nvCxnSpPr>
          <p:cNvPr id="30" name="直線矢印コネクタ 29"/>
          <p:cNvCxnSpPr/>
          <p:nvPr/>
        </p:nvCxnSpPr>
        <p:spPr bwMode="auto">
          <a:xfrm>
            <a:off x="7452320" y="3320988"/>
            <a:ext cx="432048" cy="792088"/>
          </a:xfrm>
          <a:prstGeom prst="straightConnector1">
            <a:avLst/>
          </a:prstGeom>
          <a:solidFill>
            <a:schemeClr val="accent1"/>
          </a:solidFill>
          <a:ln w="25400" cap="flat" cmpd="sng" algn="ctr">
            <a:solidFill>
              <a:schemeClr val="tx1"/>
            </a:solidFill>
            <a:prstDash val="solid"/>
            <a:round/>
            <a:headEnd type="none" w="sm" len="sm"/>
            <a:tailEnd type="arrow" w="lg" len="lg"/>
          </a:ln>
          <a:effectLst/>
        </p:spPr>
      </p:cxnSp>
      <p:sp>
        <p:nvSpPr>
          <p:cNvPr id="28" name="テキスト ボックス 27"/>
          <p:cNvSpPr txBox="1"/>
          <p:nvPr/>
        </p:nvSpPr>
        <p:spPr>
          <a:xfrm>
            <a:off x="1558496" y="3167680"/>
            <a:ext cx="5404043" cy="369332"/>
          </a:xfrm>
          <a:prstGeom prst="rect">
            <a:avLst/>
          </a:prstGeom>
          <a:solidFill>
            <a:schemeClr val="bg1">
              <a:alpha val="70000"/>
            </a:schemeClr>
          </a:solidFill>
        </p:spPr>
        <p:txBody>
          <a:bodyPr wrap="none" rtlCol="0">
            <a:spAutoFit/>
          </a:bodyPr>
          <a:lstStyle/>
          <a:p>
            <a:r>
              <a:rPr kumimoji="1" lang="en-US" altLang="ja-JP" dirty="0" smtClean="0">
                <a:latin typeface="+mj-lt"/>
              </a:rPr>
              <a:t>Channel center frequency shift by 0.5 channel </a:t>
            </a:r>
            <a:r>
              <a:rPr kumimoji="1" lang="en-US" altLang="ja-JP" dirty="0" err="1" smtClean="0">
                <a:latin typeface="+mj-lt"/>
              </a:rPr>
              <a:t>bandwidh</a:t>
            </a:r>
            <a:endParaRPr kumimoji="1" lang="ja-JP" altLang="en-US" dirty="0">
              <a:latin typeface="+mj-lt"/>
            </a:endParaRPr>
          </a:p>
        </p:txBody>
      </p:sp>
      <p:sp>
        <p:nvSpPr>
          <p:cNvPr id="32" name="テキスト ボックス 31"/>
          <p:cNvSpPr txBox="1"/>
          <p:nvPr/>
        </p:nvSpPr>
        <p:spPr>
          <a:xfrm>
            <a:off x="1007604" y="5841268"/>
            <a:ext cx="7282763" cy="369332"/>
          </a:xfrm>
          <a:prstGeom prst="rect">
            <a:avLst/>
          </a:prstGeom>
          <a:noFill/>
        </p:spPr>
        <p:txBody>
          <a:bodyPr wrap="none" rtlCol="0">
            <a:spAutoFit/>
          </a:bodyPr>
          <a:lstStyle/>
          <a:p>
            <a:r>
              <a:rPr lang="en-US" altLang="ja-JP" dirty="0" smtClean="0">
                <a:latin typeface="+mj-lt"/>
              </a:rPr>
              <a:t>An example where channel overlapping is needed (Described in the slide6) </a:t>
            </a:r>
            <a:endParaRPr kumimoji="1" lang="ja-JP" altLang="en-US" dirty="0">
              <a:latin typeface="+mj-lt"/>
            </a:endParaRPr>
          </a:p>
        </p:txBody>
      </p:sp>
      <p:sp>
        <p:nvSpPr>
          <p:cNvPr id="31" name="スライド番号プレースホルダー 3"/>
          <p:cNvSpPr>
            <a:spLocks noGrp="1"/>
          </p:cNvSpPr>
          <p:nvPr>
            <p:ph type="sldNum" sz="quarter" idx="12"/>
          </p:nvPr>
        </p:nvSpPr>
        <p:spPr>
          <a:xfrm>
            <a:off x="4481860" y="6475413"/>
            <a:ext cx="256480" cy="276999"/>
          </a:xfrm>
        </p:spPr>
        <p:txBody>
          <a:bodyPr/>
          <a:lstStyle/>
          <a:p>
            <a:fld id="{690A14BF-E132-4BDE-B1CB-39223ACD2D34}" type="slidenum">
              <a:rPr kumimoji="1" lang="ja-JP" altLang="en-US" smtClean="0"/>
              <a:pPr/>
              <a:t>10</a:t>
            </a:fld>
            <a:endParaRPr kumimoji="1" lang="ja-JP" altLang="en-US" dirty="0"/>
          </a:p>
        </p:txBody>
      </p:sp>
    </p:spTree>
    <p:extLst>
      <p:ext uri="{BB962C8B-B14F-4D97-AF65-F5344CB8AC3E}">
        <p14:creationId xmlns:p14="http://schemas.microsoft.com/office/powerpoint/2010/main" val="37927478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84200"/>
            <a:ext cx="8640960" cy="792163"/>
          </a:xfrm>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a:xfrm>
            <a:off x="575556" y="1736812"/>
            <a:ext cx="8352928" cy="4114800"/>
          </a:xfrm>
        </p:spPr>
        <p:txBody>
          <a:bodyPr/>
          <a:lstStyle/>
          <a:p>
            <a:r>
              <a:rPr lang="en-US" altLang="ja-JP" sz="2400" dirty="0" smtClean="0">
                <a:latin typeface="Times New Roman" pitchFamily="18" charset="0"/>
                <a:cs typeface="Times New Roman" pitchFamily="18" charset="0"/>
              </a:rPr>
              <a:t>Proposal of basic PHY features based on the already proposed idea</a:t>
            </a:r>
            <a:br>
              <a:rPr lang="en-US" altLang="ja-JP" sz="2400" dirty="0" smtClean="0">
                <a:latin typeface="Times New Roman" pitchFamily="18" charset="0"/>
                <a:cs typeface="Times New Roman" pitchFamily="18" charset="0"/>
              </a:rPr>
            </a:br>
            <a:r>
              <a:rPr lang="en-US" altLang="ja-JP" sz="2400" dirty="0" smtClean="0">
                <a:latin typeface="Times New Roman" pitchFamily="18" charset="0"/>
                <a:cs typeface="Times New Roman" pitchFamily="18" charset="0"/>
              </a:rPr>
              <a:t>(Detail specs are T.B.D.)</a:t>
            </a:r>
          </a:p>
          <a:p>
            <a:endParaRPr kumimoji="1" lang="en-US" altLang="ja-JP" sz="2400" dirty="0">
              <a:latin typeface="Times New Roman" pitchFamily="18" charset="0"/>
              <a:cs typeface="Times New Roman" pitchFamily="18" charset="0"/>
            </a:endParaRPr>
          </a:p>
          <a:p>
            <a:r>
              <a:rPr lang="en-US" altLang="ja-JP" sz="2400" dirty="0" smtClean="0">
                <a:latin typeface="Times New Roman" pitchFamily="18" charset="0"/>
                <a:cs typeface="Times New Roman" pitchFamily="18" charset="0"/>
              </a:rPr>
              <a:t>Follow </a:t>
            </a:r>
            <a:r>
              <a:rPr lang="en-US" altLang="ja-JP" sz="2400" dirty="0" smtClean="0">
                <a:latin typeface="Times New Roman" pitchFamily="18" charset="0"/>
                <a:cs typeface="Times New Roman" pitchFamily="18" charset="0"/>
              </a:rPr>
              <a:t>PHY </a:t>
            </a:r>
            <a:r>
              <a:rPr lang="en-US" altLang="ja-JP" sz="2400" dirty="0" smtClean="0">
                <a:latin typeface="Times New Roman" pitchFamily="18" charset="0"/>
                <a:cs typeface="Times New Roman" pitchFamily="18" charset="0"/>
              </a:rPr>
              <a:t>channel alignment</a:t>
            </a:r>
            <a:endParaRPr kumimoji="1" lang="ja-JP" altLang="en-US" sz="2400" dirty="0">
              <a:latin typeface="Times New Roman" pitchFamily="18" charset="0"/>
              <a:cs typeface="Times New Roman" pitchFamily="18" charset="0"/>
            </a:endParaRPr>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2</a:t>
            </a:fld>
            <a:endParaRPr kumimoji="1" lang="ja-JP" altLang="en-US"/>
          </a:p>
        </p:txBody>
      </p:sp>
    </p:spTree>
    <p:extLst>
      <p:ext uri="{BB962C8B-B14F-4D97-AF65-F5344CB8AC3E}">
        <p14:creationId xmlns:p14="http://schemas.microsoft.com/office/powerpoint/2010/main" val="152497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7524" y="584684"/>
            <a:ext cx="8604956" cy="792163"/>
          </a:xfrm>
        </p:spPr>
        <p:txBody>
          <a:bodyPr/>
          <a:lstStyle/>
          <a:p>
            <a:r>
              <a:rPr lang="en-US" altLang="ja-JP" dirty="0" smtClean="0"/>
              <a:t>Background</a:t>
            </a:r>
            <a:endParaRPr kumimoji="1" lang="ja-JP" altLang="en-US" dirty="0"/>
          </a:p>
        </p:txBody>
      </p:sp>
      <p:sp>
        <p:nvSpPr>
          <p:cNvPr id="3" name="コンテンツ プレースホルダー 2"/>
          <p:cNvSpPr>
            <a:spLocks noGrp="1"/>
          </p:cNvSpPr>
          <p:nvPr>
            <p:ph idx="1"/>
          </p:nvPr>
        </p:nvSpPr>
        <p:spPr>
          <a:xfrm>
            <a:off x="899592" y="1664804"/>
            <a:ext cx="7596844" cy="4114800"/>
          </a:xfrm>
        </p:spPr>
        <p:txBody>
          <a:bodyPr/>
          <a:lstStyle/>
          <a:p>
            <a:r>
              <a:rPr kumimoji="1" lang="en-US" altLang="ja-JP" sz="2400" dirty="0" smtClean="0">
                <a:latin typeface="Times New Roman" pitchFamily="18" charset="0"/>
                <a:cs typeface="Times New Roman" pitchFamily="18" charset="0"/>
              </a:rPr>
              <a:t>As far, there are two PHY proposals shown as below</a:t>
            </a:r>
            <a:br>
              <a:rPr kumimoji="1" lang="en-US" altLang="ja-JP" sz="2400" dirty="0" smtClean="0">
                <a:latin typeface="Times New Roman" pitchFamily="18" charset="0"/>
                <a:cs typeface="Times New Roman" pitchFamily="18" charset="0"/>
              </a:rPr>
            </a:br>
            <a:r>
              <a:rPr kumimoji="1" lang="en-US" altLang="ja-JP" sz="2400" dirty="0" smtClean="0">
                <a:latin typeface="Times New Roman" pitchFamily="18" charset="0"/>
                <a:cs typeface="Times New Roman" pitchFamily="18" charset="0"/>
              </a:rPr>
              <a:t>- DCN </a:t>
            </a:r>
            <a:r>
              <a:rPr lang="en-US" altLang="ja-JP" sz="2400" dirty="0" smtClean="0">
                <a:latin typeface="Times New Roman" pitchFamily="18" charset="0"/>
                <a:cs typeface="Times New Roman" pitchFamily="18" charset="0"/>
              </a:rPr>
              <a:t>12-0584-04</a:t>
            </a:r>
            <a:br>
              <a:rPr lang="en-US" altLang="ja-JP" sz="2400" dirty="0" smtClean="0">
                <a:latin typeface="Times New Roman" pitchFamily="18" charset="0"/>
                <a:cs typeface="Times New Roman" pitchFamily="18" charset="0"/>
              </a:rPr>
            </a:br>
            <a:r>
              <a:rPr lang="en-US" altLang="ja-JP" sz="2400" dirty="0" smtClean="0">
                <a:latin typeface="Times New Roman" pitchFamily="18" charset="0"/>
                <a:cs typeface="Times New Roman" pitchFamily="18" charset="0"/>
              </a:rPr>
              <a:t>- DCN 12-0588-02</a:t>
            </a:r>
            <a:br>
              <a:rPr lang="en-US" altLang="ja-JP" sz="2400" dirty="0" smtClean="0">
                <a:latin typeface="Times New Roman" pitchFamily="18" charset="0"/>
                <a:cs typeface="Times New Roman" pitchFamily="18" charset="0"/>
              </a:rPr>
            </a:br>
            <a:endParaRPr lang="en-US" altLang="ja-JP" sz="2400" dirty="0" smtClean="0">
              <a:latin typeface="Times New Roman" pitchFamily="18" charset="0"/>
              <a:cs typeface="Times New Roman" pitchFamily="18" charset="0"/>
            </a:endParaRPr>
          </a:p>
          <a:p>
            <a:r>
              <a:rPr lang="en-US" altLang="ja-JP" sz="2400" dirty="0" smtClean="0">
                <a:latin typeface="Times New Roman" pitchFamily="18" charset="0"/>
                <a:cs typeface="Times New Roman" pitchFamily="18" charset="0"/>
              </a:rPr>
              <a:t>About coexistence</a:t>
            </a:r>
            <a:r>
              <a:rPr lang="ja-JP" altLang="en-US" sz="2400" dirty="0">
                <a:latin typeface="Times New Roman" pitchFamily="18" charset="0"/>
                <a:cs typeface="Times New Roman" pitchFamily="18" charset="0"/>
              </a:rPr>
              <a:t> </a:t>
            </a:r>
            <a:r>
              <a:rPr lang="en-US" altLang="ja-JP" sz="2400" dirty="0" smtClean="0">
                <a:latin typeface="Times New Roman" pitchFamily="18" charset="0"/>
                <a:cs typeface="Times New Roman" pitchFamily="18" charset="0"/>
              </a:rPr>
              <a:t>and channelization, the following was proposed</a:t>
            </a:r>
            <a:br>
              <a:rPr lang="en-US" altLang="ja-JP" sz="2400" dirty="0" smtClean="0">
                <a:latin typeface="Times New Roman" pitchFamily="18" charset="0"/>
                <a:cs typeface="Times New Roman" pitchFamily="18" charset="0"/>
              </a:rPr>
            </a:br>
            <a:r>
              <a:rPr lang="en-US" altLang="ja-JP" sz="2400" dirty="0" smtClean="0">
                <a:latin typeface="Times New Roman" pitchFamily="18" charset="0"/>
                <a:cs typeface="Times New Roman" pitchFamily="18" charset="0"/>
              </a:rPr>
              <a:t>- DCN 13-0041-02</a:t>
            </a:r>
            <a:br>
              <a:rPr lang="en-US" altLang="ja-JP" sz="2400" dirty="0" smtClean="0">
                <a:latin typeface="Times New Roman" pitchFamily="18" charset="0"/>
                <a:cs typeface="Times New Roman" pitchFamily="18" charset="0"/>
              </a:rPr>
            </a:br>
            <a:r>
              <a:rPr lang="en-US" altLang="ja-JP" sz="2400" dirty="0" smtClean="0">
                <a:latin typeface="Times New Roman" pitchFamily="18" charset="0"/>
                <a:cs typeface="Times New Roman" pitchFamily="18" charset="0"/>
              </a:rPr>
              <a:t>- DCN 13-0037-01</a:t>
            </a:r>
            <a:endParaRPr kumimoji="1" lang="ja-JP" altLang="en-US" sz="2400" dirty="0">
              <a:latin typeface="Times New Roman" pitchFamily="18" charset="0"/>
              <a:cs typeface="Times New Roman" pitchFamily="18" charset="0"/>
            </a:endParaRPr>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3</a:t>
            </a:fld>
            <a:endParaRPr kumimoji="1" lang="ja-JP" altLang="en-US"/>
          </a:p>
        </p:txBody>
      </p:sp>
    </p:spTree>
    <p:extLst>
      <p:ext uri="{BB962C8B-B14F-4D97-AF65-F5344CB8AC3E}">
        <p14:creationId xmlns:p14="http://schemas.microsoft.com/office/powerpoint/2010/main" val="366691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84200"/>
            <a:ext cx="8640960" cy="792163"/>
          </a:xfrm>
        </p:spPr>
        <p:txBody>
          <a:bodyPr/>
          <a:lstStyle/>
          <a:p>
            <a:r>
              <a:rPr kumimoji="1" lang="en-US" altLang="ja-JP" dirty="0" smtClean="0"/>
              <a:t>PHY proposal</a:t>
            </a:r>
            <a:endParaRPr kumimoji="1" lang="ja-JP" altLang="en-US" dirty="0"/>
          </a:p>
        </p:txBody>
      </p:sp>
      <p:sp>
        <p:nvSpPr>
          <p:cNvPr id="3" name="コンテンツ プレースホルダー 2"/>
          <p:cNvSpPr>
            <a:spLocks noGrp="1"/>
          </p:cNvSpPr>
          <p:nvPr>
            <p:ph idx="1"/>
          </p:nvPr>
        </p:nvSpPr>
        <p:spPr>
          <a:xfrm>
            <a:off x="611560" y="1304764"/>
            <a:ext cx="8100900" cy="4968961"/>
          </a:xfrm>
        </p:spPr>
        <p:txBody>
          <a:bodyPr/>
          <a:lstStyle/>
          <a:p>
            <a:pPr marL="182563" indent="-182563"/>
            <a:r>
              <a:rPr lang="en-US" altLang="ja-JP" sz="2400" dirty="0" smtClean="0">
                <a:latin typeface="+mj-lt"/>
                <a:ea typeface="+mj-ea"/>
              </a:rPr>
              <a:t>DSSS OQPSK</a:t>
            </a:r>
            <a:br>
              <a:rPr lang="en-US" altLang="ja-JP" sz="2400" dirty="0" smtClean="0">
                <a:latin typeface="+mj-lt"/>
                <a:ea typeface="+mj-ea"/>
              </a:rPr>
            </a:br>
            <a:r>
              <a:rPr lang="en-US" altLang="ja-JP" sz="2400" dirty="0" smtClean="0">
                <a:latin typeface="+mj-lt"/>
                <a:ea typeface="+mj-ea"/>
              </a:rPr>
              <a:t>- consistent with </a:t>
            </a:r>
            <a:r>
              <a:rPr lang="en-US" altLang="zh-CN" sz="2400" dirty="0" smtClean="0">
                <a:latin typeface="Times New Roman" pitchFamily="18" charset="0"/>
                <a:ea typeface="宋体" charset="-122"/>
                <a:cs typeface="Times New Roman" pitchFamily="18" charset="0"/>
              </a:rPr>
              <a:t>IEEE802.15.4c (included in 15.4-2011)</a:t>
            </a:r>
            <a:br>
              <a:rPr lang="en-US" altLang="zh-CN" sz="2400" dirty="0" smtClean="0">
                <a:latin typeface="Times New Roman" pitchFamily="18" charset="0"/>
                <a:ea typeface="宋体" charset="-122"/>
                <a:cs typeface="Times New Roman" pitchFamily="18" charset="0"/>
              </a:rPr>
            </a:br>
            <a:r>
              <a:rPr lang="en-US" altLang="zh-CN" sz="2400" dirty="0" smtClean="0">
                <a:latin typeface="Times New Roman" pitchFamily="18" charset="0"/>
                <a:ea typeface="宋体" charset="-122"/>
                <a:cs typeface="Times New Roman" pitchFamily="18" charset="0"/>
              </a:rPr>
              <a:t>   ,15.4g and 15.4j sub 1GHz PHY</a:t>
            </a:r>
            <a:br>
              <a:rPr lang="en-US" altLang="zh-CN" sz="2400" dirty="0" smtClean="0">
                <a:latin typeface="Times New Roman" pitchFamily="18" charset="0"/>
                <a:ea typeface="宋体" charset="-122"/>
                <a:cs typeface="Times New Roman" pitchFamily="18" charset="0"/>
              </a:rPr>
            </a:br>
            <a:r>
              <a:rPr lang="en-US" altLang="zh-CN" sz="2400" dirty="0" smtClean="0">
                <a:latin typeface="Times New Roman" pitchFamily="18" charset="0"/>
                <a:ea typeface="宋体" charset="-122"/>
                <a:cs typeface="Times New Roman" pitchFamily="18" charset="0"/>
              </a:rPr>
              <a:t>- good anti-interference due to spread </a:t>
            </a:r>
            <a:r>
              <a:rPr lang="en-US" altLang="zh-CN" sz="2400" dirty="0" smtClean="0">
                <a:latin typeface="Times New Roman" pitchFamily="18" charset="0"/>
                <a:ea typeface="宋体" charset="-122"/>
                <a:cs typeface="Times New Roman" pitchFamily="18" charset="0"/>
              </a:rPr>
              <a:t>coding</a:t>
            </a:r>
            <a:endParaRPr lang="en-US" altLang="ja-JP" sz="2400" strike="dblStrike" dirty="0" smtClean="0">
              <a:solidFill>
                <a:srgbClr val="FF0000"/>
              </a:solidFill>
              <a:latin typeface="+mj-lt"/>
              <a:ea typeface="+mj-ea"/>
            </a:endParaRPr>
          </a:p>
          <a:p>
            <a:pPr marL="182563" indent="-182563"/>
            <a:r>
              <a:rPr lang="en-US" altLang="ja-JP" sz="2400" dirty="0" smtClean="0">
                <a:latin typeface="+mj-lt"/>
                <a:ea typeface="+mj-ea"/>
              </a:rPr>
              <a:t>Filtered FSK</a:t>
            </a:r>
            <a:br>
              <a:rPr lang="en-US" altLang="ja-JP" sz="2400" dirty="0" smtClean="0">
                <a:latin typeface="+mj-lt"/>
                <a:ea typeface="+mj-ea"/>
              </a:rPr>
            </a:br>
            <a:r>
              <a:rPr lang="en-US" altLang="ja-JP" sz="2400" dirty="0" smtClean="0">
                <a:latin typeface="+mj-lt"/>
                <a:ea typeface="+mj-ea"/>
              </a:rPr>
              <a:t>- consistent with IEEE802.15.4g</a:t>
            </a:r>
            <a:br>
              <a:rPr lang="en-US" altLang="ja-JP" sz="2400" dirty="0" smtClean="0">
                <a:latin typeface="+mj-lt"/>
                <a:ea typeface="+mj-ea"/>
              </a:rPr>
            </a:br>
            <a:r>
              <a:rPr lang="en-US" altLang="ja-JP" sz="2400" dirty="0" smtClean="0">
                <a:latin typeface="+mj-lt"/>
                <a:ea typeface="+mj-ea"/>
              </a:rPr>
              <a:t>- consistent with IEEE802.15.6 (BAN; Body Area Network) in</a:t>
            </a:r>
            <a:br>
              <a:rPr lang="en-US" altLang="ja-JP" sz="2400" dirty="0" smtClean="0">
                <a:latin typeface="+mj-lt"/>
                <a:ea typeface="+mj-ea"/>
              </a:rPr>
            </a:br>
            <a:r>
              <a:rPr lang="en-US" altLang="ja-JP" sz="2400" dirty="0" smtClean="0">
                <a:latin typeface="+mj-lt"/>
                <a:ea typeface="+mj-ea"/>
              </a:rPr>
              <a:t>   case of Gaussian filtered FSK</a:t>
            </a:r>
            <a:br>
              <a:rPr lang="en-US" altLang="ja-JP" sz="2400" dirty="0" smtClean="0">
                <a:latin typeface="+mj-lt"/>
                <a:ea typeface="+mj-ea"/>
              </a:rPr>
            </a:br>
            <a:r>
              <a:rPr lang="en-US" altLang="ja-JP" sz="2400" dirty="0" smtClean="0">
                <a:latin typeface="+mj-lt"/>
                <a:ea typeface="+mj-ea"/>
              </a:rPr>
              <a:t>- good frequency agility due to narrower bandwidth</a:t>
            </a:r>
          </a:p>
          <a:p>
            <a:pPr marL="0" indent="0">
              <a:buNone/>
            </a:pPr>
            <a:endParaRPr lang="en-US" altLang="ja-JP" sz="2400" dirty="0" smtClean="0">
              <a:latin typeface="+mj-lt"/>
              <a:ea typeface="+mj-ea"/>
            </a:endParaRPr>
          </a:p>
          <a:p>
            <a:pPr marL="0" indent="0">
              <a:buNone/>
            </a:pPr>
            <a:r>
              <a:rPr lang="en-US" altLang="ja-JP" sz="2400" dirty="0" smtClean="0">
                <a:latin typeface="+mj-lt"/>
                <a:ea typeface="+mj-ea"/>
              </a:rPr>
              <a:t>DSSS-OQPSK and Filtered FSK should be prepared to support various application</a:t>
            </a:r>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4</a:t>
            </a:fld>
            <a:endParaRPr kumimoji="1" lang="ja-JP" altLang="en-US"/>
          </a:p>
        </p:txBody>
      </p:sp>
    </p:spTree>
    <p:extLst>
      <p:ext uri="{BB962C8B-B14F-4D97-AF65-F5344CB8AC3E}">
        <p14:creationId xmlns:p14="http://schemas.microsoft.com/office/powerpoint/2010/main" val="961759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84200"/>
            <a:ext cx="8604956" cy="792163"/>
          </a:xfrm>
        </p:spPr>
        <p:txBody>
          <a:bodyPr/>
          <a:lstStyle/>
          <a:p>
            <a:r>
              <a:rPr kumimoji="1" lang="en-US" altLang="ja-JP" dirty="0" smtClean="0"/>
              <a:t>Proposal of maximum transmission power</a:t>
            </a:r>
            <a:endParaRPr kumimoji="1" lang="ja-JP" altLang="en-US" dirty="0"/>
          </a:p>
        </p:txBody>
      </p:sp>
      <p:sp>
        <p:nvSpPr>
          <p:cNvPr id="3" name="コンテンツ プレースホルダー 2"/>
          <p:cNvSpPr>
            <a:spLocks noGrp="1"/>
          </p:cNvSpPr>
          <p:nvPr>
            <p:ph idx="1"/>
          </p:nvPr>
        </p:nvSpPr>
        <p:spPr>
          <a:xfrm>
            <a:off x="685800" y="1628800"/>
            <a:ext cx="8026660" cy="4114800"/>
          </a:xfrm>
        </p:spPr>
        <p:txBody>
          <a:bodyPr/>
          <a:lstStyle/>
          <a:p>
            <a:pPr marL="182563" indent="-182563"/>
            <a:r>
              <a:rPr lang="en-US" altLang="ja-JP" sz="2400" dirty="0">
                <a:latin typeface="+mj-lt"/>
                <a:ea typeface="+mj-ea"/>
              </a:rPr>
              <a:t>Section 1.4 </a:t>
            </a:r>
            <a:r>
              <a:rPr lang="en-US" altLang="ja-JP" sz="2400" dirty="0" smtClean="0">
                <a:latin typeface="+mj-lt"/>
                <a:ea typeface="+mj-ea"/>
              </a:rPr>
              <a:t>(Biomedical </a:t>
            </a:r>
            <a:r>
              <a:rPr lang="en-US" altLang="ja-JP" sz="2400" dirty="0">
                <a:latin typeface="+mj-lt"/>
                <a:ea typeface="+mj-ea"/>
              </a:rPr>
              <a:t>Telemetry </a:t>
            </a:r>
            <a:r>
              <a:rPr lang="en-US" altLang="ja-JP" sz="2400" dirty="0" smtClean="0">
                <a:latin typeface="+mj-lt"/>
                <a:ea typeface="+mj-ea"/>
              </a:rPr>
              <a:t>Device) in the DCN 12-0105-00 mentions allowable maximum transmission power is 10mW.</a:t>
            </a:r>
            <a:endParaRPr lang="en-US" altLang="ja-JP" sz="2400" dirty="0">
              <a:latin typeface="+mj-lt"/>
              <a:ea typeface="+mj-ea"/>
            </a:endParaRPr>
          </a:p>
          <a:p>
            <a:pPr marL="182563" indent="-182563"/>
            <a:r>
              <a:rPr lang="en-US" altLang="ja-JP" sz="2400" dirty="0" smtClean="0">
                <a:latin typeface="+mj-lt"/>
                <a:ea typeface="+mj-ea"/>
              </a:rPr>
              <a:t>The 10mW can support on-body/off-body wireless communications (bed-side monitoring) </a:t>
            </a:r>
            <a:r>
              <a:rPr lang="en-US" altLang="ja-JP" sz="2400" dirty="0">
                <a:latin typeface="+mj-lt"/>
                <a:ea typeface="+mj-ea"/>
              </a:rPr>
              <a:t>as well as on-body/on-body </a:t>
            </a:r>
            <a:r>
              <a:rPr lang="en-US" altLang="ja-JP" sz="2400" dirty="0" smtClean="0">
                <a:latin typeface="+mj-lt"/>
                <a:ea typeface="+mj-ea"/>
              </a:rPr>
              <a:t>wireless communications.</a:t>
            </a:r>
          </a:p>
          <a:p>
            <a:pPr marL="182563" indent="-182563"/>
            <a:endParaRPr lang="en-US" altLang="ja-JP" sz="2400" dirty="0">
              <a:latin typeface="+mj-lt"/>
              <a:ea typeface="+mj-ea"/>
            </a:endParaRPr>
          </a:p>
          <a:p>
            <a:pPr marL="0" indent="0">
              <a:buNone/>
            </a:pPr>
            <a:r>
              <a:rPr lang="en-US" altLang="ja-JP" sz="2400" dirty="0" smtClean="0">
                <a:latin typeface="+mj-lt"/>
                <a:ea typeface="+mj-ea"/>
              </a:rPr>
              <a:t>As the maximum transmission power for 15.4n, 10mW should be specified.</a:t>
            </a:r>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5</a:t>
            </a:fld>
            <a:endParaRPr kumimoji="1" lang="ja-JP" altLang="en-US"/>
          </a:p>
        </p:txBody>
      </p:sp>
    </p:spTree>
    <p:extLst>
      <p:ext uri="{BB962C8B-B14F-4D97-AF65-F5344CB8AC3E}">
        <p14:creationId xmlns:p14="http://schemas.microsoft.com/office/powerpoint/2010/main" val="41494100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685800"/>
            <a:ext cx="8640960" cy="690563"/>
          </a:xfrm>
        </p:spPr>
        <p:txBody>
          <a:bodyPr/>
          <a:lstStyle/>
          <a:p>
            <a:r>
              <a:rPr lang="en-US" altLang="ja-JP" dirty="0" smtClean="0"/>
              <a:t>Proposal of channel alignment</a:t>
            </a:r>
            <a:endParaRPr kumimoji="1" lang="ja-JP" altLang="en-US" dirty="0"/>
          </a:p>
        </p:txBody>
      </p:sp>
      <p:sp>
        <p:nvSpPr>
          <p:cNvPr id="3" name="コンテンツ プレースホルダー 2"/>
          <p:cNvSpPr>
            <a:spLocks noGrp="1"/>
          </p:cNvSpPr>
          <p:nvPr>
            <p:ph idx="1"/>
          </p:nvPr>
        </p:nvSpPr>
        <p:spPr>
          <a:xfrm>
            <a:off x="287524" y="1376363"/>
            <a:ext cx="8568952" cy="3240769"/>
          </a:xfrm>
        </p:spPr>
        <p:txBody>
          <a:bodyPr/>
          <a:lstStyle/>
          <a:p>
            <a:pPr marL="457200" indent="-457200" rtl="0" fontAlgn="base">
              <a:buFont typeface="+mj-lt"/>
              <a:buAutoNum type="alphaUcParenR"/>
            </a:pPr>
            <a:r>
              <a:rPr kumimoji="1" lang="en-US" altLang="ja-JP" sz="2400" dirty="0" smtClean="0">
                <a:solidFill>
                  <a:schemeClr val="tx1"/>
                </a:solidFill>
                <a:effectLst/>
                <a:latin typeface="+mj-lt"/>
                <a:ea typeface="+mj-ea"/>
              </a:rPr>
              <a:t>Align channel edge of DSSS OQPSK and Filtered FSK </a:t>
            </a:r>
            <a:r>
              <a:rPr lang="en-US" altLang="ja-JP" sz="2400" dirty="0" smtClean="0">
                <a:latin typeface="+mj-lt"/>
                <a:ea typeface="+mj-ea"/>
              </a:rPr>
              <a:t>to realize good coexistence between the two PHYs</a:t>
            </a:r>
          </a:p>
          <a:p>
            <a:pPr marL="457200" indent="-457200" rtl="0" fontAlgn="base">
              <a:buFont typeface="+mj-lt"/>
              <a:buAutoNum type="alphaUcParenR"/>
            </a:pPr>
            <a:r>
              <a:rPr lang="en-US" altLang="ja-JP" sz="2400" dirty="0" smtClean="0">
                <a:latin typeface="+mj-lt"/>
                <a:ea typeface="+mj-ea"/>
              </a:rPr>
              <a:t>Support two band aggregation to realize higher data rate of Filtered FSK</a:t>
            </a:r>
            <a:br>
              <a:rPr lang="en-US" altLang="ja-JP" sz="2400" dirty="0" smtClean="0">
                <a:latin typeface="+mj-lt"/>
                <a:ea typeface="+mj-ea"/>
              </a:rPr>
            </a:br>
            <a:r>
              <a:rPr lang="en-US" altLang="ja-JP" sz="2400" dirty="0" smtClean="0">
                <a:latin typeface="+mj-lt"/>
                <a:ea typeface="+mj-ea"/>
              </a:rPr>
              <a:t>- 200kbps x 2 = 400kbps,  close to DSSS OQPSK (8,4) @2FSK </a:t>
            </a:r>
          </a:p>
          <a:p>
            <a:pPr marL="457200" indent="-457200" rtl="0" fontAlgn="base">
              <a:buFont typeface="+mj-lt"/>
              <a:buAutoNum type="alphaUcParenR"/>
            </a:pPr>
            <a:r>
              <a:rPr lang="en-US" altLang="ja-JP" sz="2400" dirty="0" smtClean="0">
                <a:effectLst/>
                <a:latin typeface="+mj-lt"/>
                <a:ea typeface="+mj-ea"/>
              </a:rPr>
              <a:t>Support channel overlapping to maximize frequency agility to avoid suffering from interference of already existing system</a:t>
            </a:r>
            <a:br>
              <a:rPr lang="en-US" altLang="ja-JP" sz="2400" dirty="0" smtClean="0">
                <a:effectLst/>
                <a:latin typeface="+mj-lt"/>
                <a:ea typeface="+mj-ea"/>
              </a:rPr>
            </a:br>
            <a:r>
              <a:rPr lang="en-US" altLang="ja-JP" sz="2400" dirty="0" smtClean="0">
                <a:effectLst/>
                <a:latin typeface="+mj-lt"/>
                <a:ea typeface="+mj-ea"/>
              </a:rPr>
              <a:t>- When there is no interference, follow the rule of item A. </a:t>
            </a:r>
            <a:endParaRPr lang="ja-JP" altLang="ja-JP" sz="2400" dirty="0" smtClean="0">
              <a:effectLst/>
              <a:latin typeface="+mj-lt"/>
              <a:ea typeface="+mj-ea"/>
            </a:endParaRPr>
          </a:p>
          <a:p>
            <a:pPr marL="457200" indent="-457200">
              <a:buFont typeface="+mj-lt"/>
              <a:buAutoNum type="alphaUcParenR"/>
            </a:pPr>
            <a:endParaRPr kumimoji="1" lang="ja-JP" altLang="en-US" sz="2400" dirty="0">
              <a:latin typeface="+mj-ea"/>
              <a:ea typeface="+mj-ea"/>
            </a:endParaRPr>
          </a:p>
        </p:txBody>
      </p:sp>
      <p:grpSp>
        <p:nvGrpSpPr>
          <p:cNvPr id="5" name="グループ化 4"/>
          <p:cNvGrpSpPr/>
          <p:nvPr/>
        </p:nvGrpSpPr>
        <p:grpSpPr>
          <a:xfrm>
            <a:off x="1979712" y="4730703"/>
            <a:ext cx="5173331" cy="1614621"/>
            <a:chOff x="2639029" y="4694699"/>
            <a:chExt cx="5173331" cy="1614621"/>
          </a:xfrm>
        </p:grpSpPr>
        <p:cxnSp>
          <p:nvCxnSpPr>
            <p:cNvPr id="9" name="直線矢印コネクタ 8"/>
            <p:cNvCxnSpPr/>
            <p:nvPr/>
          </p:nvCxnSpPr>
          <p:spPr>
            <a:xfrm>
              <a:off x="2639029" y="5261437"/>
              <a:ext cx="3961135" cy="957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5"/>
            <p:cNvSpPr txBox="1">
              <a:spLocks noChangeArrowheads="1"/>
            </p:cNvSpPr>
            <p:nvPr/>
          </p:nvSpPr>
          <p:spPr bwMode="auto">
            <a:xfrm>
              <a:off x="6653068" y="5090991"/>
              <a:ext cx="1159292" cy="369332"/>
            </a:xfrm>
            <a:prstGeom prst="rect">
              <a:avLst/>
            </a:prstGeom>
            <a:noFill/>
            <a:ln w="9525">
              <a:noFill/>
              <a:miter lim="800000"/>
              <a:headEnd/>
              <a:tailEnd/>
            </a:ln>
          </p:spPr>
          <p:txBody>
            <a:bodyPr wrap="none">
              <a:spAutoFit/>
            </a:bodyPr>
            <a:lstStyle/>
            <a:p>
              <a:r>
                <a:rPr lang="en-US" altLang="ja-JP" dirty="0" smtClean="0">
                  <a:latin typeface="+mj-lt"/>
                  <a:ea typeface="+mj-ea"/>
                </a:rPr>
                <a:t>F</a:t>
              </a:r>
              <a:r>
                <a:rPr lang="en-US" altLang="ja-JP" sz="1800" dirty="0" smtClean="0">
                  <a:latin typeface="+mj-lt"/>
                  <a:ea typeface="+mj-ea"/>
                </a:rPr>
                <a:t>req</a:t>
              </a:r>
              <a:r>
                <a:rPr lang="en-US" altLang="ja-JP" dirty="0" smtClean="0">
                  <a:latin typeface="+mj-lt"/>
                  <a:ea typeface="+mj-ea"/>
                </a:rPr>
                <a:t>uency</a:t>
              </a:r>
              <a:endParaRPr lang="ja-JP" altLang="en-US" sz="1800" dirty="0">
                <a:latin typeface="+mj-lt"/>
                <a:ea typeface="+mj-ea"/>
              </a:endParaRPr>
            </a:p>
          </p:txBody>
        </p:sp>
        <p:sp>
          <p:nvSpPr>
            <p:cNvPr id="11" name="フリーフォーム 10"/>
            <p:cNvSpPr/>
            <p:nvPr/>
          </p:nvSpPr>
          <p:spPr>
            <a:xfrm>
              <a:off x="3143854" y="4694699"/>
              <a:ext cx="1438275" cy="508000"/>
            </a:xfrm>
            <a:custGeom>
              <a:avLst/>
              <a:gdLst>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4825 h 514350"/>
                <a:gd name="connsiteX4" fmla="*/ 0 w 1438275"/>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9588 h 514350"/>
                <a:gd name="connsiteX4" fmla="*/ 0 w 1440656"/>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2445 h 514350"/>
                <a:gd name="connsiteX4" fmla="*/ 0 w 1440656"/>
                <a:gd name="connsiteY4" fmla="*/ 514350 h 514350"/>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7207 h 514350"/>
                <a:gd name="connsiteX4" fmla="*/ 0 w 1438275"/>
                <a:gd name="connsiteY4" fmla="*/ 514350 h 514350"/>
                <a:gd name="connsiteX0" fmla="*/ 0 w 1438275"/>
                <a:gd name="connsiteY0" fmla="*/ 507206 h 507207"/>
                <a:gd name="connsiteX1" fmla="*/ 140493 w 1438275"/>
                <a:gd name="connsiteY1" fmla="*/ 0 h 507207"/>
                <a:gd name="connsiteX2" fmla="*/ 1295400 w 1438275"/>
                <a:gd name="connsiteY2" fmla="*/ 2381 h 507207"/>
                <a:gd name="connsiteX3" fmla="*/ 1438275 w 1438275"/>
                <a:gd name="connsiteY3" fmla="*/ 507207 h 507207"/>
                <a:gd name="connsiteX4" fmla="*/ 0 w 1438275"/>
                <a:gd name="connsiteY4" fmla="*/ 507206 h 50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275" h="507207">
                  <a:moveTo>
                    <a:pt x="0" y="507206"/>
                  </a:moveTo>
                  <a:lnTo>
                    <a:pt x="140493" y="0"/>
                  </a:lnTo>
                  <a:lnTo>
                    <a:pt x="1295400" y="2381"/>
                  </a:lnTo>
                  <a:lnTo>
                    <a:pt x="1438275" y="507207"/>
                  </a:lnTo>
                  <a:lnTo>
                    <a:pt x="0" y="507206"/>
                  </a:lnTo>
                  <a:close/>
                </a:path>
              </a:pathLst>
            </a:custGeom>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latin typeface="+mj-lt"/>
                  <a:ea typeface="+mj-ea"/>
                </a:rPr>
                <a:t>OQPSK</a:t>
              </a:r>
            </a:p>
            <a:p>
              <a:pPr algn="ctr">
                <a:defRPr/>
              </a:pPr>
              <a:r>
                <a:rPr lang="en-US" altLang="ja-JP" sz="1400" b="1" dirty="0">
                  <a:solidFill>
                    <a:schemeClr val="tx1"/>
                  </a:solidFill>
                  <a:latin typeface="+mj-lt"/>
                  <a:ea typeface="+mj-ea"/>
                </a:rPr>
                <a:t>2MHz mode</a:t>
              </a:r>
              <a:endParaRPr lang="ja-JP" altLang="en-US" sz="1400" b="1" dirty="0">
                <a:solidFill>
                  <a:schemeClr val="tx1"/>
                </a:solidFill>
                <a:latin typeface="+mj-lt"/>
                <a:ea typeface="+mj-ea"/>
              </a:endParaRPr>
            </a:p>
          </p:txBody>
        </p:sp>
        <p:sp>
          <p:nvSpPr>
            <p:cNvPr id="12" name="フリーフォーム 11"/>
            <p:cNvSpPr/>
            <p:nvPr/>
          </p:nvSpPr>
          <p:spPr>
            <a:xfrm>
              <a:off x="3143854" y="5342399"/>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cxnSp>
          <p:nvCxnSpPr>
            <p:cNvPr id="13" name="直線コネクタ 12"/>
            <p:cNvCxnSpPr/>
            <p:nvPr/>
          </p:nvCxnSpPr>
          <p:spPr>
            <a:xfrm>
              <a:off x="3143854" y="4694699"/>
              <a:ext cx="0" cy="12969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 name="フリーフォーム 13"/>
            <p:cNvSpPr/>
            <p:nvPr/>
          </p:nvSpPr>
          <p:spPr>
            <a:xfrm>
              <a:off x="3504217" y="5342399"/>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15" name="フリーフォーム 14"/>
            <p:cNvSpPr/>
            <p:nvPr/>
          </p:nvSpPr>
          <p:spPr>
            <a:xfrm>
              <a:off x="3864579" y="5342399"/>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16" name="フリーフォーム 15"/>
            <p:cNvSpPr/>
            <p:nvPr/>
          </p:nvSpPr>
          <p:spPr>
            <a:xfrm>
              <a:off x="4223354" y="5342399"/>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17" name="フリーフォーム 16"/>
            <p:cNvSpPr/>
            <p:nvPr/>
          </p:nvSpPr>
          <p:spPr>
            <a:xfrm>
              <a:off x="4583717" y="4694699"/>
              <a:ext cx="1438275" cy="508000"/>
            </a:xfrm>
            <a:custGeom>
              <a:avLst/>
              <a:gdLst>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4825 h 514350"/>
                <a:gd name="connsiteX4" fmla="*/ 0 w 1438275"/>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9588 h 514350"/>
                <a:gd name="connsiteX4" fmla="*/ 0 w 1440656"/>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2445 h 514350"/>
                <a:gd name="connsiteX4" fmla="*/ 0 w 1440656"/>
                <a:gd name="connsiteY4" fmla="*/ 514350 h 514350"/>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7207 h 514350"/>
                <a:gd name="connsiteX4" fmla="*/ 0 w 1438275"/>
                <a:gd name="connsiteY4" fmla="*/ 514350 h 514350"/>
                <a:gd name="connsiteX0" fmla="*/ 0 w 1438275"/>
                <a:gd name="connsiteY0" fmla="*/ 507206 h 507207"/>
                <a:gd name="connsiteX1" fmla="*/ 140493 w 1438275"/>
                <a:gd name="connsiteY1" fmla="*/ 0 h 507207"/>
                <a:gd name="connsiteX2" fmla="*/ 1295400 w 1438275"/>
                <a:gd name="connsiteY2" fmla="*/ 2381 h 507207"/>
                <a:gd name="connsiteX3" fmla="*/ 1438275 w 1438275"/>
                <a:gd name="connsiteY3" fmla="*/ 507207 h 507207"/>
                <a:gd name="connsiteX4" fmla="*/ 0 w 1438275"/>
                <a:gd name="connsiteY4" fmla="*/ 507206 h 50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275" h="507207">
                  <a:moveTo>
                    <a:pt x="0" y="507206"/>
                  </a:moveTo>
                  <a:lnTo>
                    <a:pt x="140493" y="0"/>
                  </a:lnTo>
                  <a:lnTo>
                    <a:pt x="1295400" y="2381"/>
                  </a:lnTo>
                  <a:lnTo>
                    <a:pt x="1438275" y="507207"/>
                  </a:lnTo>
                  <a:lnTo>
                    <a:pt x="0" y="507206"/>
                  </a:lnTo>
                  <a:close/>
                </a:path>
              </a:pathLst>
            </a:custGeom>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latin typeface="+mj-lt"/>
                  <a:ea typeface="+mj-ea"/>
                </a:rPr>
                <a:t>OQPSK</a:t>
              </a:r>
            </a:p>
            <a:p>
              <a:pPr algn="ctr">
                <a:defRPr/>
              </a:pPr>
              <a:r>
                <a:rPr lang="en-US" altLang="ja-JP" sz="1400" b="1" dirty="0">
                  <a:solidFill>
                    <a:schemeClr val="tx1"/>
                  </a:solidFill>
                  <a:latin typeface="+mj-lt"/>
                  <a:ea typeface="+mj-ea"/>
                </a:rPr>
                <a:t>2MHz mode</a:t>
              </a:r>
              <a:endParaRPr lang="ja-JP" altLang="en-US" sz="1400" b="1" dirty="0">
                <a:solidFill>
                  <a:schemeClr val="tx1"/>
                </a:solidFill>
                <a:latin typeface="+mj-lt"/>
                <a:ea typeface="+mj-ea"/>
              </a:endParaRPr>
            </a:p>
          </p:txBody>
        </p:sp>
        <p:sp>
          <p:nvSpPr>
            <p:cNvPr id="18" name="フリーフォーム 17"/>
            <p:cNvSpPr/>
            <p:nvPr/>
          </p:nvSpPr>
          <p:spPr>
            <a:xfrm>
              <a:off x="4583717" y="5342399"/>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19" name="フリーフォーム 18"/>
            <p:cNvSpPr/>
            <p:nvPr/>
          </p:nvSpPr>
          <p:spPr>
            <a:xfrm>
              <a:off x="4944079" y="5342399"/>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20" name="フリーフォーム 19"/>
            <p:cNvSpPr/>
            <p:nvPr/>
          </p:nvSpPr>
          <p:spPr>
            <a:xfrm>
              <a:off x="5304442" y="5342399"/>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21" name="フリーフォーム 20"/>
            <p:cNvSpPr/>
            <p:nvPr/>
          </p:nvSpPr>
          <p:spPr>
            <a:xfrm>
              <a:off x="5664804" y="5342399"/>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cxnSp>
          <p:nvCxnSpPr>
            <p:cNvPr id="24" name="直線コネクタ 23"/>
            <p:cNvCxnSpPr/>
            <p:nvPr/>
          </p:nvCxnSpPr>
          <p:spPr>
            <a:xfrm>
              <a:off x="4583717" y="4694699"/>
              <a:ext cx="0" cy="12969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6023579" y="4694699"/>
              <a:ext cx="0" cy="12969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テキスト ボックス 42"/>
            <p:cNvSpPr txBox="1">
              <a:spLocks noChangeArrowheads="1"/>
            </p:cNvSpPr>
            <p:nvPr/>
          </p:nvSpPr>
          <p:spPr bwMode="auto">
            <a:xfrm>
              <a:off x="4079884" y="6063099"/>
              <a:ext cx="649217" cy="246221"/>
            </a:xfrm>
            <a:prstGeom prst="rect">
              <a:avLst/>
            </a:prstGeom>
            <a:solidFill>
              <a:schemeClr val="bg1">
                <a:alpha val="70195"/>
              </a:schemeClr>
            </a:solidFill>
            <a:ln w="9525">
              <a:noFill/>
              <a:miter lim="800000"/>
              <a:headEnd/>
              <a:tailEnd/>
            </a:ln>
          </p:spPr>
          <p:txBody>
            <a:bodyPr wrap="none" lIns="0" tIns="0" rIns="0" bIns="0" anchor="ctr" anchorCtr="1">
              <a:spAutoFit/>
            </a:bodyPr>
            <a:lstStyle/>
            <a:p>
              <a:r>
                <a:rPr lang="en-US" altLang="ja-JP" sz="1600" dirty="0" smtClean="0">
                  <a:latin typeface="+mj-lt"/>
                  <a:ea typeface="+mj-ea"/>
                </a:rPr>
                <a:t>500kHz</a:t>
              </a:r>
              <a:endParaRPr lang="ja-JP" altLang="en-US" sz="1600" dirty="0">
                <a:latin typeface="+mj-lt"/>
                <a:ea typeface="+mj-ea"/>
              </a:endParaRPr>
            </a:p>
          </p:txBody>
        </p:sp>
        <p:sp>
          <p:nvSpPr>
            <p:cNvPr id="47" name="左中かっこ 46"/>
            <p:cNvSpPr/>
            <p:nvPr/>
          </p:nvSpPr>
          <p:spPr>
            <a:xfrm rot="16200000">
              <a:off x="4313872" y="5757251"/>
              <a:ext cx="179871" cy="35981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latin typeface="+mj-lt"/>
                <a:ea typeface="+mj-ea"/>
              </a:endParaRPr>
            </a:p>
          </p:txBody>
        </p:sp>
      </p:gr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6</a:t>
            </a:fld>
            <a:endParaRPr kumimoji="1" lang="ja-JP" altLang="en-US"/>
          </a:p>
        </p:txBody>
      </p:sp>
    </p:spTree>
    <p:extLst>
      <p:ext uri="{BB962C8B-B14F-4D97-AF65-F5344CB8AC3E}">
        <p14:creationId xmlns:p14="http://schemas.microsoft.com/office/powerpoint/2010/main" val="3417697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solidFill>
                  <a:schemeClr val="tx1"/>
                </a:solidFill>
              </a:rPr>
              <a:t>Proposed Channel Plan</a:t>
            </a:r>
            <a:endParaRPr kumimoji="1" lang="ja-JP" altLang="en-US" dirty="0">
              <a:solidFill>
                <a:schemeClr val="tx1"/>
              </a:solidFill>
            </a:endParaRPr>
          </a:p>
        </p:txBody>
      </p:sp>
      <mc:AlternateContent xmlns:mc="http://schemas.openxmlformats.org/markup-compatibility/2006">
        <mc:Choice xmlns:a14="http://schemas.microsoft.com/office/drawing/2010/main" Requires="a14">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227001072"/>
                  </p:ext>
                </p:extLst>
              </p:nvPr>
            </p:nvGraphicFramePr>
            <p:xfrm>
              <a:off x="719572" y="3392996"/>
              <a:ext cx="7772400" cy="2628724"/>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403684">
                    <a:tc>
                      <a:txBody>
                        <a:bodyPr/>
                        <a:lstStyle/>
                        <a:p>
                          <a:pPr algn="ctr"/>
                          <a:r>
                            <a:rPr kumimoji="1" lang="en-US" altLang="ja-JP" dirty="0" smtClean="0"/>
                            <a:t>Band</a:t>
                          </a:r>
                          <a:endParaRPr kumimoji="1" lang="ja-JP" altLang="en-US" dirty="0"/>
                        </a:p>
                      </a:txBody>
                      <a:tcPr/>
                    </a:tc>
                    <a:tc>
                      <a:txBody>
                        <a:bodyPr/>
                        <a:lstStyle/>
                        <a:p>
                          <a:pPr algn="ctr"/>
                          <a:r>
                            <a:rPr kumimoji="1" lang="en-US" altLang="ja-JP" dirty="0" smtClean="0"/>
                            <a:t>Modulation</a:t>
                          </a:r>
                          <a:endParaRPr kumimoji="1" lang="ja-JP" altLang="en-US" dirty="0"/>
                        </a:p>
                      </a:txBody>
                      <a:tcPr/>
                    </a:tc>
                    <a:tc>
                      <a:txBody>
                        <a:bodyPr/>
                        <a:lstStyle/>
                        <a:p>
                          <a:pPr algn="ctr"/>
                          <a14:m>
                            <m:oMathPara xmlns:m="http://schemas.openxmlformats.org/officeDocument/2006/math">
                              <m:oMathParaPr>
                                <m:jc m:val="centerGroup"/>
                              </m:oMathParaPr>
                              <m:oMath xmlns:m="http://schemas.openxmlformats.org/officeDocument/2006/math">
                                <m:sSub>
                                  <m:sSubPr>
                                    <m:ctrlPr>
                                      <a:rPr kumimoji="1" lang="en-US" altLang="ja-JP" b="1" i="1" smtClean="0">
                                        <a:latin typeface="Cambria Math"/>
                                      </a:rPr>
                                    </m:ctrlPr>
                                  </m:sSubPr>
                                  <m:e>
                                    <m:r>
                                      <a:rPr kumimoji="1" lang="en-US" altLang="ja-JP" b="1" i="1" smtClean="0">
                                        <a:latin typeface="Cambria Math"/>
                                      </a:rPr>
                                      <m:t>𝒇</m:t>
                                    </m:r>
                                  </m:e>
                                  <m:sub>
                                    <m:r>
                                      <a:rPr kumimoji="1" lang="en-US" altLang="ja-JP" b="1" i="1" smtClean="0">
                                        <a:latin typeface="Cambria Math"/>
                                      </a:rPr>
                                      <m:t>𝒔</m:t>
                                    </m:r>
                                  </m:sub>
                                </m:sSub>
                              </m:oMath>
                            </m:oMathPara>
                          </a14:m>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b="1" i="1" smtClean="0">
                                        <a:latin typeface="Cambria Math"/>
                                      </a:rPr>
                                    </m:ctrlPr>
                                  </m:sSubPr>
                                  <m:e>
                                    <m:r>
                                      <a:rPr kumimoji="1" lang="en-US" altLang="ja-JP" b="1" i="1" smtClean="0">
                                        <a:latin typeface="Cambria Math"/>
                                      </a:rPr>
                                      <m:t>𝒇</m:t>
                                    </m:r>
                                  </m:e>
                                  <m:sub>
                                    <m:r>
                                      <a:rPr kumimoji="1" lang="en-US" altLang="ja-JP" b="1" i="1" smtClean="0">
                                        <a:latin typeface="Cambria Math"/>
                                      </a:rPr>
                                      <m:t>𝒃𝒘</m:t>
                                    </m:r>
                                  </m:sub>
                                </m:sSub>
                              </m:oMath>
                            </m:oMathPara>
                          </a14:m>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ja-JP" b="1" i="1" smtClean="0">
                                    <a:latin typeface="Cambria Math"/>
                                  </a:rPr>
                                  <m:t>𝑵</m:t>
                                </m:r>
                              </m:oMath>
                            </m:oMathPara>
                          </a14:m>
                          <a:endParaRPr kumimoji="1" lang="ja-JP" altLang="en-US" dirty="0"/>
                        </a:p>
                      </a:txBody>
                      <a:tcPr/>
                    </a:tc>
                  </a:tr>
                  <a:tr h="370840">
                    <a:tc rowSpan="2">
                      <a:txBody>
                        <a:bodyPr/>
                        <a:lstStyle/>
                        <a:p>
                          <a:pPr algn="ctr"/>
                          <a:r>
                            <a:rPr lang="en-US" sz="1800" dirty="0" smtClean="0"/>
                            <a:t>174 – 216</a:t>
                          </a:r>
                          <a:endParaRPr lang="en-US" sz="1800" dirty="0"/>
                        </a:p>
                      </a:txBody>
                      <a:tcPr marT="45728" marB="45728"/>
                    </a:tc>
                    <a:tc>
                      <a:txBody>
                        <a:bodyPr/>
                        <a:lstStyle/>
                        <a:p>
                          <a:pPr algn="ctr"/>
                          <a:r>
                            <a:rPr kumimoji="1" lang="en-US" altLang="ja-JP" dirty="0" smtClean="0">
                              <a:solidFill>
                                <a:schemeClr val="tx1"/>
                              </a:solidFill>
                            </a:rPr>
                            <a:t>DSSS</a:t>
                          </a:r>
                          <a:endParaRPr kumimoji="1" lang="ja-JP" altLang="en-US" dirty="0">
                            <a:solidFill>
                              <a:schemeClr val="tx1"/>
                            </a:solidFill>
                          </a:endParaRPr>
                        </a:p>
                      </a:txBody>
                      <a:tcPr/>
                    </a:tc>
                    <a:tc>
                      <a:txBody>
                        <a:bodyPr/>
                        <a:lstStyle/>
                        <a:p>
                          <a:pPr algn="ctr"/>
                          <a:r>
                            <a:rPr kumimoji="1" lang="en-US" altLang="ja-JP" dirty="0" smtClean="0">
                              <a:solidFill>
                                <a:schemeClr val="tx1"/>
                              </a:solidFill>
                            </a:rPr>
                            <a:t>175</a:t>
                          </a:r>
                          <a:endParaRPr kumimoji="1" lang="ja-JP" altLang="en-US" dirty="0">
                            <a:solidFill>
                              <a:schemeClr val="tx1"/>
                            </a:solidFill>
                          </a:endParaRPr>
                        </a:p>
                      </a:txBody>
                      <a:tcPr/>
                    </a:tc>
                    <a:tc>
                      <a:txBody>
                        <a:bodyPr/>
                        <a:lstStyle/>
                        <a:p>
                          <a:pPr algn="ctr"/>
                          <a:r>
                            <a:rPr kumimoji="1" lang="en-US" altLang="ja-JP" dirty="0" smtClean="0">
                              <a:solidFill>
                                <a:schemeClr val="tx1"/>
                              </a:solidFill>
                            </a:rPr>
                            <a:t>2.0</a:t>
                          </a:r>
                          <a:endParaRPr kumimoji="1" lang="ja-JP" altLang="en-US" dirty="0">
                            <a:solidFill>
                              <a:schemeClr val="tx1"/>
                            </a:solidFill>
                          </a:endParaRPr>
                        </a:p>
                      </a:txBody>
                      <a:tcPr/>
                    </a:tc>
                    <a:tc>
                      <a:txBody>
                        <a:bodyPr/>
                        <a:lstStyle/>
                        <a:p>
                          <a:pPr algn="ctr"/>
                          <a:r>
                            <a:rPr kumimoji="1" lang="en-US" altLang="ja-JP" dirty="0" smtClean="0">
                              <a:solidFill>
                                <a:schemeClr val="tx1"/>
                              </a:solidFill>
                            </a:rPr>
                            <a:t>0,1, … , 20</a:t>
                          </a:r>
                          <a:endParaRPr kumimoji="1" lang="ja-JP" altLang="en-US" dirty="0">
                            <a:solidFill>
                              <a:schemeClr val="tx1"/>
                            </a:solidFill>
                          </a:endParaRPr>
                        </a:p>
                      </a:txBody>
                      <a:tcPr/>
                    </a:tc>
                  </a:tr>
                  <a:tr h="370840">
                    <a:tc vMerge="1">
                      <a:txBody>
                        <a:bodyPr/>
                        <a:lstStyle/>
                        <a:p>
                          <a:pPr algn="ctr"/>
                          <a:endParaRPr lang="en-US" sz="1800" dirty="0"/>
                        </a:p>
                      </a:txBody>
                      <a:tcPr marT="45728" marB="45728"/>
                    </a:tc>
                    <a:tc>
                      <a:txBody>
                        <a:bodyPr/>
                        <a:lstStyle/>
                        <a:p>
                          <a:pPr algn="ctr"/>
                          <a:r>
                            <a:rPr kumimoji="1" lang="en-US" altLang="ja-JP" dirty="0" smtClean="0"/>
                            <a:t>FSK</a:t>
                          </a:r>
                          <a:endParaRPr kumimoji="1" lang="ja-JP" altLang="en-US" dirty="0"/>
                        </a:p>
                      </a:txBody>
                      <a:tcPr/>
                    </a:tc>
                    <a:tc>
                      <a:txBody>
                        <a:bodyPr/>
                        <a:lstStyle/>
                        <a:p>
                          <a:pPr algn="ctr"/>
                          <a:r>
                            <a:rPr kumimoji="1" lang="en-US" altLang="ja-JP" dirty="0" smtClean="0"/>
                            <a:t>174.25</a:t>
                          </a:r>
                          <a:endParaRPr kumimoji="1" lang="ja-JP" altLang="en-US" dirty="0"/>
                        </a:p>
                      </a:txBody>
                      <a:tcPr/>
                    </a:tc>
                    <a:tc>
                      <a:txBody>
                        <a:bodyPr/>
                        <a:lstStyle/>
                        <a:p>
                          <a:pPr algn="ctr"/>
                          <a:r>
                            <a:rPr kumimoji="1" lang="en-US" altLang="ja-JP" dirty="0" smtClean="0"/>
                            <a:t>0.5</a:t>
                          </a:r>
                          <a:endParaRPr kumimoji="1" lang="ja-JP" altLang="en-US" dirty="0"/>
                        </a:p>
                      </a:txBody>
                      <a:tcPr/>
                    </a:tc>
                    <a:tc>
                      <a:txBody>
                        <a:bodyPr/>
                        <a:lstStyle/>
                        <a:p>
                          <a:pPr algn="ctr"/>
                          <a:r>
                            <a:rPr kumimoji="1" lang="en-US" altLang="ja-JP" dirty="0" smtClean="0"/>
                            <a:t>0,1,</a:t>
                          </a:r>
                          <a:r>
                            <a:rPr kumimoji="1" lang="en-US" altLang="ja-JP" baseline="0" dirty="0" smtClean="0"/>
                            <a:t> … ,83</a:t>
                          </a:r>
                          <a:endParaRPr kumimoji="1" lang="ja-JP" altLang="en-US" dirty="0"/>
                        </a:p>
                      </a:txBody>
                      <a:tcPr/>
                    </a:tc>
                  </a:tr>
                  <a:tr h="370840">
                    <a:tc rowSpan="2">
                      <a:txBody>
                        <a:bodyPr/>
                        <a:lstStyle/>
                        <a:p>
                          <a:pPr algn="ctr"/>
                          <a:r>
                            <a:rPr lang="en-US" altLang="ja-JP" sz="1800" dirty="0" smtClean="0"/>
                            <a:t>407-425</a:t>
                          </a:r>
                          <a:endParaRPr lang="en-US" sz="1800" dirty="0"/>
                        </a:p>
                      </a:txBody>
                      <a:tcPr marT="45728" marB="45728"/>
                    </a:tc>
                    <a:tc>
                      <a:txBody>
                        <a:bodyPr/>
                        <a:lstStyle/>
                        <a:p>
                          <a:pPr algn="ctr"/>
                          <a:r>
                            <a:rPr kumimoji="1" lang="en-US" altLang="ja-JP" dirty="0" smtClean="0"/>
                            <a:t>DSSS</a:t>
                          </a:r>
                          <a:endParaRPr kumimoji="1" lang="ja-JP" altLang="en-US" dirty="0"/>
                        </a:p>
                      </a:txBody>
                      <a:tcPr/>
                    </a:tc>
                    <a:tc>
                      <a:txBody>
                        <a:bodyPr/>
                        <a:lstStyle/>
                        <a:p>
                          <a:pPr algn="ctr"/>
                          <a:r>
                            <a:rPr kumimoji="1" lang="en-US" altLang="ja-JP" dirty="0" smtClean="0"/>
                            <a:t>408</a:t>
                          </a:r>
                          <a:endParaRPr kumimoji="1" lang="ja-JP" altLang="en-US" dirty="0"/>
                        </a:p>
                      </a:txBody>
                      <a:tcPr/>
                    </a:tc>
                    <a:tc>
                      <a:txBody>
                        <a:bodyPr/>
                        <a:lstStyle/>
                        <a:p>
                          <a:pPr algn="ctr"/>
                          <a:r>
                            <a:rPr kumimoji="1" lang="en-US" altLang="ja-JP" dirty="0" smtClean="0"/>
                            <a:t>2.0</a:t>
                          </a:r>
                          <a:endParaRPr kumimoji="1" lang="ja-JP" altLang="en-US" dirty="0"/>
                        </a:p>
                      </a:txBody>
                      <a:tcPr/>
                    </a:tc>
                    <a:tc>
                      <a:txBody>
                        <a:bodyPr/>
                        <a:lstStyle/>
                        <a:p>
                          <a:pPr algn="ctr"/>
                          <a:r>
                            <a:rPr kumimoji="1" lang="en-US" altLang="ja-JP" dirty="0" smtClean="0"/>
                            <a:t>0,1,…, 8</a:t>
                          </a:r>
                          <a:endParaRPr kumimoji="1" lang="ja-JP" altLang="en-US" dirty="0"/>
                        </a:p>
                      </a:txBody>
                      <a:tcPr/>
                    </a:tc>
                  </a:tr>
                  <a:tr h="370840">
                    <a:tc vMerge="1">
                      <a:txBody>
                        <a:bodyPr/>
                        <a:lstStyle/>
                        <a:p>
                          <a:pPr algn="ctr"/>
                          <a:endParaRPr lang="en-US" sz="1800" dirty="0"/>
                        </a:p>
                      </a:txBody>
                      <a:tcPr marT="45728" marB="45728"/>
                    </a:tc>
                    <a:tc>
                      <a:txBody>
                        <a:bodyPr/>
                        <a:lstStyle/>
                        <a:p>
                          <a:pPr algn="ctr"/>
                          <a:r>
                            <a:rPr kumimoji="1" lang="en-US" altLang="ja-JP" dirty="0" smtClean="0"/>
                            <a:t>FSK</a:t>
                          </a:r>
                          <a:endParaRPr kumimoji="1" lang="ja-JP" altLang="en-US" dirty="0"/>
                        </a:p>
                      </a:txBody>
                      <a:tcPr/>
                    </a:tc>
                    <a:tc>
                      <a:txBody>
                        <a:bodyPr/>
                        <a:lstStyle/>
                        <a:p>
                          <a:pPr algn="ctr"/>
                          <a:r>
                            <a:rPr kumimoji="1" lang="en-US" altLang="ja-JP" dirty="0" smtClean="0"/>
                            <a:t>407.25</a:t>
                          </a:r>
                          <a:endParaRPr kumimoji="1" lang="ja-JP" altLang="en-US" dirty="0"/>
                        </a:p>
                      </a:txBody>
                      <a:tcPr/>
                    </a:tc>
                    <a:tc>
                      <a:txBody>
                        <a:bodyPr/>
                        <a:lstStyle/>
                        <a:p>
                          <a:pPr algn="ctr"/>
                          <a:r>
                            <a:rPr kumimoji="1" lang="en-US" altLang="ja-JP" dirty="0" smtClean="0"/>
                            <a:t>0.5</a:t>
                          </a:r>
                          <a:endParaRPr kumimoji="1" lang="ja-JP" altLang="en-US" dirty="0"/>
                        </a:p>
                      </a:txBody>
                      <a:tcPr/>
                    </a:tc>
                    <a:tc>
                      <a:txBody>
                        <a:bodyPr/>
                        <a:lstStyle/>
                        <a:p>
                          <a:pPr algn="ctr"/>
                          <a:r>
                            <a:rPr kumimoji="1" lang="en-US" altLang="ja-JP" dirty="0" smtClean="0"/>
                            <a:t>0,1,…, 35</a:t>
                          </a:r>
                          <a:endParaRPr kumimoji="1" lang="ja-JP" altLang="en-US" dirty="0"/>
                        </a:p>
                      </a:txBody>
                      <a:tcPr/>
                    </a:tc>
                  </a:tr>
                  <a:tr h="370840">
                    <a:tc rowSpan="2">
                      <a:txBody>
                        <a:bodyPr/>
                        <a:lstStyle/>
                        <a:p>
                          <a:pPr algn="ctr"/>
                          <a:r>
                            <a:rPr lang="en-US" altLang="ja-JP" sz="1800" dirty="0" smtClean="0"/>
                            <a:t>608-630</a:t>
                          </a:r>
                          <a:endParaRPr lang="en-US" sz="1800" dirty="0"/>
                        </a:p>
                      </a:txBody>
                      <a:tcPr marT="45728" marB="45728"/>
                    </a:tc>
                    <a:tc>
                      <a:txBody>
                        <a:bodyPr/>
                        <a:lstStyle/>
                        <a:p>
                          <a:pPr algn="ctr"/>
                          <a:r>
                            <a:rPr kumimoji="1" lang="en-US" altLang="ja-JP" dirty="0" smtClean="0"/>
                            <a:t>DSSS</a:t>
                          </a:r>
                          <a:endParaRPr kumimoji="1" lang="ja-JP" altLang="en-US" dirty="0"/>
                        </a:p>
                      </a:txBody>
                      <a:tcPr/>
                    </a:tc>
                    <a:tc>
                      <a:txBody>
                        <a:bodyPr/>
                        <a:lstStyle/>
                        <a:p>
                          <a:pPr algn="ctr"/>
                          <a:r>
                            <a:rPr kumimoji="1" lang="en-US" altLang="ja-JP" dirty="0" smtClean="0"/>
                            <a:t>609</a:t>
                          </a:r>
                          <a:endParaRPr kumimoji="1" lang="ja-JP" altLang="en-US" dirty="0"/>
                        </a:p>
                      </a:txBody>
                      <a:tcPr/>
                    </a:tc>
                    <a:tc>
                      <a:txBody>
                        <a:bodyPr/>
                        <a:lstStyle/>
                        <a:p>
                          <a:pPr algn="ctr"/>
                          <a:r>
                            <a:rPr kumimoji="1" lang="en-US" altLang="ja-JP" dirty="0" smtClean="0"/>
                            <a:t>2.0</a:t>
                          </a:r>
                          <a:endParaRPr kumimoji="1" lang="ja-JP" altLang="en-US" dirty="0"/>
                        </a:p>
                      </a:txBody>
                      <a:tcPr/>
                    </a:tc>
                    <a:tc>
                      <a:txBody>
                        <a:bodyPr/>
                        <a:lstStyle/>
                        <a:p>
                          <a:pPr algn="ctr"/>
                          <a:r>
                            <a:rPr kumimoji="1" lang="en-US" altLang="ja-JP" dirty="0" smtClean="0"/>
                            <a:t>0,1,…, 10</a:t>
                          </a:r>
                          <a:endParaRPr kumimoji="1" lang="ja-JP" altLang="en-US" dirty="0"/>
                        </a:p>
                      </a:txBody>
                      <a:tcPr/>
                    </a:tc>
                  </a:tr>
                  <a:tr h="370840">
                    <a:tc vMerge="1">
                      <a:txBody>
                        <a:bodyPr/>
                        <a:lstStyle/>
                        <a:p>
                          <a:pPr algn="ctr"/>
                          <a:endParaRPr lang="en-US" sz="1800" dirty="0"/>
                        </a:p>
                      </a:txBody>
                      <a:tcPr marT="45728" marB="45728"/>
                    </a:tc>
                    <a:tc>
                      <a:txBody>
                        <a:bodyPr/>
                        <a:lstStyle/>
                        <a:p>
                          <a:pPr algn="ctr"/>
                          <a:r>
                            <a:rPr kumimoji="1" lang="en-US" altLang="ja-JP" dirty="0" smtClean="0"/>
                            <a:t>FSK</a:t>
                          </a:r>
                          <a:endParaRPr kumimoji="1" lang="ja-JP" altLang="en-US" dirty="0"/>
                        </a:p>
                      </a:txBody>
                      <a:tcPr/>
                    </a:tc>
                    <a:tc>
                      <a:txBody>
                        <a:bodyPr/>
                        <a:lstStyle/>
                        <a:p>
                          <a:pPr algn="ctr"/>
                          <a:r>
                            <a:rPr kumimoji="1" lang="en-US" altLang="ja-JP" dirty="0" smtClean="0"/>
                            <a:t>608.25</a:t>
                          </a:r>
                          <a:endParaRPr kumimoji="1" lang="ja-JP" altLang="en-US" dirty="0"/>
                        </a:p>
                      </a:txBody>
                      <a:tcPr/>
                    </a:tc>
                    <a:tc>
                      <a:txBody>
                        <a:bodyPr/>
                        <a:lstStyle/>
                        <a:p>
                          <a:pPr algn="ctr"/>
                          <a:r>
                            <a:rPr kumimoji="1" lang="en-US" altLang="ja-JP" dirty="0" smtClean="0"/>
                            <a:t>0.5</a:t>
                          </a:r>
                          <a:endParaRPr kumimoji="1" lang="ja-JP" altLang="en-US" dirty="0"/>
                        </a:p>
                      </a:txBody>
                      <a:tcPr/>
                    </a:tc>
                    <a:tc>
                      <a:txBody>
                        <a:bodyPr/>
                        <a:lstStyle/>
                        <a:p>
                          <a:pPr algn="ctr"/>
                          <a:r>
                            <a:rPr kumimoji="1" lang="en-US" altLang="ja-JP" dirty="0" smtClean="0"/>
                            <a:t>0,1,…, 43</a:t>
                          </a:r>
                          <a:endParaRPr kumimoji="1" lang="ja-JP" altLang="en-US" dirty="0"/>
                        </a:p>
                      </a:txBody>
                      <a:tcPr/>
                    </a:tc>
                  </a:tr>
                </a:tbl>
              </a:graphicData>
            </a:graphic>
          </p:graphicFrame>
        </mc:Choice>
        <mc:Fallback>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227001072"/>
                  </p:ext>
                </p:extLst>
              </p:nvPr>
            </p:nvGraphicFramePr>
            <p:xfrm>
              <a:off x="719572" y="3392996"/>
              <a:ext cx="7772400" cy="2628724"/>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403684">
                    <a:tc>
                      <a:txBody>
                        <a:bodyPr/>
                        <a:lstStyle/>
                        <a:p>
                          <a:pPr algn="ctr"/>
                          <a:r>
                            <a:rPr kumimoji="1" lang="en-US" altLang="ja-JP" dirty="0" smtClean="0"/>
                            <a:t>Band</a:t>
                          </a:r>
                          <a:endParaRPr kumimoji="1" lang="ja-JP" altLang="en-US" dirty="0"/>
                        </a:p>
                      </a:txBody>
                      <a:tcPr/>
                    </a:tc>
                    <a:tc>
                      <a:txBody>
                        <a:bodyPr/>
                        <a:lstStyle/>
                        <a:p>
                          <a:pPr algn="ctr"/>
                          <a:r>
                            <a:rPr kumimoji="1" lang="en-US" altLang="ja-JP" dirty="0" smtClean="0"/>
                            <a:t>Modulation</a:t>
                          </a:r>
                          <a:endParaRPr kumimoji="1" lang="ja-JP" altLang="en-US" dirty="0"/>
                        </a:p>
                      </a:txBody>
                      <a:tcPr/>
                    </a:tc>
                    <a:tc>
                      <a:txBody>
                        <a:bodyPr/>
                        <a:lstStyle/>
                        <a:p>
                          <a:endParaRPr lang="ja-JP"/>
                        </a:p>
                      </a:txBody>
                      <a:tcPr>
                        <a:blipFill rotWithShape="1">
                          <a:blip r:embed="rId2"/>
                          <a:stretch>
                            <a:fillRect l="-200000" t="-7576" r="-200392" b="-575758"/>
                          </a:stretch>
                        </a:blipFill>
                      </a:tcPr>
                    </a:tc>
                    <a:tc>
                      <a:txBody>
                        <a:bodyPr/>
                        <a:lstStyle/>
                        <a:p>
                          <a:endParaRPr lang="ja-JP"/>
                        </a:p>
                      </a:txBody>
                      <a:tcPr>
                        <a:blipFill rotWithShape="1">
                          <a:blip r:embed="rId2"/>
                          <a:stretch>
                            <a:fillRect l="-300000" t="-7576" r="-100392" b="-575758"/>
                          </a:stretch>
                        </a:blipFill>
                      </a:tcPr>
                    </a:tc>
                    <a:tc>
                      <a:txBody>
                        <a:bodyPr/>
                        <a:lstStyle/>
                        <a:p>
                          <a:endParaRPr lang="ja-JP"/>
                        </a:p>
                      </a:txBody>
                      <a:tcPr>
                        <a:blipFill rotWithShape="1">
                          <a:blip r:embed="rId2"/>
                          <a:stretch>
                            <a:fillRect l="-400000" t="-7576" r="-392" b="-575758"/>
                          </a:stretch>
                        </a:blipFill>
                      </a:tcPr>
                    </a:tc>
                  </a:tr>
                  <a:tr h="370840">
                    <a:tc rowSpan="2">
                      <a:txBody>
                        <a:bodyPr/>
                        <a:lstStyle/>
                        <a:p>
                          <a:pPr algn="ctr"/>
                          <a:r>
                            <a:rPr lang="en-US" sz="1800" dirty="0" smtClean="0"/>
                            <a:t>174 – 216</a:t>
                          </a:r>
                          <a:endParaRPr lang="en-US" sz="1800" dirty="0"/>
                        </a:p>
                      </a:txBody>
                      <a:tcPr marT="45728" marB="45728"/>
                    </a:tc>
                    <a:tc>
                      <a:txBody>
                        <a:bodyPr/>
                        <a:lstStyle/>
                        <a:p>
                          <a:pPr algn="ctr"/>
                          <a:r>
                            <a:rPr kumimoji="1" lang="en-US" altLang="ja-JP" dirty="0" smtClean="0">
                              <a:solidFill>
                                <a:schemeClr val="tx1"/>
                              </a:solidFill>
                            </a:rPr>
                            <a:t>DSSS</a:t>
                          </a:r>
                          <a:endParaRPr kumimoji="1" lang="ja-JP" altLang="en-US" dirty="0">
                            <a:solidFill>
                              <a:schemeClr val="tx1"/>
                            </a:solidFill>
                          </a:endParaRPr>
                        </a:p>
                      </a:txBody>
                      <a:tcPr/>
                    </a:tc>
                    <a:tc>
                      <a:txBody>
                        <a:bodyPr/>
                        <a:lstStyle/>
                        <a:p>
                          <a:pPr algn="ctr"/>
                          <a:r>
                            <a:rPr kumimoji="1" lang="en-US" altLang="ja-JP" dirty="0" smtClean="0">
                              <a:solidFill>
                                <a:schemeClr val="tx1"/>
                              </a:solidFill>
                            </a:rPr>
                            <a:t>175</a:t>
                          </a:r>
                          <a:endParaRPr kumimoji="1" lang="ja-JP" altLang="en-US" dirty="0">
                            <a:solidFill>
                              <a:schemeClr val="tx1"/>
                            </a:solidFill>
                          </a:endParaRPr>
                        </a:p>
                      </a:txBody>
                      <a:tcPr/>
                    </a:tc>
                    <a:tc>
                      <a:txBody>
                        <a:bodyPr/>
                        <a:lstStyle/>
                        <a:p>
                          <a:pPr algn="ctr"/>
                          <a:r>
                            <a:rPr kumimoji="1" lang="en-US" altLang="ja-JP" dirty="0" smtClean="0">
                              <a:solidFill>
                                <a:schemeClr val="tx1"/>
                              </a:solidFill>
                            </a:rPr>
                            <a:t>2.0</a:t>
                          </a:r>
                          <a:endParaRPr kumimoji="1" lang="ja-JP" altLang="en-US" dirty="0">
                            <a:solidFill>
                              <a:schemeClr val="tx1"/>
                            </a:solidFill>
                          </a:endParaRPr>
                        </a:p>
                      </a:txBody>
                      <a:tcPr/>
                    </a:tc>
                    <a:tc>
                      <a:txBody>
                        <a:bodyPr/>
                        <a:lstStyle/>
                        <a:p>
                          <a:pPr algn="ctr"/>
                          <a:r>
                            <a:rPr kumimoji="1" lang="en-US" altLang="ja-JP" dirty="0" smtClean="0">
                              <a:solidFill>
                                <a:schemeClr val="tx1"/>
                              </a:solidFill>
                            </a:rPr>
                            <a:t>0,1, … , 20</a:t>
                          </a:r>
                          <a:endParaRPr kumimoji="1" lang="ja-JP" altLang="en-US" dirty="0">
                            <a:solidFill>
                              <a:schemeClr val="tx1"/>
                            </a:solidFill>
                          </a:endParaRPr>
                        </a:p>
                      </a:txBody>
                      <a:tcPr/>
                    </a:tc>
                  </a:tr>
                  <a:tr h="370840">
                    <a:tc vMerge="1">
                      <a:txBody>
                        <a:bodyPr/>
                        <a:lstStyle/>
                        <a:p>
                          <a:pPr algn="ctr"/>
                          <a:endParaRPr lang="en-US" sz="1800" dirty="0"/>
                        </a:p>
                      </a:txBody>
                      <a:tcPr marT="45728" marB="45728"/>
                    </a:tc>
                    <a:tc>
                      <a:txBody>
                        <a:bodyPr/>
                        <a:lstStyle/>
                        <a:p>
                          <a:pPr algn="ctr"/>
                          <a:r>
                            <a:rPr kumimoji="1" lang="en-US" altLang="ja-JP" dirty="0" smtClean="0"/>
                            <a:t>FSK</a:t>
                          </a:r>
                          <a:endParaRPr kumimoji="1" lang="ja-JP" altLang="en-US" dirty="0"/>
                        </a:p>
                      </a:txBody>
                      <a:tcPr/>
                    </a:tc>
                    <a:tc>
                      <a:txBody>
                        <a:bodyPr/>
                        <a:lstStyle/>
                        <a:p>
                          <a:pPr algn="ctr"/>
                          <a:r>
                            <a:rPr kumimoji="1" lang="en-US" altLang="ja-JP" dirty="0" smtClean="0"/>
                            <a:t>174.25</a:t>
                          </a:r>
                          <a:endParaRPr kumimoji="1" lang="ja-JP" altLang="en-US" dirty="0"/>
                        </a:p>
                      </a:txBody>
                      <a:tcPr/>
                    </a:tc>
                    <a:tc>
                      <a:txBody>
                        <a:bodyPr/>
                        <a:lstStyle/>
                        <a:p>
                          <a:pPr algn="ctr"/>
                          <a:r>
                            <a:rPr kumimoji="1" lang="en-US" altLang="ja-JP" dirty="0" smtClean="0"/>
                            <a:t>0.5</a:t>
                          </a:r>
                          <a:endParaRPr kumimoji="1" lang="ja-JP" altLang="en-US" dirty="0"/>
                        </a:p>
                      </a:txBody>
                      <a:tcPr/>
                    </a:tc>
                    <a:tc>
                      <a:txBody>
                        <a:bodyPr/>
                        <a:lstStyle/>
                        <a:p>
                          <a:pPr algn="ctr"/>
                          <a:r>
                            <a:rPr kumimoji="1" lang="en-US" altLang="ja-JP" dirty="0" smtClean="0"/>
                            <a:t>0,1,</a:t>
                          </a:r>
                          <a:r>
                            <a:rPr kumimoji="1" lang="en-US" altLang="ja-JP" baseline="0" dirty="0" smtClean="0"/>
                            <a:t> … ,83</a:t>
                          </a:r>
                          <a:endParaRPr kumimoji="1" lang="ja-JP" altLang="en-US" dirty="0"/>
                        </a:p>
                      </a:txBody>
                      <a:tcPr/>
                    </a:tc>
                  </a:tr>
                  <a:tr h="370840">
                    <a:tc rowSpan="2">
                      <a:txBody>
                        <a:bodyPr/>
                        <a:lstStyle/>
                        <a:p>
                          <a:pPr algn="ctr"/>
                          <a:r>
                            <a:rPr lang="en-US" altLang="ja-JP" sz="1800" dirty="0" smtClean="0"/>
                            <a:t>407-425</a:t>
                          </a:r>
                          <a:endParaRPr lang="en-US" sz="1800" dirty="0"/>
                        </a:p>
                      </a:txBody>
                      <a:tcPr marT="45728" marB="45728"/>
                    </a:tc>
                    <a:tc>
                      <a:txBody>
                        <a:bodyPr/>
                        <a:lstStyle/>
                        <a:p>
                          <a:pPr algn="ctr"/>
                          <a:r>
                            <a:rPr kumimoji="1" lang="en-US" altLang="ja-JP" dirty="0" smtClean="0"/>
                            <a:t>DSSS</a:t>
                          </a:r>
                          <a:endParaRPr kumimoji="1" lang="ja-JP" altLang="en-US" dirty="0"/>
                        </a:p>
                      </a:txBody>
                      <a:tcPr/>
                    </a:tc>
                    <a:tc>
                      <a:txBody>
                        <a:bodyPr/>
                        <a:lstStyle/>
                        <a:p>
                          <a:pPr algn="ctr"/>
                          <a:r>
                            <a:rPr kumimoji="1" lang="en-US" altLang="ja-JP" dirty="0" smtClean="0"/>
                            <a:t>408</a:t>
                          </a:r>
                          <a:endParaRPr kumimoji="1" lang="ja-JP" altLang="en-US" dirty="0"/>
                        </a:p>
                      </a:txBody>
                      <a:tcPr/>
                    </a:tc>
                    <a:tc>
                      <a:txBody>
                        <a:bodyPr/>
                        <a:lstStyle/>
                        <a:p>
                          <a:pPr algn="ctr"/>
                          <a:r>
                            <a:rPr kumimoji="1" lang="en-US" altLang="ja-JP" dirty="0" smtClean="0"/>
                            <a:t>2.0</a:t>
                          </a:r>
                          <a:endParaRPr kumimoji="1" lang="ja-JP" altLang="en-US" dirty="0"/>
                        </a:p>
                      </a:txBody>
                      <a:tcPr/>
                    </a:tc>
                    <a:tc>
                      <a:txBody>
                        <a:bodyPr/>
                        <a:lstStyle/>
                        <a:p>
                          <a:pPr algn="ctr"/>
                          <a:r>
                            <a:rPr kumimoji="1" lang="en-US" altLang="ja-JP" dirty="0" smtClean="0"/>
                            <a:t>0,1,…, 8</a:t>
                          </a:r>
                          <a:endParaRPr kumimoji="1" lang="ja-JP" altLang="en-US" dirty="0"/>
                        </a:p>
                      </a:txBody>
                      <a:tcPr/>
                    </a:tc>
                  </a:tr>
                  <a:tr h="370840">
                    <a:tc vMerge="1">
                      <a:txBody>
                        <a:bodyPr/>
                        <a:lstStyle/>
                        <a:p>
                          <a:pPr algn="ctr"/>
                          <a:endParaRPr lang="en-US" sz="1800" dirty="0"/>
                        </a:p>
                      </a:txBody>
                      <a:tcPr marT="45728" marB="45728"/>
                    </a:tc>
                    <a:tc>
                      <a:txBody>
                        <a:bodyPr/>
                        <a:lstStyle/>
                        <a:p>
                          <a:pPr algn="ctr"/>
                          <a:r>
                            <a:rPr kumimoji="1" lang="en-US" altLang="ja-JP" dirty="0" smtClean="0"/>
                            <a:t>FSK</a:t>
                          </a:r>
                          <a:endParaRPr kumimoji="1" lang="ja-JP" altLang="en-US" dirty="0"/>
                        </a:p>
                      </a:txBody>
                      <a:tcPr/>
                    </a:tc>
                    <a:tc>
                      <a:txBody>
                        <a:bodyPr/>
                        <a:lstStyle/>
                        <a:p>
                          <a:pPr algn="ctr"/>
                          <a:r>
                            <a:rPr kumimoji="1" lang="en-US" altLang="ja-JP" dirty="0" smtClean="0"/>
                            <a:t>407.25</a:t>
                          </a:r>
                          <a:endParaRPr kumimoji="1" lang="ja-JP" altLang="en-US" dirty="0"/>
                        </a:p>
                      </a:txBody>
                      <a:tcPr/>
                    </a:tc>
                    <a:tc>
                      <a:txBody>
                        <a:bodyPr/>
                        <a:lstStyle/>
                        <a:p>
                          <a:pPr algn="ctr"/>
                          <a:r>
                            <a:rPr kumimoji="1" lang="en-US" altLang="ja-JP" dirty="0" smtClean="0"/>
                            <a:t>0.5</a:t>
                          </a:r>
                          <a:endParaRPr kumimoji="1" lang="ja-JP" altLang="en-US" dirty="0"/>
                        </a:p>
                      </a:txBody>
                      <a:tcPr/>
                    </a:tc>
                    <a:tc>
                      <a:txBody>
                        <a:bodyPr/>
                        <a:lstStyle/>
                        <a:p>
                          <a:pPr algn="ctr"/>
                          <a:r>
                            <a:rPr kumimoji="1" lang="en-US" altLang="ja-JP" dirty="0" smtClean="0"/>
                            <a:t>0,1,…, 35</a:t>
                          </a:r>
                          <a:endParaRPr kumimoji="1" lang="ja-JP" altLang="en-US" dirty="0"/>
                        </a:p>
                      </a:txBody>
                      <a:tcPr/>
                    </a:tc>
                  </a:tr>
                  <a:tr h="370840">
                    <a:tc rowSpan="2">
                      <a:txBody>
                        <a:bodyPr/>
                        <a:lstStyle/>
                        <a:p>
                          <a:pPr algn="ctr"/>
                          <a:r>
                            <a:rPr lang="en-US" altLang="ja-JP" sz="1800" dirty="0" smtClean="0"/>
                            <a:t>608-630</a:t>
                          </a:r>
                          <a:endParaRPr lang="en-US" sz="1800" dirty="0"/>
                        </a:p>
                      </a:txBody>
                      <a:tcPr marT="45728" marB="45728"/>
                    </a:tc>
                    <a:tc>
                      <a:txBody>
                        <a:bodyPr/>
                        <a:lstStyle/>
                        <a:p>
                          <a:pPr algn="ctr"/>
                          <a:r>
                            <a:rPr kumimoji="1" lang="en-US" altLang="ja-JP" dirty="0" smtClean="0"/>
                            <a:t>DSSS</a:t>
                          </a:r>
                          <a:endParaRPr kumimoji="1" lang="ja-JP" altLang="en-US" dirty="0"/>
                        </a:p>
                      </a:txBody>
                      <a:tcPr/>
                    </a:tc>
                    <a:tc>
                      <a:txBody>
                        <a:bodyPr/>
                        <a:lstStyle/>
                        <a:p>
                          <a:pPr algn="ctr"/>
                          <a:r>
                            <a:rPr kumimoji="1" lang="en-US" altLang="ja-JP" dirty="0" smtClean="0"/>
                            <a:t>609</a:t>
                          </a:r>
                          <a:endParaRPr kumimoji="1" lang="ja-JP" altLang="en-US" dirty="0"/>
                        </a:p>
                      </a:txBody>
                      <a:tcPr/>
                    </a:tc>
                    <a:tc>
                      <a:txBody>
                        <a:bodyPr/>
                        <a:lstStyle/>
                        <a:p>
                          <a:pPr algn="ctr"/>
                          <a:r>
                            <a:rPr kumimoji="1" lang="en-US" altLang="ja-JP" dirty="0" smtClean="0"/>
                            <a:t>2.0</a:t>
                          </a:r>
                          <a:endParaRPr kumimoji="1" lang="ja-JP" altLang="en-US" dirty="0"/>
                        </a:p>
                      </a:txBody>
                      <a:tcPr/>
                    </a:tc>
                    <a:tc>
                      <a:txBody>
                        <a:bodyPr/>
                        <a:lstStyle/>
                        <a:p>
                          <a:pPr algn="ctr"/>
                          <a:r>
                            <a:rPr kumimoji="1" lang="en-US" altLang="ja-JP" dirty="0" smtClean="0"/>
                            <a:t>0,1,…, 10</a:t>
                          </a:r>
                          <a:endParaRPr kumimoji="1" lang="ja-JP" altLang="en-US" dirty="0"/>
                        </a:p>
                      </a:txBody>
                      <a:tcPr/>
                    </a:tc>
                  </a:tr>
                  <a:tr h="370840">
                    <a:tc vMerge="1">
                      <a:txBody>
                        <a:bodyPr/>
                        <a:lstStyle/>
                        <a:p>
                          <a:pPr algn="ctr"/>
                          <a:endParaRPr lang="en-US" sz="1800" dirty="0"/>
                        </a:p>
                      </a:txBody>
                      <a:tcPr marT="45728" marB="45728"/>
                    </a:tc>
                    <a:tc>
                      <a:txBody>
                        <a:bodyPr/>
                        <a:lstStyle/>
                        <a:p>
                          <a:pPr algn="ctr"/>
                          <a:r>
                            <a:rPr kumimoji="1" lang="en-US" altLang="ja-JP" dirty="0" smtClean="0"/>
                            <a:t>FSK</a:t>
                          </a:r>
                          <a:endParaRPr kumimoji="1" lang="ja-JP" altLang="en-US" dirty="0"/>
                        </a:p>
                      </a:txBody>
                      <a:tcPr/>
                    </a:tc>
                    <a:tc>
                      <a:txBody>
                        <a:bodyPr/>
                        <a:lstStyle/>
                        <a:p>
                          <a:pPr algn="ctr"/>
                          <a:r>
                            <a:rPr kumimoji="1" lang="en-US" altLang="ja-JP" dirty="0" smtClean="0"/>
                            <a:t>608.25</a:t>
                          </a:r>
                          <a:endParaRPr kumimoji="1" lang="ja-JP" altLang="en-US" dirty="0"/>
                        </a:p>
                      </a:txBody>
                      <a:tcPr/>
                    </a:tc>
                    <a:tc>
                      <a:txBody>
                        <a:bodyPr/>
                        <a:lstStyle/>
                        <a:p>
                          <a:pPr algn="ctr"/>
                          <a:r>
                            <a:rPr kumimoji="1" lang="en-US" altLang="ja-JP" dirty="0" smtClean="0"/>
                            <a:t>0.5</a:t>
                          </a:r>
                          <a:endParaRPr kumimoji="1" lang="ja-JP" altLang="en-US" dirty="0"/>
                        </a:p>
                      </a:txBody>
                      <a:tcPr/>
                    </a:tc>
                    <a:tc>
                      <a:txBody>
                        <a:bodyPr/>
                        <a:lstStyle/>
                        <a:p>
                          <a:pPr algn="ctr"/>
                          <a:r>
                            <a:rPr kumimoji="1" lang="en-US" altLang="ja-JP" dirty="0" smtClean="0"/>
                            <a:t>0,1,…, 43</a:t>
                          </a:r>
                          <a:endParaRPr kumimoji="1" lang="ja-JP" altLang="en-US" dirty="0"/>
                        </a:p>
                      </a:txBody>
                      <a:tcPr/>
                    </a:tc>
                  </a:tr>
                </a:tbl>
              </a:graphicData>
            </a:graphic>
          </p:graphicFrame>
        </mc:Fallback>
      </mc:AlternateContent>
      <mc:AlternateContent xmlns:mc="http://schemas.openxmlformats.org/markup-compatibility/2006" xmlns:a14="http://schemas.microsoft.com/office/drawing/2010/main">
        <mc:Choice Requires="a14">
          <p:sp>
            <p:nvSpPr>
              <p:cNvPr id="5" name="正方形/長方形 4"/>
              <p:cNvSpPr/>
              <p:nvPr/>
            </p:nvSpPr>
            <p:spPr>
              <a:xfrm>
                <a:off x="1561373" y="2725600"/>
                <a:ext cx="6660740" cy="461665"/>
              </a:xfrm>
              <a:prstGeom prst="rect">
                <a:avLst/>
              </a:prstGeom>
            </p:spPr>
            <p:txBody>
              <a:bodyPr wrap="square">
                <a:spAutoFit/>
              </a:bodyPr>
              <a:lstStyle/>
              <a:p>
                <a:pPr marL="857250" lvl="2" indent="0">
                  <a:buNone/>
                </a:pPr>
                <a14:m>
                  <m:oMath xmlns:m="http://schemas.openxmlformats.org/officeDocument/2006/math">
                    <m:sSub>
                      <m:sSubPr>
                        <m:ctrlPr>
                          <a:rPr lang="en-US" altLang="ja-JP" sz="2400" i="1" smtClean="0">
                            <a:solidFill>
                              <a:schemeClr val="tx1"/>
                            </a:solidFill>
                            <a:latin typeface="Cambria Math"/>
                          </a:rPr>
                        </m:ctrlPr>
                      </m:sSubPr>
                      <m:e>
                        <m:r>
                          <a:rPr lang="en-US" altLang="ja-JP" sz="2400" i="1">
                            <a:solidFill>
                              <a:schemeClr val="tx1"/>
                            </a:solidFill>
                            <a:latin typeface="Cambria Math"/>
                          </a:rPr>
                          <m:t>𝑓</m:t>
                        </m:r>
                      </m:e>
                      <m:sub>
                        <m:r>
                          <a:rPr lang="en-US" altLang="ja-JP" sz="2400" i="1">
                            <a:solidFill>
                              <a:schemeClr val="tx1"/>
                            </a:solidFill>
                            <a:latin typeface="Cambria Math"/>
                          </a:rPr>
                          <m:t>𝑐</m:t>
                        </m:r>
                      </m:sub>
                    </m:sSub>
                    <m:r>
                      <a:rPr lang="en-US" altLang="ja-JP" sz="2400" i="1">
                        <a:solidFill>
                          <a:schemeClr val="tx1"/>
                        </a:solidFill>
                        <a:latin typeface="Cambria Math"/>
                      </a:rPr>
                      <m:t>=</m:t>
                    </m:r>
                    <m:sSub>
                      <m:sSubPr>
                        <m:ctrlPr>
                          <a:rPr lang="en-US" altLang="ja-JP" sz="2400" b="0" i="1" smtClean="0">
                            <a:solidFill>
                              <a:schemeClr val="tx1"/>
                            </a:solidFill>
                            <a:latin typeface="Cambria Math"/>
                          </a:rPr>
                        </m:ctrlPr>
                      </m:sSubPr>
                      <m:e>
                        <m:r>
                          <a:rPr lang="en-US" altLang="ja-JP" sz="2400" b="0" i="1" smtClean="0">
                            <a:solidFill>
                              <a:schemeClr val="tx1"/>
                            </a:solidFill>
                            <a:latin typeface="Cambria Math"/>
                          </a:rPr>
                          <m:t>𝑓</m:t>
                        </m:r>
                      </m:e>
                      <m:sub>
                        <m:r>
                          <a:rPr lang="en-US" altLang="ja-JP" sz="2400" b="0" i="1" smtClean="0">
                            <a:solidFill>
                              <a:schemeClr val="tx1"/>
                            </a:solidFill>
                            <a:latin typeface="Cambria Math"/>
                          </a:rPr>
                          <m:t>𝑠</m:t>
                        </m:r>
                      </m:sub>
                    </m:sSub>
                    <m:r>
                      <a:rPr lang="en-US" altLang="ja-JP" sz="2400" i="1">
                        <a:solidFill>
                          <a:schemeClr val="tx1"/>
                        </a:solidFill>
                        <a:latin typeface="Cambria Math"/>
                      </a:rPr>
                      <m:t>+</m:t>
                    </m:r>
                    <m:r>
                      <a:rPr lang="en-US" altLang="ja-JP" sz="2400" b="0" i="1" smtClean="0">
                        <a:solidFill>
                          <a:schemeClr val="tx1"/>
                        </a:solidFill>
                        <a:latin typeface="Cambria Math"/>
                      </a:rPr>
                      <m:t>𝑁</m:t>
                    </m:r>
                    <m:sSub>
                      <m:sSubPr>
                        <m:ctrlPr>
                          <a:rPr lang="en-US" altLang="ja-JP" sz="2400" b="0" i="1" smtClean="0">
                            <a:solidFill>
                              <a:schemeClr val="tx1"/>
                            </a:solidFill>
                            <a:latin typeface="Cambria Math"/>
                          </a:rPr>
                        </m:ctrlPr>
                      </m:sSubPr>
                      <m:e>
                        <m:r>
                          <a:rPr lang="en-US" altLang="ja-JP" sz="2400" b="0" i="1" smtClean="0">
                            <a:solidFill>
                              <a:schemeClr val="tx1"/>
                            </a:solidFill>
                            <a:latin typeface="Cambria Math"/>
                          </a:rPr>
                          <m:t>𝑓</m:t>
                        </m:r>
                      </m:e>
                      <m:sub>
                        <m:r>
                          <a:rPr lang="en-US" altLang="ja-JP" sz="2400" b="0" i="1" smtClean="0">
                            <a:solidFill>
                              <a:schemeClr val="tx1"/>
                            </a:solidFill>
                            <a:latin typeface="Cambria Math"/>
                          </a:rPr>
                          <m:t>𝑏𝑤</m:t>
                        </m:r>
                      </m:sub>
                    </m:sSub>
                  </m:oMath>
                </a14:m>
                <a:r>
                  <a:rPr lang="en-US" altLang="ja-JP" sz="2400" dirty="0" smtClean="0">
                    <a:solidFill>
                      <a:schemeClr val="tx1"/>
                    </a:solidFill>
                    <a:latin typeface="Times New Roman" pitchFamily="18" charset="0"/>
                    <a:cs typeface="Times New Roman" pitchFamily="18" charset="0"/>
                  </a:rPr>
                  <a:t> (MHz)</a:t>
                </a:r>
                <a:endParaRPr lang="en-US" altLang="ja-JP" sz="2400" dirty="0">
                  <a:solidFill>
                    <a:schemeClr val="tx1"/>
                  </a:solidFill>
                  <a:latin typeface="Times New Roman" pitchFamily="18" charset="0"/>
                  <a:cs typeface="Times New Roman" pitchFamily="18" charset="0"/>
                </a:endParaRPr>
              </a:p>
            </p:txBody>
          </p:sp>
        </mc:Choice>
        <mc:Fallback xmlns="">
          <p:sp>
            <p:nvSpPr>
              <p:cNvPr id="5" name="正方形/長方形 4"/>
              <p:cNvSpPr>
                <a:spLocks noRot="1" noChangeAspect="1" noMove="1" noResize="1" noEditPoints="1" noAdjustHandles="1" noChangeArrowheads="1" noChangeShapeType="1" noTextEdit="1"/>
              </p:cNvSpPr>
              <p:nvPr/>
            </p:nvSpPr>
            <p:spPr>
              <a:xfrm>
                <a:off x="1561373" y="2725600"/>
                <a:ext cx="6660740" cy="461665"/>
              </a:xfrm>
              <a:prstGeom prst="rect">
                <a:avLst/>
              </a:prstGeom>
              <a:blipFill rotWithShape="1">
                <a:blip r:embed="rId3"/>
                <a:stretch>
                  <a:fillRect t="-10526" b="-28947"/>
                </a:stretch>
              </a:blipFill>
            </p:spPr>
            <p:txBody>
              <a:bodyPr/>
              <a:lstStyle/>
              <a:p>
                <a:r>
                  <a:rPr lang="ja-JP" altLang="en-US">
                    <a:noFill/>
                  </a:rPr>
                  <a:t> </a:t>
                </a:r>
              </a:p>
            </p:txBody>
          </p:sp>
        </mc:Fallback>
      </mc:AlternateContent>
      <p:sp>
        <p:nvSpPr>
          <p:cNvPr id="6" name="コンテンツ プレースホルダー 2"/>
          <p:cNvSpPr txBox="1">
            <a:spLocks/>
          </p:cNvSpPr>
          <p:nvPr/>
        </p:nvSpPr>
        <p:spPr bwMode="auto">
          <a:xfrm>
            <a:off x="251520" y="1808820"/>
            <a:ext cx="8604956" cy="7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latin typeface="+mj-lt"/>
              </a:rPr>
              <a:t>Center frequencies for each channels for each modulation schemes can be calculated as follows;  </a:t>
            </a:r>
            <a:endParaRPr lang="ja-JP" altLang="en-US" sz="2400" kern="0" dirty="0">
              <a:latin typeface="+mj-lt"/>
            </a:endParaRPr>
          </a:p>
        </p:txBody>
      </p:sp>
      <p:sp>
        <p:nvSpPr>
          <p:cNvPr id="3" name="スライド番号プレースホルダー 2"/>
          <p:cNvSpPr>
            <a:spLocks noGrp="1"/>
          </p:cNvSpPr>
          <p:nvPr>
            <p:ph type="sldNum" sz="quarter" idx="12"/>
          </p:nvPr>
        </p:nvSpPr>
        <p:spPr/>
        <p:txBody>
          <a:bodyPr/>
          <a:lstStyle/>
          <a:p>
            <a:fld id="{690A14BF-E132-4BDE-B1CB-39223ACD2D34}" type="slidenum">
              <a:rPr kumimoji="1" lang="ja-JP" altLang="en-US" smtClean="0"/>
              <a:pPr/>
              <a:t>7</a:t>
            </a:fld>
            <a:endParaRPr kumimoji="1" lang="ja-JP" altLang="en-US"/>
          </a:p>
        </p:txBody>
      </p:sp>
    </p:spTree>
    <p:extLst>
      <p:ext uri="{BB962C8B-B14F-4D97-AF65-F5344CB8AC3E}">
        <p14:creationId xmlns:p14="http://schemas.microsoft.com/office/powerpoint/2010/main" val="3611768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9"/>
          <p:cNvGraphicFramePr>
            <a:graphicFrameLocks noGrp="1"/>
          </p:cNvGraphicFramePr>
          <p:nvPr>
            <p:extLst>
              <p:ext uri="{D42A27DB-BD31-4B8C-83A1-F6EECF244321}">
                <p14:modId xmlns:p14="http://schemas.microsoft.com/office/powerpoint/2010/main" val="1739152254"/>
              </p:ext>
            </p:extLst>
          </p:nvPr>
        </p:nvGraphicFramePr>
        <p:xfrm>
          <a:off x="431540" y="4776872"/>
          <a:ext cx="8155633" cy="1676464"/>
        </p:xfrm>
        <a:graphic>
          <a:graphicData uri="http://schemas.openxmlformats.org/drawingml/2006/table">
            <a:tbl>
              <a:tblPr firstRow="1" bandRow="1">
                <a:tableStyleId>{5C22544A-7EE6-4342-B048-85BDC9FD1C3A}</a:tableStyleId>
              </a:tblPr>
              <a:tblGrid>
                <a:gridCol w="1858972"/>
                <a:gridCol w="1508223"/>
                <a:gridCol w="1543298"/>
                <a:gridCol w="1858972"/>
                <a:gridCol w="1386168"/>
              </a:tblGrid>
              <a:tr h="522879">
                <a:tc>
                  <a:txBody>
                    <a:bodyPr/>
                    <a:lstStyle/>
                    <a:p>
                      <a:pPr algn="ctr"/>
                      <a:r>
                        <a:rPr lang="en-US" sz="1600" dirty="0" smtClean="0"/>
                        <a:t>Frequency</a:t>
                      </a:r>
                      <a:r>
                        <a:rPr lang="en-US" sz="1600" baseline="0" dirty="0" smtClean="0"/>
                        <a:t> Band [MHz]</a:t>
                      </a:r>
                      <a:endParaRPr lang="en-US" sz="1600" b="1" dirty="0"/>
                    </a:p>
                  </a:txBody>
                  <a:tcPr marT="45728" marB="45728"/>
                </a:tc>
                <a:tc>
                  <a:txBody>
                    <a:bodyPr/>
                    <a:lstStyle/>
                    <a:p>
                      <a:pPr algn="ctr"/>
                      <a:r>
                        <a:rPr lang="en-US" sz="1600" dirty="0" smtClean="0"/>
                        <a:t>Modulation</a:t>
                      </a:r>
                      <a:endParaRPr lang="en-US" sz="1600" b="1" dirty="0"/>
                    </a:p>
                  </a:txBody>
                  <a:tcPr marT="45728" marB="45728"/>
                </a:tc>
                <a:tc>
                  <a:txBody>
                    <a:bodyPr/>
                    <a:lstStyle/>
                    <a:p>
                      <a:pPr algn="ctr"/>
                      <a:r>
                        <a:rPr lang="en-US" altLang="ja-JP" sz="1600" baseline="0" dirty="0" smtClean="0">
                          <a:solidFill>
                            <a:schemeClr val="bg1"/>
                          </a:solidFill>
                        </a:rPr>
                        <a:t>Symbol</a:t>
                      </a:r>
                      <a:r>
                        <a:rPr lang="en-US" sz="1600" baseline="0" dirty="0" smtClean="0">
                          <a:solidFill>
                            <a:schemeClr val="bg1"/>
                          </a:solidFill>
                        </a:rPr>
                        <a:t> Rate [</a:t>
                      </a:r>
                      <a:r>
                        <a:rPr lang="en-US" sz="1600" baseline="0" dirty="0" err="1" smtClean="0">
                          <a:solidFill>
                            <a:schemeClr val="bg1"/>
                          </a:solidFill>
                        </a:rPr>
                        <a:t>ks</a:t>
                      </a:r>
                      <a:r>
                        <a:rPr lang="en-US" sz="1600" baseline="0" dirty="0" smtClean="0">
                          <a:solidFill>
                            <a:schemeClr val="bg1"/>
                          </a:solidFill>
                        </a:rPr>
                        <a:t>/s]</a:t>
                      </a:r>
                      <a:endParaRPr lang="en-US" sz="1600" b="1" dirty="0">
                        <a:solidFill>
                          <a:schemeClr val="bg1"/>
                        </a:solidFill>
                      </a:endParaRPr>
                    </a:p>
                  </a:txBody>
                  <a:tcPr marT="45728" marB="45728"/>
                </a:tc>
                <a:tc>
                  <a:txBody>
                    <a:bodyPr/>
                    <a:lstStyle/>
                    <a:p>
                      <a:pPr algn="ctr"/>
                      <a:r>
                        <a:rPr lang="en-US" sz="1600" b="1" dirty="0" smtClean="0"/>
                        <a:t>Channel Spacing</a:t>
                      </a:r>
                    </a:p>
                    <a:p>
                      <a:pPr algn="ctr"/>
                      <a:r>
                        <a:rPr lang="en-US" sz="1600" b="1" dirty="0" smtClean="0"/>
                        <a:t>[kHz]</a:t>
                      </a:r>
                      <a:endParaRPr lang="en-US" sz="1600" b="1" dirty="0"/>
                    </a:p>
                  </a:txBody>
                  <a:tcPr marT="45728" marB="45728"/>
                </a:tc>
                <a:tc>
                  <a:txBody>
                    <a:bodyPr/>
                    <a:lstStyle/>
                    <a:p>
                      <a:pPr algn="ctr"/>
                      <a:r>
                        <a:rPr lang="en-US" sz="1600" b="1" dirty="0" smtClean="0"/>
                        <a:t>Number</a:t>
                      </a:r>
                      <a:r>
                        <a:rPr lang="en-US" sz="1600" b="1" baseline="0" dirty="0" smtClean="0"/>
                        <a:t> of Channels</a:t>
                      </a:r>
                      <a:endParaRPr lang="en-US" sz="1600" b="1" dirty="0"/>
                    </a:p>
                  </a:txBody>
                  <a:tcPr marT="45728" marB="45728"/>
                </a:tc>
              </a:tr>
              <a:tr h="306449">
                <a:tc>
                  <a:txBody>
                    <a:bodyPr/>
                    <a:lstStyle/>
                    <a:p>
                      <a:pPr algn="ctr"/>
                      <a:r>
                        <a:rPr lang="en-US" sz="1800" dirty="0" smtClean="0"/>
                        <a:t>174 – 216</a:t>
                      </a:r>
                      <a:endParaRPr lang="en-US" sz="1800" dirty="0"/>
                    </a:p>
                  </a:txBody>
                  <a:tcPr marT="45728" marB="45728"/>
                </a:tc>
                <a:tc>
                  <a:txBody>
                    <a:bodyPr/>
                    <a:lstStyle/>
                    <a:p>
                      <a:pPr algn="ctr"/>
                      <a:r>
                        <a:rPr lang="en-US" sz="1800" dirty="0" smtClean="0"/>
                        <a:t>Filtered</a:t>
                      </a:r>
                      <a:r>
                        <a:rPr lang="en-US" sz="1800" baseline="0" dirty="0" smtClean="0"/>
                        <a:t> </a:t>
                      </a:r>
                      <a:r>
                        <a:rPr lang="en-US" sz="1800" dirty="0" smtClean="0"/>
                        <a:t>FSK</a:t>
                      </a:r>
                      <a:endParaRPr lang="en-US" sz="1800" dirty="0"/>
                    </a:p>
                  </a:txBody>
                  <a:tcPr marT="45728" marB="45728"/>
                </a:tc>
                <a:tc>
                  <a:txBody>
                    <a:bodyPr/>
                    <a:lstStyle/>
                    <a:p>
                      <a:pPr algn="ctr"/>
                      <a:r>
                        <a:rPr lang="en-US" sz="1800" dirty="0" smtClean="0"/>
                        <a:t>200</a:t>
                      </a:r>
                      <a:endParaRPr lang="en-US" sz="1800" dirty="0"/>
                    </a:p>
                  </a:txBody>
                  <a:tcPr marT="45728" marB="45728"/>
                </a:tc>
                <a:tc>
                  <a:txBody>
                    <a:bodyPr/>
                    <a:lstStyle/>
                    <a:p>
                      <a:pPr algn="ctr"/>
                      <a:r>
                        <a:rPr lang="en-US" sz="1800" dirty="0" smtClean="0"/>
                        <a:t>500</a:t>
                      </a:r>
                      <a:endParaRPr lang="en-US" sz="1800" dirty="0"/>
                    </a:p>
                  </a:txBody>
                  <a:tcPr marT="45728" marB="45728"/>
                </a:tc>
                <a:tc>
                  <a:txBody>
                    <a:bodyPr/>
                    <a:lstStyle/>
                    <a:p>
                      <a:pPr algn="ctr"/>
                      <a:r>
                        <a:rPr lang="en-US" sz="1800" dirty="0" smtClean="0"/>
                        <a:t>84</a:t>
                      </a:r>
                      <a:endParaRPr lang="en-US" sz="1800" dirty="0"/>
                    </a:p>
                  </a:txBody>
                  <a:tcPr marT="45728" marB="45728"/>
                </a:tc>
              </a:tr>
              <a:tr h="306449">
                <a:tc>
                  <a:txBody>
                    <a:bodyPr/>
                    <a:lstStyle/>
                    <a:p>
                      <a:pPr algn="ctr"/>
                      <a:r>
                        <a:rPr lang="en-US" sz="1800" dirty="0" smtClean="0"/>
                        <a:t>407-425</a:t>
                      </a:r>
                      <a:endParaRPr lang="en-US" sz="1800" dirty="0"/>
                    </a:p>
                  </a:txBody>
                  <a:tcPr marT="45728" marB="45728"/>
                </a:tc>
                <a:tc>
                  <a:txBody>
                    <a:bodyPr/>
                    <a:lstStyle/>
                    <a:p>
                      <a:pPr algn="ctr"/>
                      <a:r>
                        <a:rPr lang="en-US" sz="1800" dirty="0" smtClean="0"/>
                        <a:t>Filtered</a:t>
                      </a:r>
                      <a:r>
                        <a:rPr lang="en-US" sz="1800" baseline="0" dirty="0" smtClean="0"/>
                        <a:t> </a:t>
                      </a:r>
                      <a:r>
                        <a:rPr lang="en-US" sz="1800" dirty="0" smtClean="0"/>
                        <a:t>FSK</a:t>
                      </a:r>
                      <a:endParaRPr lang="en-US" sz="1800" dirty="0"/>
                    </a:p>
                  </a:txBody>
                  <a:tcPr marT="45728" marB="45728"/>
                </a:tc>
                <a:tc>
                  <a:txBody>
                    <a:bodyPr/>
                    <a:lstStyle/>
                    <a:p>
                      <a:pPr algn="ctr"/>
                      <a:r>
                        <a:rPr lang="en-US" sz="1800" dirty="0" smtClean="0"/>
                        <a:t>200</a:t>
                      </a:r>
                      <a:endParaRPr lang="en-US" sz="1800" dirty="0"/>
                    </a:p>
                  </a:txBody>
                  <a:tcPr marT="45728" marB="45728"/>
                </a:tc>
                <a:tc>
                  <a:txBody>
                    <a:bodyPr/>
                    <a:lstStyle/>
                    <a:p>
                      <a:pPr algn="ctr"/>
                      <a:r>
                        <a:rPr lang="en-US" sz="1800" dirty="0" smtClean="0"/>
                        <a:t>500</a:t>
                      </a:r>
                      <a:endParaRPr lang="en-US" sz="1800" dirty="0"/>
                    </a:p>
                  </a:txBody>
                  <a:tcPr marT="45728" marB="45728"/>
                </a:tc>
                <a:tc>
                  <a:txBody>
                    <a:bodyPr/>
                    <a:lstStyle/>
                    <a:p>
                      <a:pPr algn="ctr"/>
                      <a:r>
                        <a:rPr lang="en-US" sz="1800" dirty="0" smtClean="0"/>
                        <a:t>36</a:t>
                      </a:r>
                      <a:endParaRPr lang="en-US" sz="1800" dirty="0"/>
                    </a:p>
                  </a:txBody>
                  <a:tcPr marT="45728" marB="45728"/>
                </a:tc>
              </a:tr>
              <a:tr h="306449">
                <a:tc>
                  <a:txBody>
                    <a:bodyPr/>
                    <a:lstStyle/>
                    <a:p>
                      <a:pPr algn="ctr"/>
                      <a:r>
                        <a:rPr lang="en-US" sz="1800" dirty="0" smtClean="0"/>
                        <a:t>608-630</a:t>
                      </a:r>
                      <a:endParaRPr lang="en-US" sz="1800" dirty="0"/>
                    </a:p>
                  </a:txBody>
                  <a:tcPr marT="45728" marB="45728"/>
                </a:tc>
                <a:tc>
                  <a:txBody>
                    <a:bodyPr/>
                    <a:lstStyle/>
                    <a:p>
                      <a:pPr algn="ctr"/>
                      <a:r>
                        <a:rPr lang="en-US" sz="1800" baseline="0" dirty="0" smtClean="0"/>
                        <a:t>Filtered FSK</a:t>
                      </a:r>
                      <a:endParaRPr lang="en-US" sz="1800" dirty="0"/>
                    </a:p>
                  </a:txBody>
                  <a:tcPr marT="45728" marB="45728"/>
                </a:tc>
                <a:tc>
                  <a:txBody>
                    <a:bodyPr/>
                    <a:lstStyle/>
                    <a:p>
                      <a:pPr algn="ctr"/>
                      <a:r>
                        <a:rPr lang="en-US" sz="1800" dirty="0" smtClean="0"/>
                        <a:t>200</a:t>
                      </a:r>
                      <a:endParaRPr lang="en-US" sz="1800" dirty="0"/>
                    </a:p>
                  </a:txBody>
                  <a:tcPr marT="45728" marB="45728"/>
                </a:tc>
                <a:tc>
                  <a:txBody>
                    <a:bodyPr/>
                    <a:lstStyle/>
                    <a:p>
                      <a:pPr algn="ctr"/>
                      <a:r>
                        <a:rPr lang="en-US" sz="1800" dirty="0" smtClean="0"/>
                        <a:t>500</a:t>
                      </a:r>
                      <a:endParaRPr lang="en-US" sz="1800" dirty="0"/>
                    </a:p>
                  </a:txBody>
                  <a:tcPr marT="45728" marB="45728"/>
                </a:tc>
                <a:tc>
                  <a:txBody>
                    <a:bodyPr/>
                    <a:lstStyle/>
                    <a:p>
                      <a:pPr algn="ctr"/>
                      <a:r>
                        <a:rPr lang="en-US" sz="1800" dirty="0" smtClean="0"/>
                        <a:t>44</a:t>
                      </a:r>
                      <a:endParaRPr lang="en-US" sz="1800" dirty="0"/>
                    </a:p>
                  </a:txBody>
                  <a:tcPr marT="45728" marB="45728"/>
                </a:tc>
              </a:tr>
            </a:tbl>
          </a:graphicData>
        </a:graphic>
      </p:graphicFrame>
      <p:sp>
        <p:nvSpPr>
          <p:cNvPr id="6" name="テキスト ボックス 5"/>
          <p:cNvSpPr txBox="1"/>
          <p:nvPr/>
        </p:nvSpPr>
        <p:spPr>
          <a:xfrm>
            <a:off x="359532" y="4299483"/>
            <a:ext cx="8604956" cy="461665"/>
          </a:xfrm>
          <a:prstGeom prst="rect">
            <a:avLst/>
          </a:prstGeom>
          <a:noFill/>
        </p:spPr>
        <p:txBody>
          <a:bodyPr wrap="square" rtlCol="0">
            <a:spAutoFit/>
          </a:bodyPr>
          <a:lstStyle/>
          <a:p>
            <a:r>
              <a:rPr lang="en-US" altLang="ja-JP" sz="2400" dirty="0" smtClean="0">
                <a:latin typeface="+mj-lt"/>
                <a:ea typeface="+mj-ea"/>
              </a:rPr>
              <a:t>Filtered FSK without considering channel overlapping</a:t>
            </a:r>
          </a:p>
        </p:txBody>
      </p:sp>
      <p:sp>
        <p:nvSpPr>
          <p:cNvPr id="2" name="タイトル 1"/>
          <p:cNvSpPr>
            <a:spLocks noGrp="1"/>
          </p:cNvSpPr>
          <p:nvPr>
            <p:ph type="title"/>
          </p:nvPr>
        </p:nvSpPr>
        <p:spPr>
          <a:xfrm>
            <a:off x="685800" y="584200"/>
            <a:ext cx="7772400" cy="792163"/>
          </a:xfrm>
        </p:spPr>
        <p:txBody>
          <a:bodyPr/>
          <a:lstStyle/>
          <a:p>
            <a:r>
              <a:rPr lang="en-US" altLang="ja-JP" dirty="0" smtClean="0"/>
              <a:t>Proposal basic PHY features</a:t>
            </a:r>
            <a:endParaRPr kumimoji="1" lang="ja-JP" altLang="en-US" dirty="0"/>
          </a:p>
        </p:txBody>
      </p:sp>
      <p:graphicFrame>
        <p:nvGraphicFramePr>
          <p:cNvPr id="8" name="Table 9"/>
          <p:cNvGraphicFramePr>
            <a:graphicFrameLocks noGrp="1"/>
          </p:cNvGraphicFramePr>
          <p:nvPr>
            <p:extLst>
              <p:ext uri="{D42A27DB-BD31-4B8C-83A1-F6EECF244321}">
                <p14:modId xmlns:p14="http://schemas.microsoft.com/office/powerpoint/2010/main" val="1376544142"/>
              </p:ext>
            </p:extLst>
          </p:nvPr>
        </p:nvGraphicFramePr>
        <p:xfrm>
          <a:off x="359532" y="1556792"/>
          <a:ext cx="8494204" cy="2743200"/>
        </p:xfrm>
        <a:graphic>
          <a:graphicData uri="http://schemas.openxmlformats.org/drawingml/2006/table">
            <a:tbl>
              <a:tblPr firstRow="1" bandRow="1">
                <a:tableStyleId>{5C22544A-7EE6-4342-B048-85BDC9FD1C3A}</a:tableStyleId>
              </a:tblPr>
              <a:tblGrid>
                <a:gridCol w="1024800"/>
                <a:gridCol w="1088851"/>
                <a:gridCol w="1024801"/>
                <a:gridCol w="1088851"/>
                <a:gridCol w="899830"/>
                <a:gridCol w="1147865"/>
                <a:gridCol w="918292"/>
                <a:gridCol w="1300914"/>
              </a:tblGrid>
              <a:tr h="465978">
                <a:tc>
                  <a:txBody>
                    <a:bodyPr/>
                    <a:lstStyle/>
                    <a:p>
                      <a:pPr algn="ctr"/>
                      <a:r>
                        <a:rPr lang="en-US" sz="1400" b="0" dirty="0" smtClean="0">
                          <a:solidFill>
                            <a:schemeClr val="accent6">
                              <a:lumMod val="75000"/>
                            </a:schemeClr>
                          </a:solidFill>
                        </a:rPr>
                        <a:t>Frequency</a:t>
                      </a:r>
                      <a:r>
                        <a:rPr lang="en-US" sz="1400" b="0" baseline="0" dirty="0" smtClean="0">
                          <a:solidFill>
                            <a:schemeClr val="accent6">
                              <a:lumMod val="75000"/>
                            </a:schemeClr>
                          </a:solidFill>
                        </a:rPr>
                        <a:t> Band (MHz)</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Bandwidth</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Chip Rate (</a:t>
                      </a:r>
                      <a:r>
                        <a:rPr lang="en-US" sz="1400" b="0" dirty="0" err="1" smtClean="0">
                          <a:solidFill>
                            <a:schemeClr val="accent6">
                              <a:lumMod val="75000"/>
                            </a:schemeClr>
                          </a:solidFill>
                        </a:rPr>
                        <a:t>kchip</a:t>
                      </a:r>
                      <a:r>
                        <a:rPr lang="en-US" sz="1400" b="0" dirty="0" smtClean="0">
                          <a:solidFill>
                            <a:schemeClr val="accent6">
                              <a:lumMod val="75000"/>
                            </a:schemeClr>
                          </a:solidFill>
                        </a:rPr>
                        <a:t>/s)</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Modulation</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Symbols</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DSSS table</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Bit</a:t>
                      </a:r>
                      <a:r>
                        <a:rPr lang="en-US" sz="1400" b="0" baseline="0" dirty="0" smtClean="0">
                          <a:solidFill>
                            <a:schemeClr val="accent6">
                              <a:lumMod val="75000"/>
                            </a:schemeClr>
                          </a:solidFill>
                        </a:rPr>
                        <a:t> Rate (kb/s)</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Symbol Rate (k symbols/s)</a:t>
                      </a:r>
                      <a:endParaRPr lang="en-US" sz="1400" b="0" dirty="0">
                        <a:solidFill>
                          <a:schemeClr val="accent6">
                            <a:lumMod val="75000"/>
                          </a:schemeClr>
                        </a:solidFill>
                      </a:endParaRPr>
                    </a:p>
                  </a:txBody>
                  <a:tcPr anchor="ctr"/>
                </a:tc>
              </a:tr>
              <a:tr h="263720">
                <a:tc rowSpan="2">
                  <a:txBody>
                    <a:bodyPr/>
                    <a:lstStyle/>
                    <a:p>
                      <a:pPr algn="ctr"/>
                      <a:r>
                        <a:rPr lang="en-US" sz="1600" dirty="0" smtClean="0">
                          <a:solidFill>
                            <a:schemeClr val="tx1"/>
                          </a:solidFill>
                        </a:rPr>
                        <a:t>174-216</a:t>
                      </a:r>
                      <a:endParaRPr lang="en-US" sz="1600" dirty="0">
                        <a:solidFill>
                          <a:schemeClr val="tx1"/>
                        </a:solidFill>
                      </a:endParaRPr>
                    </a:p>
                  </a:txBody>
                  <a:tcPr anchor="ctr"/>
                </a:tc>
                <a:tc rowSpan="2">
                  <a:txBody>
                    <a:bodyPr/>
                    <a:lstStyle/>
                    <a:p>
                      <a:pPr algn="ctr"/>
                      <a:r>
                        <a:rPr lang="en-US" sz="1600" dirty="0" smtClean="0">
                          <a:solidFill>
                            <a:schemeClr val="tx1"/>
                          </a:solidFill>
                        </a:rPr>
                        <a:t>2MHz</a:t>
                      </a:r>
                      <a:endParaRPr lang="en-US" sz="1600" dirty="0">
                        <a:solidFill>
                          <a:schemeClr val="tx1"/>
                        </a:solidFill>
                      </a:endParaRPr>
                    </a:p>
                  </a:txBody>
                  <a:tcPr anchor="ctr"/>
                </a:tc>
                <a:tc rowSpan="2">
                  <a:txBody>
                    <a:bodyPr/>
                    <a:lstStyle/>
                    <a:p>
                      <a:pPr algn="ctr"/>
                      <a:r>
                        <a:rPr lang="en-US" sz="1600" dirty="0" smtClean="0">
                          <a:solidFill>
                            <a:schemeClr val="tx1"/>
                          </a:solidFill>
                        </a:rPr>
                        <a:t>1000</a:t>
                      </a:r>
                      <a:endParaRPr lang="en-US" sz="1600" dirty="0">
                        <a:solidFill>
                          <a:schemeClr val="tx1"/>
                        </a:solidFill>
                      </a:endParaRPr>
                    </a:p>
                  </a:txBody>
                  <a:tcPr anchor="ctr"/>
                </a:tc>
                <a:tc rowSpan="2">
                  <a:txBody>
                    <a:bodyPr/>
                    <a:lstStyle/>
                    <a:p>
                      <a:pPr algn="ctr"/>
                      <a:r>
                        <a:rPr lang="en-US" sz="1600" dirty="0" smtClean="0">
                          <a:solidFill>
                            <a:schemeClr val="tx1"/>
                          </a:solidFill>
                        </a:rPr>
                        <a:t>QPSK</a:t>
                      </a:r>
                      <a:endParaRPr lang="en-US" sz="1600" dirty="0">
                        <a:solidFill>
                          <a:schemeClr val="tx1"/>
                        </a:solidFill>
                      </a:endParaRPr>
                    </a:p>
                  </a:txBody>
                  <a:tcPr anchor="ctr"/>
                </a:tc>
                <a:tc rowSpan="2">
                  <a:txBody>
                    <a:bodyPr/>
                    <a:lstStyle/>
                    <a:p>
                      <a:pPr algn="ctr"/>
                      <a:r>
                        <a:rPr lang="en-US" sz="1600" dirty="0" smtClean="0">
                          <a:solidFill>
                            <a:schemeClr val="tx1"/>
                          </a:solidFill>
                        </a:rPr>
                        <a:t>16-ary</a:t>
                      </a:r>
                      <a:endParaRPr lang="en-US" sz="1600" dirty="0">
                        <a:solidFill>
                          <a:schemeClr val="tx1"/>
                        </a:solidFill>
                      </a:endParaRPr>
                    </a:p>
                  </a:txBody>
                  <a:tcPr anchor="ctr"/>
                </a:tc>
                <a:tc>
                  <a:txBody>
                    <a:bodyPr/>
                    <a:lstStyle/>
                    <a:p>
                      <a:pPr algn="ctr"/>
                      <a:r>
                        <a:rPr lang="en-US" sz="1600" dirty="0" smtClean="0">
                          <a:solidFill>
                            <a:schemeClr val="tx1"/>
                          </a:solidFill>
                        </a:rPr>
                        <a:t>(16,4)</a:t>
                      </a:r>
                      <a:endParaRPr lang="en-US" sz="1600" dirty="0">
                        <a:solidFill>
                          <a:schemeClr val="tx1"/>
                        </a:solidFill>
                      </a:endParaRPr>
                    </a:p>
                  </a:txBody>
                  <a:tcPr anchor="ctr"/>
                </a:tc>
                <a:tc>
                  <a:txBody>
                    <a:bodyPr/>
                    <a:lstStyle/>
                    <a:p>
                      <a:pPr algn="ctr"/>
                      <a:r>
                        <a:rPr lang="en-US" sz="1600" dirty="0" smtClean="0">
                          <a:solidFill>
                            <a:schemeClr val="tx1"/>
                          </a:solidFill>
                        </a:rPr>
                        <a:t>250</a:t>
                      </a:r>
                      <a:endParaRPr lang="en-US" sz="1600" dirty="0">
                        <a:solidFill>
                          <a:schemeClr val="tx1"/>
                        </a:solidFill>
                      </a:endParaRPr>
                    </a:p>
                  </a:txBody>
                  <a:tcPr anchor="ctr"/>
                </a:tc>
                <a:tc>
                  <a:txBody>
                    <a:bodyPr/>
                    <a:lstStyle/>
                    <a:p>
                      <a:pPr algn="ctr"/>
                      <a:r>
                        <a:rPr lang="en-US" sz="1600" dirty="0" smtClean="0">
                          <a:solidFill>
                            <a:schemeClr val="tx1"/>
                          </a:solidFill>
                        </a:rPr>
                        <a:t>62.5 </a:t>
                      </a:r>
                      <a:endParaRPr lang="en-US" sz="1600" dirty="0">
                        <a:solidFill>
                          <a:schemeClr val="tx1"/>
                        </a:solidFill>
                      </a:endParaRPr>
                    </a:p>
                  </a:txBody>
                  <a:tcPr anchor="ctr"/>
                </a:tc>
              </a:tr>
              <a:tr h="263720">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rPr>
                        <a:t>(8,4)</a:t>
                      </a:r>
                    </a:p>
                  </a:txBody>
                  <a:tcPr anchor="ctr"/>
                </a:tc>
                <a:tc>
                  <a:txBody>
                    <a:bodyPr/>
                    <a:lstStyle/>
                    <a:p>
                      <a:pPr algn="ctr"/>
                      <a:r>
                        <a:rPr lang="en-US" sz="1600" dirty="0" smtClean="0">
                          <a:solidFill>
                            <a:schemeClr val="tx1"/>
                          </a:solidFill>
                        </a:rPr>
                        <a:t>500</a:t>
                      </a:r>
                      <a:endParaRPr lang="en-US" sz="1600" dirty="0">
                        <a:solidFill>
                          <a:schemeClr val="tx1"/>
                        </a:solidFill>
                      </a:endParaRPr>
                    </a:p>
                  </a:txBody>
                  <a:tcPr anchor="ctr"/>
                </a:tc>
                <a:tc>
                  <a:txBody>
                    <a:bodyPr/>
                    <a:lstStyle/>
                    <a:p>
                      <a:pPr algn="ctr"/>
                      <a:r>
                        <a:rPr lang="en-US" sz="1600" dirty="0" smtClean="0">
                          <a:solidFill>
                            <a:schemeClr val="tx1"/>
                          </a:solidFill>
                        </a:rPr>
                        <a:t>125</a:t>
                      </a:r>
                      <a:endParaRPr lang="en-US" sz="1600" dirty="0">
                        <a:solidFill>
                          <a:schemeClr val="tx1"/>
                        </a:solidFill>
                      </a:endParaRPr>
                    </a:p>
                  </a:txBody>
                  <a:tcPr anchor="ctr"/>
                </a:tc>
              </a:tr>
              <a:tr h="263720">
                <a:tc rowSpan="2">
                  <a:txBody>
                    <a:bodyPr/>
                    <a:lstStyle/>
                    <a:p>
                      <a:pPr algn="ctr"/>
                      <a:r>
                        <a:rPr lang="en-US" sz="1600" dirty="0" smtClean="0"/>
                        <a:t>407-425</a:t>
                      </a:r>
                      <a:endParaRPr lang="en-US" sz="1600" dirty="0"/>
                    </a:p>
                  </a:txBody>
                  <a:tcPr anchor="ctr"/>
                </a:tc>
                <a:tc rowSpan="2">
                  <a:txBody>
                    <a:bodyPr/>
                    <a:lstStyle/>
                    <a:p>
                      <a:pPr algn="ctr"/>
                      <a:r>
                        <a:rPr lang="en-US" sz="1600" dirty="0" smtClean="0"/>
                        <a:t>2MHz</a:t>
                      </a:r>
                      <a:endParaRPr lang="en-US" sz="1600" dirty="0"/>
                    </a:p>
                  </a:txBody>
                  <a:tcPr anchor="ctr"/>
                </a:tc>
                <a:tc rowSpan="2">
                  <a:txBody>
                    <a:bodyPr/>
                    <a:lstStyle/>
                    <a:p>
                      <a:pPr algn="ctr"/>
                      <a:r>
                        <a:rPr lang="en-US" sz="1600" dirty="0" smtClean="0"/>
                        <a:t>1000</a:t>
                      </a:r>
                      <a:endParaRPr lang="en-US" sz="1600" dirty="0"/>
                    </a:p>
                  </a:txBody>
                  <a:tcPr anchor="ctr"/>
                </a:tc>
                <a:tc rowSpan="2">
                  <a:txBody>
                    <a:bodyPr/>
                    <a:lstStyle/>
                    <a:p>
                      <a:pPr algn="ctr"/>
                      <a:r>
                        <a:rPr lang="en-US" sz="1600" dirty="0" smtClean="0"/>
                        <a:t>QPSK</a:t>
                      </a:r>
                      <a:endParaRPr lang="en-US" sz="1600" dirty="0"/>
                    </a:p>
                  </a:txBody>
                  <a:tcPr anchor="ctr"/>
                </a:tc>
                <a:tc rowSpan="2">
                  <a:txBody>
                    <a:bodyPr/>
                    <a:lstStyle/>
                    <a:p>
                      <a:pPr algn="ctr"/>
                      <a:r>
                        <a:rPr lang="en-US" sz="1600" dirty="0" smtClean="0"/>
                        <a:t>16-ary</a:t>
                      </a:r>
                      <a:endParaRPr lang="en-US" sz="1600" dirty="0"/>
                    </a:p>
                  </a:txBody>
                  <a:tcPr anchor="ctr"/>
                </a:tc>
                <a:tc>
                  <a:txBody>
                    <a:bodyPr/>
                    <a:lstStyle/>
                    <a:p>
                      <a:pPr algn="ctr"/>
                      <a:r>
                        <a:rPr lang="en-US" sz="1600" dirty="0" smtClean="0"/>
                        <a:t>(16,4)</a:t>
                      </a:r>
                      <a:endParaRPr lang="en-US" sz="1600" dirty="0"/>
                    </a:p>
                  </a:txBody>
                  <a:tcPr anchor="ctr"/>
                </a:tc>
                <a:tc>
                  <a:txBody>
                    <a:bodyPr/>
                    <a:lstStyle/>
                    <a:p>
                      <a:pPr algn="ctr"/>
                      <a:r>
                        <a:rPr lang="en-US" sz="1600" dirty="0" smtClean="0"/>
                        <a:t>250</a:t>
                      </a:r>
                      <a:endParaRPr lang="en-US" sz="1600" dirty="0"/>
                    </a:p>
                  </a:txBody>
                  <a:tcPr anchor="ctr"/>
                </a:tc>
                <a:tc>
                  <a:txBody>
                    <a:bodyPr/>
                    <a:lstStyle/>
                    <a:p>
                      <a:pPr algn="ctr"/>
                      <a:r>
                        <a:rPr lang="en-US" sz="1600" dirty="0" smtClean="0"/>
                        <a:t>62.5 </a:t>
                      </a:r>
                      <a:endParaRPr lang="en-US" sz="1600" dirty="0"/>
                    </a:p>
                  </a:txBody>
                  <a:tcPr anchor="ctr"/>
                </a:tc>
              </a:tr>
              <a:tr h="263720">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(8,4)</a:t>
                      </a:r>
                    </a:p>
                  </a:txBody>
                  <a:tcPr anchor="ctr"/>
                </a:tc>
                <a:tc>
                  <a:txBody>
                    <a:bodyPr/>
                    <a:lstStyle/>
                    <a:p>
                      <a:pPr algn="ctr"/>
                      <a:r>
                        <a:rPr lang="en-US" sz="1600" dirty="0" smtClean="0"/>
                        <a:t>500</a:t>
                      </a:r>
                      <a:endParaRPr lang="en-US" sz="1600" dirty="0"/>
                    </a:p>
                  </a:txBody>
                  <a:tcPr anchor="ctr"/>
                </a:tc>
                <a:tc>
                  <a:txBody>
                    <a:bodyPr/>
                    <a:lstStyle/>
                    <a:p>
                      <a:pPr algn="ctr"/>
                      <a:r>
                        <a:rPr lang="en-US" sz="1600" dirty="0" smtClean="0"/>
                        <a:t>125</a:t>
                      </a:r>
                      <a:endParaRPr lang="en-US" sz="1600" dirty="0"/>
                    </a:p>
                  </a:txBody>
                  <a:tcPr anchor="ctr"/>
                </a:tc>
              </a:tr>
              <a:tr h="263720">
                <a:tc rowSpan="2">
                  <a:txBody>
                    <a:bodyPr/>
                    <a:lstStyle/>
                    <a:p>
                      <a:pPr algn="ctr"/>
                      <a:r>
                        <a:rPr lang="en-US" sz="1600" dirty="0" smtClean="0"/>
                        <a:t>608-630</a:t>
                      </a:r>
                      <a:endParaRPr lang="en-US" sz="1600" dirty="0"/>
                    </a:p>
                  </a:txBody>
                  <a:tcPr anchor="ctr"/>
                </a:tc>
                <a:tc rowSpan="2">
                  <a:txBody>
                    <a:bodyPr/>
                    <a:lstStyle/>
                    <a:p>
                      <a:pPr algn="ctr"/>
                      <a:r>
                        <a:rPr lang="en-US" altLang="zh-CN" sz="1600" dirty="0" smtClean="0"/>
                        <a:t>2MHz</a:t>
                      </a:r>
                      <a:endParaRPr lang="en-US" sz="1600" dirty="0"/>
                    </a:p>
                  </a:txBody>
                  <a:tcPr anchor="ctr"/>
                </a:tc>
                <a:tc rowSpan="2">
                  <a:txBody>
                    <a:bodyPr/>
                    <a:lstStyle/>
                    <a:p>
                      <a:pPr algn="ctr"/>
                      <a:r>
                        <a:rPr lang="en-US" sz="1600" dirty="0" smtClean="0"/>
                        <a:t>1000</a:t>
                      </a:r>
                      <a:endParaRPr lang="en-US" sz="1600" dirty="0"/>
                    </a:p>
                  </a:txBody>
                  <a:tcPr anchor="ctr"/>
                </a:tc>
                <a:tc rowSpan="2">
                  <a:txBody>
                    <a:bodyPr/>
                    <a:lstStyle/>
                    <a:p>
                      <a:pPr algn="ctr"/>
                      <a:r>
                        <a:rPr lang="en-US" sz="1600" dirty="0" smtClean="0"/>
                        <a:t>QPSK</a:t>
                      </a:r>
                      <a:endParaRPr lang="en-US" sz="1600" dirty="0"/>
                    </a:p>
                  </a:txBody>
                  <a:tcPr anchor="ctr"/>
                </a:tc>
                <a:tc rowSpan="2">
                  <a:txBody>
                    <a:bodyPr/>
                    <a:lstStyle/>
                    <a:p>
                      <a:pPr algn="ctr"/>
                      <a:r>
                        <a:rPr lang="en-US" sz="1600" dirty="0" smtClean="0"/>
                        <a:t>16-ary</a:t>
                      </a: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(16,4)</a:t>
                      </a:r>
                    </a:p>
                  </a:txBody>
                  <a:tcPr anchor="ctr"/>
                </a:tc>
                <a:tc>
                  <a:txBody>
                    <a:bodyPr/>
                    <a:lstStyle/>
                    <a:p>
                      <a:pPr algn="ctr"/>
                      <a:r>
                        <a:rPr lang="en-US" sz="1600" dirty="0" smtClean="0"/>
                        <a:t>250</a:t>
                      </a:r>
                      <a:endParaRPr lang="en-US" sz="1600" dirty="0"/>
                    </a:p>
                  </a:txBody>
                  <a:tcPr anchor="ctr"/>
                </a:tc>
                <a:tc>
                  <a:txBody>
                    <a:bodyPr/>
                    <a:lstStyle/>
                    <a:p>
                      <a:pPr algn="ctr"/>
                      <a:r>
                        <a:rPr lang="en-US" sz="1600" dirty="0" smtClean="0"/>
                        <a:t>62.5</a:t>
                      </a:r>
                      <a:endParaRPr lang="en-US" sz="1600" dirty="0"/>
                    </a:p>
                  </a:txBody>
                  <a:tcPr anchor="ctr"/>
                </a:tc>
              </a:tr>
              <a:tr h="263720">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(8,4)</a:t>
                      </a:r>
                    </a:p>
                  </a:txBody>
                  <a:tcPr anchor="ctr"/>
                </a:tc>
                <a:tc>
                  <a:txBody>
                    <a:bodyPr/>
                    <a:lstStyle/>
                    <a:p>
                      <a:pPr algn="ctr"/>
                      <a:r>
                        <a:rPr lang="en-US" sz="1600" dirty="0" smtClean="0"/>
                        <a:t>500</a:t>
                      </a:r>
                      <a:endParaRPr lang="en-US" sz="1600" dirty="0"/>
                    </a:p>
                  </a:txBody>
                  <a:tcPr anchor="ctr"/>
                </a:tc>
                <a:tc>
                  <a:txBody>
                    <a:bodyPr/>
                    <a:lstStyle/>
                    <a:p>
                      <a:pPr algn="ctr"/>
                      <a:r>
                        <a:rPr lang="en-US" sz="1600" dirty="0" smtClean="0"/>
                        <a:t>125</a:t>
                      </a:r>
                      <a:endParaRPr lang="en-US" sz="1600" dirty="0"/>
                    </a:p>
                  </a:txBody>
                  <a:tcPr anchor="ctr"/>
                </a:tc>
              </a:tr>
            </a:tbl>
          </a:graphicData>
        </a:graphic>
      </p:graphicFrame>
      <p:sp>
        <p:nvSpPr>
          <p:cNvPr id="9" name="テキスト ボックス 8"/>
          <p:cNvSpPr txBox="1"/>
          <p:nvPr/>
        </p:nvSpPr>
        <p:spPr>
          <a:xfrm>
            <a:off x="323528" y="1167135"/>
            <a:ext cx="2232248" cy="461665"/>
          </a:xfrm>
          <a:prstGeom prst="rect">
            <a:avLst/>
          </a:prstGeom>
          <a:noFill/>
        </p:spPr>
        <p:txBody>
          <a:bodyPr wrap="square" rtlCol="0">
            <a:spAutoFit/>
          </a:bodyPr>
          <a:lstStyle/>
          <a:p>
            <a:r>
              <a:rPr lang="en-US" altLang="ja-JP" sz="2400" dirty="0" smtClean="0">
                <a:latin typeface="+mj-lt"/>
                <a:ea typeface="+mj-ea"/>
              </a:rPr>
              <a:t>DSSS OQPSK</a:t>
            </a:r>
          </a:p>
        </p:txBody>
      </p:sp>
      <p:sp>
        <p:nvSpPr>
          <p:cNvPr id="3" name="スライド番号プレースホルダー 2"/>
          <p:cNvSpPr>
            <a:spLocks noGrp="1"/>
          </p:cNvSpPr>
          <p:nvPr>
            <p:ph type="sldNum" sz="quarter" idx="12"/>
          </p:nvPr>
        </p:nvSpPr>
        <p:spPr/>
        <p:txBody>
          <a:bodyPr/>
          <a:lstStyle/>
          <a:p>
            <a:fld id="{690A14BF-E132-4BDE-B1CB-39223ACD2D34}" type="slidenum">
              <a:rPr kumimoji="1" lang="ja-JP" altLang="en-US" smtClean="0"/>
              <a:pPr/>
              <a:t>8</a:t>
            </a:fld>
            <a:endParaRPr kumimoji="1" lang="ja-JP" altLang="en-US"/>
          </a:p>
        </p:txBody>
      </p:sp>
    </p:spTree>
    <p:extLst>
      <p:ext uri="{BB962C8B-B14F-4D97-AF65-F5344CB8AC3E}">
        <p14:creationId xmlns:p14="http://schemas.microsoft.com/office/powerpoint/2010/main" val="2689589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84200"/>
            <a:ext cx="7772400" cy="792163"/>
          </a:xfrm>
        </p:spPr>
        <p:txBody>
          <a:bodyPr/>
          <a:lstStyle/>
          <a:p>
            <a:r>
              <a:rPr kumimoji="1" lang="en-US" altLang="ja-JP" dirty="0" smtClean="0"/>
              <a:t>Summary</a:t>
            </a:r>
            <a:endParaRPr kumimoji="1" lang="ja-JP" altLang="en-US" dirty="0"/>
          </a:p>
        </p:txBody>
      </p:sp>
      <p:sp>
        <p:nvSpPr>
          <p:cNvPr id="3" name="コンテンツ プレースホルダー 2"/>
          <p:cNvSpPr>
            <a:spLocks noGrp="1"/>
          </p:cNvSpPr>
          <p:nvPr>
            <p:ph idx="1"/>
          </p:nvPr>
        </p:nvSpPr>
        <p:spPr>
          <a:xfrm>
            <a:off x="251520" y="1376363"/>
            <a:ext cx="8604956" cy="4932957"/>
          </a:xfrm>
        </p:spPr>
        <p:txBody>
          <a:bodyPr/>
          <a:lstStyle/>
          <a:p>
            <a:r>
              <a:rPr kumimoji="1" lang="en-US" altLang="ja-JP" sz="2400" dirty="0" smtClean="0">
                <a:latin typeface="+mj-lt"/>
              </a:rPr>
              <a:t>DSSS OQPSK and Filtered FSK are preferable for wearable devices used for healthcare applications in hospitals and clinics</a:t>
            </a:r>
          </a:p>
          <a:p>
            <a:r>
              <a:rPr lang="en-US" altLang="ja-JP" sz="2400" dirty="0" smtClean="0">
                <a:latin typeface="+mj-lt"/>
              </a:rPr>
              <a:t>Basic features of DSSS OQPSK and Filtered FSK are proposed</a:t>
            </a:r>
            <a:endParaRPr kumimoji="1" lang="en-US" altLang="ja-JP" sz="2400" dirty="0" smtClean="0">
              <a:latin typeface="+mj-lt"/>
            </a:endParaRPr>
          </a:p>
          <a:p>
            <a:r>
              <a:rPr kumimoji="1" lang="en-US" altLang="ja-JP" sz="2400" dirty="0" smtClean="0">
                <a:latin typeface="+mj-lt"/>
              </a:rPr>
              <a:t>OQPSK/Filtered FSK coexistence and channel alignment plan are </a:t>
            </a:r>
            <a:r>
              <a:rPr lang="en-US" altLang="ja-JP" sz="2400" dirty="0" smtClean="0">
                <a:latin typeface="+mj-lt"/>
              </a:rPr>
              <a:t>proposed</a:t>
            </a:r>
          </a:p>
          <a:p>
            <a:r>
              <a:rPr kumimoji="1" lang="en-US" altLang="ja-JP" sz="2400" dirty="0" smtClean="0">
                <a:latin typeface="+mj-lt"/>
              </a:rPr>
              <a:t>Maximum transmission power, i.e. 10mW, is proposed</a:t>
            </a:r>
          </a:p>
          <a:p>
            <a:r>
              <a:rPr lang="en-US" altLang="ja-JP" sz="2400" dirty="0" smtClean="0">
                <a:latin typeface="+mj-lt"/>
              </a:rPr>
              <a:t>Detail specifications of the two PHY are T.B.D..</a:t>
            </a:r>
            <a:endParaRPr kumimoji="1" lang="ja-JP" altLang="en-US" sz="2400" dirty="0">
              <a:latin typeface="+mj-lt"/>
            </a:endParaRPr>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9</a:t>
            </a:fld>
            <a:endParaRPr kumimoji="1" lang="ja-JP" altLang="en-US"/>
          </a:p>
        </p:txBody>
      </p:sp>
    </p:spTree>
    <p:extLst>
      <p:ext uri="{BB962C8B-B14F-4D97-AF65-F5344CB8AC3E}">
        <p14:creationId xmlns:p14="http://schemas.microsoft.com/office/powerpoint/2010/main" val="26675191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15-12-0539-00-004n-summary-of-applications-for-tg-4n</Template>
  <TotalTime>1226</TotalTime>
  <Words>489</Words>
  <Application>Microsoft Office PowerPoint</Application>
  <PresentationFormat>画面に合わせる (4:3)</PresentationFormat>
  <Paragraphs>178</Paragraphs>
  <Slides>10</Slides>
  <Notes>1</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PowerPoint プレゼンテーション</vt:lpstr>
      <vt:lpstr>Abstract</vt:lpstr>
      <vt:lpstr>Background</vt:lpstr>
      <vt:lpstr>PHY proposal</vt:lpstr>
      <vt:lpstr>Proposal of maximum transmission power</vt:lpstr>
      <vt:lpstr>Proposal of channel alignment</vt:lpstr>
      <vt:lpstr>Proposed Channel Plan</vt:lpstr>
      <vt:lpstr>Proposal basic PHY features</vt:lpstr>
      <vt:lpstr>Summary</vt:lpstr>
      <vt:lpstr>Annex</vt:lpstr>
    </vt:vector>
  </TitlesOfParts>
  <Company>パナソニック株式会社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Kenichi Mori</dc:creator>
  <cp:lastModifiedBy>marsh</cp:lastModifiedBy>
  <cp:revision>101</cp:revision>
  <dcterms:created xsi:type="dcterms:W3CDTF">2012-11-04T11:02:43Z</dcterms:created>
  <dcterms:modified xsi:type="dcterms:W3CDTF">2013-03-20T15:02:04Z</dcterms:modified>
</cp:coreProperties>
</file>