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81" r:id="rId4"/>
    <p:sldId id="282" r:id="rId5"/>
    <p:sldId id="283" r:id="rId6"/>
    <p:sldId id="284" r:id="rId7"/>
    <p:sldId id="28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86" d="100"/>
          <a:sy n="86" d="100"/>
        </p:scale>
        <p:origin x="-894" y="-78"/>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0CD9128-EC4B-458F-8023-90E01AEE9C73}"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8330D38E-656D-4CB8-A09D-518D0A3B5E91}"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1024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r>
              <a:rPr lang="en-US"/>
              <a:t>doc.: IEEE 802.15-12-0026-00-0ptc</a:t>
            </a:r>
          </a:p>
        </p:txBody>
      </p:sp>
      <p:sp>
        <p:nvSpPr>
          <p:cNvPr id="5" name="Date Placeholder 4"/>
          <p:cNvSpPr>
            <a:spLocks noGrp="1"/>
          </p:cNvSpPr>
          <p:nvPr>
            <p:ph type="dt" sz="quarter"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r>
              <a:rPr lang="en-US"/>
              <a:t>&lt;month year&gt;</a:t>
            </a:r>
          </a:p>
        </p:txBody>
      </p:sp>
      <p:sp>
        <p:nvSpPr>
          <p:cNvPr id="6" name="Footer Placeholder 5"/>
          <p:cNvSpPr>
            <a:spLocks noGrp="1"/>
          </p:cNvSpPr>
          <p:nvPr>
            <p:ph type="ftr" sz="quarter" idx="4"/>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lvl="4">
              <a:defRPr/>
            </a:pPr>
            <a:r>
              <a:rPr lang="fi-FI"/>
              <a:t>Jon Adams, Lilee Systems</a:t>
            </a:r>
            <a:endParaRPr lang="en-US"/>
          </a:p>
        </p:txBody>
      </p:sp>
      <p:sp>
        <p:nvSpPr>
          <p:cNvPr id="10247" name="Slide Number Placeholder 6"/>
          <p:cNvSpPr>
            <a:spLocks noGrp="1"/>
          </p:cNvSpPr>
          <p:nvPr>
            <p:ph type="sldNum" sz="quarter" idx="5"/>
          </p:nvPr>
        </p:nvSpPr>
        <p:spPr>
          <a:noFill/>
          <a:ln>
            <a:miter lim="800000"/>
            <a:headEnd/>
            <a:tailEnd/>
          </a:ln>
        </p:spPr>
        <p:txBody>
          <a:bodyPr/>
          <a:lstStyle/>
          <a:p>
            <a:r>
              <a:rPr lang="en-US" smtClean="0"/>
              <a:t>Page </a:t>
            </a:r>
            <a:fld id="{BF59CFF4-A271-4CAD-A08D-3634E5AC5517}"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4C1EE6A-5BD3-4681-96B2-AF7E27B4930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6E3BA93-75AD-4AA7-BB02-878B316429B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D35B137-64E8-4575-A167-B44EDBD56D9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520A21A-BB15-4CA2-BD33-A76DCD3AE5D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D1A1FD7-EF8E-407A-8385-627C10EF091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2013</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83C4588-5B05-46FB-AC20-EA94A1A1CE9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2013</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C5A007E-D0C4-45DE-82D5-A7C9000BDD7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2013</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E4AA122D-DB75-4E70-95B6-5A5106287B5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2013</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82A67633-5B13-4E1F-8C2C-DC41DEDBA40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2013</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7432FF2-34BF-42A3-B0BA-DB71D8FCFCA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2013</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E6A6F73-CD6E-4E10-B2BD-037D83C75D6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a:t>March 2013</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90643E7E-E999-4531-AC25-937A9B1D80F1}"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802-15-13-0195-02-004p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F29A8653-6D33-45E9-9376-C30E4FDCA4D1}" type="slidenum">
              <a:rPr lang="en-US" smtClean="0"/>
              <a:pPr>
                <a:defRPr/>
              </a:pPr>
              <a:t>1</a:t>
            </a:fld>
            <a:endParaRPr lang="en-US" smtClean="0"/>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Closing Session</a:t>
            </a:r>
            <a:r>
              <a:rPr lang="en-US" sz="1600" dirty="0">
                <a:solidFill>
                  <a:schemeClr val="tx2"/>
                </a:solidFill>
              </a:rPr>
              <a:t>]	</a:t>
            </a:r>
          </a:p>
          <a:p>
            <a:pPr>
              <a:defRPr/>
            </a:pPr>
            <a:r>
              <a:rPr lang="en-US" sz="1600" b="1" dirty="0">
                <a:solidFill>
                  <a:schemeClr val="tx2"/>
                </a:solidFill>
              </a:rPr>
              <a:t>Date Submitted: </a:t>
            </a:r>
            <a:r>
              <a:rPr lang="en-US" sz="1600" dirty="0">
                <a:solidFill>
                  <a:schemeClr val="tx2"/>
                </a:solidFill>
              </a:rPr>
              <a:t>[</a:t>
            </a:r>
            <a:r>
              <a:rPr lang="en-US" sz="1600" dirty="0">
                <a:solidFill>
                  <a:srgbClr val="FF0000"/>
                </a:solidFill>
              </a:rPr>
              <a:t>21 March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8E3CE9C1-07ED-4364-8BC6-16BB837831DC}"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Positive </a:t>
            </a:r>
            <a:r>
              <a:rPr lang="en-US" dirty="0">
                <a:ea typeface="ＭＳ Ｐゴシック" charset="0"/>
              </a:rPr>
              <a:t>Train Control</a:t>
            </a:r>
            <a:br>
              <a:rPr lang="en-US" dirty="0">
                <a:ea typeface="ＭＳ Ｐゴシック" charset="0"/>
              </a:rPr>
            </a:br>
            <a:r>
              <a:rPr lang="en-US" dirty="0" smtClean="0">
                <a:ea typeface="ＭＳ Ｐゴシック" charset="0"/>
              </a:rPr>
              <a:t>Closing 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
        <p:nvSpPr>
          <p:cNvPr id="8" name="Date Placeholder 1"/>
          <p:cNvSpPr>
            <a:spLocks noGrp="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sp>
        <p:nvSpPr>
          <p:cNvPr id="10290"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011A0AC-C55B-4FB2-BB16-5AB0B63094E1}" type="slidenum">
              <a:rPr lang="en-US" smtClean="0"/>
              <a:pPr>
                <a:defRPr/>
              </a:pPr>
              <a:t>3</a:t>
            </a:fld>
            <a:endParaRPr lang="en-US" smtClean="0"/>
          </a:p>
        </p:txBody>
      </p:sp>
      <p:sp>
        <p:nvSpPr>
          <p:cNvPr id="10" name="Date Placeholder 1"/>
          <p:cNvSpPr>
            <a:spLocks noGrp="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pic>
        <p:nvPicPr>
          <p:cNvPr id="4102" name="Picture 7"/>
          <p:cNvPicPr>
            <a:picLocks noChangeAspect="1" noChangeArrowheads="1"/>
          </p:cNvPicPr>
          <p:nvPr/>
        </p:nvPicPr>
        <p:blipFill>
          <a:blip r:embed="rId2" cstate="print"/>
          <a:srcRect/>
          <a:stretch>
            <a:fillRect/>
          </a:stretch>
        </p:blipFill>
        <p:spPr bwMode="auto">
          <a:xfrm>
            <a:off x="1230313" y="1666875"/>
            <a:ext cx="6694487" cy="4505325"/>
          </a:xfrm>
          <a:prstGeom prst="rect">
            <a:avLst/>
          </a:prstGeom>
          <a:noFill/>
          <a:ln w="12700">
            <a:noFill/>
            <a:miter lim="800000"/>
            <a:headEnd type="none" w="sm" len="sm"/>
            <a:tailEnd type="none" w="sm" len="sm"/>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09600"/>
            <a:ext cx="7772400" cy="533400"/>
          </a:xfrm>
        </p:spPr>
        <p:txBody>
          <a:bodyPr/>
          <a:lstStyle/>
          <a:p>
            <a:pPr>
              <a:defRPr/>
            </a:pPr>
            <a:r>
              <a:rPr lang="en-US" dirty="0" smtClean="0"/>
              <a:t>90+ Participants from 70 Entities</a:t>
            </a:r>
          </a:p>
        </p:txBody>
      </p:sp>
      <p:sp>
        <p:nvSpPr>
          <p:cNvPr id="23" name="Footer Placeholder 22"/>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r>
              <a:rPr lang="en-US" smtClean="0"/>
              <a:t>Jon Adams, Lilee Systems</a:t>
            </a:r>
            <a:endParaRPr lang="en-US"/>
          </a:p>
        </p:txBody>
      </p:sp>
      <p:sp>
        <p:nvSpPr>
          <p:cNvPr id="3" name="Content Placeholder 2"/>
          <p:cNvSpPr>
            <a:spLocks noGrp="1"/>
          </p:cNvSpPr>
          <p:nvPr>
            <p:ph sz="half" idx="4294967295"/>
          </p:nvPr>
        </p:nvSpPr>
        <p:spPr>
          <a:xfrm>
            <a:off x="304800" y="1143000"/>
            <a:ext cx="2819400" cy="5105400"/>
          </a:xfrm>
        </p:spPr>
        <p:txBody>
          <a:bodyPr>
            <a:noAutofit/>
          </a:bodyPr>
          <a:lstStyle/>
          <a:p>
            <a:pPr>
              <a:spcBef>
                <a:spcPts val="280"/>
              </a:spcBef>
              <a:defRPr/>
            </a:pPr>
            <a:r>
              <a:rPr lang="en-US" sz="1200" dirty="0" smtClean="0"/>
              <a:t>Herzog</a:t>
            </a:r>
          </a:p>
          <a:p>
            <a:pPr>
              <a:spcBef>
                <a:spcPts val="280"/>
              </a:spcBef>
              <a:defRPr/>
            </a:pPr>
            <a:r>
              <a:rPr lang="en-US" sz="1200" dirty="0" smtClean="0"/>
              <a:t>TI</a:t>
            </a:r>
          </a:p>
          <a:p>
            <a:pPr>
              <a:spcBef>
                <a:spcPts val="280"/>
              </a:spcBef>
              <a:defRPr/>
            </a:pPr>
            <a:r>
              <a:rPr lang="en-US" sz="1200" dirty="0" err="1" smtClean="0"/>
              <a:t>GuardRFID</a:t>
            </a:r>
            <a:endParaRPr lang="en-US" sz="1200" dirty="0" smtClean="0"/>
          </a:p>
          <a:p>
            <a:pPr>
              <a:spcBef>
                <a:spcPts val="280"/>
              </a:spcBef>
              <a:defRPr/>
            </a:pPr>
            <a:r>
              <a:rPr lang="en-US" sz="1200" dirty="0" err="1" smtClean="0"/>
              <a:t>Inha</a:t>
            </a:r>
            <a:r>
              <a:rPr lang="en-US" sz="1200" dirty="0" smtClean="0"/>
              <a:t> </a:t>
            </a:r>
            <a:r>
              <a:rPr lang="en-US" sz="1200" dirty="0"/>
              <a:t>University</a:t>
            </a:r>
          </a:p>
          <a:p>
            <a:pPr>
              <a:spcBef>
                <a:spcPts val="280"/>
              </a:spcBef>
              <a:defRPr/>
            </a:pPr>
            <a:r>
              <a:rPr lang="en-US" sz="1200" dirty="0" err="1" smtClean="0"/>
              <a:t>OneAccess</a:t>
            </a:r>
            <a:r>
              <a:rPr lang="en-US" sz="1200" dirty="0" smtClean="0"/>
              <a:t> Networks</a:t>
            </a:r>
          </a:p>
          <a:p>
            <a:pPr>
              <a:spcBef>
                <a:spcPts val="280"/>
              </a:spcBef>
              <a:defRPr/>
            </a:pPr>
            <a:r>
              <a:rPr lang="en-US" sz="1200" dirty="0" smtClean="0"/>
              <a:t>Meiji University </a:t>
            </a:r>
          </a:p>
          <a:p>
            <a:pPr>
              <a:spcBef>
                <a:spcPts val="280"/>
              </a:spcBef>
              <a:defRPr/>
            </a:pPr>
            <a:r>
              <a:rPr lang="en-US" sz="1200" dirty="0" smtClean="0"/>
              <a:t>ARINC</a:t>
            </a:r>
          </a:p>
          <a:p>
            <a:pPr>
              <a:spcBef>
                <a:spcPts val="280"/>
              </a:spcBef>
              <a:defRPr/>
            </a:pPr>
            <a:r>
              <a:rPr lang="en-US" sz="1200" dirty="0" smtClean="0"/>
              <a:t>Siemens</a:t>
            </a:r>
          </a:p>
          <a:p>
            <a:pPr>
              <a:spcBef>
                <a:spcPts val="280"/>
              </a:spcBef>
              <a:defRPr/>
            </a:pPr>
            <a:r>
              <a:rPr lang="en-US" sz="1200" dirty="0" smtClean="0"/>
              <a:t>US DOT</a:t>
            </a:r>
          </a:p>
          <a:p>
            <a:pPr>
              <a:spcBef>
                <a:spcPts val="280"/>
              </a:spcBef>
              <a:defRPr/>
            </a:pPr>
            <a:r>
              <a:rPr lang="en-US" sz="1200" dirty="0" smtClean="0"/>
              <a:t>Sunrise Micro</a:t>
            </a:r>
          </a:p>
          <a:p>
            <a:pPr>
              <a:spcBef>
                <a:spcPts val="280"/>
              </a:spcBef>
              <a:defRPr/>
            </a:pPr>
            <a:r>
              <a:rPr lang="en-US" sz="1200" dirty="0" smtClean="0"/>
              <a:t>US DOT FTA</a:t>
            </a:r>
          </a:p>
          <a:p>
            <a:pPr>
              <a:spcBef>
                <a:spcPts val="280"/>
              </a:spcBef>
              <a:defRPr/>
            </a:pPr>
            <a:r>
              <a:rPr lang="en-US" sz="1200" dirty="0" smtClean="0"/>
              <a:t>Samsung Information Systems America</a:t>
            </a:r>
          </a:p>
          <a:p>
            <a:pPr>
              <a:spcBef>
                <a:spcPts val="280"/>
              </a:spcBef>
              <a:defRPr/>
            </a:pPr>
            <a:r>
              <a:rPr lang="en-US" sz="1200" dirty="0" smtClean="0"/>
              <a:t>The Ohio State University</a:t>
            </a:r>
          </a:p>
          <a:p>
            <a:pPr>
              <a:spcBef>
                <a:spcPts val="280"/>
              </a:spcBef>
              <a:defRPr/>
            </a:pPr>
            <a:r>
              <a:rPr lang="en-US" sz="1200" dirty="0" smtClean="0"/>
              <a:t>Inside Secure</a:t>
            </a:r>
          </a:p>
          <a:p>
            <a:pPr>
              <a:spcBef>
                <a:spcPts val="280"/>
              </a:spcBef>
              <a:defRPr/>
            </a:pPr>
            <a:r>
              <a:rPr lang="en-US" sz="1200" dirty="0" smtClean="0"/>
              <a:t>Electronics and Telecommunications Research Institute</a:t>
            </a:r>
          </a:p>
          <a:p>
            <a:pPr>
              <a:spcBef>
                <a:spcPts val="280"/>
              </a:spcBef>
              <a:defRPr/>
            </a:pPr>
            <a:r>
              <a:rPr lang="en-US" sz="1200" dirty="0" smtClean="0"/>
              <a:t>US DOT Volpe</a:t>
            </a:r>
          </a:p>
          <a:p>
            <a:pPr>
              <a:spcBef>
                <a:spcPts val="280"/>
              </a:spcBef>
              <a:defRPr/>
            </a:pPr>
            <a:r>
              <a:rPr lang="en-US" sz="1200" dirty="0" err="1" smtClean="0"/>
              <a:t>Safetran</a:t>
            </a:r>
            <a:r>
              <a:rPr lang="en-US" sz="1200" dirty="0" smtClean="0"/>
              <a:t> (Invensys Rail)</a:t>
            </a:r>
          </a:p>
          <a:p>
            <a:pPr>
              <a:spcBef>
                <a:spcPts val="280"/>
              </a:spcBef>
              <a:defRPr/>
            </a:pPr>
            <a:r>
              <a:rPr lang="en-US" sz="1200" dirty="0" smtClean="0"/>
              <a:t>Union Pacific RR</a:t>
            </a:r>
          </a:p>
          <a:p>
            <a:pPr>
              <a:spcBef>
                <a:spcPts val="280"/>
              </a:spcBef>
              <a:defRPr/>
            </a:pPr>
            <a:r>
              <a:rPr lang="en-US" sz="1200" dirty="0" smtClean="0"/>
              <a:t>University of Salzburg</a:t>
            </a:r>
          </a:p>
          <a:p>
            <a:pPr>
              <a:spcBef>
                <a:spcPts val="280"/>
              </a:spcBef>
              <a:defRPr/>
            </a:pPr>
            <a:r>
              <a:rPr lang="en-US" sz="1200" dirty="0" err="1" smtClean="0"/>
              <a:t>Orthotron</a:t>
            </a:r>
            <a:endParaRPr lang="en-US" sz="1200" dirty="0" smtClean="0"/>
          </a:p>
          <a:p>
            <a:pPr>
              <a:spcBef>
                <a:spcPts val="280"/>
              </a:spcBef>
              <a:defRPr/>
            </a:pPr>
            <a:r>
              <a:rPr lang="en-US" sz="1200" dirty="0" err="1" smtClean="0"/>
              <a:t>Semtech</a:t>
            </a:r>
            <a:endParaRPr lang="en-US" sz="1200" dirty="0"/>
          </a:p>
          <a:p>
            <a:pPr>
              <a:spcBef>
                <a:spcPts val="280"/>
              </a:spcBef>
              <a:defRPr/>
            </a:pPr>
            <a:endParaRPr lang="en-US" sz="1200" dirty="0"/>
          </a:p>
        </p:txBody>
      </p:sp>
      <p:sp>
        <p:nvSpPr>
          <p:cNvPr id="7" name="Content Placeholder 6"/>
          <p:cNvSpPr>
            <a:spLocks noGrp="1"/>
          </p:cNvSpPr>
          <p:nvPr>
            <p:ph sz="half" idx="4294967295"/>
          </p:nvPr>
        </p:nvSpPr>
        <p:spPr>
          <a:xfrm>
            <a:off x="6019800" y="1143000"/>
            <a:ext cx="3124200" cy="5105400"/>
          </a:xfrm>
        </p:spPr>
        <p:txBody>
          <a:bodyPr>
            <a:noAutofit/>
          </a:bodyPr>
          <a:lstStyle/>
          <a:p>
            <a:pPr>
              <a:spcBef>
                <a:spcPts val="264"/>
              </a:spcBef>
              <a:defRPr/>
            </a:pPr>
            <a:r>
              <a:rPr lang="en-US" sz="1200" dirty="0" err="1" smtClean="0"/>
              <a:t>Noblis</a:t>
            </a:r>
            <a:endParaRPr lang="en-US" sz="1200" dirty="0"/>
          </a:p>
          <a:p>
            <a:pPr>
              <a:spcBef>
                <a:spcPts val="264"/>
              </a:spcBef>
              <a:defRPr/>
            </a:pPr>
            <a:r>
              <a:rPr lang="en-US" sz="1200" dirty="0"/>
              <a:t>Tohoku University </a:t>
            </a:r>
            <a:r>
              <a:rPr lang="en-US" sz="1200" dirty="0" smtClean="0"/>
              <a:t>REIC</a:t>
            </a:r>
            <a:endParaRPr lang="en-US" sz="1200" dirty="0"/>
          </a:p>
          <a:p>
            <a:pPr>
              <a:spcBef>
                <a:spcPts val="264"/>
              </a:spcBef>
              <a:defRPr/>
            </a:pPr>
            <a:r>
              <a:rPr lang="en-US" sz="1200" dirty="0" smtClean="0"/>
              <a:t>Beijing </a:t>
            </a:r>
            <a:r>
              <a:rPr lang="en-US" sz="1200" dirty="0" err="1" smtClean="0"/>
              <a:t>Univ</a:t>
            </a:r>
            <a:r>
              <a:rPr lang="en-US" sz="1200" dirty="0" smtClean="0"/>
              <a:t> of Posts and Telecommunications</a:t>
            </a:r>
          </a:p>
          <a:p>
            <a:pPr>
              <a:spcBef>
                <a:spcPts val="264"/>
              </a:spcBef>
              <a:defRPr/>
            </a:pPr>
            <a:r>
              <a:rPr lang="en-US" sz="1200" dirty="0" smtClean="0"/>
              <a:t>NXP</a:t>
            </a:r>
          </a:p>
          <a:p>
            <a:pPr>
              <a:spcBef>
                <a:spcPts val="264"/>
              </a:spcBef>
              <a:defRPr/>
            </a:pPr>
            <a:r>
              <a:rPr lang="en-US" sz="1200" dirty="0" smtClean="0"/>
              <a:t>Verizon</a:t>
            </a:r>
          </a:p>
          <a:p>
            <a:pPr>
              <a:spcBef>
                <a:spcPts val="264"/>
              </a:spcBef>
              <a:defRPr/>
            </a:pPr>
            <a:r>
              <a:rPr lang="en-US" sz="1200" dirty="0" err="1" smtClean="0"/>
              <a:t>Authentec</a:t>
            </a:r>
            <a:endParaRPr lang="en-US" sz="1200" dirty="0" smtClean="0"/>
          </a:p>
          <a:p>
            <a:pPr>
              <a:spcBef>
                <a:spcPts val="264"/>
              </a:spcBef>
              <a:defRPr/>
            </a:pPr>
            <a:r>
              <a:rPr lang="en-US" sz="1200" dirty="0" err="1" smtClean="0"/>
              <a:t>Sensus</a:t>
            </a:r>
            <a:endParaRPr lang="en-US" sz="1200" dirty="0" smtClean="0"/>
          </a:p>
          <a:p>
            <a:pPr>
              <a:spcBef>
                <a:spcPts val="264"/>
              </a:spcBef>
              <a:defRPr/>
            </a:pPr>
            <a:r>
              <a:rPr lang="en-US" sz="1200" dirty="0" smtClean="0"/>
              <a:t>TU </a:t>
            </a:r>
            <a:r>
              <a:rPr lang="en-US" sz="1200" dirty="0" err="1" smtClean="0"/>
              <a:t>Braunschweig</a:t>
            </a:r>
            <a:endParaRPr lang="en-US" sz="1200" dirty="0" smtClean="0"/>
          </a:p>
          <a:p>
            <a:pPr>
              <a:spcBef>
                <a:spcPts val="264"/>
              </a:spcBef>
              <a:defRPr/>
            </a:pPr>
            <a:r>
              <a:rPr lang="en-US" sz="1200" dirty="0" smtClean="0"/>
              <a:t>Via Technologies</a:t>
            </a:r>
          </a:p>
          <a:p>
            <a:pPr>
              <a:spcBef>
                <a:spcPts val="264"/>
              </a:spcBef>
              <a:defRPr/>
            </a:pPr>
            <a:r>
              <a:rPr lang="en-US" sz="1200" dirty="0" err="1" smtClean="0"/>
              <a:t>Halcrow</a:t>
            </a:r>
            <a:endParaRPr lang="en-US" sz="1200" dirty="0" smtClean="0"/>
          </a:p>
          <a:p>
            <a:pPr>
              <a:spcBef>
                <a:spcPts val="264"/>
              </a:spcBef>
              <a:defRPr/>
            </a:pPr>
            <a:r>
              <a:rPr lang="en-US" sz="1200" dirty="0" smtClean="0"/>
              <a:t>US DOT FRA</a:t>
            </a:r>
          </a:p>
          <a:p>
            <a:pPr>
              <a:spcBef>
                <a:spcPts val="264"/>
              </a:spcBef>
              <a:defRPr/>
            </a:pPr>
            <a:r>
              <a:rPr lang="en-US" sz="1200" dirty="0" smtClean="0"/>
              <a:t>Philips</a:t>
            </a:r>
          </a:p>
          <a:p>
            <a:pPr>
              <a:spcBef>
                <a:spcPts val="264"/>
              </a:spcBef>
              <a:defRPr/>
            </a:pPr>
            <a:r>
              <a:rPr lang="en-US" sz="1200" dirty="0" err="1" smtClean="0"/>
              <a:t>Astrin</a:t>
            </a:r>
            <a:r>
              <a:rPr lang="en-US" sz="1200" dirty="0" smtClean="0"/>
              <a:t> Radio</a:t>
            </a:r>
          </a:p>
          <a:p>
            <a:pPr>
              <a:spcBef>
                <a:spcPts val="264"/>
              </a:spcBef>
              <a:defRPr/>
            </a:pPr>
            <a:r>
              <a:rPr lang="en-US" sz="1200" dirty="0" smtClean="0"/>
              <a:t>China Academy of Telecomm Research</a:t>
            </a:r>
          </a:p>
          <a:p>
            <a:pPr>
              <a:spcBef>
                <a:spcPts val="264"/>
              </a:spcBef>
              <a:defRPr/>
            </a:pPr>
            <a:r>
              <a:rPr lang="en-US" sz="1200" dirty="0" smtClean="0"/>
              <a:t>Gannett Fleming</a:t>
            </a:r>
          </a:p>
          <a:p>
            <a:pPr>
              <a:spcBef>
                <a:spcPts val="264"/>
              </a:spcBef>
              <a:defRPr/>
            </a:pPr>
            <a:r>
              <a:rPr lang="en-US" sz="1200" dirty="0" err="1" smtClean="0"/>
              <a:t>Bravin</a:t>
            </a:r>
            <a:r>
              <a:rPr lang="en-US" sz="1200" dirty="0" smtClean="0"/>
              <a:t> Consulting</a:t>
            </a:r>
          </a:p>
          <a:p>
            <a:pPr>
              <a:spcBef>
                <a:spcPts val="264"/>
              </a:spcBef>
              <a:defRPr/>
            </a:pPr>
            <a:r>
              <a:rPr lang="en-US" sz="1200" dirty="0" smtClean="0"/>
              <a:t>GE</a:t>
            </a:r>
          </a:p>
          <a:p>
            <a:pPr>
              <a:spcBef>
                <a:spcPts val="264"/>
              </a:spcBef>
              <a:defRPr/>
            </a:pPr>
            <a:r>
              <a:rPr lang="en-US" sz="1200" dirty="0" smtClean="0"/>
              <a:t>APTA</a:t>
            </a:r>
          </a:p>
          <a:p>
            <a:pPr>
              <a:spcBef>
                <a:spcPts val="264"/>
              </a:spcBef>
              <a:defRPr/>
            </a:pPr>
            <a:r>
              <a:rPr lang="en-US" sz="1200" dirty="0"/>
              <a:t>Semaphore </a:t>
            </a:r>
            <a:r>
              <a:rPr lang="en-US" sz="1200" dirty="0" smtClean="0"/>
              <a:t>Group</a:t>
            </a:r>
          </a:p>
          <a:p>
            <a:pPr>
              <a:spcBef>
                <a:spcPts val="264"/>
              </a:spcBef>
              <a:defRPr/>
            </a:pPr>
            <a:r>
              <a:rPr lang="en-US" sz="1200" dirty="0" smtClean="0"/>
              <a:t>Anritsu</a:t>
            </a:r>
          </a:p>
          <a:p>
            <a:pPr>
              <a:spcBef>
                <a:spcPts val="264"/>
              </a:spcBef>
              <a:defRPr/>
            </a:pPr>
            <a:r>
              <a:rPr lang="en-US" sz="1200" dirty="0" smtClean="0"/>
              <a:t>Oki</a:t>
            </a:r>
          </a:p>
          <a:p>
            <a:pPr>
              <a:spcBef>
                <a:spcPts val="264"/>
              </a:spcBef>
              <a:defRPr/>
            </a:pPr>
            <a:r>
              <a:rPr lang="en-US" sz="1200" dirty="0" err="1" smtClean="0"/>
              <a:t>Commsource</a:t>
            </a:r>
            <a:endParaRPr lang="en-US" sz="1200" dirty="0" smtClean="0"/>
          </a:p>
        </p:txBody>
      </p:sp>
      <p:sp>
        <p:nvSpPr>
          <p:cNvPr id="8" name="Content Placeholder 2"/>
          <p:cNvSpPr txBox="1">
            <a:spLocks/>
          </p:cNvSpPr>
          <p:nvPr/>
        </p:nvSpPr>
        <p:spPr bwMode="auto">
          <a:xfrm>
            <a:off x="2971800" y="1143000"/>
            <a:ext cx="2895600" cy="5105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230"/>
              </a:spcBef>
              <a:defRPr/>
            </a:pPr>
            <a:r>
              <a:rPr lang="en-US" sz="1200" dirty="0" err="1"/>
              <a:t>CalAmp</a:t>
            </a:r>
            <a:endParaRPr lang="en-US" sz="1200" dirty="0"/>
          </a:p>
          <a:p>
            <a:pPr>
              <a:spcBef>
                <a:spcPts val="230"/>
              </a:spcBef>
              <a:defRPr/>
            </a:pPr>
            <a:r>
              <a:rPr lang="en-US" sz="1200" dirty="0"/>
              <a:t>Rail Safety Consulting</a:t>
            </a:r>
          </a:p>
          <a:p>
            <a:pPr>
              <a:spcBef>
                <a:spcPts val="230"/>
              </a:spcBef>
              <a:defRPr/>
            </a:pPr>
            <a:r>
              <a:rPr lang="en-US" sz="1200" dirty="0" smtClean="0"/>
              <a:t>Institute </a:t>
            </a:r>
            <a:r>
              <a:rPr lang="en-US" sz="1200" dirty="0"/>
              <a:t>for </a:t>
            </a:r>
            <a:r>
              <a:rPr lang="en-US" sz="1200" dirty="0" err="1"/>
              <a:t>Infocomm</a:t>
            </a:r>
            <a:r>
              <a:rPr lang="en-US" sz="1200" dirty="0"/>
              <a:t> Research</a:t>
            </a:r>
          </a:p>
          <a:p>
            <a:pPr>
              <a:spcBef>
                <a:spcPts val="230"/>
              </a:spcBef>
              <a:defRPr/>
            </a:pPr>
            <a:r>
              <a:rPr lang="en-US" sz="1200" dirty="0"/>
              <a:t>National Taiwan University</a:t>
            </a:r>
          </a:p>
          <a:p>
            <a:pPr>
              <a:spcBef>
                <a:spcPts val="230"/>
              </a:spcBef>
              <a:defRPr/>
            </a:pPr>
            <a:r>
              <a:rPr lang="en-US" sz="1200" dirty="0"/>
              <a:t>Qualcomm</a:t>
            </a:r>
          </a:p>
          <a:p>
            <a:pPr>
              <a:spcBef>
                <a:spcPts val="230"/>
              </a:spcBef>
              <a:defRPr/>
            </a:pPr>
            <a:r>
              <a:rPr lang="en-US" sz="1200" dirty="0" err="1"/>
              <a:t>Freescale</a:t>
            </a:r>
            <a:endParaRPr lang="en-US" sz="1200" dirty="0"/>
          </a:p>
          <a:p>
            <a:pPr>
              <a:spcBef>
                <a:spcPts val="230"/>
              </a:spcBef>
              <a:defRPr/>
            </a:pPr>
            <a:r>
              <a:rPr lang="en-US" sz="1200" dirty="0"/>
              <a:t>Kyocera</a:t>
            </a:r>
          </a:p>
          <a:p>
            <a:pPr>
              <a:spcBef>
                <a:spcPts val="230"/>
              </a:spcBef>
              <a:defRPr/>
            </a:pPr>
            <a:r>
              <a:rPr lang="en-US" sz="1200" dirty="0" err="1" smtClean="0"/>
              <a:t>Interdigital</a:t>
            </a:r>
            <a:endParaRPr lang="en-US" sz="1200" dirty="0" smtClean="0"/>
          </a:p>
          <a:p>
            <a:pPr>
              <a:spcBef>
                <a:spcPts val="230"/>
              </a:spcBef>
              <a:defRPr/>
            </a:pPr>
            <a:r>
              <a:rPr lang="en-US" sz="1200" dirty="0" err="1" smtClean="0"/>
              <a:t>Tensorcom</a:t>
            </a:r>
            <a:endParaRPr lang="en-US" sz="1200" dirty="0" smtClean="0"/>
          </a:p>
          <a:p>
            <a:pPr>
              <a:spcBef>
                <a:spcPts val="230"/>
              </a:spcBef>
              <a:defRPr/>
            </a:pPr>
            <a:r>
              <a:rPr lang="en-US" sz="1200" dirty="0" smtClean="0"/>
              <a:t>Analog Devices</a:t>
            </a:r>
          </a:p>
          <a:p>
            <a:pPr>
              <a:spcBef>
                <a:spcPts val="230"/>
              </a:spcBef>
              <a:defRPr/>
            </a:pPr>
            <a:r>
              <a:rPr lang="en-US" sz="1200" dirty="0" smtClean="0"/>
              <a:t>CSX</a:t>
            </a:r>
          </a:p>
          <a:p>
            <a:pPr>
              <a:spcBef>
                <a:spcPts val="230"/>
              </a:spcBef>
              <a:defRPr/>
            </a:pPr>
            <a:r>
              <a:rPr lang="en-US" sz="1200" dirty="0" smtClean="0"/>
              <a:t>National Technical Systems</a:t>
            </a:r>
          </a:p>
          <a:p>
            <a:pPr>
              <a:spcBef>
                <a:spcPts val="230"/>
              </a:spcBef>
              <a:defRPr/>
            </a:pPr>
            <a:r>
              <a:rPr lang="en-US" sz="1200" dirty="0" smtClean="0"/>
              <a:t>Parsons Brinckerhoff</a:t>
            </a:r>
          </a:p>
          <a:p>
            <a:pPr>
              <a:spcBef>
                <a:spcPts val="230"/>
              </a:spcBef>
              <a:defRPr/>
            </a:pPr>
            <a:r>
              <a:rPr lang="en-US" sz="1200" dirty="0" err="1" smtClean="0"/>
              <a:t>Stantec</a:t>
            </a:r>
            <a:endParaRPr lang="en-US" sz="1200" dirty="0" smtClean="0"/>
          </a:p>
          <a:p>
            <a:pPr>
              <a:spcBef>
                <a:spcPts val="230"/>
              </a:spcBef>
              <a:defRPr/>
            </a:pPr>
            <a:r>
              <a:rPr lang="en-US" sz="1200" dirty="0"/>
              <a:t>Bombardier Transportation</a:t>
            </a:r>
          </a:p>
          <a:p>
            <a:pPr>
              <a:spcBef>
                <a:spcPts val="230"/>
              </a:spcBef>
              <a:defRPr/>
            </a:pPr>
            <a:r>
              <a:rPr lang="en-US" sz="1200" dirty="0"/>
              <a:t>Rohde and Schwarz</a:t>
            </a:r>
          </a:p>
          <a:p>
            <a:pPr>
              <a:spcBef>
                <a:spcPts val="230"/>
              </a:spcBef>
              <a:defRPr/>
            </a:pPr>
            <a:r>
              <a:rPr lang="en-US" sz="1200" dirty="0"/>
              <a:t>Korea Railroad Research Institute</a:t>
            </a:r>
          </a:p>
          <a:p>
            <a:pPr>
              <a:spcBef>
                <a:spcPts val="230"/>
              </a:spcBef>
              <a:defRPr/>
            </a:pPr>
            <a:r>
              <a:rPr lang="en-US" sz="1200" dirty="0"/>
              <a:t>Lilee Systems</a:t>
            </a:r>
          </a:p>
          <a:p>
            <a:pPr>
              <a:spcBef>
                <a:spcPts val="230"/>
              </a:spcBef>
              <a:defRPr/>
            </a:pPr>
            <a:r>
              <a:rPr lang="en-US" sz="1200" dirty="0"/>
              <a:t>Parsons</a:t>
            </a:r>
          </a:p>
          <a:p>
            <a:pPr>
              <a:spcBef>
                <a:spcPts val="230"/>
              </a:spcBef>
              <a:defRPr/>
            </a:pPr>
            <a:r>
              <a:rPr lang="en-US" sz="1200" dirty="0"/>
              <a:t>The Boeing </a:t>
            </a:r>
            <a:r>
              <a:rPr lang="en-US" sz="1200" dirty="0" smtClean="0"/>
              <a:t>Company</a:t>
            </a:r>
          </a:p>
          <a:p>
            <a:pPr>
              <a:spcBef>
                <a:spcPts val="230"/>
              </a:spcBef>
              <a:defRPr/>
            </a:pPr>
            <a:r>
              <a:rPr lang="en-US" sz="1200" dirty="0" err="1" smtClean="0"/>
              <a:t>Vinnotech</a:t>
            </a:r>
            <a:endParaRPr lang="en-US" sz="1200" dirty="0" smtClean="0"/>
          </a:p>
          <a:p>
            <a:pPr>
              <a:spcBef>
                <a:spcPts val="230"/>
              </a:spcBef>
              <a:defRPr/>
            </a:pPr>
            <a:r>
              <a:rPr lang="en-US" sz="1200" dirty="0" smtClean="0"/>
              <a:t>Yokogawa</a:t>
            </a:r>
          </a:p>
          <a:p>
            <a:pPr>
              <a:spcBef>
                <a:spcPts val="230"/>
              </a:spcBef>
              <a:defRPr/>
            </a:pPr>
            <a:r>
              <a:rPr lang="en-US" sz="1200" dirty="0" smtClean="0"/>
              <a:t>Sony</a:t>
            </a:r>
          </a:p>
          <a:p>
            <a:pPr>
              <a:spcBef>
                <a:spcPts val="230"/>
              </a:spcBef>
              <a:defRPr/>
            </a:pPr>
            <a:r>
              <a:rPr lang="en-US" sz="1200" dirty="0" err="1" smtClean="0"/>
              <a:t>Notor</a:t>
            </a:r>
            <a:r>
              <a:rPr lang="en-US" sz="1200" dirty="0" smtClean="0"/>
              <a:t> Research</a:t>
            </a:r>
          </a:p>
          <a:p>
            <a:pPr>
              <a:spcBef>
                <a:spcPts val="230"/>
              </a:spcBef>
              <a:defRPr/>
            </a:pPr>
            <a:r>
              <a:rPr lang="en-US" sz="1200" dirty="0"/>
              <a:t>American University of </a:t>
            </a:r>
            <a:r>
              <a:rPr lang="en-US" sz="1200" dirty="0" smtClean="0"/>
              <a:t>Beirut</a:t>
            </a:r>
            <a:endParaRPr lang="en-US" sz="1200" dirty="0"/>
          </a:p>
          <a:p>
            <a:pPr>
              <a:spcBef>
                <a:spcPts val="230"/>
              </a:spcBef>
              <a:defRPr/>
            </a:pPr>
            <a:endParaRPr lang="en-US" sz="1200" dirty="0"/>
          </a:p>
        </p:txBody>
      </p:sp>
      <p:sp>
        <p:nvSpPr>
          <p:cNvPr id="2" name="Date Placeholder 1"/>
          <p:cNvSpPr>
            <a:spLocks noGrp="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r>
              <a:rPr lang="en-US"/>
              <a:t>March 2013</a:t>
            </a:r>
          </a:p>
        </p:txBody>
      </p:sp>
      <p:sp>
        <p:nvSpPr>
          <p:cNvPr id="5128" name="Slide Number Placeholder 3"/>
          <p:cNvSpPr>
            <a:spLocks noGrp="1"/>
          </p:cNvSpPr>
          <p:nvPr>
            <p:ph type="sldNum" sz="quarter" idx="12"/>
          </p:nvPr>
        </p:nvSpPr>
        <p:spPr>
          <a:xfrm>
            <a:off x="4394200" y="6475413"/>
            <a:ext cx="431800" cy="184150"/>
          </a:xfrm>
          <a:noFill/>
          <a:ln>
            <a:miter lim="800000"/>
            <a:headEnd/>
            <a:tailEnd/>
          </a:ln>
        </p:spPr>
        <p:txBody>
          <a:bodyPr/>
          <a:lstStyle/>
          <a:p>
            <a:r>
              <a:rPr lang="en-US" smtClean="0"/>
              <a:t>Slide </a:t>
            </a:r>
            <a:fld id="{3D339720-76E9-4386-8CC6-5E9582C93038}" type="slidenum">
              <a:rPr lang="en-US" smtClean="0"/>
              <a:pPr/>
              <a:t>4</a:t>
            </a:fld>
            <a:endParaRPr lang="en-US" smtClean="0"/>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Work this Week</a:t>
            </a:r>
            <a:endParaRPr lang="en-US" dirty="0">
              <a:ea typeface="ＭＳ Ｐゴシック" charset="0"/>
            </a:endParaRPr>
          </a:p>
        </p:txBody>
      </p:sp>
      <p:sp>
        <p:nvSpPr>
          <p:cNvPr id="5123" name="Content Placeholder 2"/>
          <p:cNvSpPr>
            <a:spLocks noGrp="1"/>
          </p:cNvSpPr>
          <p:nvPr>
            <p:ph idx="1"/>
          </p:nvPr>
        </p:nvSpPr>
        <p:spPr/>
        <p:txBody>
          <a:bodyPr>
            <a:normAutofit fontScale="77500" lnSpcReduction="20000"/>
          </a:bodyPr>
          <a:lstStyle/>
          <a:p>
            <a:pPr>
              <a:defRPr/>
            </a:pPr>
            <a:r>
              <a:rPr lang="en-US" dirty="0" smtClean="0">
                <a:ea typeface="ＭＳ Ｐゴシック" charset="0"/>
              </a:rPr>
              <a:t>Continue to flesh out combined contribution to reflect the technical proposals presented</a:t>
            </a:r>
          </a:p>
          <a:p>
            <a:pPr>
              <a:defRPr/>
            </a:pPr>
            <a:r>
              <a:rPr lang="en-US" dirty="0" smtClean="0">
                <a:ea typeface="ＭＳ Ｐゴシック" charset="0"/>
              </a:rPr>
              <a:t>Complete Coexistence Document (15-13-0212-01)</a:t>
            </a:r>
          </a:p>
          <a:p>
            <a:pPr>
              <a:defRPr/>
            </a:pPr>
            <a:r>
              <a:rPr lang="en-US" dirty="0"/>
              <a:t>Move to establish an approved draft, pending completion and inclusion of edits to 15-13-0097-05 in accordance with document 15-13-0217-02, as document d1P802-15-4p_Draft_Standard.pdf</a:t>
            </a:r>
          </a:p>
          <a:p>
            <a:pPr>
              <a:defRPr/>
            </a:pPr>
            <a:r>
              <a:rPr lang="en-US" dirty="0"/>
              <a:t>Moved: John </a:t>
            </a:r>
            <a:r>
              <a:rPr lang="en-US" dirty="0" err="1" smtClean="0"/>
              <a:t>Notor</a:t>
            </a:r>
            <a:r>
              <a:rPr lang="en-US" dirty="0" smtClean="0"/>
              <a:t> (</a:t>
            </a:r>
            <a:r>
              <a:rPr lang="en-US" dirty="0" err="1" smtClean="0"/>
              <a:t>Notor</a:t>
            </a:r>
            <a:r>
              <a:rPr lang="en-US" dirty="0" smtClean="0"/>
              <a:t> Research)</a:t>
            </a:r>
            <a:endParaRPr lang="en-US" dirty="0"/>
          </a:p>
          <a:p>
            <a:pPr>
              <a:defRPr/>
            </a:pPr>
            <a:r>
              <a:rPr lang="en-US" dirty="0"/>
              <a:t>Seconded: Liang </a:t>
            </a:r>
            <a:r>
              <a:rPr lang="en-US" dirty="0" smtClean="0"/>
              <a:t>Li (</a:t>
            </a:r>
            <a:r>
              <a:rPr lang="en-US" dirty="0" err="1" smtClean="0"/>
              <a:t>Vinnotech</a:t>
            </a:r>
            <a:r>
              <a:rPr lang="en-US" dirty="0" smtClean="0"/>
              <a:t>)</a:t>
            </a:r>
            <a:endParaRPr lang="en-US" dirty="0"/>
          </a:p>
          <a:p>
            <a:pPr>
              <a:defRPr/>
            </a:pPr>
            <a:r>
              <a:rPr lang="en-US" dirty="0"/>
              <a:t>Y/N/A: 5/0/0</a:t>
            </a:r>
          </a:p>
        </p:txBody>
      </p:sp>
      <p:sp>
        <p:nvSpPr>
          <p:cNvPr id="512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51306D39-8E25-4699-A8CB-DA8A1E076530}" type="slidenum">
              <a:rPr lang="en-US" smtClean="0"/>
              <a:pPr>
                <a:defRPr/>
              </a:pPr>
              <a:t>5</a:t>
            </a:fld>
            <a:endParaRPr lang="en-US" smtClean="0"/>
          </a:p>
        </p:txBody>
      </p:sp>
      <p:sp>
        <p:nvSpPr>
          <p:cNvPr id="8" name="Date Placeholder 1"/>
          <p:cNvSpPr>
            <a:spLocks noGrp="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defRPr/>
            </a:pPr>
            <a:r>
              <a:rPr lang="en-US" dirty="0" smtClean="0"/>
              <a:t>IEEE 802.15.4p Schedule</a:t>
            </a:r>
          </a:p>
        </p:txBody>
      </p:sp>
      <p:sp>
        <p:nvSpPr>
          <p:cNvPr id="36866" name="Content Placeholder 2"/>
          <p:cNvSpPr>
            <a:spLocks noGrp="1"/>
          </p:cNvSpPr>
          <p:nvPr>
            <p:ph idx="1"/>
          </p:nvPr>
        </p:nvSpPr>
        <p:spPr/>
        <p:txBody>
          <a:bodyPr>
            <a:normAutofit fontScale="92500" lnSpcReduction="20000"/>
          </a:bodyPr>
          <a:lstStyle/>
          <a:p>
            <a:pPr>
              <a:defRPr/>
            </a:pPr>
            <a:r>
              <a:rPr lang="en-US" sz="1400" dirty="0" smtClean="0"/>
              <a:t>Interest Group						Jul 2011</a:t>
            </a:r>
          </a:p>
          <a:p>
            <a:pPr>
              <a:defRPr/>
            </a:pPr>
            <a:r>
              <a:rPr lang="en-US" sz="1400" dirty="0" smtClean="0"/>
              <a:t>Study Group						Nov 2011</a:t>
            </a:r>
          </a:p>
          <a:p>
            <a:pPr>
              <a:defRPr/>
            </a:pPr>
            <a:r>
              <a:rPr lang="en-US" sz="1400" dirty="0" smtClean="0"/>
              <a:t>Approval of PAR/5C Docs					Jan 2012</a:t>
            </a:r>
          </a:p>
          <a:p>
            <a:pPr>
              <a:defRPr/>
            </a:pPr>
            <a:r>
              <a:rPr lang="en-US" sz="1400" dirty="0" smtClean="0"/>
              <a:t>Preparation for Task Group Phase</a:t>
            </a:r>
          </a:p>
          <a:p>
            <a:pPr lvl="1">
              <a:defRPr/>
            </a:pPr>
            <a:r>
              <a:rPr lang="en-US" sz="1200" dirty="0" smtClean="0"/>
              <a:t>Approval by NESCOM and 802 EC of IEEE802.15.4p TG			Apr 2012</a:t>
            </a:r>
          </a:p>
          <a:p>
            <a:pPr>
              <a:defRPr/>
            </a:pPr>
            <a:r>
              <a:rPr lang="en-US" sz="1400" dirty="0" smtClean="0"/>
              <a:t>Task Group</a:t>
            </a:r>
          </a:p>
          <a:p>
            <a:pPr>
              <a:defRPr/>
            </a:pPr>
            <a:r>
              <a:rPr lang="en-US" sz="1400" dirty="0" smtClean="0"/>
              <a:t>Proposal Effort</a:t>
            </a:r>
          </a:p>
          <a:p>
            <a:pPr lvl="1">
              <a:defRPr/>
            </a:pPr>
            <a:r>
              <a:rPr lang="en-US" sz="1200" dirty="0" smtClean="0"/>
              <a:t>Technical Guidance Document					May 2012</a:t>
            </a:r>
          </a:p>
          <a:p>
            <a:pPr lvl="1">
              <a:defRPr/>
            </a:pPr>
            <a:r>
              <a:rPr lang="en-US" sz="1200" dirty="0" smtClean="0"/>
              <a:t>Call for Proposals					May 2012</a:t>
            </a:r>
          </a:p>
          <a:p>
            <a:pPr lvl="1">
              <a:defRPr/>
            </a:pPr>
            <a:r>
              <a:rPr lang="en-US" sz="1200" dirty="0" smtClean="0"/>
              <a:t>Preliminary Proposals					July 2012</a:t>
            </a:r>
          </a:p>
          <a:p>
            <a:pPr lvl="1">
              <a:defRPr/>
            </a:pPr>
            <a:r>
              <a:rPr lang="en-US" sz="1200" dirty="0" smtClean="0"/>
              <a:t>Final Proposals						Sep 2012</a:t>
            </a:r>
          </a:p>
          <a:p>
            <a:pPr lvl="1">
              <a:defRPr/>
            </a:pPr>
            <a:r>
              <a:rPr lang="en-US" sz="1200" dirty="0" smtClean="0"/>
              <a:t>Adopt Baseline						Sep 2012</a:t>
            </a:r>
          </a:p>
          <a:p>
            <a:pPr>
              <a:defRPr/>
            </a:pPr>
            <a:r>
              <a:rPr lang="en-US" sz="1400" dirty="0" smtClean="0"/>
              <a:t>Contribution Merging</a:t>
            </a:r>
          </a:p>
          <a:p>
            <a:pPr lvl="1">
              <a:defRPr/>
            </a:pPr>
            <a:r>
              <a:rPr lang="en-US" sz="1200" dirty="0" smtClean="0"/>
              <a:t>Begin Drafting						Oct 2012</a:t>
            </a:r>
          </a:p>
          <a:p>
            <a:pPr lvl="1">
              <a:defRPr/>
            </a:pPr>
            <a:r>
              <a:rPr lang="en-US" sz="1200" dirty="0" smtClean="0"/>
              <a:t>First Preliminary Draft					Jan 2013</a:t>
            </a:r>
          </a:p>
          <a:p>
            <a:pPr lvl="1">
              <a:defRPr/>
            </a:pPr>
            <a:r>
              <a:rPr lang="en-US" sz="1200" dirty="0" smtClean="0"/>
              <a:t>Approve draft						Mar 2013</a:t>
            </a:r>
          </a:p>
          <a:p>
            <a:pPr>
              <a:defRPr/>
            </a:pPr>
            <a:r>
              <a:rPr lang="en-US" sz="1400" dirty="0" smtClean="0"/>
              <a:t>Final Draft</a:t>
            </a:r>
          </a:p>
          <a:p>
            <a:pPr lvl="1">
              <a:defRPr/>
            </a:pPr>
            <a:r>
              <a:rPr lang="en-US" sz="1200" dirty="0" smtClean="0"/>
              <a:t>WG Letter Ballot(s)					Mar 2013</a:t>
            </a:r>
          </a:p>
          <a:p>
            <a:pPr lvl="1">
              <a:defRPr/>
            </a:pPr>
            <a:r>
              <a:rPr lang="en-US" sz="1200" dirty="0" smtClean="0"/>
              <a:t>Comment resolution					Apr-Sep 2013</a:t>
            </a:r>
          </a:p>
          <a:p>
            <a:pPr>
              <a:defRPr/>
            </a:pPr>
            <a:r>
              <a:rPr lang="en-US" sz="1400" dirty="0" smtClean="0"/>
              <a:t>Specification Approval and Final Release</a:t>
            </a:r>
          </a:p>
          <a:p>
            <a:pPr lvl="1">
              <a:defRPr/>
            </a:pPr>
            <a:r>
              <a:rPr lang="en-US" sz="1200" dirty="0" smtClean="0"/>
              <a:t>802 EC, NESCOM, IEEE-SA					End of 2013</a:t>
            </a:r>
          </a:p>
        </p:txBody>
      </p:sp>
      <p:sp>
        <p:nvSpPr>
          <p:cNvPr id="2" name="Date Placeholder 1"/>
          <p:cNvSpPr>
            <a:spLocks noGrp="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r>
              <a:rPr lang="en-US"/>
              <a:t>March 2013</a:t>
            </a:r>
          </a:p>
        </p:txBody>
      </p:sp>
      <p:sp>
        <p:nvSpPr>
          <p:cNvPr id="10" name="Footer Placeholder 2"/>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a:defRPr/>
            </a:pPr>
            <a:r>
              <a:rPr lang="en-US" smtClean="0"/>
              <a:t>Jon Adams, Lilee Systems</a:t>
            </a:r>
            <a:endParaRPr lang="en-US" dirty="0"/>
          </a:p>
        </p:txBody>
      </p:sp>
      <p:sp>
        <p:nvSpPr>
          <p:cNvPr id="7174" name="Slide Number Placeholder 2"/>
          <p:cNvSpPr>
            <a:spLocks noGrp="1"/>
          </p:cNvSpPr>
          <p:nvPr>
            <p:ph type="sldNum" sz="quarter" idx="12"/>
          </p:nvPr>
        </p:nvSpPr>
        <p:spPr>
          <a:xfrm>
            <a:off x="4394200" y="6475413"/>
            <a:ext cx="431800" cy="184150"/>
          </a:xfrm>
          <a:noFill/>
          <a:ln>
            <a:miter lim="800000"/>
            <a:headEnd/>
            <a:tailEnd/>
          </a:ln>
        </p:spPr>
        <p:txBody>
          <a:bodyPr/>
          <a:lstStyle/>
          <a:p>
            <a:r>
              <a:rPr lang="en-US" smtClean="0"/>
              <a:t>Slide </a:t>
            </a:r>
            <a:fld id="{CF53B9FD-83B6-492C-B3BE-0E7C31CA11BB}" type="slidenum">
              <a:rPr lang="en-US" smtClean="0"/>
              <a:pPr/>
              <a:t>6</a:t>
            </a:fld>
            <a:endParaRPr lang="en-US" smtClean="0"/>
          </a:p>
        </p:txBody>
      </p:sp>
      <p:pic>
        <p:nvPicPr>
          <p:cNvPr id="7175" name="Picture 5"/>
          <p:cNvPicPr>
            <a:picLocks noChangeAspect="1"/>
          </p:cNvPicPr>
          <p:nvPr/>
        </p:nvPicPr>
        <p:blipFill>
          <a:blip r:embed="rId2" cstate="print"/>
          <a:srcRect/>
          <a:stretch>
            <a:fillRect/>
          </a:stretch>
        </p:blipFill>
        <p:spPr bwMode="auto">
          <a:xfrm>
            <a:off x="8027988" y="5092700"/>
            <a:ext cx="304800" cy="241300"/>
          </a:xfrm>
          <a:prstGeom prst="rect">
            <a:avLst/>
          </a:prstGeom>
          <a:noFill/>
          <a:ln w="9525">
            <a:noFill/>
            <a:miter lim="800000"/>
            <a:headEnd/>
            <a:tailEnd/>
          </a:ln>
        </p:spPr>
      </p:pic>
      <p:cxnSp>
        <p:nvCxnSpPr>
          <p:cNvPr id="7176" name="Straight Arrow Connector 2"/>
          <p:cNvCxnSpPr>
            <a:cxnSpLocks noChangeShapeType="1"/>
          </p:cNvCxnSpPr>
          <p:nvPr/>
        </p:nvCxnSpPr>
        <p:spPr bwMode="auto">
          <a:xfrm>
            <a:off x="8180388" y="1524000"/>
            <a:ext cx="0" cy="3505200"/>
          </a:xfrm>
          <a:prstGeom prst="straightConnector1">
            <a:avLst/>
          </a:prstGeom>
          <a:noFill/>
          <a:ln w="12700" algn="ctr">
            <a:solidFill>
              <a:schemeClr val="tx1"/>
            </a:solidFill>
            <a:round/>
            <a:headEnd type="none" w="sm" len="sm"/>
            <a:tailEnd type="arrow" w="med" len="med"/>
          </a:ln>
        </p:spPr>
      </p:cxn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Motion</a:t>
            </a:r>
            <a:endParaRPr lang="en-US" dirty="0"/>
          </a:p>
        </p:txBody>
      </p:sp>
      <p:sp>
        <p:nvSpPr>
          <p:cNvPr id="3" name="Content Placeholder 2"/>
          <p:cNvSpPr>
            <a:spLocks noGrp="1"/>
          </p:cNvSpPr>
          <p:nvPr>
            <p:ph idx="1"/>
          </p:nvPr>
        </p:nvSpPr>
        <p:spPr/>
        <p:txBody>
          <a:bodyPr>
            <a:normAutofit fontScale="92500" lnSpcReduction="10000"/>
          </a:bodyPr>
          <a:lstStyle/>
          <a:p>
            <a:pPr>
              <a:defRPr/>
            </a:pPr>
            <a:r>
              <a:rPr lang="en-US" i="1" dirty="0"/>
              <a:t>Move that 802.15 WG start a WG Letter Ballot requesting approval to forward document </a:t>
            </a:r>
            <a:r>
              <a:rPr lang="en-US" i="1" dirty="0" smtClean="0"/>
              <a:t>d1P802-15-4p_Draft_Standard.pdf</a:t>
            </a:r>
            <a:r>
              <a:rPr lang="en-US" i="1" dirty="0"/>
              <a:t>, pending the completion </a:t>
            </a:r>
            <a:r>
              <a:rPr lang="en-US" i="1" dirty="0" smtClean="0"/>
              <a:t>of </a:t>
            </a:r>
            <a:r>
              <a:rPr lang="en-US" i="1" dirty="0"/>
              <a:t>edits to </a:t>
            </a:r>
            <a:r>
              <a:rPr lang="en-US" i="1" dirty="0" smtClean="0"/>
              <a:t>15-13-0097-05 </a:t>
            </a:r>
            <a:r>
              <a:rPr lang="en-US" i="1" dirty="0"/>
              <a:t>in accordance with document </a:t>
            </a:r>
            <a:r>
              <a:rPr lang="en-US" i="1" dirty="0" smtClean="0"/>
              <a:t>15-13-0217-02, </a:t>
            </a:r>
            <a:r>
              <a:rPr lang="en-US" i="1" dirty="0"/>
              <a:t>to Sponsor Ballot.</a:t>
            </a:r>
            <a:endParaRPr lang="en-US" dirty="0"/>
          </a:p>
          <a:p>
            <a:pPr>
              <a:defRPr/>
            </a:pPr>
            <a:r>
              <a:rPr lang="en-US" dirty="0"/>
              <a:t>Moved </a:t>
            </a:r>
            <a:r>
              <a:rPr lang="en-US" dirty="0" smtClean="0"/>
              <a:t>by: Clint Powell </a:t>
            </a:r>
            <a:endParaRPr lang="en-US" dirty="0"/>
          </a:p>
          <a:p>
            <a:pPr>
              <a:defRPr/>
            </a:pPr>
            <a:r>
              <a:rPr lang="en-US" dirty="0" smtClean="0"/>
              <a:t>Seconded by: Steve </a:t>
            </a:r>
            <a:r>
              <a:rPr lang="en-US" dirty="0" err="1" smtClean="0"/>
              <a:t>Jillings</a:t>
            </a:r>
            <a:endParaRPr lang="en-US" dirty="0" smtClean="0"/>
          </a:p>
          <a:p>
            <a:pPr>
              <a:defRPr/>
            </a:pPr>
            <a:endParaRPr lang="en-US" dirty="0"/>
          </a:p>
        </p:txBody>
      </p:sp>
      <p:sp>
        <p:nvSpPr>
          <p:cNvPr id="4" name="Date Placeholder 3"/>
          <p:cNvSpPr>
            <a:spLocks noGrp="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r>
              <a:rPr lang="en-US"/>
              <a:t>March 2013</a:t>
            </a:r>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r>
              <a:rPr lang="en-US" smtClean="0"/>
              <a:t>Jon Adams, Lilee Systems</a:t>
            </a:r>
            <a:endParaRPr lang="en-US"/>
          </a:p>
        </p:txBody>
      </p:sp>
      <p:sp>
        <p:nvSpPr>
          <p:cNvPr id="8198" name="Slide Number Placeholder 5"/>
          <p:cNvSpPr>
            <a:spLocks noGrp="1"/>
          </p:cNvSpPr>
          <p:nvPr>
            <p:ph type="sldNum" sz="quarter" idx="12"/>
          </p:nvPr>
        </p:nvSpPr>
        <p:spPr>
          <a:noFill/>
          <a:ln>
            <a:miter lim="800000"/>
            <a:headEnd/>
            <a:tailEnd/>
          </a:ln>
        </p:spPr>
        <p:txBody>
          <a:bodyPr/>
          <a:lstStyle/>
          <a:p>
            <a:r>
              <a:rPr lang="en-US" smtClean="0"/>
              <a:t>Slide </a:t>
            </a:r>
            <a:fld id="{78936C05-2528-490C-A16B-60ABC15200C3}" type="slidenum">
              <a:rPr lang="en-US" smtClean="0"/>
              <a:pPr/>
              <a:t>7</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1218</TotalTime>
  <Words>298</Words>
  <Application>Microsoft Office PowerPoint</Application>
  <PresentationFormat>On-screen Show (4:3)</PresentationFormat>
  <Paragraphs>146</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Times New Roman</vt:lpstr>
      <vt:lpstr>MS PGothic</vt:lpstr>
      <vt:lpstr>Arial</vt:lpstr>
      <vt:lpstr>Default Design</vt:lpstr>
      <vt:lpstr>Slide 1</vt:lpstr>
      <vt:lpstr>15.4p Positive Train Control Closing Report</vt:lpstr>
      <vt:lpstr>Week’s Agenda</vt:lpstr>
      <vt:lpstr>90+ Participants from 70 Entities</vt:lpstr>
      <vt:lpstr>15.4p Session Work this Week</vt:lpstr>
      <vt:lpstr>IEEE 802.15.4p Schedule</vt:lpstr>
      <vt:lpstr>Motion</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Ben</cp:lastModifiedBy>
  <cp:revision>78</cp:revision>
  <cp:lastPrinted>1998-02-10T13:28:06Z</cp:lastPrinted>
  <dcterms:created xsi:type="dcterms:W3CDTF">1999-11-08T18:59:45Z</dcterms:created>
  <dcterms:modified xsi:type="dcterms:W3CDTF">2013-03-21T22:59:33Z</dcterms:modified>
</cp:coreProperties>
</file>