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378" r:id="rId2"/>
    <p:sldId id="394" r:id="rId3"/>
    <p:sldId id="395" r:id="rId4"/>
    <p:sldId id="396" r:id="rId5"/>
    <p:sldId id="397" r:id="rId6"/>
    <p:sldId id="398" r:id="rId7"/>
    <p:sldId id="416" r:id="rId8"/>
    <p:sldId id="417" r:id="rId9"/>
    <p:sldId id="399" r:id="rId10"/>
    <p:sldId id="418" r:id="rId11"/>
    <p:sldId id="400" r:id="rId12"/>
    <p:sldId id="401" r:id="rId13"/>
    <p:sldId id="421" r:id="rId14"/>
    <p:sldId id="402" r:id="rId15"/>
    <p:sldId id="419" r:id="rId16"/>
    <p:sldId id="420" r:id="rId17"/>
    <p:sldId id="403" r:id="rId18"/>
    <p:sldId id="404" r:id="rId19"/>
    <p:sldId id="405" r:id="rId20"/>
    <p:sldId id="406" r:id="rId21"/>
    <p:sldId id="407" r:id="rId22"/>
    <p:sldId id="408" r:id="rId23"/>
    <p:sldId id="410" r:id="rId24"/>
    <p:sldId id="426" r:id="rId25"/>
    <p:sldId id="422" r:id="rId26"/>
    <p:sldId id="424" r:id="rId27"/>
    <p:sldId id="423" r:id="rId28"/>
    <p:sldId id="425" r:id="rId29"/>
    <p:sldId id="427" r:id="rId30"/>
    <p:sldId id="411" r:id="rId31"/>
    <p:sldId id="412" r:id="rId32"/>
    <p:sldId id="413" r:id="rId33"/>
    <p:sldId id="415" r:id="rId34"/>
    <p:sldId id="414" r:id="rId3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8210" autoAdjust="0"/>
    <p:restoredTop sz="95852" autoAdjust="0"/>
  </p:normalViewPr>
  <p:slideViewPr>
    <p:cSldViewPr>
      <p:cViewPr varScale="1">
        <p:scale>
          <a:sx n="75" d="100"/>
          <a:sy n="75" d="100"/>
        </p:scale>
        <p:origin x="-834" y="-102"/>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2394" y="-11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5" Type="http://schemas.openxmlformats.org/officeDocument/2006/relationships/image" Target="../media/image12.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1349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182410180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r>
              <a:rPr lang="en-US" smtClean="0"/>
              <a:t>&lt;month year&gt;</a:t>
            </a:r>
            <a:endParaRPr lang="en-US"/>
          </a:p>
        </p:txBody>
      </p:sp>
      <p:sp>
        <p:nvSpPr>
          <p:cNvPr id="5" name="Footer Placeholder 4"/>
          <p:cNvSpPr>
            <a:spLocks noGrp="1"/>
          </p:cNvSpPr>
          <p:nvPr>
            <p:ph type="ftr" sz="quarter" idx="11"/>
          </p:nvPr>
        </p:nvSpPr>
        <p:spPr/>
        <p:txBody>
          <a:bodyPr/>
          <a:lstStyle/>
          <a:p>
            <a:pPr lvl="4">
              <a:defRPr/>
            </a:pPr>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Page </a:t>
            </a:r>
            <a:fld id="{74F801F5-A82D-402B-9E99-F10C03DFC974}" type="slidenum">
              <a:rPr lang="en-US" smtClean="0"/>
              <a:pPr/>
              <a:t>1</a:t>
            </a:fld>
            <a:endParaRPr lang="en-US"/>
          </a:p>
        </p:txBody>
      </p:sp>
      <p:sp>
        <p:nvSpPr>
          <p:cNvPr id="7" name="Header Placeholder 6"/>
          <p:cNvSpPr>
            <a:spLocks noGrp="1"/>
          </p:cNvSpPr>
          <p:nvPr>
            <p:ph type="hdr" sz="quarter" idx="13"/>
          </p:nvPr>
        </p:nvSpPr>
        <p:spPr/>
        <p:txBody>
          <a:bodyPr/>
          <a:lstStyle/>
          <a:p>
            <a:pPr>
              <a:defRPr/>
            </a:pPr>
            <a:r>
              <a:rPr lang="en-US" smtClean="0"/>
              <a:t>IEEE 802.15</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78281"/>
            <a:ext cx="1600200" cy="215444"/>
          </a:xfrm>
        </p:spPr>
        <p:txBody>
          <a:bodyPr/>
          <a:lstStyle>
            <a:lvl1pPr>
              <a:defRPr>
                <a:ea typeface="+mn-ea"/>
              </a:defRPr>
            </a:lvl1pPr>
          </a:lstStyle>
          <a:p>
            <a:pPr>
              <a:defRPr/>
            </a:pPr>
            <a:r>
              <a:rPr lang="en-US" altLang="zh-CN" smtClean="0"/>
              <a:t>March  2013</a:t>
            </a:r>
            <a:endParaRPr lang="en-US" altLang="zh-CN" dirty="0"/>
          </a:p>
        </p:txBody>
      </p:sp>
      <p:sp>
        <p:nvSpPr>
          <p:cNvPr id="6" name="Footer Placeholder 5"/>
          <p:cNvSpPr>
            <a:spLocks noGrp="1"/>
          </p:cNvSpPr>
          <p:nvPr>
            <p:ph type="ftr" sz="quarter" idx="11"/>
          </p:nvPr>
        </p:nvSpPr>
        <p:spPr>
          <a:xfrm>
            <a:off x="5486400" y="6475413"/>
            <a:ext cx="3067050" cy="184666"/>
          </a:xfr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7825"/>
            <a:ext cx="1600200" cy="215900"/>
          </a:xfrm>
          <a:ln/>
        </p:spPr>
        <p:txBody>
          <a:bodyPr/>
          <a:lstStyle>
            <a:lvl1pPr>
              <a:defRPr/>
            </a:lvl1pPr>
          </a:lstStyle>
          <a:p>
            <a:r>
              <a:rPr lang="en-US" altLang="zh-CN" smtClean="0"/>
              <a:t>March  2013</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zh-CN" smtClean="0"/>
              <a:t>March  2013</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15-13-0193-00-004q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11.bin"/></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3.bin"/><Relationship Id="rId7" Type="http://schemas.openxmlformats.org/officeDocument/2006/relationships/oleObject" Target="../embeddings/oleObject15.bin"/><Relationship Id="rId12" Type="http://schemas.openxmlformats.org/officeDocument/2006/relationships/image" Target="../media/image20.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6.wmf"/><Relationship Id="rId11" Type="http://schemas.openxmlformats.org/officeDocument/2006/relationships/image" Target="../media/image18.wmf"/><Relationship Id="rId5" Type="http://schemas.openxmlformats.org/officeDocument/2006/relationships/oleObject" Target="../embeddings/oleObject14.bin"/><Relationship Id="rId10" Type="http://schemas.openxmlformats.org/officeDocument/2006/relationships/oleObject" Target="../embeddings/oleObject16.bin"/><Relationship Id="rId4" Type="http://schemas.openxmlformats.org/officeDocument/2006/relationships/image" Target="../media/image15.wmf"/><Relationship Id="rId9" Type="http://schemas.openxmlformats.org/officeDocument/2006/relationships/image" Target="../media/image19.png"/></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22.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image" Target="../media/image31.png"/><Relationship Id="rId7"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9.bin"/><Relationship Id="rId5" Type="http://schemas.openxmlformats.org/officeDocument/2006/relationships/image" Target="../media/image28.wmf"/><Relationship Id="rId4" Type="http://schemas.openxmlformats.org/officeDocument/2006/relationships/oleObject" Target="../embeddings/oleObject18.bin"/><Relationship Id="rId9" Type="http://schemas.openxmlformats.org/officeDocument/2006/relationships/image" Target="../media/image30.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 Id="rId1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293757"/>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sz="1800" dirty="0" smtClean="0"/>
              <a:t> Channel Models for IEEE 802.15.4q </a:t>
            </a:r>
          </a:p>
          <a:p>
            <a:pPr eaLnBrk="0" hangingPunct="0"/>
            <a:r>
              <a:rPr lang="en-US" altLang="zh-CN" sz="1800" b="1" dirty="0" smtClean="0">
                <a:solidFill>
                  <a:schemeClr val="tx2"/>
                </a:solidFill>
              </a:rPr>
              <a:t>Date </a:t>
            </a:r>
            <a:r>
              <a:rPr lang="en-US" altLang="zh-CN" sz="1800" b="1" dirty="0"/>
              <a:t>Submitted:	</a:t>
            </a:r>
            <a:r>
              <a:rPr lang="en-US" altLang="zh-CN" sz="1800" b="1" dirty="0" smtClean="0"/>
              <a:t> </a:t>
            </a:r>
            <a:r>
              <a:rPr lang="en-US" altLang="zh-CN" sz="1800" dirty="0" smtClean="0"/>
              <a:t>March 20, </a:t>
            </a:r>
            <a:r>
              <a:rPr lang="en-US" altLang="zh-CN" sz="1800" dirty="0" smtClean="0"/>
              <a:t>2013</a:t>
            </a:r>
            <a:r>
              <a:rPr lang="en-US" altLang="zh-CN" sz="1800" dirty="0"/>
              <a:t>	</a:t>
            </a:r>
          </a:p>
          <a:p>
            <a:pPr eaLnBrk="0" hangingPunct="0"/>
            <a:r>
              <a:rPr lang="en-US" altLang="zh-CN" sz="1800" b="1" dirty="0"/>
              <a:t>Source:</a:t>
            </a:r>
            <a:r>
              <a:rPr lang="en-US" altLang="zh-CN" sz="1800" dirty="0"/>
              <a:t> 	</a:t>
            </a:r>
            <a:r>
              <a:rPr lang="en-US" altLang="zh-CN" sz="1800" dirty="0">
                <a:solidFill>
                  <a:schemeClr val="tx2"/>
                </a:solidFill>
              </a:rPr>
              <a:t> </a:t>
            </a:r>
            <a:r>
              <a:rPr lang="en-US" altLang="zh-CN" sz="1800" dirty="0" smtClean="0">
                <a:solidFill>
                  <a:schemeClr val="tx2"/>
                </a:solidFill>
              </a:rPr>
              <a:t>Jinesh P Nair</a:t>
            </a:r>
            <a:r>
              <a:rPr lang="en-US" altLang="zh-CN" sz="1800" baseline="30000" dirty="0" smtClean="0">
                <a:solidFill>
                  <a:schemeClr val="tx2"/>
                </a:solidFill>
              </a:rPr>
              <a:t>1</a:t>
            </a:r>
            <a:r>
              <a:rPr lang="en-US" altLang="zh-CN" sz="1800" dirty="0" smtClean="0">
                <a:solidFill>
                  <a:schemeClr val="tx2"/>
                </a:solidFill>
              </a:rPr>
              <a:t>, Kiran Bynam</a:t>
            </a:r>
            <a:r>
              <a:rPr lang="en-US" altLang="zh-CN" sz="1800" baseline="30000" dirty="0" smtClean="0">
                <a:solidFill>
                  <a:schemeClr val="tx2"/>
                </a:solidFill>
              </a:rPr>
              <a:t>1</a:t>
            </a:r>
            <a:r>
              <a:rPr lang="en-US" altLang="zh-CN" sz="1800" dirty="0" smtClean="0">
                <a:solidFill>
                  <a:schemeClr val="tx2"/>
                </a:solidFill>
              </a:rPr>
              <a:t>, </a:t>
            </a:r>
            <a:r>
              <a:rPr lang="en-US" altLang="zh-CN" sz="1800" dirty="0" err="1" smtClean="0">
                <a:solidFill>
                  <a:schemeClr val="tx2"/>
                </a:solidFill>
              </a:rPr>
              <a:t>Youngsoo</a:t>
            </a:r>
            <a:r>
              <a:rPr lang="en-US" altLang="zh-CN" sz="1800" dirty="0" smtClean="0">
                <a:solidFill>
                  <a:schemeClr val="tx2"/>
                </a:solidFill>
              </a:rPr>
              <a:t> Kim</a:t>
            </a:r>
            <a:r>
              <a:rPr lang="en-US" altLang="zh-CN" sz="1800" baseline="30000" dirty="0" smtClean="0">
                <a:solidFill>
                  <a:schemeClr val="tx2"/>
                </a:solidFill>
              </a:rPr>
              <a:t>1</a:t>
            </a:r>
            <a:r>
              <a:rPr lang="en-US" altLang="zh-CN" sz="1800" dirty="0" smtClean="0"/>
              <a:t>; </a:t>
            </a:r>
          </a:p>
          <a:p>
            <a:pPr eaLnBrk="0" hangingPunct="0"/>
            <a:r>
              <a:rPr lang="en-US" altLang="zh-CN" sz="1800" dirty="0"/>
              <a:t>	</a:t>
            </a:r>
            <a:r>
              <a:rPr lang="en-US" altLang="zh-CN" sz="1800" baseline="30000" dirty="0" smtClean="0"/>
              <a:t>1</a:t>
            </a:r>
            <a:r>
              <a:rPr lang="en-US" altLang="zh-CN" sz="1800" dirty="0" smtClean="0"/>
              <a:t>Samsung Electronics</a:t>
            </a:r>
            <a:endParaRPr lang="en-US" altLang="zh-CN" sz="1800" baseline="30000" dirty="0"/>
          </a:p>
          <a:p>
            <a:pPr eaLnBrk="0" hangingPunct="0"/>
            <a:r>
              <a:rPr lang="en-US" altLang="zh-CN" sz="1800" dirty="0"/>
              <a:t>	</a:t>
            </a:r>
          </a:p>
          <a:p>
            <a:pPr eaLnBrk="0" hangingPunct="0"/>
            <a:r>
              <a:rPr lang="en-US" altLang="zh-CN" sz="1800" dirty="0"/>
              <a:t>	</a:t>
            </a:r>
            <a:r>
              <a:rPr lang="en-US" altLang="zh-CN" sz="1800" dirty="0" smtClean="0"/>
              <a:t>Phone:</a:t>
            </a:r>
            <a:r>
              <a:rPr lang="en-US" altLang="zh-CN" sz="1800" dirty="0"/>
              <a:t>	</a:t>
            </a:r>
            <a:r>
              <a:rPr lang="en-US" altLang="zh-CN" sz="1800" dirty="0" smtClean="0"/>
              <a:t>+918041819999-464, Fax: +918041819999</a:t>
            </a:r>
            <a:endParaRPr lang="en-US" altLang="zh-CN" sz="1800" dirty="0"/>
          </a:p>
          <a:p>
            <a:pPr eaLnBrk="0" hangingPunct="0"/>
            <a:r>
              <a:rPr lang="en-US" altLang="zh-CN" sz="1800" dirty="0"/>
              <a:t>	E-Mail: 	</a:t>
            </a:r>
            <a:r>
              <a:rPr lang="en-US" altLang="zh-CN" sz="1800" dirty="0" smtClean="0"/>
              <a:t>jinesh.p@samsung.com</a:t>
            </a:r>
            <a:endParaRPr lang="en-US" altLang="zh-CN" sz="1800" dirty="0"/>
          </a:p>
          <a:p>
            <a:pPr eaLnBrk="0" hangingPunct="0"/>
            <a:r>
              <a:rPr lang="en-US" altLang="zh-CN" sz="1800" b="1" dirty="0"/>
              <a:t>Abstract:</a:t>
            </a:r>
            <a:r>
              <a:rPr lang="en-US" altLang="zh-CN" sz="1800" dirty="0"/>
              <a:t> </a:t>
            </a:r>
            <a:r>
              <a:rPr lang="en-US" altLang="zh-CN" sz="1800" dirty="0" smtClean="0"/>
              <a:t>Preliminary document on Channel Models for IEEE 802.15.4q</a:t>
            </a:r>
            <a:endParaRPr lang="en-US" altLang="zh-CN" sz="1800" dirty="0"/>
          </a:p>
          <a:p>
            <a:pPr eaLnBrk="0" hangingPunct="0">
              <a:spcBef>
                <a:spcPts val="600"/>
              </a:spcBef>
              <a:spcAft>
                <a:spcPts val="600"/>
              </a:spcAft>
            </a:pPr>
            <a:r>
              <a:rPr lang="en-US" altLang="zh-CN" sz="1800" b="1" dirty="0"/>
              <a:t>Purpose:</a:t>
            </a:r>
            <a:r>
              <a:rPr lang="en-US" altLang="zh-CN" sz="1800" dirty="0"/>
              <a:t>	</a:t>
            </a:r>
            <a:r>
              <a:rPr lang="en-US" altLang="zh-CN" sz="1800" dirty="0" smtClean="0"/>
              <a:t>Reference on channel models for fair comparison of proposals and system evaluation</a:t>
            </a:r>
            <a:endParaRPr lang="en-US" altLang="zh-CN" sz="1800" dirty="0"/>
          </a:p>
          <a:p>
            <a:pPr eaLnBrk="0" hangingPunct="0"/>
            <a:r>
              <a:rPr lang="en-US" altLang="zh-CN" sz="1800" b="1" dirty="0">
                <a:solidFill>
                  <a:schemeClr val="tx2"/>
                </a:solidFill>
              </a:rPr>
              <a:t>Notice:</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altLang="zh-CN" sz="1800" b="1" dirty="0">
                <a:solidFill>
                  <a:schemeClr val="tx2"/>
                </a:solidFill>
              </a:rPr>
              <a:t>Release:</a:t>
            </a:r>
            <a:r>
              <a:rPr lang="en-US" altLang="zh-CN" sz="1800" dirty="0">
                <a:solidFill>
                  <a:schemeClr val="tx2"/>
                </a:solidFill>
              </a:rPr>
              <a:t>	The contributor acknowledges and accepts that this contribution becomes the property of IEEE and may be made publicly available by P802.15.	</a:t>
            </a:r>
          </a:p>
        </p:txBody>
      </p:sp>
      <p:sp>
        <p:nvSpPr>
          <p:cNvPr id="5"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zh-CN" sz="1100" dirty="0" smtClean="0"/>
              <a:t>Jinesh P Nair, Kiran Bynam and </a:t>
            </a:r>
            <a:r>
              <a:rPr lang="en-US" altLang="zh-CN" sz="1100" dirty="0" err="1" smtClean="0"/>
              <a:t>Youngsoo</a:t>
            </a:r>
            <a:r>
              <a:rPr lang="en-US" altLang="zh-CN" sz="1100" dirty="0" smtClean="0"/>
              <a:t> Kim</a:t>
            </a:r>
            <a:endPar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p:txBody>
      </p:sp>
      <p:sp>
        <p:nvSpPr>
          <p:cNvPr id="6" name="Date Placeholder 5"/>
          <p:cNvSpPr>
            <a:spLocks noGrp="1"/>
          </p:cNvSpPr>
          <p:nvPr>
            <p:ph type="dt" sz="half" idx="10"/>
          </p:nvPr>
        </p:nvSpPr>
        <p:spPr/>
        <p:txBody>
          <a:bodyPr/>
          <a:lstStyle/>
          <a:p>
            <a:r>
              <a:rPr lang="en-US" altLang="zh-CN" smtClean="0"/>
              <a:t>March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7620000" cy="1143000"/>
          </a:xfrm>
        </p:spPr>
        <p:txBody>
          <a:bodyPr/>
          <a:lstStyle/>
          <a:p>
            <a:r>
              <a:rPr lang="en-US" dirty="0"/>
              <a:t>Outdoor Path Loss Models</a:t>
            </a:r>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a:xfrm>
            <a:off x="4377951" y="6266329"/>
            <a:ext cx="530225" cy="182562"/>
          </a:xfrm>
          <a:ln w="38100"/>
        </p:spPr>
        <p:txBody>
          <a:bodyPr/>
          <a:lstStyle/>
          <a:p>
            <a:r>
              <a:rPr lang="en-US" smtClean="0"/>
              <a:t>Slide </a:t>
            </a:r>
            <a:fld id="{3D7B28C0-BB67-4036-BA37-A1CE406089FA}" type="slidenum">
              <a:rPr lang="en-US" smtClean="0"/>
              <a:pPr/>
              <a:t>10</a:t>
            </a:fld>
            <a:endParaRPr lang="en-US"/>
          </a:p>
        </p:txBody>
      </p:sp>
      <p:sp>
        <p:nvSpPr>
          <p:cNvPr id="6" name="Content Placeholder 2"/>
          <p:cNvSpPr>
            <a:spLocks noGrp="1"/>
          </p:cNvSpPr>
          <p:nvPr>
            <p:ph idx="1"/>
          </p:nvPr>
        </p:nvSpPr>
        <p:spPr>
          <a:xfrm>
            <a:off x="685800" y="1362635"/>
            <a:ext cx="7772400" cy="914400"/>
          </a:xfrm>
        </p:spPr>
        <p:txBody>
          <a:bodyPr/>
          <a:lstStyle/>
          <a:p>
            <a:pPr marL="457200" indent="-457200">
              <a:buFont typeface="+mj-lt"/>
              <a:buAutoNum type="arabicPeriod"/>
            </a:pPr>
            <a:r>
              <a:rPr lang="en-US" sz="2400" dirty="0" err="1" smtClean="0">
                <a:latin typeface="+mj-lt"/>
              </a:rPr>
              <a:t>LoS</a:t>
            </a:r>
            <a:r>
              <a:rPr lang="en-US" sz="2400" dirty="0" smtClean="0">
                <a:latin typeface="+mj-lt"/>
              </a:rPr>
              <a:t> within Street Canyons (900 MHz and 2.4 GHz)</a:t>
            </a:r>
          </a:p>
          <a:p>
            <a:pPr marL="457200" lvl="1" indent="0">
              <a:buNone/>
            </a:pPr>
            <a:endParaRPr lang="en-US" sz="2000" dirty="0" smtClean="0">
              <a:latin typeface="+mj-lt"/>
            </a:endParaRPr>
          </a:p>
          <a:p>
            <a:pPr lvl="1"/>
            <a:endParaRPr lang="en-US" dirty="0">
              <a:latin typeface="+mj-lt"/>
            </a:endParaRPr>
          </a:p>
        </p:txBody>
      </p:sp>
      <p:graphicFrame>
        <p:nvGraphicFramePr>
          <p:cNvPr id="7" name="Table 6"/>
          <p:cNvGraphicFramePr>
            <a:graphicFrameLocks noGrp="1"/>
          </p:cNvGraphicFramePr>
          <p:nvPr>
            <p:extLst>
              <p:ext uri="{D42A27DB-BD31-4B8C-83A1-F6EECF244321}">
                <p14:modId xmlns:p14="http://schemas.microsoft.com/office/powerpoint/2010/main" val="521338830"/>
              </p:ext>
            </p:extLst>
          </p:nvPr>
        </p:nvGraphicFramePr>
        <p:xfrm>
          <a:off x="2438400" y="1896035"/>
          <a:ext cx="3429000" cy="1483360"/>
        </p:xfrm>
        <a:graphic>
          <a:graphicData uri="http://schemas.openxmlformats.org/drawingml/2006/table">
            <a:tbl>
              <a:tblPr firstRow="1" bandRow="1">
                <a:tableStyleId>{5C22544A-7EE6-4342-B048-85BDC9FD1C3A}</a:tableStyleId>
              </a:tblPr>
              <a:tblGrid>
                <a:gridCol w="1600200"/>
                <a:gridCol w="1143000"/>
                <a:gridCol w="685800"/>
              </a:tblGrid>
              <a:tr h="370840">
                <a:tc>
                  <a:txBody>
                    <a:bodyPr/>
                    <a:lstStyle/>
                    <a:p>
                      <a:endParaRPr lang="en-US" dirty="0"/>
                    </a:p>
                  </a:txBody>
                  <a:tcPr/>
                </a:tc>
                <a:tc>
                  <a:txBody>
                    <a:bodyPr/>
                    <a:lstStyle/>
                    <a:p>
                      <a:pPr algn="ctr"/>
                      <a:r>
                        <a:rPr lang="en-US" dirty="0" smtClean="0"/>
                        <a:t>A</a:t>
                      </a:r>
                      <a:endParaRPr lang="en-US" dirty="0"/>
                    </a:p>
                  </a:txBody>
                  <a:tcPr/>
                </a:tc>
                <a:tc>
                  <a:txBody>
                    <a:bodyPr/>
                    <a:lstStyle/>
                    <a:p>
                      <a:pPr algn="ctr"/>
                      <a:r>
                        <a:rPr lang="en-US" dirty="0" smtClean="0"/>
                        <a:t>B</a:t>
                      </a:r>
                      <a:endParaRPr lang="en-US" dirty="0"/>
                    </a:p>
                  </a:txBody>
                  <a:tcPr/>
                </a:tc>
              </a:tr>
              <a:tr h="370840">
                <a:tc>
                  <a:txBody>
                    <a:bodyPr/>
                    <a:lstStyle/>
                    <a:p>
                      <a:r>
                        <a:rPr lang="en-US" dirty="0" smtClean="0"/>
                        <a:t>Lower Bound</a:t>
                      </a:r>
                      <a:endParaRPr lang="en-US" dirty="0"/>
                    </a:p>
                  </a:txBody>
                  <a:tcPr/>
                </a:tc>
                <a:tc>
                  <a:txBody>
                    <a:bodyPr/>
                    <a:lstStyle/>
                    <a:p>
                      <a:pPr algn="ctr"/>
                      <a:r>
                        <a:rPr lang="en-US" dirty="0" smtClean="0"/>
                        <a:t>0</a:t>
                      </a:r>
                      <a:endParaRPr lang="en-US" dirty="0"/>
                    </a:p>
                  </a:txBody>
                  <a:tcPr/>
                </a:tc>
                <a:tc>
                  <a:txBody>
                    <a:bodyPr/>
                    <a:lstStyle/>
                    <a:p>
                      <a:pPr algn="ctr"/>
                      <a:r>
                        <a:rPr lang="en-US" dirty="0" smtClean="0"/>
                        <a:t>20</a:t>
                      </a:r>
                      <a:endParaRPr lang="en-US" dirty="0"/>
                    </a:p>
                  </a:txBody>
                  <a:tcPr/>
                </a:tc>
              </a:tr>
              <a:tr h="370840">
                <a:tc>
                  <a:txBody>
                    <a:bodyPr/>
                    <a:lstStyle/>
                    <a:p>
                      <a:r>
                        <a:rPr lang="en-US" b="1" i="1" dirty="0" smtClean="0"/>
                        <a:t>Median</a:t>
                      </a:r>
                      <a:endParaRPr lang="en-US" b="1" i="1" dirty="0"/>
                    </a:p>
                  </a:txBody>
                  <a:tcPr/>
                </a:tc>
                <a:tc>
                  <a:txBody>
                    <a:bodyPr/>
                    <a:lstStyle/>
                    <a:p>
                      <a:pPr algn="ctr"/>
                      <a:r>
                        <a:rPr lang="en-US" b="1" i="1" dirty="0" smtClean="0"/>
                        <a:t>6</a:t>
                      </a:r>
                      <a:endParaRPr lang="en-US" b="1" i="1" dirty="0"/>
                    </a:p>
                  </a:txBody>
                  <a:tcPr/>
                </a:tc>
                <a:tc>
                  <a:txBody>
                    <a:bodyPr/>
                    <a:lstStyle/>
                    <a:p>
                      <a:pPr algn="ctr"/>
                      <a:r>
                        <a:rPr lang="en-US" b="1" i="1" dirty="0" smtClean="0"/>
                        <a:t>20</a:t>
                      </a:r>
                      <a:endParaRPr lang="en-US" b="1" i="1" dirty="0"/>
                    </a:p>
                  </a:txBody>
                  <a:tcPr/>
                </a:tc>
              </a:tr>
              <a:tr h="370840">
                <a:tc>
                  <a:txBody>
                    <a:bodyPr/>
                    <a:lstStyle/>
                    <a:p>
                      <a:r>
                        <a:rPr lang="en-US" dirty="0" smtClean="0"/>
                        <a:t>Upper Bound</a:t>
                      </a:r>
                      <a:endParaRPr lang="en-US" dirty="0"/>
                    </a:p>
                  </a:txBody>
                  <a:tcPr/>
                </a:tc>
                <a:tc>
                  <a:txBody>
                    <a:bodyPr/>
                    <a:lstStyle/>
                    <a:p>
                      <a:pPr algn="ctr"/>
                      <a:r>
                        <a:rPr lang="en-US" dirty="0" smtClean="0"/>
                        <a:t>20</a:t>
                      </a:r>
                      <a:endParaRPr lang="en-US" dirty="0"/>
                    </a:p>
                  </a:txBody>
                  <a:tcPr/>
                </a:tc>
                <a:tc>
                  <a:txBody>
                    <a:bodyPr/>
                    <a:lstStyle/>
                    <a:p>
                      <a:pPr algn="ctr"/>
                      <a:r>
                        <a:rPr lang="en-US" dirty="0" smtClean="0"/>
                        <a:t>25</a:t>
                      </a:r>
                      <a:endParaRPr lang="en-US" dirty="0"/>
                    </a:p>
                  </a:txBody>
                  <a:tcPr/>
                </a:tc>
              </a:tr>
            </a:tbl>
          </a:graphicData>
        </a:graphic>
      </p:graphicFrame>
      <p:cxnSp>
        <p:nvCxnSpPr>
          <p:cNvPr id="16" name="Straight Connector 15"/>
          <p:cNvCxnSpPr/>
          <p:nvPr/>
        </p:nvCxnSpPr>
        <p:spPr bwMode="auto">
          <a:xfrm flipV="1">
            <a:off x="2590800" y="5553635"/>
            <a:ext cx="1447800" cy="152400"/>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18" name="Straight Connector 17"/>
          <p:cNvCxnSpPr/>
          <p:nvPr/>
        </p:nvCxnSpPr>
        <p:spPr bwMode="auto">
          <a:xfrm flipV="1">
            <a:off x="4038600" y="4608803"/>
            <a:ext cx="1086556" cy="944833"/>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20" name="Straight Connector 19"/>
          <p:cNvCxnSpPr/>
          <p:nvPr/>
        </p:nvCxnSpPr>
        <p:spPr bwMode="auto">
          <a:xfrm flipV="1">
            <a:off x="2590800" y="4563035"/>
            <a:ext cx="1447800" cy="457200"/>
          </a:xfrm>
          <a:prstGeom prst="line">
            <a:avLst/>
          </a:prstGeom>
          <a:solidFill>
            <a:schemeClr val="accent1"/>
          </a:solidFill>
          <a:ln w="38100" cap="flat" cmpd="sng" algn="ctr">
            <a:solidFill>
              <a:srgbClr val="0000FF"/>
            </a:solidFill>
            <a:prstDash val="solid"/>
            <a:round/>
            <a:headEnd type="none" w="sm" len="sm"/>
            <a:tailEnd type="none" w="sm" len="sm"/>
          </a:ln>
          <a:effectLst/>
        </p:spPr>
      </p:cxnSp>
      <p:cxnSp>
        <p:nvCxnSpPr>
          <p:cNvPr id="22" name="Straight Connector 21"/>
          <p:cNvCxnSpPr/>
          <p:nvPr/>
        </p:nvCxnSpPr>
        <p:spPr bwMode="auto">
          <a:xfrm flipV="1">
            <a:off x="4038600" y="3724835"/>
            <a:ext cx="0" cy="2438400"/>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24" name="Straight Connector 23"/>
          <p:cNvCxnSpPr/>
          <p:nvPr/>
        </p:nvCxnSpPr>
        <p:spPr bwMode="auto">
          <a:xfrm flipV="1">
            <a:off x="4052047" y="3648635"/>
            <a:ext cx="1073109" cy="905436"/>
          </a:xfrm>
          <a:prstGeom prst="line">
            <a:avLst/>
          </a:prstGeom>
          <a:solidFill>
            <a:schemeClr val="accent1"/>
          </a:solidFill>
          <a:ln w="38100" cap="flat" cmpd="sng" algn="ctr">
            <a:solidFill>
              <a:srgbClr val="0000FF"/>
            </a:solidFill>
            <a:prstDash val="solid"/>
            <a:round/>
            <a:headEnd type="none" w="sm" len="sm"/>
            <a:tailEnd type="none" w="sm" len="sm"/>
          </a:ln>
          <a:effectLst/>
        </p:spPr>
      </p:cxnSp>
      <p:cxnSp>
        <p:nvCxnSpPr>
          <p:cNvPr id="25" name="Straight Connector 24"/>
          <p:cNvCxnSpPr/>
          <p:nvPr/>
        </p:nvCxnSpPr>
        <p:spPr bwMode="auto">
          <a:xfrm flipV="1">
            <a:off x="2590800" y="5266764"/>
            <a:ext cx="1447800" cy="152400"/>
          </a:xfrm>
          <a:prstGeom prst="line">
            <a:avLst/>
          </a:prstGeom>
          <a:solidFill>
            <a:schemeClr val="accent1"/>
          </a:solidFill>
          <a:ln w="38100" cap="flat" cmpd="sng" algn="ctr">
            <a:solidFill>
              <a:srgbClr val="C00000"/>
            </a:solidFill>
            <a:prstDash val="solid"/>
            <a:round/>
            <a:headEnd type="none" w="sm" len="sm"/>
            <a:tailEnd type="none" w="sm" len="sm"/>
          </a:ln>
          <a:effectLst/>
        </p:spPr>
      </p:cxnSp>
      <p:cxnSp>
        <p:nvCxnSpPr>
          <p:cNvPr id="26" name="Straight Connector 25"/>
          <p:cNvCxnSpPr/>
          <p:nvPr/>
        </p:nvCxnSpPr>
        <p:spPr bwMode="auto">
          <a:xfrm flipV="1">
            <a:off x="4016189" y="4306928"/>
            <a:ext cx="1108967" cy="964319"/>
          </a:xfrm>
          <a:prstGeom prst="line">
            <a:avLst/>
          </a:prstGeom>
          <a:solidFill>
            <a:schemeClr val="accent1"/>
          </a:solidFill>
          <a:ln w="38100" cap="flat" cmpd="sng" algn="ctr">
            <a:solidFill>
              <a:srgbClr val="C00000"/>
            </a:solidFill>
            <a:prstDash val="solid"/>
            <a:round/>
            <a:headEnd type="none" w="sm" len="sm"/>
            <a:tailEnd type="none" w="sm" len="sm"/>
          </a:ln>
          <a:effectLst/>
        </p:spPr>
      </p:cxnSp>
      <p:cxnSp>
        <p:nvCxnSpPr>
          <p:cNvPr id="34" name="Straight Arrow Connector 33"/>
          <p:cNvCxnSpPr/>
          <p:nvPr/>
        </p:nvCxnSpPr>
        <p:spPr bwMode="auto">
          <a:xfrm flipV="1">
            <a:off x="2590800" y="3733800"/>
            <a:ext cx="0" cy="2438400"/>
          </a:xfrm>
          <a:prstGeom prst="straightConnector1">
            <a:avLst/>
          </a:prstGeom>
          <a:solidFill>
            <a:schemeClr val="accent1"/>
          </a:solidFill>
          <a:ln w="38100" cap="flat" cmpd="sng" algn="ctr">
            <a:solidFill>
              <a:schemeClr val="tx1"/>
            </a:solidFill>
            <a:prstDash val="solid"/>
            <a:round/>
            <a:headEnd type="none" w="sm" len="sm"/>
            <a:tailEnd type="arrow"/>
          </a:ln>
          <a:effectLst/>
        </p:spPr>
      </p:cxnSp>
      <p:cxnSp>
        <p:nvCxnSpPr>
          <p:cNvPr id="36" name="Straight Arrow Connector 35"/>
          <p:cNvCxnSpPr/>
          <p:nvPr/>
        </p:nvCxnSpPr>
        <p:spPr bwMode="auto">
          <a:xfrm>
            <a:off x="2590800" y="6172200"/>
            <a:ext cx="3962400" cy="0"/>
          </a:xfrm>
          <a:prstGeom prst="straightConnector1">
            <a:avLst/>
          </a:prstGeom>
          <a:solidFill>
            <a:schemeClr val="accent1"/>
          </a:solidFill>
          <a:ln w="38100" cap="flat" cmpd="sng" algn="ctr">
            <a:solidFill>
              <a:schemeClr val="tx1"/>
            </a:solidFill>
            <a:prstDash val="solid"/>
            <a:round/>
            <a:headEnd type="none" w="sm" len="sm"/>
            <a:tailEnd type="arrow"/>
          </a:ln>
          <a:effectLst/>
        </p:spPr>
      </p:cxnSp>
      <p:sp>
        <p:nvSpPr>
          <p:cNvPr id="41" name="TextBox 40"/>
          <p:cNvSpPr txBox="1"/>
          <p:nvPr/>
        </p:nvSpPr>
        <p:spPr>
          <a:xfrm>
            <a:off x="2017348" y="4331458"/>
            <a:ext cx="497252" cy="307777"/>
          </a:xfrm>
          <a:prstGeom prst="rect">
            <a:avLst/>
          </a:prstGeom>
          <a:noFill/>
          <a:ln w="38100">
            <a:noFill/>
          </a:ln>
        </p:spPr>
        <p:txBody>
          <a:bodyPr wrap="none" rtlCol="0">
            <a:spAutoFit/>
          </a:bodyPr>
          <a:lstStyle/>
          <a:p>
            <a:r>
              <a:rPr lang="en-US" sz="1400" i="1" dirty="0" smtClean="0"/>
              <a:t>L</a:t>
            </a:r>
            <a:r>
              <a:rPr lang="en-US" sz="1400" i="1" baseline="-25000" dirty="0" smtClean="0"/>
              <a:t>LOS</a:t>
            </a:r>
            <a:endParaRPr lang="en-US" sz="1400" i="1" dirty="0"/>
          </a:p>
        </p:txBody>
      </p:sp>
      <p:sp>
        <p:nvSpPr>
          <p:cNvPr id="42" name="TextBox 41"/>
          <p:cNvSpPr txBox="1"/>
          <p:nvPr/>
        </p:nvSpPr>
        <p:spPr>
          <a:xfrm>
            <a:off x="5751148" y="6138446"/>
            <a:ext cx="607859" cy="338554"/>
          </a:xfrm>
          <a:prstGeom prst="rect">
            <a:avLst/>
          </a:prstGeom>
          <a:noFill/>
          <a:ln w="38100">
            <a:noFill/>
          </a:ln>
        </p:spPr>
        <p:txBody>
          <a:bodyPr wrap="none" rtlCol="0">
            <a:spAutoFit/>
          </a:bodyPr>
          <a:lstStyle/>
          <a:p>
            <a:r>
              <a:rPr lang="en-US" sz="1600" i="1" dirty="0" smtClean="0"/>
              <a:t>d/</a:t>
            </a:r>
            <a:r>
              <a:rPr lang="en-US" sz="1600" i="1" dirty="0" err="1" smtClean="0"/>
              <a:t>R</a:t>
            </a:r>
            <a:r>
              <a:rPr lang="en-US" sz="1600" i="1" baseline="-25000" dirty="0" err="1" smtClean="0"/>
              <a:t>bp</a:t>
            </a:r>
            <a:endParaRPr lang="en-US" sz="1600" i="1" dirty="0"/>
          </a:p>
        </p:txBody>
      </p:sp>
      <mc:AlternateContent xmlns:mc="http://schemas.openxmlformats.org/markup-compatibility/2006" xmlns:a14="http://schemas.microsoft.com/office/drawing/2010/main">
        <mc:Choice Requires="a14">
          <p:sp>
            <p:nvSpPr>
              <p:cNvPr id="43" name="TextBox 42"/>
              <p:cNvSpPr txBox="1"/>
              <p:nvPr/>
            </p:nvSpPr>
            <p:spPr>
              <a:xfrm>
                <a:off x="2822770" y="5706035"/>
                <a:ext cx="983859" cy="338554"/>
              </a:xfrm>
              <a:prstGeom prst="rect">
                <a:avLst/>
              </a:prstGeom>
              <a:noFill/>
              <a:ln w="38100">
                <a:noFill/>
              </a:ln>
            </p:spPr>
            <p:txBody>
              <a:bodyPr wrap="none" rtlCol="0">
                <a:spAutoFit/>
              </a:bodyPr>
              <a:lstStyle/>
              <a:p>
                <a:r>
                  <a:rPr lang="en-US" sz="1600" i="1" dirty="0" smtClean="0"/>
                  <a:t>d/</a:t>
                </a:r>
                <a:r>
                  <a:rPr lang="en-US" sz="1600" i="1" dirty="0" err="1" smtClean="0"/>
                  <a:t>R</a:t>
                </a:r>
                <a:r>
                  <a:rPr lang="en-US" sz="1600" i="1" baseline="-25000" dirty="0" err="1" smtClean="0"/>
                  <a:t>bp</a:t>
                </a:r>
                <a:r>
                  <a:rPr lang="en-US" sz="1600" i="1" dirty="0"/>
                  <a:t> </a:t>
                </a:r>
                <a14:m>
                  <m:oMath xmlns:m="http://schemas.openxmlformats.org/officeDocument/2006/math">
                    <m:r>
                      <a:rPr lang="en-US" sz="1600" i="1" smtClean="0">
                        <a:latin typeface="Cambria Math"/>
                        <a:ea typeface="Cambria Math"/>
                      </a:rPr>
                      <m:t>≤</m:t>
                    </m:r>
                    <m:r>
                      <a:rPr lang="en-US" sz="1600" b="0" i="1" smtClean="0">
                        <a:latin typeface="Cambria Math"/>
                        <a:ea typeface="Cambria Math"/>
                      </a:rPr>
                      <m:t>1</m:t>
                    </m:r>
                  </m:oMath>
                </a14:m>
                <a:endParaRPr lang="en-US" sz="1600" i="1" dirty="0"/>
              </a:p>
            </p:txBody>
          </p:sp>
        </mc:Choice>
        <mc:Fallback xmlns="">
          <p:sp>
            <p:nvSpPr>
              <p:cNvPr id="43" name="TextBox 42"/>
              <p:cNvSpPr txBox="1">
                <a:spLocks noRot="1" noChangeAspect="1" noMove="1" noResize="1" noEditPoints="1" noAdjustHandles="1" noChangeArrowheads="1" noChangeShapeType="1" noTextEdit="1"/>
              </p:cNvSpPr>
              <p:nvPr/>
            </p:nvSpPr>
            <p:spPr>
              <a:xfrm>
                <a:off x="2822770" y="5706035"/>
                <a:ext cx="983859" cy="338554"/>
              </a:xfrm>
              <a:prstGeom prst="rect">
                <a:avLst/>
              </a:prstGeom>
              <a:blipFill rotWithShape="1">
                <a:blip r:embed="rId2"/>
                <a:stretch>
                  <a:fillRect l="-3106" t="-5357" b="-21429"/>
                </a:stretch>
              </a:blipFill>
              <a:ln w="381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4343400" y="5672281"/>
                <a:ext cx="983859" cy="338554"/>
              </a:xfrm>
              <a:prstGeom prst="rect">
                <a:avLst/>
              </a:prstGeom>
              <a:noFill/>
              <a:ln w="38100">
                <a:noFill/>
              </a:ln>
            </p:spPr>
            <p:txBody>
              <a:bodyPr wrap="none" rtlCol="0">
                <a:spAutoFit/>
              </a:bodyPr>
              <a:lstStyle/>
              <a:p>
                <a:r>
                  <a:rPr lang="en-US" sz="1600" i="1" dirty="0" smtClean="0"/>
                  <a:t>d/</a:t>
                </a:r>
                <a:r>
                  <a:rPr lang="en-US" sz="1600" i="1" dirty="0" err="1" smtClean="0"/>
                  <a:t>R</a:t>
                </a:r>
                <a:r>
                  <a:rPr lang="en-US" sz="1600" i="1" baseline="-25000" dirty="0" err="1" smtClean="0"/>
                  <a:t>bp</a:t>
                </a:r>
                <a:r>
                  <a:rPr lang="en-US" sz="1600" i="1" dirty="0"/>
                  <a:t> </a:t>
                </a:r>
                <a14:m>
                  <m:oMath xmlns:m="http://schemas.openxmlformats.org/officeDocument/2006/math">
                    <m:r>
                      <a:rPr lang="en-US" sz="1600" i="1">
                        <a:latin typeface="Cambria Math"/>
                        <a:ea typeface="Cambria Math"/>
                      </a:rPr>
                      <m:t>&gt;</m:t>
                    </m:r>
                    <m:r>
                      <a:rPr lang="en-US" sz="1600" b="0" i="1" smtClean="0">
                        <a:latin typeface="Cambria Math"/>
                        <a:ea typeface="Cambria Math"/>
                      </a:rPr>
                      <m:t>1</m:t>
                    </m:r>
                  </m:oMath>
                </a14:m>
                <a:endParaRPr lang="en-US" sz="1600" i="1" dirty="0"/>
              </a:p>
            </p:txBody>
          </p:sp>
        </mc:Choice>
        <mc:Fallback xmlns="">
          <p:sp>
            <p:nvSpPr>
              <p:cNvPr id="44" name="TextBox 43"/>
              <p:cNvSpPr txBox="1">
                <a:spLocks noRot="1" noChangeAspect="1" noMove="1" noResize="1" noEditPoints="1" noAdjustHandles="1" noChangeArrowheads="1" noChangeShapeType="1" noTextEdit="1"/>
              </p:cNvSpPr>
              <p:nvPr/>
            </p:nvSpPr>
            <p:spPr>
              <a:xfrm>
                <a:off x="4343400" y="5672281"/>
                <a:ext cx="983859" cy="338554"/>
              </a:xfrm>
              <a:prstGeom prst="rect">
                <a:avLst/>
              </a:prstGeom>
              <a:blipFill rotWithShape="1">
                <a:blip r:embed="rId3"/>
                <a:stretch>
                  <a:fillRect l="-3727" t="-5357" b="-21429"/>
                </a:stretch>
              </a:blipFill>
              <a:ln w="38100">
                <a:noFill/>
              </a:ln>
            </p:spPr>
            <p:txBody>
              <a:bodyPr/>
              <a:lstStyle/>
              <a:p>
                <a:r>
                  <a:rPr lang="en-US">
                    <a:noFill/>
                  </a:rPr>
                  <a:t> </a:t>
                </a:r>
              </a:p>
            </p:txBody>
          </p:sp>
        </mc:Fallback>
      </mc:AlternateContent>
      <p:sp>
        <p:nvSpPr>
          <p:cNvPr id="46" name="TextBox 45"/>
          <p:cNvSpPr txBox="1"/>
          <p:nvPr/>
        </p:nvSpPr>
        <p:spPr>
          <a:xfrm>
            <a:off x="5125156" y="3496235"/>
            <a:ext cx="697627" cy="338554"/>
          </a:xfrm>
          <a:prstGeom prst="rect">
            <a:avLst/>
          </a:prstGeom>
          <a:noFill/>
        </p:spPr>
        <p:txBody>
          <a:bodyPr wrap="none" rtlCol="0">
            <a:spAutoFit/>
          </a:bodyPr>
          <a:lstStyle/>
          <a:p>
            <a:r>
              <a:rPr lang="en-US" sz="1600" dirty="0" smtClean="0"/>
              <a:t>Upper</a:t>
            </a:r>
            <a:endParaRPr lang="en-US" sz="1600" dirty="0"/>
          </a:p>
        </p:txBody>
      </p:sp>
      <p:sp>
        <p:nvSpPr>
          <p:cNvPr id="47" name="TextBox 46"/>
          <p:cNvSpPr txBox="1"/>
          <p:nvPr/>
        </p:nvSpPr>
        <p:spPr>
          <a:xfrm>
            <a:off x="5105400" y="4105835"/>
            <a:ext cx="813043" cy="338554"/>
          </a:xfrm>
          <a:prstGeom prst="rect">
            <a:avLst/>
          </a:prstGeom>
          <a:noFill/>
        </p:spPr>
        <p:txBody>
          <a:bodyPr wrap="none" rtlCol="0">
            <a:spAutoFit/>
          </a:bodyPr>
          <a:lstStyle/>
          <a:p>
            <a:r>
              <a:rPr lang="en-US" sz="1600" dirty="0" smtClean="0"/>
              <a:t>Median</a:t>
            </a:r>
            <a:endParaRPr lang="en-US" sz="1600" dirty="0"/>
          </a:p>
        </p:txBody>
      </p:sp>
      <p:sp>
        <p:nvSpPr>
          <p:cNvPr id="48" name="TextBox 47"/>
          <p:cNvSpPr txBox="1"/>
          <p:nvPr/>
        </p:nvSpPr>
        <p:spPr>
          <a:xfrm>
            <a:off x="5105400" y="4453081"/>
            <a:ext cx="720069" cy="338554"/>
          </a:xfrm>
          <a:prstGeom prst="rect">
            <a:avLst/>
          </a:prstGeom>
          <a:noFill/>
        </p:spPr>
        <p:txBody>
          <a:bodyPr wrap="none" rtlCol="0">
            <a:spAutoFit/>
          </a:bodyPr>
          <a:lstStyle/>
          <a:p>
            <a:r>
              <a:rPr lang="en-US" sz="1600" dirty="0" smtClean="0"/>
              <a:t>Lower</a:t>
            </a:r>
            <a:endParaRPr lang="en-US" sz="1600" dirty="0"/>
          </a:p>
        </p:txBody>
      </p:sp>
    </p:spTree>
    <p:extLst>
      <p:ext uri="{BB962C8B-B14F-4D97-AF65-F5344CB8AC3E}">
        <p14:creationId xmlns:p14="http://schemas.microsoft.com/office/powerpoint/2010/main" val="2406678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673" name="Object 1"/>
          <p:cNvGraphicFramePr>
            <a:graphicFrameLocks noChangeAspect="1"/>
          </p:cNvGraphicFramePr>
          <p:nvPr>
            <p:extLst>
              <p:ext uri="{D42A27DB-BD31-4B8C-83A1-F6EECF244321}">
                <p14:modId xmlns:p14="http://schemas.microsoft.com/office/powerpoint/2010/main" val="1762818698"/>
              </p:ext>
            </p:extLst>
          </p:nvPr>
        </p:nvGraphicFramePr>
        <p:xfrm>
          <a:off x="2725615" y="1447800"/>
          <a:ext cx="3903785" cy="3657600"/>
        </p:xfrm>
        <a:graphic>
          <a:graphicData uri="http://schemas.openxmlformats.org/presentationml/2006/ole">
            <mc:AlternateContent xmlns:mc="http://schemas.openxmlformats.org/markup-compatibility/2006">
              <mc:Choice xmlns:v="urn:schemas-microsoft-com:vml" Requires="v">
                <p:oleObj spid="_x0000_s2085" r:id="rId3" imgW="2300760" imgH="2162520" progId="">
                  <p:embed/>
                </p:oleObj>
              </mc:Choice>
              <mc:Fallback>
                <p:oleObj r:id="rId3" imgW="2300760" imgH="216252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25615" y="1447800"/>
                        <a:ext cx="3903785" cy="365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itle 1"/>
          <p:cNvSpPr>
            <a:spLocks noGrp="1"/>
          </p:cNvSpPr>
          <p:nvPr>
            <p:ph type="title"/>
          </p:nvPr>
        </p:nvSpPr>
        <p:spPr>
          <a:xfrm>
            <a:off x="-152400" y="685800"/>
            <a:ext cx="9677400" cy="762000"/>
          </a:xfrm>
        </p:spPr>
        <p:txBody>
          <a:bodyPr>
            <a:noAutofit/>
          </a:bodyPr>
          <a:lstStyle/>
          <a:p>
            <a:r>
              <a:rPr lang="en-US" sz="4000" dirty="0" smtClean="0"/>
              <a:t>Outdoor Path Loss Models</a:t>
            </a:r>
            <a:endParaRPr lang="en-US" sz="4000" dirty="0"/>
          </a:p>
        </p:txBody>
      </p:sp>
      <p:sp>
        <p:nvSpPr>
          <p:cNvPr id="7" name="TextBox 6"/>
          <p:cNvSpPr txBox="1"/>
          <p:nvPr/>
        </p:nvSpPr>
        <p:spPr>
          <a:xfrm>
            <a:off x="1905000" y="5077361"/>
            <a:ext cx="5486400" cy="1323439"/>
          </a:xfrm>
          <a:prstGeom prst="rect">
            <a:avLst/>
          </a:prstGeom>
          <a:noFill/>
        </p:spPr>
        <p:txBody>
          <a:bodyPr wrap="square" rtlCol="0">
            <a:spAutoFit/>
          </a:bodyPr>
          <a:lstStyle/>
          <a:p>
            <a:pPr marL="342900" indent="-342900">
              <a:buAutoNum type="arabicPeriod"/>
            </a:pPr>
            <a:r>
              <a:rPr lang="en-US" sz="1600" i="1" dirty="0" smtClean="0"/>
              <a:t>w</a:t>
            </a:r>
            <a:r>
              <a:rPr lang="en-US" sz="1600" i="1" baseline="-25000" dirty="0" smtClean="0"/>
              <a:t>1</a:t>
            </a:r>
            <a:r>
              <a:rPr lang="en-US" sz="1600" dirty="0" smtClean="0"/>
              <a:t>Street Width at the position of the BS (m)</a:t>
            </a:r>
          </a:p>
          <a:p>
            <a:pPr marL="342900" indent="-342900">
              <a:buAutoNum type="arabicPeriod"/>
            </a:pPr>
            <a:r>
              <a:rPr lang="en-US" sz="1600" i="1" dirty="0" smtClean="0"/>
              <a:t>w</a:t>
            </a:r>
            <a:r>
              <a:rPr lang="en-US" sz="1600" i="1" baseline="-25000" dirty="0" smtClean="0"/>
              <a:t>2</a:t>
            </a:r>
            <a:r>
              <a:rPr lang="en-US" sz="1600" i="1" dirty="0" smtClean="0"/>
              <a:t> </a:t>
            </a:r>
            <a:r>
              <a:rPr lang="en-US" sz="1600" dirty="0" smtClean="0"/>
              <a:t>Street width at the position of the MS (m)</a:t>
            </a:r>
          </a:p>
          <a:p>
            <a:pPr marL="342900" indent="-342900">
              <a:buAutoNum type="arabicPeriod"/>
            </a:pPr>
            <a:r>
              <a:rPr lang="en-US" sz="1600" i="1" dirty="0" smtClean="0"/>
              <a:t>x</a:t>
            </a:r>
            <a:r>
              <a:rPr lang="en-US" sz="1600" i="1" baseline="-25000" dirty="0" smtClean="0"/>
              <a:t>1</a:t>
            </a:r>
            <a:r>
              <a:rPr lang="en-US" sz="1600" dirty="0" smtClean="0"/>
              <a:t> distance BS to street crossing (m)</a:t>
            </a:r>
          </a:p>
          <a:p>
            <a:pPr marL="342900" indent="-342900">
              <a:buAutoNum type="arabicPeriod"/>
            </a:pPr>
            <a:r>
              <a:rPr lang="en-US" sz="1600" i="1" dirty="0" smtClean="0"/>
              <a:t>x</a:t>
            </a:r>
            <a:r>
              <a:rPr lang="en-US" sz="1600" i="1" baseline="-25000" dirty="0" smtClean="0"/>
              <a:t>2</a:t>
            </a:r>
            <a:r>
              <a:rPr lang="en-US" sz="1600" dirty="0" smtClean="0"/>
              <a:t> distance MS to street crossing (m)</a:t>
            </a:r>
          </a:p>
          <a:p>
            <a:pPr marL="342900" indent="-342900">
              <a:buAutoNum type="arabicPeriod"/>
            </a:pPr>
            <a:r>
              <a:rPr lang="en-US" sz="1600" i="1" dirty="0" smtClean="0"/>
              <a:t>α</a:t>
            </a:r>
            <a:r>
              <a:rPr lang="en-US" sz="1600" dirty="0" smtClean="0"/>
              <a:t> is the corner angle (radians)</a:t>
            </a:r>
            <a:endParaRPr lang="en-US" sz="1600" dirty="0"/>
          </a:p>
        </p:txBody>
      </p:sp>
      <p:sp>
        <p:nvSpPr>
          <p:cNvPr id="8" name="TextBox 7"/>
          <p:cNvSpPr txBox="1"/>
          <p:nvPr/>
        </p:nvSpPr>
        <p:spPr>
          <a:xfrm>
            <a:off x="685800" y="1447800"/>
            <a:ext cx="2058962" cy="584775"/>
          </a:xfrm>
          <a:prstGeom prst="rect">
            <a:avLst/>
          </a:prstGeom>
          <a:noFill/>
        </p:spPr>
        <p:txBody>
          <a:bodyPr wrap="none" rtlCol="0">
            <a:spAutoFit/>
          </a:bodyPr>
          <a:lstStyle/>
          <a:p>
            <a:r>
              <a:rPr lang="en-US" sz="3200" dirty="0" smtClean="0"/>
              <a:t>NLOS cases</a:t>
            </a:r>
            <a:endParaRPr lang="en-US" sz="3200" dirty="0"/>
          </a:p>
        </p:txBody>
      </p:sp>
      <p:sp>
        <p:nvSpPr>
          <p:cNvPr id="9" name="Date Placeholder 8"/>
          <p:cNvSpPr>
            <a:spLocks noGrp="1"/>
          </p:cNvSpPr>
          <p:nvPr>
            <p:ph type="dt" sz="half" idx="10"/>
          </p:nvPr>
        </p:nvSpPr>
        <p:spPr/>
        <p:txBody>
          <a:bodyPr/>
          <a:lstStyle/>
          <a:p>
            <a:r>
              <a:rPr lang="en-US" altLang="zh-CN" smtClean="0"/>
              <a:t>March  2013</a:t>
            </a:r>
            <a:endParaRPr lang="en-US"/>
          </a:p>
        </p:txBody>
      </p:sp>
      <p:sp>
        <p:nvSpPr>
          <p:cNvPr id="10" name="Slide Number Placeholder 9"/>
          <p:cNvSpPr>
            <a:spLocks noGrp="1"/>
          </p:cNvSpPr>
          <p:nvPr>
            <p:ph type="sldNum" sz="quarter" idx="12"/>
          </p:nvPr>
        </p:nvSpPr>
        <p:spPr/>
        <p:txBody>
          <a:bodyPr/>
          <a:lstStyle/>
          <a:p>
            <a:r>
              <a:rPr lang="en-US" smtClean="0"/>
              <a:t>Slide </a:t>
            </a:r>
            <a:fld id="{3D7B28C0-BB67-4036-BA37-A1CE406089FA}"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79438"/>
            <a:ext cx="8686800" cy="868362"/>
          </a:xfrm>
        </p:spPr>
        <p:txBody>
          <a:bodyPr>
            <a:noAutofit/>
          </a:bodyPr>
          <a:lstStyle/>
          <a:p>
            <a:r>
              <a:rPr lang="en-US" sz="4000" dirty="0" smtClean="0">
                <a:solidFill>
                  <a:prstClr val="black"/>
                </a:solidFill>
              </a:rPr>
              <a:t>Outdoor Path Loss Models</a:t>
            </a:r>
            <a:endParaRPr lang="en-US" sz="4000" dirty="0"/>
          </a:p>
        </p:txBody>
      </p:sp>
      <p:sp>
        <p:nvSpPr>
          <p:cNvPr id="3" name="Content Placeholder 2"/>
          <p:cNvSpPr>
            <a:spLocks noGrp="1"/>
          </p:cNvSpPr>
          <p:nvPr>
            <p:ph idx="1"/>
          </p:nvPr>
        </p:nvSpPr>
        <p:spPr>
          <a:xfrm>
            <a:off x="457200" y="1600200"/>
            <a:ext cx="8229600" cy="609599"/>
          </a:xfrm>
        </p:spPr>
        <p:txBody>
          <a:bodyPr>
            <a:normAutofit fontScale="92500"/>
          </a:bodyPr>
          <a:lstStyle/>
          <a:p>
            <a:pPr marL="514350" indent="-514350">
              <a:buAutoNum type="arabicPeriod" startAt="2"/>
            </a:pPr>
            <a:r>
              <a:rPr lang="en-US" sz="2800" dirty="0" err="1" smtClean="0">
                <a:latin typeface="+mj-lt"/>
              </a:rPr>
              <a:t>NLoS</a:t>
            </a:r>
            <a:r>
              <a:rPr lang="en-US" sz="2800" dirty="0" smtClean="0">
                <a:latin typeface="+mj-lt"/>
              </a:rPr>
              <a:t> in Street Canyons ( 900 MHz  (800M to 2 G)   )</a:t>
            </a:r>
          </a:p>
          <a:p>
            <a:endParaRPr lang="en-US" dirty="0">
              <a:latin typeface="+mj-lt"/>
            </a:endParaRPr>
          </a:p>
        </p:txBody>
      </p:sp>
      <p:graphicFrame>
        <p:nvGraphicFramePr>
          <p:cNvPr id="24581" name="Object 5"/>
          <p:cNvGraphicFramePr>
            <a:graphicFrameLocks noChangeAspect="1"/>
          </p:cNvGraphicFramePr>
          <p:nvPr>
            <p:extLst>
              <p:ext uri="{D42A27DB-BD31-4B8C-83A1-F6EECF244321}">
                <p14:modId xmlns:p14="http://schemas.microsoft.com/office/powerpoint/2010/main" val="187385573"/>
              </p:ext>
            </p:extLst>
          </p:nvPr>
        </p:nvGraphicFramePr>
        <p:xfrm>
          <a:off x="2057400" y="2541495"/>
          <a:ext cx="3079750" cy="330200"/>
        </p:xfrm>
        <a:graphic>
          <a:graphicData uri="http://schemas.openxmlformats.org/presentationml/2006/ole">
            <mc:AlternateContent xmlns:mc="http://schemas.openxmlformats.org/markup-compatibility/2006">
              <mc:Choice xmlns:v="urn:schemas-microsoft-com:vml" Requires="v">
                <p:oleObj spid="_x0000_s3249" name="Equation" r:id="rId3" imgW="3085920" imgH="330120" progId="Equation.3">
                  <p:embed/>
                </p:oleObj>
              </mc:Choice>
              <mc:Fallback>
                <p:oleObj name="Equation" r:id="rId3" imgW="3085920" imgH="33012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2541495"/>
                        <a:ext cx="307975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80" name="Object 4"/>
          <p:cNvGraphicFramePr>
            <a:graphicFrameLocks noChangeAspect="1"/>
          </p:cNvGraphicFramePr>
          <p:nvPr>
            <p:extLst>
              <p:ext uri="{D42A27DB-BD31-4B8C-83A1-F6EECF244321}">
                <p14:modId xmlns:p14="http://schemas.microsoft.com/office/powerpoint/2010/main" val="207538894"/>
              </p:ext>
            </p:extLst>
          </p:nvPr>
        </p:nvGraphicFramePr>
        <p:xfrm>
          <a:off x="2057400" y="3322638"/>
          <a:ext cx="3983038" cy="563562"/>
        </p:xfrm>
        <a:graphic>
          <a:graphicData uri="http://schemas.openxmlformats.org/presentationml/2006/ole">
            <mc:AlternateContent xmlns:mc="http://schemas.openxmlformats.org/markup-compatibility/2006">
              <mc:Choice xmlns:v="urn:schemas-microsoft-com:vml" Requires="v">
                <p:oleObj spid="_x0000_s3250" name="Equation" r:id="rId5" imgW="3974760" imgH="571320" progId="Equation.3">
                  <p:embed/>
                </p:oleObj>
              </mc:Choice>
              <mc:Fallback>
                <p:oleObj name="Equation" r:id="rId5" imgW="3974760" imgH="57132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7400" y="3322638"/>
                        <a:ext cx="3983038" cy="563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79" name="Object 3"/>
          <p:cNvGraphicFramePr>
            <a:graphicFrameLocks noChangeAspect="1"/>
          </p:cNvGraphicFramePr>
          <p:nvPr>
            <p:extLst>
              <p:ext uri="{D42A27DB-BD31-4B8C-83A1-F6EECF244321}">
                <p14:modId xmlns:p14="http://schemas.microsoft.com/office/powerpoint/2010/main" val="2027666839"/>
              </p:ext>
            </p:extLst>
          </p:nvPr>
        </p:nvGraphicFramePr>
        <p:xfrm>
          <a:off x="2057400" y="3911600"/>
          <a:ext cx="2316163" cy="508000"/>
        </p:xfrm>
        <a:graphic>
          <a:graphicData uri="http://schemas.openxmlformats.org/presentationml/2006/ole">
            <mc:AlternateContent xmlns:mc="http://schemas.openxmlformats.org/markup-compatibility/2006">
              <mc:Choice xmlns:v="urn:schemas-microsoft-com:vml" Requires="v">
                <p:oleObj spid="_x0000_s3251" name="Equation" r:id="rId7" imgW="2298600" imgH="507960" progId="Equation.3">
                  <p:embed/>
                </p:oleObj>
              </mc:Choice>
              <mc:Fallback>
                <p:oleObj name="Equation" r:id="rId7" imgW="2298600" imgH="50796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57400" y="3911600"/>
                        <a:ext cx="2316163"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78" name="Object 2"/>
          <p:cNvGraphicFramePr>
            <a:graphicFrameLocks noChangeAspect="1"/>
          </p:cNvGraphicFramePr>
          <p:nvPr>
            <p:extLst>
              <p:ext uri="{D42A27DB-BD31-4B8C-83A1-F6EECF244321}">
                <p14:modId xmlns:p14="http://schemas.microsoft.com/office/powerpoint/2010/main" val="2238781865"/>
              </p:ext>
            </p:extLst>
          </p:nvPr>
        </p:nvGraphicFramePr>
        <p:xfrm>
          <a:off x="1981200" y="4991378"/>
          <a:ext cx="5326062" cy="566738"/>
        </p:xfrm>
        <a:graphic>
          <a:graphicData uri="http://schemas.openxmlformats.org/presentationml/2006/ole">
            <mc:AlternateContent xmlns:mc="http://schemas.openxmlformats.org/markup-compatibility/2006">
              <mc:Choice xmlns:v="urn:schemas-microsoft-com:vml" Requires="v">
                <p:oleObj spid="_x0000_s3252" name="Equation" r:id="rId9" imgW="5333760" imgH="558720" progId="Equation.3">
                  <p:embed/>
                </p:oleObj>
              </mc:Choice>
              <mc:Fallback>
                <p:oleObj name="Equation" r:id="rId9" imgW="5333760" imgH="55872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81200" y="4991378"/>
                        <a:ext cx="5326062" cy="566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77" name="Object 1"/>
          <p:cNvGraphicFramePr>
            <a:graphicFrameLocks noChangeAspect="1"/>
          </p:cNvGraphicFramePr>
          <p:nvPr>
            <p:extLst>
              <p:ext uri="{D42A27DB-BD31-4B8C-83A1-F6EECF244321}">
                <p14:modId xmlns:p14="http://schemas.microsoft.com/office/powerpoint/2010/main" val="250423153"/>
              </p:ext>
            </p:extLst>
          </p:nvPr>
        </p:nvGraphicFramePr>
        <p:xfrm>
          <a:off x="1981200" y="5600978"/>
          <a:ext cx="3479800" cy="642938"/>
        </p:xfrm>
        <a:graphic>
          <a:graphicData uri="http://schemas.openxmlformats.org/presentationml/2006/ole">
            <mc:AlternateContent xmlns:mc="http://schemas.openxmlformats.org/markup-compatibility/2006">
              <mc:Choice xmlns:v="urn:schemas-microsoft-com:vml" Requires="v">
                <p:oleObj spid="_x0000_s3253" name="Equation" r:id="rId11" imgW="3479760" imgH="634680" progId="Equation.3">
                  <p:embed/>
                </p:oleObj>
              </mc:Choice>
              <mc:Fallback>
                <p:oleObj name="Equation" r:id="rId11" imgW="3479760" imgH="63468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81200" y="5600978"/>
                        <a:ext cx="3479800" cy="642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82"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4584" name="Rectangle 8"/>
          <p:cNvSpPr>
            <a:spLocks noChangeArrowheads="1"/>
          </p:cNvSpPr>
          <p:nvPr/>
        </p:nvSpPr>
        <p:spPr bwMode="auto">
          <a:xfrm>
            <a:off x="0" y="1238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04825" algn="l"/>
                <a:tab pos="3060700" algn="ctr"/>
                <a:tab pos="6121400" algn="r"/>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04825" algn="l"/>
                <a:tab pos="3060700" algn="ctr"/>
                <a:tab pos="6121400" algn="r"/>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 name="Date Placeholder 11"/>
          <p:cNvSpPr>
            <a:spLocks noGrp="1"/>
          </p:cNvSpPr>
          <p:nvPr>
            <p:ph type="dt" sz="half" idx="10"/>
          </p:nvPr>
        </p:nvSpPr>
        <p:spPr/>
        <p:txBody>
          <a:bodyPr/>
          <a:lstStyle/>
          <a:p>
            <a:r>
              <a:rPr lang="en-US" altLang="zh-CN" smtClean="0"/>
              <a:t>March  2013</a:t>
            </a:r>
            <a:endParaRPr lang="en-US"/>
          </a:p>
        </p:txBody>
      </p:sp>
      <p:sp>
        <p:nvSpPr>
          <p:cNvPr id="13" name="Slide Number Placeholder 12"/>
          <p:cNvSpPr>
            <a:spLocks noGrp="1"/>
          </p:cNvSpPr>
          <p:nvPr>
            <p:ph type="sldNum" sz="quarter" idx="12"/>
          </p:nvPr>
        </p:nvSpPr>
        <p:spPr/>
        <p:txBody>
          <a:bodyPr/>
          <a:lstStyle/>
          <a:p>
            <a:r>
              <a:rPr lang="en-US" smtClean="0"/>
              <a:t>Slide </a:t>
            </a:r>
            <a:fld id="{3D7B28C0-BB67-4036-BA37-A1CE406089FA}" type="slidenum">
              <a:rPr lang="en-US" smtClean="0"/>
              <a:pPr/>
              <a:t>12</a:t>
            </a:fld>
            <a:endParaRPr lang="en-US"/>
          </a:p>
        </p:txBody>
      </p:sp>
      <p:sp>
        <p:nvSpPr>
          <p:cNvPr id="4" name="TextBox 3"/>
          <p:cNvSpPr txBox="1"/>
          <p:nvPr/>
        </p:nvSpPr>
        <p:spPr>
          <a:xfrm>
            <a:off x="1157045" y="2145268"/>
            <a:ext cx="5015155" cy="369332"/>
          </a:xfrm>
          <a:prstGeom prst="rect">
            <a:avLst/>
          </a:prstGeom>
          <a:noFill/>
        </p:spPr>
        <p:txBody>
          <a:bodyPr wrap="none" rtlCol="0">
            <a:spAutoFit/>
          </a:bodyPr>
          <a:lstStyle/>
          <a:p>
            <a:pPr marL="285750" indent="-285750">
              <a:buFont typeface="Arial" pitchFamily="34" charset="0"/>
              <a:buChar char="•"/>
            </a:pPr>
            <a:r>
              <a:rPr lang="en-US" sz="1800" dirty="0" smtClean="0"/>
              <a:t>Characterized by diffraction and reflection losses</a:t>
            </a:r>
            <a:endParaRPr lang="en-US" sz="1800" dirty="0"/>
          </a:p>
        </p:txBody>
      </p:sp>
      <p:sp>
        <p:nvSpPr>
          <p:cNvPr id="5" name="Rectangle 4"/>
          <p:cNvSpPr/>
          <p:nvPr/>
        </p:nvSpPr>
        <p:spPr>
          <a:xfrm>
            <a:off x="1143000" y="2971800"/>
            <a:ext cx="3685624" cy="369332"/>
          </a:xfrm>
          <a:prstGeom prst="rect">
            <a:avLst/>
          </a:prstGeom>
        </p:spPr>
        <p:txBody>
          <a:bodyPr wrap="none">
            <a:spAutoFit/>
          </a:bodyPr>
          <a:lstStyle/>
          <a:p>
            <a:pPr marL="285750" indent="-285750">
              <a:buFont typeface="Arial" pitchFamily="34" charset="0"/>
              <a:buChar char="•"/>
            </a:pPr>
            <a:r>
              <a:rPr lang="en-US" sz="1800" dirty="0" smtClean="0"/>
              <a:t>Reflection Path Loss defined by </a:t>
            </a:r>
            <a:r>
              <a:rPr lang="en-US" sz="1800" i="1" dirty="0" err="1" smtClean="0"/>
              <a:t>L</a:t>
            </a:r>
            <a:r>
              <a:rPr lang="en-US" sz="1800" i="1" baseline="-25000" dirty="0" err="1" smtClean="0"/>
              <a:t>r</a:t>
            </a:r>
            <a:endParaRPr lang="en-US" sz="1800" i="1" dirty="0"/>
          </a:p>
        </p:txBody>
      </p:sp>
      <p:sp>
        <p:nvSpPr>
          <p:cNvPr id="16" name="Rectangle 15"/>
          <p:cNvSpPr/>
          <p:nvPr/>
        </p:nvSpPr>
        <p:spPr>
          <a:xfrm>
            <a:off x="1169894" y="4495800"/>
            <a:ext cx="3867405" cy="369332"/>
          </a:xfrm>
          <a:prstGeom prst="rect">
            <a:avLst/>
          </a:prstGeom>
        </p:spPr>
        <p:txBody>
          <a:bodyPr wrap="none">
            <a:spAutoFit/>
          </a:bodyPr>
          <a:lstStyle/>
          <a:p>
            <a:pPr marL="285750" indent="-285750">
              <a:buFont typeface="Arial" pitchFamily="34" charset="0"/>
              <a:buChar char="•"/>
            </a:pPr>
            <a:r>
              <a:rPr lang="en-US" sz="1800" dirty="0" smtClean="0"/>
              <a:t>Diffraction Path Loss defined by </a:t>
            </a:r>
            <a:r>
              <a:rPr lang="en-US" sz="1800" i="1" dirty="0" smtClean="0"/>
              <a:t>L </a:t>
            </a:r>
            <a:r>
              <a:rPr lang="en-US" sz="1800" i="1" baseline="-25000" dirty="0" smtClean="0"/>
              <a:t>d</a:t>
            </a:r>
            <a:endParaRPr lang="en-US" sz="1800"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Outdoor Path Loss Models</a:t>
            </a:r>
            <a:endParaRPr lang="en-US" dirty="0"/>
          </a:p>
        </p:txBody>
      </p:sp>
      <p:sp>
        <p:nvSpPr>
          <p:cNvPr id="3" name="Content Placeholder 2"/>
          <p:cNvSpPr>
            <a:spLocks noGrp="1"/>
          </p:cNvSpPr>
          <p:nvPr>
            <p:ph idx="1"/>
          </p:nvPr>
        </p:nvSpPr>
        <p:spPr>
          <a:xfrm>
            <a:off x="381000" y="1752600"/>
            <a:ext cx="8534400" cy="457200"/>
          </a:xfrm>
        </p:spPr>
        <p:txBody>
          <a:bodyPr/>
          <a:lstStyle/>
          <a:p>
            <a:pPr marL="514350" lvl="0" indent="-514350">
              <a:buFontTx/>
              <a:buAutoNum type="arabicPeriod" startAt="2"/>
            </a:pPr>
            <a:r>
              <a:rPr lang="en-US" sz="2600" dirty="0" err="1">
                <a:solidFill>
                  <a:srgbClr val="000000"/>
                </a:solidFill>
                <a:latin typeface="Times New Roman"/>
              </a:rPr>
              <a:t>NLoS</a:t>
            </a:r>
            <a:r>
              <a:rPr lang="en-US" sz="2600" dirty="0">
                <a:solidFill>
                  <a:srgbClr val="000000"/>
                </a:solidFill>
                <a:latin typeface="Times New Roman"/>
              </a:rPr>
              <a:t> in Street Canyons ( 900 MHz  (800M to 2 G)   )</a:t>
            </a:r>
          </a:p>
          <a:p>
            <a:endParaRPr lang="en-US" dirty="0"/>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610160782"/>
              </p:ext>
            </p:extLst>
          </p:nvPr>
        </p:nvGraphicFramePr>
        <p:xfrm>
          <a:off x="228600" y="2941320"/>
          <a:ext cx="3962400" cy="2011680"/>
        </p:xfrm>
        <a:graphic>
          <a:graphicData uri="http://schemas.openxmlformats.org/drawingml/2006/table">
            <a:tbl>
              <a:tblPr firstRow="1" bandRow="1">
                <a:tableStyleId>{5C22544A-7EE6-4342-B048-85BDC9FD1C3A}</a:tableStyleId>
              </a:tblPr>
              <a:tblGrid>
                <a:gridCol w="609600"/>
                <a:gridCol w="609600"/>
                <a:gridCol w="685800"/>
                <a:gridCol w="685800"/>
                <a:gridCol w="685800"/>
                <a:gridCol w="685800"/>
              </a:tblGrid>
              <a:tr h="370840">
                <a:tc>
                  <a:txBody>
                    <a:bodyPr/>
                    <a:lstStyle/>
                    <a:p>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smtClean="0"/>
                        <a:t>x</a:t>
                      </a:r>
                      <a:r>
                        <a:rPr lang="en-US" sz="1200" i="1" baseline="-25000" dirty="0" smtClean="0"/>
                        <a:t>1</a:t>
                      </a:r>
                      <a:r>
                        <a:rPr lang="en-US" sz="1200" i="1" baseline="0" dirty="0" smtClean="0"/>
                        <a:t>=x</a:t>
                      </a:r>
                      <a:r>
                        <a:rPr lang="en-US" sz="1200" i="1" baseline="-25000" dirty="0" smtClean="0"/>
                        <a:t>2</a:t>
                      </a:r>
                    </a:p>
                    <a:p>
                      <a:r>
                        <a:rPr lang="en-US" sz="1200" dirty="0" smtClean="0"/>
                        <a:t>=5 m</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smtClean="0"/>
                        <a:t>x</a:t>
                      </a:r>
                      <a:r>
                        <a:rPr lang="en-US" sz="1200" i="1" baseline="-25000" dirty="0" smtClean="0"/>
                        <a:t>1</a:t>
                      </a:r>
                      <a:r>
                        <a:rPr lang="en-US" sz="1200" i="1" baseline="0" dirty="0" smtClean="0"/>
                        <a:t>=x</a:t>
                      </a:r>
                      <a:r>
                        <a:rPr lang="en-US" sz="1200" i="1" baseline="-25000" dirty="0" smtClean="0"/>
                        <a:t>2</a:t>
                      </a:r>
                    </a:p>
                    <a:p>
                      <a:r>
                        <a:rPr lang="en-US" sz="1200" dirty="0" smtClean="0"/>
                        <a:t>=10 m</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smtClean="0"/>
                        <a:t>x</a:t>
                      </a:r>
                      <a:r>
                        <a:rPr lang="en-US" sz="1200" i="1" baseline="-25000" dirty="0" smtClean="0"/>
                        <a:t>1</a:t>
                      </a:r>
                      <a:r>
                        <a:rPr lang="en-US" sz="1200" i="1" baseline="0" dirty="0" smtClean="0"/>
                        <a:t>=x</a:t>
                      </a:r>
                      <a:r>
                        <a:rPr lang="en-US" sz="1200" i="1" baseline="-25000" dirty="0" smtClean="0"/>
                        <a:t>2</a:t>
                      </a:r>
                    </a:p>
                    <a:p>
                      <a:r>
                        <a:rPr lang="en-US" sz="1200" dirty="0" smtClean="0"/>
                        <a:t>=15 m</a:t>
                      </a:r>
                    </a:p>
                    <a:p>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smtClean="0"/>
                        <a:t>x</a:t>
                      </a:r>
                      <a:r>
                        <a:rPr lang="en-US" sz="1200" i="1" baseline="-25000" dirty="0" smtClean="0"/>
                        <a:t>1</a:t>
                      </a:r>
                      <a:r>
                        <a:rPr lang="en-US" sz="1200" i="1" baseline="0" dirty="0" smtClean="0"/>
                        <a:t>=x</a:t>
                      </a:r>
                      <a:r>
                        <a:rPr lang="en-US" sz="1200" i="1" baseline="-25000" dirty="0" smtClean="0"/>
                        <a:t>2</a:t>
                      </a:r>
                    </a:p>
                    <a:p>
                      <a:r>
                        <a:rPr lang="en-US" sz="1200" dirty="0" smtClean="0"/>
                        <a:t>=20 m</a:t>
                      </a:r>
                    </a:p>
                    <a:p>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smtClean="0"/>
                        <a:t>x</a:t>
                      </a:r>
                      <a:r>
                        <a:rPr lang="en-US" sz="1200" i="1" baseline="-25000" dirty="0" smtClean="0"/>
                        <a:t>1</a:t>
                      </a:r>
                      <a:r>
                        <a:rPr lang="en-US" sz="1200" i="1" baseline="0" dirty="0" smtClean="0"/>
                        <a:t>=x</a:t>
                      </a:r>
                      <a:r>
                        <a:rPr lang="en-US" sz="1200" i="1" baseline="-25000" dirty="0" smtClean="0"/>
                        <a:t>2</a:t>
                      </a:r>
                    </a:p>
                    <a:p>
                      <a:r>
                        <a:rPr lang="en-US" sz="1200" dirty="0" smtClean="0"/>
                        <a:t>=25 m</a:t>
                      </a:r>
                    </a:p>
                    <a:p>
                      <a:endParaRPr lang="en-US" sz="1200" dirty="0"/>
                    </a:p>
                  </a:txBody>
                  <a:tcPr/>
                </a:tc>
              </a:tr>
              <a:tr h="370840">
                <a:tc>
                  <a:txBody>
                    <a:bodyPr/>
                    <a:lstStyle/>
                    <a:p>
                      <a:r>
                        <a:rPr lang="en-US" sz="1200" i="1" dirty="0" smtClean="0"/>
                        <a:t>w</a:t>
                      </a:r>
                      <a:r>
                        <a:rPr lang="en-US" sz="1200" i="1" baseline="-25000" dirty="0" smtClean="0"/>
                        <a:t>1</a:t>
                      </a:r>
                      <a:r>
                        <a:rPr lang="en-US" sz="1200" i="1" baseline="0" dirty="0" smtClean="0"/>
                        <a:t>=</a:t>
                      </a:r>
                      <a:r>
                        <a:rPr lang="en-US" sz="1200" i="1" dirty="0" smtClean="0"/>
                        <a:t>w</a:t>
                      </a:r>
                      <a:r>
                        <a:rPr lang="en-US" sz="1200" i="1" baseline="-25000" dirty="0" smtClean="0"/>
                        <a:t>2</a:t>
                      </a:r>
                    </a:p>
                    <a:p>
                      <a:r>
                        <a:rPr lang="en-US" sz="1200" baseline="0" dirty="0" smtClean="0"/>
                        <a:t>=10m </a:t>
                      </a:r>
                      <a:endParaRPr lang="en-US" sz="1200" dirty="0"/>
                    </a:p>
                  </a:txBody>
                  <a:tcPr/>
                </a:tc>
                <a:tc>
                  <a:txBody>
                    <a:bodyPr/>
                    <a:lstStyle/>
                    <a:p>
                      <a:r>
                        <a:rPr lang="en-US" sz="1200" dirty="0" smtClean="0"/>
                        <a:t>45.97</a:t>
                      </a:r>
                      <a:endParaRPr lang="en-US" sz="1200" dirty="0"/>
                    </a:p>
                  </a:txBody>
                  <a:tcPr/>
                </a:tc>
                <a:tc>
                  <a:txBody>
                    <a:bodyPr/>
                    <a:lstStyle/>
                    <a:p>
                      <a:r>
                        <a:rPr lang="en-US" sz="1200" dirty="0" smtClean="0"/>
                        <a:t>57.40</a:t>
                      </a:r>
                      <a:endParaRPr lang="en-US" sz="1200" dirty="0"/>
                    </a:p>
                  </a:txBody>
                  <a:tcPr/>
                </a:tc>
                <a:tc>
                  <a:txBody>
                    <a:bodyPr/>
                    <a:lstStyle/>
                    <a:p>
                      <a:r>
                        <a:rPr lang="en-US" sz="1200" dirty="0" smtClean="0"/>
                        <a:t>62.59</a:t>
                      </a:r>
                      <a:endParaRPr lang="en-US" sz="1200" dirty="0"/>
                    </a:p>
                  </a:txBody>
                  <a:tcPr/>
                </a:tc>
                <a:tc>
                  <a:txBody>
                    <a:bodyPr/>
                    <a:lstStyle/>
                    <a:p>
                      <a:r>
                        <a:rPr lang="en-US" sz="1200" dirty="0" smtClean="0"/>
                        <a:t>66.61</a:t>
                      </a:r>
                      <a:endParaRPr lang="en-US" sz="1200" dirty="0"/>
                    </a:p>
                  </a:txBody>
                  <a:tcPr/>
                </a:tc>
                <a:tc>
                  <a:txBody>
                    <a:bodyPr/>
                    <a:lstStyle/>
                    <a:p>
                      <a:r>
                        <a:rPr lang="en-US" sz="1200" dirty="0" smtClean="0"/>
                        <a:t>70.37</a:t>
                      </a:r>
                      <a:endParaRPr lang="en-US" sz="1200" dirty="0"/>
                    </a:p>
                  </a:txBody>
                  <a:tcPr/>
                </a:tc>
              </a:tr>
              <a:tr h="370840">
                <a:tc>
                  <a:txBody>
                    <a:bodyPr/>
                    <a:lstStyle/>
                    <a:p>
                      <a:r>
                        <a:rPr lang="en-US" sz="1200" i="1" dirty="0" smtClean="0"/>
                        <a:t>w</a:t>
                      </a:r>
                      <a:r>
                        <a:rPr lang="en-US" sz="1200" i="1" baseline="-25000" dirty="0" smtClean="0"/>
                        <a:t>1</a:t>
                      </a:r>
                      <a:r>
                        <a:rPr lang="en-US" sz="1200" i="1" baseline="0" dirty="0" smtClean="0"/>
                        <a:t>=</a:t>
                      </a:r>
                      <a:r>
                        <a:rPr lang="en-US" sz="1200" i="1" dirty="0" smtClean="0"/>
                        <a:t>w</a:t>
                      </a:r>
                      <a:r>
                        <a:rPr lang="en-US" sz="1200" i="1" baseline="-25000" dirty="0" smtClean="0"/>
                        <a:t>2</a:t>
                      </a:r>
                    </a:p>
                    <a:p>
                      <a:r>
                        <a:rPr lang="en-US" sz="1200" baseline="0" dirty="0" smtClean="0"/>
                        <a:t>=20m </a:t>
                      </a:r>
                      <a:endParaRPr lang="en-US" sz="1200" dirty="0"/>
                    </a:p>
                  </a:txBody>
                  <a:tcPr/>
                </a:tc>
                <a:tc>
                  <a:txBody>
                    <a:bodyPr/>
                    <a:lstStyle/>
                    <a:p>
                      <a:r>
                        <a:rPr lang="en-US" sz="1200" dirty="0" smtClean="0"/>
                        <a:t>41.31</a:t>
                      </a:r>
                      <a:endParaRPr lang="en-US" sz="1200" dirty="0"/>
                    </a:p>
                  </a:txBody>
                  <a:tcPr/>
                </a:tc>
                <a:tc>
                  <a:txBody>
                    <a:bodyPr/>
                    <a:lstStyle/>
                    <a:p>
                      <a:r>
                        <a:rPr lang="en-US" sz="1200" dirty="0" smtClean="0"/>
                        <a:t>53.97</a:t>
                      </a:r>
                      <a:endParaRPr lang="en-US" sz="1200" dirty="0"/>
                    </a:p>
                  </a:txBody>
                  <a:tcPr/>
                </a:tc>
                <a:tc>
                  <a:txBody>
                    <a:bodyPr/>
                    <a:lstStyle/>
                    <a:p>
                      <a:r>
                        <a:rPr lang="en-US" sz="1200" dirty="0" smtClean="0"/>
                        <a:t>60.24</a:t>
                      </a:r>
                      <a:endParaRPr lang="en-US" sz="1200" dirty="0"/>
                    </a:p>
                  </a:txBody>
                  <a:tcPr/>
                </a:tc>
                <a:tc>
                  <a:txBody>
                    <a:bodyPr/>
                    <a:lstStyle/>
                    <a:p>
                      <a:r>
                        <a:rPr lang="en-US" sz="1200" dirty="0" smtClean="0"/>
                        <a:t>63.87</a:t>
                      </a:r>
                      <a:endParaRPr lang="en-US" sz="1200" dirty="0"/>
                    </a:p>
                  </a:txBody>
                  <a:tcPr/>
                </a:tc>
                <a:tc>
                  <a:txBody>
                    <a:bodyPr/>
                    <a:lstStyle/>
                    <a:p>
                      <a:r>
                        <a:rPr lang="en-US" sz="1200" dirty="0" smtClean="0"/>
                        <a:t>66.51</a:t>
                      </a:r>
                      <a:endParaRPr lang="en-US" sz="1200" dirty="0"/>
                    </a:p>
                  </a:txBody>
                  <a:tcPr/>
                </a:tc>
              </a:tr>
              <a:tr h="370840">
                <a:tc>
                  <a:txBody>
                    <a:bodyPr/>
                    <a:lstStyle/>
                    <a:p>
                      <a:r>
                        <a:rPr lang="en-US" sz="1200" i="1" dirty="0" smtClean="0"/>
                        <a:t>w</a:t>
                      </a:r>
                      <a:r>
                        <a:rPr lang="en-US" sz="1200" i="1" baseline="-25000" dirty="0" smtClean="0"/>
                        <a:t>1</a:t>
                      </a:r>
                      <a:r>
                        <a:rPr lang="en-US" sz="1200" i="1" baseline="0" dirty="0" smtClean="0"/>
                        <a:t>=</a:t>
                      </a:r>
                      <a:r>
                        <a:rPr lang="en-US" sz="1200" i="1" dirty="0" smtClean="0"/>
                        <a:t>w</a:t>
                      </a:r>
                      <a:r>
                        <a:rPr lang="en-US" sz="1200" i="1" baseline="-25000" dirty="0" smtClean="0"/>
                        <a:t>2</a:t>
                      </a:r>
                    </a:p>
                    <a:p>
                      <a:r>
                        <a:rPr lang="en-US" sz="1200" baseline="0" dirty="0" smtClean="0"/>
                        <a:t>=30m </a:t>
                      </a:r>
                      <a:endParaRPr lang="en-US" sz="1200" dirty="0"/>
                    </a:p>
                  </a:txBody>
                  <a:tcPr/>
                </a:tc>
                <a:tc>
                  <a:txBody>
                    <a:bodyPr/>
                    <a:lstStyle/>
                    <a:p>
                      <a:r>
                        <a:rPr lang="en-US" sz="1200" dirty="0" smtClean="0"/>
                        <a:t>39.43</a:t>
                      </a:r>
                      <a:endParaRPr lang="en-US" sz="1200" dirty="0"/>
                    </a:p>
                  </a:txBody>
                  <a:tcPr/>
                </a:tc>
                <a:tc>
                  <a:txBody>
                    <a:bodyPr/>
                    <a:lstStyle/>
                    <a:p>
                      <a:r>
                        <a:rPr lang="en-US" sz="1200" dirty="0" smtClean="0"/>
                        <a:t>51.51</a:t>
                      </a:r>
                      <a:endParaRPr lang="en-US" sz="1200" dirty="0"/>
                    </a:p>
                  </a:txBody>
                  <a:tcPr/>
                </a:tc>
                <a:tc>
                  <a:txBody>
                    <a:bodyPr/>
                    <a:lstStyle/>
                    <a:p>
                      <a:r>
                        <a:rPr lang="en-US" sz="1200" dirty="0" smtClean="0"/>
                        <a:t>58.43</a:t>
                      </a:r>
                      <a:endParaRPr lang="en-US" sz="1200" dirty="0"/>
                    </a:p>
                  </a:txBody>
                  <a:tcPr/>
                </a:tc>
                <a:tc>
                  <a:txBody>
                    <a:bodyPr/>
                    <a:lstStyle/>
                    <a:p>
                      <a:r>
                        <a:rPr lang="en-US" sz="1200" dirty="0" smtClean="0"/>
                        <a:t>62.63</a:t>
                      </a:r>
                      <a:endParaRPr lang="en-US" sz="1200" dirty="0"/>
                    </a:p>
                  </a:txBody>
                  <a:tcPr/>
                </a:tc>
                <a:tc>
                  <a:txBody>
                    <a:bodyPr/>
                    <a:lstStyle/>
                    <a:p>
                      <a:r>
                        <a:rPr lang="en-US" sz="1200" dirty="0" smtClean="0"/>
                        <a:t>65.43</a:t>
                      </a:r>
                      <a:endParaRPr lang="en-US" sz="1200" dirty="0"/>
                    </a:p>
                  </a:txBody>
                  <a:tcPr/>
                </a:tc>
              </a:tr>
            </a:tbl>
          </a:graphicData>
        </a:graphic>
      </p:graphicFrame>
      <mc:AlternateContent xmlns:mc="http://schemas.openxmlformats.org/markup-compatibility/2006">
        <mc:Choice xmlns:a14="http://schemas.microsoft.com/office/drawing/2010/main" Requires="a14">
          <p:sp>
            <p:nvSpPr>
              <p:cNvPr id="7" name="TextBox 6"/>
              <p:cNvSpPr txBox="1"/>
              <p:nvPr/>
            </p:nvSpPr>
            <p:spPr>
              <a:xfrm>
                <a:off x="457200" y="5105400"/>
                <a:ext cx="3820469" cy="369332"/>
              </a:xfrm>
              <a:prstGeom prst="rect">
                <a:avLst/>
              </a:prstGeom>
              <a:noFill/>
            </p:spPr>
            <p:txBody>
              <a:bodyPr wrap="none" rtlCol="0">
                <a:spAutoFit/>
              </a:bodyPr>
              <a:lstStyle/>
              <a:p>
                <a:r>
                  <a:rPr lang="en-US" sz="1800" dirty="0" smtClean="0">
                    <a:solidFill>
                      <a:srgbClr val="000000"/>
                    </a:solidFill>
                  </a:rPr>
                  <a:t>Values of  L</a:t>
                </a:r>
                <a:r>
                  <a:rPr lang="en-US" sz="1800" baseline="-25000" dirty="0" smtClean="0">
                    <a:solidFill>
                      <a:srgbClr val="000000"/>
                    </a:solidFill>
                  </a:rPr>
                  <a:t>NLOS2</a:t>
                </a:r>
                <a:r>
                  <a:rPr lang="en-US" sz="1800" dirty="0">
                    <a:solidFill>
                      <a:srgbClr val="000000"/>
                    </a:solidFill>
                  </a:rPr>
                  <a:t> </a:t>
                </a:r>
                <a:r>
                  <a:rPr lang="en-US" sz="1800" dirty="0" smtClean="0">
                    <a:solidFill>
                      <a:srgbClr val="000000"/>
                    </a:solidFill>
                  </a:rPr>
                  <a:t>for </a:t>
                </a:r>
                <a14:m>
                  <m:oMath xmlns:m="http://schemas.openxmlformats.org/officeDocument/2006/math">
                    <m:r>
                      <m:rPr>
                        <m:sty m:val="p"/>
                      </m:rPr>
                      <a:rPr lang="el-GR" sz="1800" i="1">
                        <a:solidFill>
                          <a:srgbClr val="000000"/>
                        </a:solidFill>
                        <a:latin typeface="Cambria Math"/>
                      </a:rPr>
                      <m:t>α</m:t>
                    </m:r>
                    <m:r>
                      <a:rPr lang="en-US" sz="1800" i="1">
                        <a:solidFill>
                          <a:srgbClr val="000000"/>
                        </a:solidFill>
                        <a:latin typeface="Cambria Math"/>
                      </a:rPr>
                      <m:t>=</m:t>
                    </m:r>
                    <m:r>
                      <a:rPr lang="en-US" sz="1800" i="1">
                        <a:solidFill>
                          <a:srgbClr val="000000"/>
                        </a:solidFill>
                        <a:latin typeface="Cambria Math"/>
                      </a:rPr>
                      <m:t>𝜋</m:t>
                    </m:r>
                    <m:r>
                      <a:rPr lang="en-US" sz="1800" i="1">
                        <a:solidFill>
                          <a:srgbClr val="000000"/>
                        </a:solidFill>
                        <a:latin typeface="Cambria Math"/>
                      </a:rPr>
                      <m:t>/2 </m:t>
                    </m:r>
                  </m:oMath>
                </a14:m>
                <a:r>
                  <a:rPr lang="en-US" sz="1800" dirty="0">
                    <a:solidFill>
                      <a:srgbClr val="000000"/>
                    </a:solidFill>
                  </a:rPr>
                  <a:t>radians</a:t>
                </a:r>
                <a:r>
                  <a:rPr lang="en-US" sz="1800" dirty="0">
                    <a:solidFill>
                      <a:srgbClr val="000000"/>
                    </a:solidFill>
                  </a:rPr>
                  <a:t>, </a:t>
                </a:r>
                <a:endParaRPr lang="en-US" dirty="0"/>
              </a:p>
            </p:txBody>
          </p:sp>
        </mc:Choice>
        <mc:Fallback>
          <p:sp>
            <p:nvSpPr>
              <p:cNvPr id="7" name="TextBox 6"/>
              <p:cNvSpPr txBox="1">
                <a:spLocks noRot="1" noChangeAspect="1" noMove="1" noResize="1" noEditPoints="1" noAdjustHandles="1" noChangeArrowheads="1" noChangeShapeType="1" noTextEdit="1"/>
              </p:cNvSpPr>
              <p:nvPr/>
            </p:nvSpPr>
            <p:spPr>
              <a:xfrm>
                <a:off x="457200" y="5105400"/>
                <a:ext cx="3820469" cy="369332"/>
              </a:xfrm>
              <a:prstGeom prst="rect">
                <a:avLst/>
              </a:prstGeom>
              <a:blipFill rotWithShape="1">
                <a:blip r:embed="rId2"/>
                <a:stretch>
                  <a:fillRect l="-1276" t="-8333" r="-159" b="-25000"/>
                </a:stretch>
              </a:blipFill>
            </p:spPr>
            <p:txBody>
              <a:bodyPr/>
              <a:lstStyle/>
              <a:p>
                <a:r>
                  <a:rPr lang="en-US">
                    <a:noFill/>
                  </a:rPr>
                  <a:t> </a:t>
                </a:r>
              </a:p>
            </p:txBody>
          </p:sp>
        </mc:Fallback>
      </mc:AlternateContent>
      <p:graphicFrame>
        <p:nvGraphicFramePr>
          <p:cNvPr id="8" name="Table 7"/>
          <p:cNvGraphicFramePr>
            <a:graphicFrameLocks noGrp="1"/>
          </p:cNvGraphicFramePr>
          <p:nvPr>
            <p:extLst>
              <p:ext uri="{D42A27DB-BD31-4B8C-83A1-F6EECF244321}">
                <p14:modId xmlns:p14="http://schemas.microsoft.com/office/powerpoint/2010/main" val="2058948715"/>
              </p:ext>
            </p:extLst>
          </p:nvPr>
        </p:nvGraphicFramePr>
        <p:xfrm>
          <a:off x="4876800" y="2941320"/>
          <a:ext cx="4038600" cy="2011680"/>
        </p:xfrm>
        <a:graphic>
          <a:graphicData uri="http://schemas.openxmlformats.org/drawingml/2006/table">
            <a:tbl>
              <a:tblPr firstRow="1" bandRow="1">
                <a:tableStyleId>{5C22544A-7EE6-4342-B048-85BDC9FD1C3A}</a:tableStyleId>
              </a:tblPr>
              <a:tblGrid>
                <a:gridCol w="685800"/>
                <a:gridCol w="609600"/>
                <a:gridCol w="685800"/>
                <a:gridCol w="685800"/>
                <a:gridCol w="685800"/>
                <a:gridCol w="685800"/>
              </a:tblGrid>
              <a:tr h="370840">
                <a:tc>
                  <a:txBody>
                    <a:bodyPr/>
                    <a:lstStyle/>
                    <a:p>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smtClean="0"/>
                        <a:t>x</a:t>
                      </a:r>
                      <a:r>
                        <a:rPr lang="en-US" sz="1200" i="1" baseline="-25000" dirty="0" smtClean="0"/>
                        <a:t>1</a:t>
                      </a:r>
                      <a:r>
                        <a:rPr lang="en-US" sz="1200" i="1" baseline="0" dirty="0" smtClean="0"/>
                        <a:t>=x</a:t>
                      </a:r>
                      <a:r>
                        <a:rPr lang="en-US" sz="1200" i="1" baseline="-25000" dirty="0" smtClean="0"/>
                        <a:t>2</a:t>
                      </a:r>
                    </a:p>
                    <a:p>
                      <a:r>
                        <a:rPr lang="en-US" sz="1200" dirty="0" smtClean="0"/>
                        <a:t>=5 m</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smtClean="0"/>
                        <a:t>x</a:t>
                      </a:r>
                      <a:r>
                        <a:rPr lang="en-US" sz="1200" i="1" baseline="-25000" dirty="0" smtClean="0"/>
                        <a:t>1</a:t>
                      </a:r>
                      <a:r>
                        <a:rPr lang="en-US" sz="1200" i="1" baseline="0" dirty="0" smtClean="0"/>
                        <a:t>=x</a:t>
                      </a:r>
                      <a:r>
                        <a:rPr lang="en-US" sz="1200" i="1" baseline="-25000" dirty="0" smtClean="0"/>
                        <a:t>2</a:t>
                      </a:r>
                    </a:p>
                    <a:p>
                      <a:r>
                        <a:rPr lang="en-US" sz="1200" dirty="0" smtClean="0"/>
                        <a:t>=10 m</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smtClean="0"/>
                        <a:t>x</a:t>
                      </a:r>
                      <a:r>
                        <a:rPr lang="en-US" sz="1200" i="1" baseline="-25000" dirty="0" smtClean="0"/>
                        <a:t>1</a:t>
                      </a:r>
                      <a:r>
                        <a:rPr lang="en-US" sz="1200" i="1" baseline="0" dirty="0" smtClean="0"/>
                        <a:t>=x</a:t>
                      </a:r>
                      <a:r>
                        <a:rPr lang="en-US" sz="1200" i="1" baseline="-25000" dirty="0" smtClean="0"/>
                        <a:t>2</a:t>
                      </a:r>
                    </a:p>
                    <a:p>
                      <a:r>
                        <a:rPr lang="en-US" sz="1200" dirty="0" smtClean="0"/>
                        <a:t>=15 m</a:t>
                      </a:r>
                    </a:p>
                    <a:p>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smtClean="0"/>
                        <a:t>x</a:t>
                      </a:r>
                      <a:r>
                        <a:rPr lang="en-US" sz="1200" i="1" baseline="-25000" dirty="0" smtClean="0"/>
                        <a:t>1</a:t>
                      </a:r>
                      <a:r>
                        <a:rPr lang="en-US" sz="1200" i="1" baseline="0" dirty="0" smtClean="0"/>
                        <a:t>=x</a:t>
                      </a:r>
                      <a:r>
                        <a:rPr lang="en-US" sz="1200" i="1" baseline="-25000" dirty="0" smtClean="0"/>
                        <a:t>2</a:t>
                      </a:r>
                    </a:p>
                    <a:p>
                      <a:r>
                        <a:rPr lang="en-US" sz="1200" dirty="0" smtClean="0"/>
                        <a:t>=20 m</a:t>
                      </a:r>
                    </a:p>
                    <a:p>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baseline="0" dirty="0" smtClean="0"/>
                        <a:t>x</a:t>
                      </a:r>
                      <a:r>
                        <a:rPr lang="en-US" sz="1200" i="1" baseline="-25000" dirty="0" smtClean="0"/>
                        <a:t>1</a:t>
                      </a:r>
                      <a:r>
                        <a:rPr lang="en-US" sz="1200" i="1" baseline="0" dirty="0" smtClean="0"/>
                        <a:t>=x</a:t>
                      </a:r>
                      <a:r>
                        <a:rPr lang="en-US" sz="1200" i="1" baseline="-25000" dirty="0" smtClean="0"/>
                        <a:t>2</a:t>
                      </a:r>
                    </a:p>
                    <a:p>
                      <a:r>
                        <a:rPr lang="en-US" sz="1200" dirty="0" smtClean="0"/>
                        <a:t>=25 m</a:t>
                      </a:r>
                    </a:p>
                    <a:p>
                      <a:endParaRPr lang="en-US" sz="1200" dirty="0"/>
                    </a:p>
                  </a:txBody>
                  <a:tcPr/>
                </a:tc>
              </a:tr>
              <a:tr h="370840">
                <a:tc>
                  <a:txBody>
                    <a:bodyPr/>
                    <a:lstStyle/>
                    <a:p>
                      <a:r>
                        <a:rPr lang="en-US" sz="1200" i="1" dirty="0" smtClean="0"/>
                        <a:t>w</a:t>
                      </a:r>
                      <a:r>
                        <a:rPr lang="en-US" sz="1200" i="1" baseline="-25000" dirty="0" smtClean="0"/>
                        <a:t>1</a:t>
                      </a:r>
                      <a:r>
                        <a:rPr lang="en-US" sz="1200" i="1" baseline="0" dirty="0" smtClean="0"/>
                        <a:t>=</a:t>
                      </a:r>
                      <a:r>
                        <a:rPr lang="en-US" sz="1200" i="1" dirty="0" smtClean="0"/>
                        <a:t>w</a:t>
                      </a:r>
                      <a:r>
                        <a:rPr lang="en-US" sz="1200" i="1" baseline="-25000" dirty="0" smtClean="0"/>
                        <a:t>2</a:t>
                      </a:r>
                    </a:p>
                    <a:p>
                      <a:r>
                        <a:rPr lang="en-US" sz="1200" baseline="0" dirty="0" smtClean="0"/>
                        <a:t>=10m </a:t>
                      </a:r>
                      <a:endParaRPr lang="en-US" sz="1200" dirty="0"/>
                    </a:p>
                  </a:txBody>
                  <a:tcPr/>
                </a:tc>
                <a:tc>
                  <a:txBody>
                    <a:bodyPr/>
                    <a:lstStyle/>
                    <a:p>
                      <a:r>
                        <a:rPr lang="en-US" sz="1200" dirty="0" smtClean="0"/>
                        <a:t>45.97</a:t>
                      </a:r>
                      <a:endParaRPr lang="en-US" sz="1200" dirty="0"/>
                    </a:p>
                  </a:txBody>
                  <a:tcPr/>
                </a:tc>
                <a:tc>
                  <a:txBody>
                    <a:bodyPr/>
                    <a:lstStyle/>
                    <a:p>
                      <a:r>
                        <a:rPr lang="en-US" sz="1200" dirty="0" smtClean="0"/>
                        <a:t>57.40</a:t>
                      </a:r>
                      <a:endParaRPr lang="en-US" sz="1200" dirty="0"/>
                    </a:p>
                  </a:txBody>
                  <a:tcPr/>
                </a:tc>
                <a:tc>
                  <a:txBody>
                    <a:bodyPr/>
                    <a:lstStyle/>
                    <a:p>
                      <a:r>
                        <a:rPr lang="en-US" sz="1200" dirty="0" smtClean="0"/>
                        <a:t>62.59</a:t>
                      </a:r>
                      <a:endParaRPr lang="en-US" sz="1200" dirty="0"/>
                    </a:p>
                  </a:txBody>
                  <a:tcPr/>
                </a:tc>
                <a:tc>
                  <a:txBody>
                    <a:bodyPr/>
                    <a:lstStyle/>
                    <a:p>
                      <a:r>
                        <a:rPr lang="en-US" sz="1200" dirty="0" smtClean="0"/>
                        <a:t>66.61</a:t>
                      </a:r>
                      <a:endParaRPr lang="en-US" sz="1200" dirty="0"/>
                    </a:p>
                  </a:txBody>
                  <a:tcPr/>
                </a:tc>
                <a:tc>
                  <a:txBody>
                    <a:bodyPr/>
                    <a:lstStyle/>
                    <a:p>
                      <a:r>
                        <a:rPr lang="en-US" sz="1200" dirty="0" smtClean="0"/>
                        <a:t>70.37</a:t>
                      </a:r>
                      <a:endParaRPr lang="en-US" sz="1200" dirty="0"/>
                    </a:p>
                  </a:txBody>
                  <a:tcPr/>
                </a:tc>
              </a:tr>
              <a:tr h="370840">
                <a:tc>
                  <a:txBody>
                    <a:bodyPr/>
                    <a:lstStyle/>
                    <a:p>
                      <a:r>
                        <a:rPr lang="en-US" sz="1200" i="1" dirty="0" smtClean="0"/>
                        <a:t>w</a:t>
                      </a:r>
                      <a:r>
                        <a:rPr lang="en-US" sz="1200" i="1" baseline="-25000" dirty="0" smtClean="0"/>
                        <a:t>1</a:t>
                      </a:r>
                      <a:r>
                        <a:rPr lang="en-US" sz="1200" i="1" baseline="0" dirty="0" smtClean="0"/>
                        <a:t>=</a:t>
                      </a:r>
                      <a:r>
                        <a:rPr lang="en-US" sz="1200" i="1" dirty="0" smtClean="0"/>
                        <a:t>w</a:t>
                      </a:r>
                      <a:r>
                        <a:rPr lang="en-US" sz="1200" i="1" baseline="-25000" dirty="0" smtClean="0"/>
                        <a:t>2</a:t>
                      </a:r>
                    </a:p>
                    <a:p>
                      <a:r>
                        <a:rPr lang="en-US" sz="1200" baseline="0" dirty="0" smtClean="0"/>
                        <a:t>=20m </a:t>
                      </a:r>
                      <a:endParaRPr lang="en-US" sz="1200" dirty="0"/>
                    </a:p>
                  </a:txBody>
                  <a:tcPr/>
                </a:tc>
                <a:tc>
                  <a:txBody>
                    <a:bodyPr/>
                    <a:lstStyle/>
                    <a:p>
                      <a:r>
                        <a:rPr lang="en-US" sz="1200" dirty="0" smtClean="0"/>
                        <a:t>41.31</a:t>
                      </a:r>
                      <a:endParaRPr lang="en-US" sz="1200" dirty="0"/>
                    </a:p>
                  </a:txBody>
                  <a:tcPr/>
                </a:tc>
                <a:tc>
                  <a:txBody>
                    <a:bodyPr/>
                    <a:lstStyle/>
                    <a:p>
                      <a:r>
                        <a:rPr lang="en-US" sz="1200" dirty="0" smtClean="0"/>
                        <a:t>53.97</a:t>
                      </a:r>
                      <a:endParaRPr lang="en-US" sz="1200" dirty="0"/>
                    </a:p>
                  </a:txBody>
                  <a:tcPr/>
                </a:tc>
                <a:tc>
                  <a:txBody>
                    <a:bodyPr/>
                    <a:lstStyle/>
                    <a:p>
                      <a:r>
                        <a:rPr lang="en-US" sz="1200" dirty="0" smtClean="0"/>
                        <a:t>60.24</a:t>
                      </a:r>
                      <a:endParaRPr lang="en-US" sz="1200" dirty="0"/>
                    </a:p>
                  </a:txBody>
                  <a:tcPr/>
                </a:tc>
                <a:tc>
                  <a:txBody>
                    <a:bodyPr/>
                    <a:lstStyle/>
                    <a:p>
                      <a:r>
                        <a:rPr lang="en-US" sz="1200" dirty="0" smtClean="0"/>
                        <a:t>63.87</a:t>
                      </a:r>
                      <a:endParaRPr lang="en-US" sz="1200" dirty="0"/>
                    </a:p>
                  </a:txBody>
                  <a:tcPr/>
                </a:tc>
                <a:tc>
                  <a:txBody>
                    <a:bodyPr/>
                    <a:lstStyle/>
                    <a:p>
                      <a:r>
                        <a:rPr lang="en-US" sz="1200" dirty="0" smtClean="0"/>
                        <a:t>66.51</a:t>
                      </a:r>
                      <a:endParaRPr lang="en-US" sz="1200" dirty="0"/>
                    </a:p>
                  </a:txBody>
                  <a:tcPr/>
                </a:tc>
              </a:tr>
              <a:tr h="370840">
                <a:tc>
                  <a:txBody>
                    <a:bodyPr/>
                    <a:lstStyle/>
                    <a:p>
                      <a:r>
                        <a:rPr lang="en-US" sz="1200" i="1" dirty="0" smtClean="0"/>
                        <a:t>w</a:t>
                      </a:r>
                      <a:r>
                        <a:rPr lang="en-US" sz="1200" i="1" baseline="-25000" dirty="0" smtClean="0"/>
                        <a:t>1</a:t>
                      </a:r>
                      <a:r>
                        <a:rPr lang="en-US" sz="1200" i="1" baseline="0" dirty="0" smtClean="0"/>
                        <a:t>=</a:t>
                      </a:r>
                      <a:r>
                        <a:rPr lang="en-US" sz="1200" i="1" dirty="0" smtClean="0"/>
                        <a:t>w</a:t>
                      </a:r>
                      <a:r>
                        <a:rPr lang="en-US" sz="1200" i="1" baseline="-25000" dirty="0" smtClean="0"/>
                        <a:t>2</a:t>
                      </a:r>
                    </a:p>
                    <a:p>
                      <a:r>
                        <a:rPr lang="en-US" sz="1200" baseline="0" dirty="0" smtClean="0"/>
                        <a:t>=30m </a:t>
                      </a:r>
                      <a:endParaRPr lang="en-US" sz="1200" dirty="0"/>
                    </a:p>
                  </a:txBody>
                  <a:tcPr/>
                </a:tc>
                <a:tc>
                  <a:txBody>
                    <a:bodyPr/>
                    <a:lstStyle/>
                    <a:p>
                      <a:r>
                        <a:rPr lang="en-US" sz="1200" dirty="0" smtClean="0"/>
                        <a:t>39.43</a:t>
                      </a:r>
                      <a:endParaRPr lang="en-US" sz="1200" dirty="0"/>
                    </a:p>
                  </a:txBody>
                  <a:tcPr/>
                </a:tc>
                <a:tc>
                  <a:txBody>
                    <a:bodyPr/>
                    <a:lstStyle/>
                    <a:p>
                      <a:r>
                        <a:rPr lang="en-US" sz="1200" dirty="0" smtClean="0"/>
                        <a:t>51.51</a:t>
                      </a:r>
                      <a:endParaRPr lang="en-US" sz="1200" dirty="0"/>
                    </a:p>
                  </a:txBody>
                  <a:tcPr/>
                </a:tc>
                <a:tc>
                  <a:txBody>
                    <a:bodyPr/>
                    <a:lstStyle/>
                    <a:p>
                      <a:r>
                        <a:rPr lang="en-US" sz="1200" dirty="0" smtClean="0"/>
                        <a:t>58.43</a:t>
                      </a:r>
                      <a:endParaRPr lang="en-US" sz="1200" dirty="0"/>
                    </a:p>
                  </a:txBody>
                  <a:tcPr/>
                </a:tc>
                <a:tc>
                  <a:txBody>
                    <a:bodyPr/>
                    <a:lstStyle/>
                    <a:p>
                      <a:r>
                        <a:rPr lang="en-US" sz="1200" dirty="0" smtClean="0"/>
                        <a:t>62.63</a:t>
                      </a:r>
                      <a:endParaRPr lang="en-US" sz="1200" dirty="0"/>
                    </a:p>
                  </a:txBody>
                  <a:tcPr/>
                </a:tc>
                <a:tc>
                  <a:txBody>
                    <a:bodyPr/>
                    <a:lstStyle/>
                    <a:p>
                      <a:r>
                        <a:rPr lang="en-US" sz="1200" dirty="0" smtClean="0"/>
                        <a:t>65.43</a:t>
                      </a:r>
                      <a:endParaRPr lang="en-US" sz="1200" dirty="0"/>
                    </a:p>
                  </a:txBody>
                  <a:tcPr/>
                </a:tc>
              </a:tr>
            </a:tbl>
          </a:graphicData>
        </a:graphic>
      </p:graphicFrame>
      <mc:AlternateContent xmlns:mc="http://schemas.openxmlformats.org/markup-compatibility/2006">
        <mc:Choice xmlns:a14="http://schemas.microsoft.com/office/drawing/2010/main" Requires="a14">
          <p:sp>
            <p:nvSpPr>
              <p:cNvPr id="9" name="TextBox 8"/>
              <p:cNvSpPr txBox="1"/>
              <p:nvPr/>
            </p:nvSpPr>
            <p:spPr>
              <a:xfrm>
                <a:off x="5029200" y="5105400"/>
                <a:ext cx="3820469" cy="369332"/>
              </a:xfrm>
              <a:prstGeom prst="rect">
                <a:avLst/>
              </a:prstGeom>
              <a:noFill/>
            </p:spPr>
            <p:txBody>
              <a:bodyPr wrap="none" rtlCol="0">
                <a:spAutoFit/>
              </a:bodyPr>
              <a:lstStyle/>
              <a:p>
                <a:r>
                  <a:rPr lang="en-US" sz="1800" dirty="0" smtClean="0">
                    <a:solidFill>
                      <a:srgbClr val="000000"/>
                    </a:solidFill>
                  </a:rPr>
                  <a:t>Values of  L</a:t>
                </a:r>
                <a:r>
                  <a:rPr lang="en-US" sz="1800" baseline="-25000" dirty="0" smtClean="0">
                    <a:solidFill>
                      <a:srgbClr val="000000"/>
                    </a:solidFill>
                  </a:rPr>
                  <a:t>NLOS2</a:t>
                </a:r>
                <a:r>
                  <a:rPr lang="en-US" sz="1800" dirty="0">
                    <a:solidFill>
                      <a:srgbClr val="000000"/>
                    </a:solidFill>
                  </a:rPr>
                  <a:t> </a:t>
                </a:r>
                <a:r>
                  <a:rPr lang="en-US" sz="1800" dirty="0" smtClean="0">
                    <a:solidFill>
                      <a:srgbClr val="000000"/>
                    </a:solidFill>
                  </a:rPr>
                  <a:t>for </a:t>
                </a:r>
                <a14:m>
                  <m:oMath xmlns:m="http://schemas.openxmlformats.org/officeDocument/2006/math">
                    <m:r>
                      <m:rPr>
                        <m:sty m:val="p"/>
                      </m:rPr>
                      <a:rPr lang="el-GR" sz="1800" i="1">
                        <a:solidFill>
                          <a:srgbClr val="000000"/>
                        </a:solidFill>
                        <a:latin typeface="Cambria Math"/>
                      </a:rPr>
                      <m:t>α</m:t>
                    </m:r>
                    <m:r>
                      <a:rPr lang="en-US" sz="1800" i="1">
                        <a:solidFill>
                          <a:srgbClr val="000000"/>
                        </a:solidFill>
                        <a:latin typeface="Cambria Math"/>
                      </a:rPr>
                      <m:t>=</m:t>
                    </m:r>
                    <m:r>
                      <a:rPr lang="en-US" sz="1800" i="1">
                        <a:solidFill>
                          <a:srgbClr val="000000"/>
                        </a:solidFill>
                        <a:latin typeface="Cambria Math"/>
                      </a:rPr>
                      <m:t>𝜋</m:t>
                    </m:r>
                    <m:r>
                      <a:rPr lang="en-US" sz="1800" i="1">
                        <a:solidFill>
                          <a:srgbClr val="000000"/>
                        </a:solidFill>
                        <a:latin typeface="Cambria Math"/>
                      </a:rPr>
                      <m:t>/4 </m:t>
                    </m:r>
                  </m:oMath>
                </a14:m>
                <a:r>
                  <a:rPr lang="en-US" sz="1800" dirty="0">
                    <a:solidFill>
                      <a:srgbClr val="000000"/>
                    </a:solidFill>
                  </a:rPr>
                  <a:t>radians</a:t>
                </a:r>
                <a:r>
                  <a:rPr lang="en-US" sz="1800" dirty="0">
                    <a:solidFill>
                      <a:srgbClr val="000000"/>
                    </a:solidFill>
                  </a:rPr>
                  <a:t>, </a:t>
                </a:r>
                <a:endParaRPr lang="en-US" dirty="0"/>
              </a:p>
            </p:txBody>
          </p:sp>
        </mc:Choice>
        <mc:Fallback>
          <p:sp>
            <p:nvSpPr>
              <p:cNvPr id="9" name="TextBox 8"/>
              <p:cNvSpPr txBox="1">
                <a:spLocks noRot="1" noChangeAspect="1" noMove="1" noResize="1" noEditPoints="1" noAdjustHandles="1" noChangeArrowheads="1" noChangeShapeType="1" noTextEdit="1"/>
              </p:cNvSpPr>
              <p:nvPr/>
            </p:nvSpPr>
            <p:spPr>
              <a:xfrm>
                <a:off x="5029200" y="5105400"/>
                <a:ext cx="3820469" cy="369332"/>
              </a:xfrm>
              <a:prstGeom prst="rect">
                <a:avLst/>
              </a:prstGeom>
              <a:blipFill rotWithShape="1">
                <a:blip r:embed="rId3"/>
                <a:stretch>
                  <a:fillRect l="-1276" t="-8333" r="-159" b="-25000"/>
                </a:stretch>
              </a:blipFill>
            </p:spPr>
            <p:txBody>
              <a:bodyPr/>
              <a:lstStyle/>
              <a:p>
                <a:r>
                  <a:rPr lang="en-US">
                    <a:noFill/>
                  </a:rPr>
                  <a:t> </a:t>
                </a:r>
              </a:p>
            </p:txBody>
          </p:sp>
        </mc:Fallback>
      </mc:AlternateContent>
    </p:spTree>
    <p:extLst>
      <p:ext uri="{BB962C8B-B14F-4D97-AF65-F5344CB8AC3E}">
        <p14:creationId xmlns:p14="http://schemas.microsoft.com/office/powerpoint/2010/main" val="7875021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86800" cy="1143000"/>
          </a:xfrm>
        </p:spPr>
        <p:txBody>
          <a:bodyPr>
            <a:noAutofit/>
          </a:bodyPr>
          <a:lstStyle/>
          <a:p>
            <a:r>
              <a:rPr lang="en-US" sz="4000" dirty="0" smtClean="0">
                <a:solidFill>
                  <a:prstClr val="black"/>
                </a:solidFill>
              </a:rPr>
              <a:t>Outdoor Path Loss Models</a:t>
            </a:r>
            <a:endParaRPr lang="en-US" sz="4000" dirty="0"/>
          </a:p>
        </p:txBody>
      </p:sp>
      <p:sp>
        <p:nvSpPr>
          <p:cNvPr id="3" name="Content Placeholder 2"/>
          <p:cNvSpPr>
            <a:spLocks noGrp="1"/>
          </p:cNvSpPr>
          <p:nvPr>
            <p:ph idx="1"/>
          </p:nvPr>
        </p:nvSpPr>
        <p:spPr>
          <a:xfrm>
            <a:off x="457200" y="1600201"/>
            <a:ext cx="8839200" cy="609600"/>
          </a:xfrm>
        </p:spPr>
        <p:txBody>
          <a:bodyPr/>
          <a:lstStyle/>
          <a:p>
            <a:pPr lvl="0">
              <a:buNone/>
            </a:pPr>
            <a:r>
              <a:rPr lang="en-US" sz="2800" dirty="0" smtClean="0">
                <a:solidFill>
                  <a:prstClr val="black"/>
                </a:solidFill>
                <a:latin typeface="+mj-lt"/>
              </a:rPr>
              <a:t>3.   </a:t>
            </a:r>
            <a:r>
              <a:rPr lang="en-US" sz="2800" dirty="0" err="1" smtClean="0">
                <a:solidFill>
                  <a:prstClr val="black"/>
                </a:solidFill>
                <a:latin typeface="+mj-lt"/>
              </a:rPr>
              <a:t>NLoS</a:t>
            </a:r>
            <a:r>
              <a:rPr lang="en-US" sz="2800" dirty="0" smtClean="0">
                <a:solidFill>
                  <a:prstClr val="black"/>
                </a:solidFill>
                <a:latin typeface="+mj-lt"/>
              </a:rPr>
              <a:t> in Street Canyons ( 2.4 GHz  (2 G  to 16 G)   )</a:t>
            </a:r>
          </a:p>
          <a:p>
            <a:endParaRPr lang="en-US" dirty="0">
              <a:latin typeface="+mj-lt"/>
            </a:endParaRPr>
          </a:p>
        </p:txBody>
      </p:sp>
      <p:graphicFrame>
        <p:nvGraphicFramePr>
          <p:cNvPr id="25603" name="Object 3"/>
          <p:cNvGraphicFramePr>
            <a:graphicFrameLocks noChangeAspect="1"/>
          </p:cNvGraphicFramePr>
          <p:nvPr>
            <p:extLst>
              <p:ext uri="{D42A27DB-BD31-4B8C-83A1-F6EECF244321}">
                <p14:modId xmlns:p14="http://schemas.microsoft.com/office/powerpoint/2010/main" val="1127024646"/>
              </p:ext>
            </p:extLst>
          </p:nvPr>
        </p:nvGraphicFramePr>
        <p:xfrm>
          <a:off x="1752600" y="2768600"/>
          <a:ext cx="1684337" cy="279400"/>
        </p:xfrm>
        <a:graphic>
          <a:graphicData uri="http://schemas.openxmlformats.org/presentationml/2006/ole">
            <mc:AlternateContent xmlns:mc="http://schemas.openxmlformats.org/markup-compatibility/2006">
              <mc:Choice xmlns:v="urn:schemas-microsoft-com:vml" Requires="v">
                <p:oleObj spid="_x0000_s4238" name="Equation" r:id="rId3" imgW="1701720" imgH="279360" progId="Equation.3">
                  <p:embed/>
                </p:oleObj>
              </mc:Choice>
              <mc:Fallback>
                <p:oleObj name="Equation" r:id="rId3" imgW="1701720" imgH="2793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2768600"/>
                        <a:ext cx="1684337"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2" name="Object 2"/>
          <p:cNvGraphicFramePr>
            <a:graphicFrameLocks noChangeAspect="1"/>
          </p:cNvGraphicFramePr>
          <p:nvPr>
            <p:extLst>
              <p:ext uri="{D42A27DB-BD31-4B8C-83A1-F6EECF244321}">
                <p14:modId xmlns:p14="http://schemas.microsoft.com/office/powerpoint/2010/main" val="3085615798"/>
              </p:ext>
            </p:extLst>
          </p:nvPr>
        </p:nvGraphicFramePr>
        <p:xfrm>
          <a:off x="1752600" y="3157538"/>
          <a:ext cx="5778500" cy="804862"/>
        </p:xfrm>
        <a:graphic>
          <a:graphicData uri="http://schemas.openxmlformats.org/presentationml/2006/ole">
            <mc:AlternateContent xmlns:mc="http://schemas.openxmlformats.org/markup-compatibility/2006">
              <mc:Choice xmlns:v="urn:schemas-microsoft-com:vml" Requires="v">
                <p:oleObj spid="_x0000_s4239" name="Equation" r:id="rId5" imgW="5778360" imgH="812520" progId="Equation.3">
                  <p:embed/>
                </p:oleObj>
              </mc:Choice>
              <mc:Fallback>
                <p:oleObj name="Equation" r:id="rId5" imgW="5778360" imgH="81252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3157538"/>
                        <a:ext cx="5778500" cy="804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1" name="Object 1"/>
          <p:cNvGraphicFramePr>
            <a:graphicFrameLocks noChangeAspect="1"/>
          </p:cNvGraphicFramePr>
          <p:nvPr>
            <p:extLst>
              <p:ext uri="{D42A27DB-BD31-4B8C-83A1-F6EECF244321}">
                <p14:modId xmlns:p14="http://schemas.microsoft.com/office/powerpoint/2010/main" val="3832351494"/>
              </p:ext>
            </p:extLst>
          </p:nvPr>
        </p:nvGraphicFramePr>
        <p:xfrm>
          <a:off x="1746250" y="4038600"/>
          <a:ext cx="5721350" cy="1066800"/>
        </p:xfrm>
        <a:graphic>
          <a:graphicData uri="http://schemas.openxmlformats.org/presentationml/2006/ole">
            <mc:AlternateContent xmlns:mc="http://schemas.openxmlformats.org/markup-compatibility/2006">
              <mc:Choice xmlns:v="urn:schemas-microsoft-com:vml" Requires="v">
                <p:oleObj spid="_x0000_s4240" name="Equation" r:id="rId7" imgW="5715000" imgH="1066680" progId="Equation.3">
                  <p:embed/>
                </p:oleObj>
              </mc:Choice>
              <mc:Fallback>
                <p:oleObj name="Equation" r:id="rId7" imgW="5715000" imgH="1066680" progId="Equation.3">
                  <p:embed/>
                  <p:pic>
                    <p:nvPicPr>
                      <p:cNvPr id="0" name="Picture 4"/>
                      <p:cNvPicPr>
                        <a:picLocks noChangeAspect="1" noChangeArrowheads="1"/>
                      </p:cNvPicPr>
                      <p:nvPr/>
                    </p:nvPicPr>
                    <p:blipFill>
                      <a:blip r:embed="rId8"/>
                      <a:srcRect/>
                      <a:stretch>
                        <a:fillRect/>
                      </a:stretch>
                    </p:blipFill>
                    <p:spPr bwMode="auto">
                      <a:xfrm>
                        <a:off x="1746250" y="4038600"/>
                        <a:ext cx="572135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0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5606" name="Rectangle 6"/>
          <p:cNvSpPr>
            <a:spLocks noChangeArrowheads="1"/>
          </p:cNvSpPr>
          <p:nvPr/>
        </p:nvSpPr>
        <p:spPr bwMode="auto">
          <a:xfrm>
            <a:off x="0" y="1390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04825" algn="l"/>
                <a:tab pos="3060700" algn="ctr"/>
                <a:tab pos="6121400" algn="r"/>
              </a:tabLst>
            </a:pPr>
            <a:endParaRPr kumimoji="0" lang="en-US" sz="1800" b="0" i="0" u="none" strike="noStrike" cap="none" normalizeH="0" baseline="0" smtClean="0">
              <a:ln>
                <a:noFill/>
              </a:ln>
              <a:solidFill>
                <a:schemeClr val="tx1"/>
              </a:solidFill>
              <a:effectLst/>
              <a:latin typeface="Arial" pitchFamily="34" charset="0"/>
            </a:endParaRPr>
          </a:p>
        </p:txBody>
      </p:sp>
      <p:sp>
        <p:nvSpPr>
          <p:cNvPr id="10" name="Content Placeholder 2"/>
          <p:cNvSpPr txBox="1">
            <a:spLocks/>
          </p:cNvSpPr>
          <p:nvPr/>
        </p:nvSpPr>
        <p:spPr>
          <a:xfrm>
            <a:off x="457200" y="51054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smtClean="0">
              <a:ln>
                <a:noFill/>
              </a:ln>
              <a:solidFill>
                <a:prstClr val="black"/>
              </a:solidFill>
              <a:effectLst/>
              <a:uLnTx/>
              <a:uFillTx/>
              <a:latin typeface="+mn-lt"/>
              <a:ea typeface="+mn-ea"/>
              <a:cs typeface="+mn-cs"/>
            </a:endParaRPr>
          </a:p>
        </p:txBody>
      </p:sp>
      <mc:AlternateContent xmlns:mc="http://schemas.openxmlformats.org/markup-compatibility/2006">
        <mc:Choice xmlns:a14="http://schemas.microsoft.com/office/drawing/2010/main" Requires="a14">
          <p:sp>
            <p:nvSpPr>
              <p:cNvPr id="11" name="Content Placeholder 2"/>
              <p:cNvSpPr txBox="1">
                <a:spLocks/>
              </p:cNvSpPr>
              <p:nvPr/>
            </p:nvSpPr>
            <p:spPr>
              <a:xfrm>
                <a:off x="76200" y="5181600"/>
                <a:ext cx="8961120" cy="1371600"/>
              </a:xfrm>
              <a:prstGeom prst="rect">
                <a:avLst/>
              </a:prstGeom>
            </p:spPr>
            <p:txBody>
              <a:bodyPr vert="horz" lIns="91440" tIns="45720" rIns="91440" bIns="45720" rtlCol="0">
                <a:normAutofit fontScale="25000" lnSpcReduction="20000"/>
              </a:bodyPr>
              <a:lstStyle/>
              <a:p>
                <a:r>
                  <a:rPr lang="en-US" sz="7200" dirty="0" smtClean="0"/>
                  <a:t>Where  </a:t>
                </a:r>
              </a:p>
              <a:p>
                <a:r>
                  <a:rPr lang="en-US" sz="7200" i="1" dirty="0"/>
                  <a:t> </a:t>
                </a:r>
                <a:r>
                  <a:rPr lang="en-US" sz="7200" i="1" dirty="0" smtClean="0"/>
                  <a:t>            </a:t>
                </a:r>
                <a:r>
                  <a:rPr lang="en-US" sz="7200" i="1" dirty="0" err="1" smtClean="0"/>
                  <a:t>L</a:t>
                </a:r>
                <a:r>
                  <a:rPr lang="en-US" sz="7200" i="1" baseline="-25000" dirty="0" err="1" smtClean="0"/>
                  <a:t>LoS</a:t>
                </a:r>
                <a:r>
                  <a:rPr lang="en-US" sz="7200" dirty="0" smtClean="0"/>
                  <a:t> </a:t>
                </a:r>
                <a:r>
                  <a:rPr lang="en-US" sz="7200" dirty="0" smtClean="0"/>
                  <a:t>is the path loss in the </a:t>
                </a:r>
                <a:r>
                  <a:rPr lang="en-US" sz="7200" dirty="0" err="1" smtClean="0"/>
                  <a:t>LoS</a:t>
                </a:r>
                <a:r>
                  <a:rPr lang="en-US" sz="7200" dirty="0" smtClean="0"/>
                  <a:t> street for </a:t>
                </a:r>
                <a:r>
                  <a:rPr lang="en-US" sz="7200" i="1" dirty="0" smtClean="0"/>
                  <a:t>x</a:t>
                </a:r>
                <a:r>
                  <a:rPr lang="en-US" sz="7200" baseline="-25000" dirty="0" smtClean="0"/>
                  <a:t>1</a:t>
                </a:r>
                <a:r>
                  <a:rPr lang="en-US" sz="7200" dirty="0" smtClean="0"/>
                  <a:t> (&gt; 20 m) </a:t>
                </a:r>
              </a:p>
              <a:p>
                <a:r>
                  <a:rPr lang="en-US" sz="7200" dirty="0" smtClean="0"/>
                  <a:t>             </a:t>
                </a:r>
                <a:r>
                  <a:rPr lang="en-US" sz="7200" i="1" dirty="0" err="1" smtClean="0"/>
                  <a:t>L</a:t>
                </a:r>
                <a:r>
                  <a:rPr lang="en-US" sz="7200" i="1" baseline="-25000" dirty="0" err="1" smtClean="0"/>
                  <a:t>corner</a:t>
                </a:r>
                <a:r>
                  <a:rPr lang="en-US" sz="7200" dirty="0" smtClean="0"/>
                  <a:t> is given as 20 dB in an urban environment &amp; 30 dB in a residential environment. </a:t>
                </a:r>
              </a:p>
              <a:p>
                <a:r>
                  <a:rPr lang="en-US" sz="7200" i="1" dirty="0" smtClean="0"/>
                  <a:t>             </a:t>
                </a:r>
                <a:r>
                  <a:rPr lang="en-US" sz="7200" i="1" dirty="0" err="1" smtClean="0"/>
                  <a:t>d</a:t>
                </a:r>
                <a:r>
                  <a:rPr lang="en-US" sz="7200" i="1" baseline="-25000" dirty="0" err="1" smtClean="0"/>
                  <a:t>corner</a:t>
                </a:r>
                <a:r>
                  <a:rPr lang="en-US" sz="7200" dirty="0" smtClean="0"/>
                  <a:t> is 30 m and       is 6 in both environments.</a:t>
                </a:r>
              </a:p>
              <a:p>
                <a:r>
                  <a:rPr lang="en-US" sz="7200" i="1" dirty="0" smtClean="0"/>
                  <a:t>             w</a:t>
                </a:r>
                <a:r>
                  <a:rPr lang="en-US" sz="7200" i="1" baseline="-25000" dirty="0" smtClean="0"/>
                  <a:t>2</a:t>
                </a:r>
                <a:r>
                  <a:rPr lang="en-US" sz="7200" i="1" dirty="0" smtClean="0"/>
                  <a:t>  </a:t>
                </a:r>
                <a14:m>
                  <m:oMath xmlns:m="http://schemas.openxmlformats.org/officeDocument/2006/math">
                    <m:r>
                      <a:rPr lang="en-US" sz="7200" i="1" smtClean="0">
                        <a:latin typeface="Cambria Math"/>
                        <a:ea typeface="Cambria Math"/>
                      </a:rPr>
                      <m:t>&lt;</m:t>
                    </m:r>
                    <m:r>
                      <a:rPr lang="en-US" sz="7200" b="0" i="1" smtClean="0">
                        <a:latin typeface="Cambria Math"/>
                        <a:ea typeface="Cambria Math"/>
                      </a:rPr>
                      <m:t>10 </m:t>
                    </m:r>
                    <m:r>
                      <a:rPr lang="en-US" sz="7200" b="0" i="1" smtClean="0">
                        <a:latin typeface="Cambria Math"/>
                        <a:ea typeface="Cambria Math"/>
                      </a:rPr>
                      <m:t>𝑚</m:t>
                    </m:r>
                  </m:oMath>
                </a14:m>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mc:Choice>
        <mc:Fallback>
          <p:sp>
            <p:nvSpPr>
              <p:cNvPr id="11" name="Content Placeholder 2"/>
              <p:cNvSpPr txBox="1">
                <a:spLocks noRot="1" noChangeAspect="1" noMove="1" noResize="1" noEditPoints="1" noAdjustHandles="1" noChangeArrowheads="1" noChangeShapeType="1" noTextEdit="1"/>
              </p:cNvSpPr>
              <p:nvPr/>
            </p:nvSpPr>
            <p:spPr>
              <a:xfrm>
                <a:off x="76200" y="5181600"/>
                <a:ext cx="8961120" cy="1371600"/>
              </a:xfrm>
              <a:prstGeom prst="rect">
                <a:avLst/>
              </a:prstGeom>
              <a:blipFill rotWithShape="1">
                <a:blip r:embed="rId9"/>
                <a:stretch>
                  <a:fillRect l="-612" t="-6222" r="-612"/>
                </a:stretch>
              </a:blipFill>
            </p:spPr>
            <p:txBody>
              <a:bodyPr/>
              <a:lstStyle/>
              <a:p>
                <a:r>
                  <a:rPr lang="en-US">
                    <a:noFill/>
                  </a:rPr>
                  <a:t> </a:t>
                </a:r>
              </a:p>
            </p:txBody>
          </p:sp>
        </mc:Fallback>
      </mc:AlternateContent>
      <p:graphicFrame>
        <p:nvGraphicFramePr>
          <p:cNvPr id="4" name="Object 4"/>
          <p:cNvGraphicFramePr>
            <a:graphicFrameLocks noChangeAspect="1"/>
          </p:cNvGraphicFramePr>
          <p:nvPr>
            <p:extLst>
              <p:ext uri="{D42A27DB-BD31-4B8C-83A1-F6EECF244321}">
                <p14:modId xmlns:p14="http://schemas.microsoft.com/office/powerpoint/2010/main" val="2480500668"/>
              </p:ext>
            </p:extLst>
          </p:nvPr>
        </p:nvGraphicFramePr>
        <p:xfrm>
          <a:off x="2616200" y="5880100"/>
          <a:ext cx="215900" cy="292100"/>
        </p:xfrm>
        <a:graphic>
          <a:graphicData uri="http://schemas.openxmlformats.org/presentationml/2006/ole">
            <mc:AlternateContent xmlns:mc="http://schemas.openxmlformats.org/markup-compatibility/2006">
              <mc:Choice xmlns:v="urn:schemas-microsoft-com:vml" Requires="v">
                <p:oleObj spid="_x0000_s4241" name="Equation" r:id="rId10" imgW="215640" imgH="291960" progId="Equation.3">
                  <p:embed/>
                </p:oleObj>
              </mc:Choice>
              <mc:Fallback>
                <p:oleObj name="Equation" r:id="rId10" imgW="215640" imgH="291960" progId="Equation.3">
                  <p:embed/>
                  <p:pic>
                    <p:nvPicPr>
                      <p:cNvPr id="0" name="Picture 5"/>
                      <p:cNvPicPr>
                        <a:picLocks noChangeAspect="1" noChangeArrowheads="1"/>
                      </p:cNvPicPr>
                      <p:nvPr/>
                    </p:nvPicPr>
                    <p:blipFill>
                      <a:blip r:embed="rId11"/>
                      <a:srcRect/>
                      <a:stretch>
                        <a:fillRect/>
                      </a:stretch>
                    </p:blipFill>
                    <p:spPr bwMode="auto">
                      <a:xfrm>
                        <a:off x="2616200" y="5880100"/>
                        <a:ext cx="215900" cy="29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 name="Date Placeholder 11"/>
          <p:cNvSpPr>
            <a:spLocks noGrp="1"/>
          </p:cNvSpPr>
          <p:nvPr>
            <p:ph type="dt" sz="half" idx="10"/>
          </p:nvPr>
        </p:nvSpPr>
        <p:spPr/>
        <p:txBody>
          <a:bodyPr/>
          <a:lstStyle/>
          <a:p>
            <a:r>
              <a:rPr lang="en-US" altLang="zh-CN" smtClean="0"/>
              <a:t>March  2013</a:t>
            </a:r>
            <a:endParaRPr lang="en-US"/>
          </a:p>
        </p:txBody>
      </p:sp>
      <p:sp>
        <p:nvSpPr>
          <p:cNvPr id="13" name="Slide Number Placeholder 12"/>
          <p:cNvSpPr>
            <a:spLocks noGrp="1"/>
          </p:cNvSpPr>
          <p:nvPr>
            <p:ph type="sldNum" sz="quarter" idx="12"/>
          </p:nvPr>
        </p:nvSpPr>
        <p:spPr/>
        <p:txBody>
          <a:bodyPr/>
          <a:lstStyle/>
          <a:p>
            <a:r>
              <a:rPr lang="en-US" smtClean="0"/>
              <a:t>Slide </a:t>
            </a:r>
            <a:fld id="{3D7B28C0-BB67-4036-BA37-A1CE406089FA}" type="slidenum">
              <a:rPr lang="en-US" smtClean="0"/>
              <a:pPr/>
              <a:t>14</a:t>
            </a:fld>
            <a:endParaRPr lang="en-US"/>
          </a:p>
        </p:txBody>
      </p:sp>
      <mc:AlternateContent xmlns:mc="http://schemas.openxmlformats.org/markup-compatibility/2006">
        <mc:Choice xmlns:a14="http://schemas.microsoft.com/office/drawing/2010/main" Requires="a14">
          <p:sp>
            <p:nvSpPr>
              <p:cNvPr id="6" name="TextBox 5"/>
              <p:cNvSpPr txBox="1"/>
              <p:nvPr/>
            </p:nvSpPr>
            <p:spPr>
              <a:xfrm>
                <a:off x="1764005" y="2297668"/>
                <a:ext cx="1893595" cy="369332"/>
              </a:xfrm>
              <a:prstGeom prst="rect">
                <a:avLst/>
              </a:prstGeom>
              <a:noFill/>
            </p:spPr>
            <p:txBody>
              <a:bodyPr wrap="none" rtlCol="0">
                <a:spAutoFit/>
              </a:bodyPr>
              <a:lstStyle/>
              <a:p>
                <a:r>
                  <a:rPr lang="en-US" sz="1800" dirty="0">
                    <a:solidFill>
                      <a:srgbClr val="000000"/>
                    </a:solidFill>
                  </a:rPr>
                  <a:t> </a:t>
                </a:r>
                <a14:m>
                  <m:oMath xmlns:m="http://schemas.openxmlformats.org/officeDocument/2006/math">
                    <m:r>
                      <m:rPr>
                        <m:sty m:val="p"/>
                      </m:rPr>
                      <a:rPr lang="el-GR" sz="1800" i="1">
                        <a:solidFill>
                          <a:srgbClr val="000000"/>
                        </a:solidFill>
                        <a:latin typeface="Cambria Math"/>
                      </a:rPr>
                      <m:t>α</m:t>
                    </m:r>
                    <m:r>
                      <a:rPr lang="en-US" sz="1800" i="1">
                        <a:solidFill>
                          <a:srgbClr val="000000"/>
                        </a:solidFill>
                        <a:latin typeface="Cambria Math"/>
                      </a:rPr>
                      <m:t>=</m:t>
                    </m:r>
                    <m:r>
                      <a:rPr lang="en-US" sz="1800" i="1">
                        <a:solidFill>
                          <a:srgbClr val="000000"/>
                        </a:solidFill>
                        <a:latin typeface="Cambria Math"/>
                      </a:rPr>
                      <m:t>𝜋</m:t>
                    </m:r>
                    <m:r>
                      <a:rPr lang="en-US" sz="1800" i="1">
                        <a:solidFill>
                          <a:srgbClr val="000000"/>
                        </a:solidFill>
                        <a:latin typeface="Cambria Math"/>
                      </a:rPr>
                      <m:t>/2 </m:t>
                    </m:r>
                  </m:oMath>
                </a14:m>
                <a:r>
                  <a:rPr lang="en-US" sz="1800" dirty="0">
                    <a:solidFill>
                      <a:srgbClr val="000000"/>
                    </a:solidFill>
                  </a:rPr>
                  <a:t>radians, </a:t>
                </a:r>
                <a:endParaRPr lang="en-US" dirty="0"/>
              </a:p>
            </p:txBody>
          </p:sp>
        </mc:Choice>
        <mc:Fallback>
          <p:sp>
            <p:nvSpPr>
              <p:cNvPr id="6" name="TextBox 5"/>
              <p:cNvSpPr txBox="1">
                <a:spLocks noRot="1" noChangeAspect="1" noMove="1" noResize="1" noEditPoints="1" noAdjustHandles="1" noChangeArrowheads="1" noChangeShapeType="1" noTextEdit="1"/>
              </p:cNvSpPr>
              <p:nvPr/>
            </p:nvSpPr>
            <p:spPr>
              <a:xfrm>
                <a:off x="1764005" y="2297668"/>
                <a:ext cx="1893595" cy="369332"/>
              </a:xfrm>
              <a:prstGeom prst="rect">
                <a:avLst/>
              </a:prstGeom>
              <a:blipFill rotWithShape="1">
                <a:blip r:embed="rId12"/>
                <a:stretch>
                  <a:fillRect t="-8197" r="-1608" b="-24590"/>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Outdoor Path Loss Models</a:t>
            </a:r>
            <a:endParaRPr lang="en-US" dirty="0"/>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15</a:t>
            </a:fld>
            <a:endParaRPr lang="en-US"/>
          </a:p>
        </p:txBody>
      </p:sp>
      <p:pic>
        <p:nvPicPr>
          <p:cNvPr id="614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3347"/>
          <a:stretch/>
        </p:blipFill>
        <p:spPr bwMode="auto">
          <a:xfrm>
            <a:off x="657225" y="2205318"/>
            <a:ext cx="8105775" cy="4271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a:spLocks noGrp="1"/>
          </p:cNvSpPr>
          <p:nvPr>
            <p:ph idx="1"/>
          </p:nvPr>
        </p:nvSpPr>
        <p:spPr>
          <a:xfrm>
            <a:off x="228600" y="1600201"/>
            <a:ext cx="8839200" cy="609600"/>
          </a:xfrm>
        </p:spPr>
        <p:txBody>
          <a:bodyPr/>
          <a:lstStyle/>
          <a:p>
            <a:pPr lvl="0">
              <a:buNone/>
            </a:pPr>
            <a:r>
              <a:rPr lang="en-US" sz="2800" dirty="0" smtClean="0">
                <a:solidFill>
                  <a:prstClr val="black"/>
                </a:solidFill>
                <a:latin typeface="+mj-lt"/>
              </a:rPr>
              <a:t>3.   </a:t>
            </a:r>
            <a:r>
              <a:rPr lang="en-US" sz="2800" dirty="0" err="1" smtClean="0">
                <a:solidFill>
                  <a:prstClr val="black"/>
                </a:solidFill>
                <a:latin typeface="+mj-lt"/>
              </a:rPr>
              <a:t>NLoS</a:t>
            </a:r>
            <a:r>
              <a:rPr lang="en-US" sz="2800" dirty="0" smtClean="0">
                <a:solidFill>
                  <a:prstClr val="black"/>
                </a:solidFill>
                <a:latin typeface="+mj-lt"/>
              </a:rPr>
              <a:t> in Street Canyons ( 2.4 GHz  (2 G  to 16 G)   )</a:t>
            </a:r>
          </a:p>
          <a:p>
            <a:endParaRPr lang="en-US" dirty="0">
              <a:latin typeface="+mj-lt"/>
            </a:endParaRPr>
          </a:p>
        </p:txBody>
      </p:sp>
    </p:spTree>
    <p:extLst>
      <p:ext uri="{BB962C8B-B14F-4D97-AF65-F5344CB8AC3E}">
        <p14:creationId xmlns:p14="http://schemas.microsoft.com/office/powerpoint/2010/main" val="21895542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Indoor Path loss Models</a:t>
            </a:r>
            <a:endParaRPr lang="en-US" dirty="0"/>
          </a:p>
        </p:txBody>
      </p:sp>
      <p:sp>
        <p:nvSpPr>
          <p:cNvPr id="3" name="Content Placeholder 2"/>
          <p:cNvSpPr>
            <a:spLocks noGrp="1"/>
          </p:cNvSpPr>
          <p:nvPr>
            <p:ph idx="1"/>
          </p:nvPr>
        </p:nvSpPr>
        <p:spPr>
          <a:xfrm>
            <a:off x="685800" y="1981200"/>
            <a:ext cx="7772400" cy="4343400"/>
          </a:xfrm>
        </p:spPr>
        <p:txBody>
          <a:bodyPr/>
          <a:lstStyle/>
          <a:p>
            <a:r>
              <a:rPr lang="en-US" dirty="0" smtClean="0">
                <a:latin typeface="+mj-lt"/>
              </a:rPr>
              <a:t>ITU-R P.1238-7</a:t>
            </a:r>
          </a:p>
          <a:p>
            <a:pPr lvl="1"/>
            <a:r>
              <a:rPr lang="en-US" dirty="0" smtClean="0">
                <a:latin typeface="+mj-lt"/>
              </a:rPr>
              <a:t>Indoor radio systems</a:t>
            </a:r>
          </a:p>
          <a:p>
            <a:pPr lvl="2"/>
            <a:r>
              <a:rPr lang="en-US" dirty="0" smtClean="0">
                <a:latin typeface="+mj-lt"/>
              </a:rPr>
              <a:t>All applications except environmental monitoring  </a:t>
            </a:r>
          </a:p>
          <a:p>
            <a:pPr lvl="1"/>
            <a:r>
              <a:rPr lang="en-US" dirty="0">
                <a:latin typeface="+mj-lt"/>
              </a:rPr>
              <a:t>Short range </a:t>
            </a:r>
          </a:p>
          <a:p>
            <a:pPr lvl="2"/>
            <a:r>
              <a:rPr lang="en-US" dirty="0">
                <a:latin typeface="+mj-lt"/>
              </a:rPr>
              <a:t>Less than 1 Km</a:t>
            </a:r>
          </a:p>
          <a:p>
            <a:pPr lvl="1"/>
            <a:r>
              <a:rPr lang="en-US" dirty="0">
                <a:latin typeface="+mj-lt"/>
              </a:rPr>
              <a:t>Frequency Range</a:t>
            </a:r>
          </a:p>
          <a:p>
            <a:pPr lvl="2"/>
            <a:r>
              <a:rPr lang="en-US" dirty="0" smtClean="0">
                <a:latin typeface="+mj-lt"/>
              </a:rPr>
              <a:t>900 </a:t>
            </a:r>
            <a:r>
              <a:rPr lang="en-US" dirty="0">
                <a:latin typeface="+mj-lt"/>
              </a:rPr>
              <a:t>MHz to 100 GHz</a:t>
            </a:r>
          </a:p>
          <a:p>
            <a:pPr lvl="2"/>
            <a:r>
              <a:rPr lang="en-US" dirty="0">
                <a:latin typeface="+mj-lt"/>
              </a:rPr>
              <a:t>Covers UHF, SHF and EHF bands</a:t>
            </a:r>
          </a:p>
          <a:p>
            <a:endParaRPr lang="en-US" dirty="0">
              <a:latin typeface="+mj-lt"/>
            </a:endParaRPr>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16</a:t>
            </a:fld>
            <a:endParaRPr lang="en-US"/>
          </a:p>
        </p:txBody>
      </p:sp>
    </p:spTree>
    <p:extLst>
      <p:ext uri="{BB962C8B-B14F-4D97-AF65-F5344CB8AC3E}">
        <p14:creationId xmlns:p14="http://schemas.microsoft.com/office/powerpoint/2010/main" val="6894330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1691819"/>
            <a:ext cx="8915400" cy="470898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dirty="0" smtClean="0">
                <a:latin typeface="+mj-lt"/>
              </a:rPr>
              <a:t>1. ITU-R P.1238-7  Channel Model for 2.4 GHz </a:t>
            </a:r>
            <a:r>
              <a:rPr lang="en-US" sz="2800" dirty="0" smtClean="0">
                <a:latin typeface="+mj-lt"/>
              </a:rPr>
              <a:t>&amp; 900MHz</a:t>
            </a:r>
            <a:endParaRPr lang="en-US" sz="2800" dirty="0" smtClean="0">
              <a:latin typeface="+mj-lt"/>
            </a:endParaRPr>
          </a:p>
          <a:p>
            <a:pPr lvl="2"/>
            <a:endParaRPr lang="en-US" sz="2400" i="1" dirty="0" smtClean="0">
              <a:latin typeface="+mj-lt"/>
            </a:endParaRPr>
          </a:p>
          <a:p>
            <a:pPr lvl="2"/>
            <a:r>
              <a:rPr lang="en-US" sz="2800" i="1" dirty="0" err="1" smtClean="0">
                <a:latin typeface="+mj-lt"/>
              </a:rPr>
              <a:t>L</a:t>
            </a:r>
            <a:r>
              <a:rPr lang="en-US" sz="2800" i="1" baseline="-25000" dirty="0" err="1" smtClean="0">
                <a:latin typeface="+mj-lt"/>
              </a:rPr>
              <a:t>total</a:t>
            </a:r>
            <a:r>
              <a:rPr lang="en-US" sz="2800" i="1" dirty="0" smtClean="0">
                <a:latin typeface="+mj-lt"/>
              </a:rPr>
              <a:t> </a:t>
            </a:r>
            <a:r>
              <a:rPr lang="en-US" sz="2800" dirty="0" smtClean="0">
                <a:latin typeface="+mj-lt"/>
              </a:rPr>
              <a:t>  =  20 log10 </a:t>
            </a:r>
            <a:r>
              <a:rPr lang="en-US" sz="2800" i="1" dirty="0" smtClean="0">
                <a:latin typeface="+mj-lt"/>
              </a:rPr>
              <a:t>f</a:t>
            </a:r>
            <a:r>
              <a:rPr lang="en-US" sz="2800" dirty="0" smtClean="0">
                <a:latin typeface="+mj-lt"/>
              </a:rPr>
              <a:t>  +  </a:t>
            </a:r>
            <a:r>
              <a:rPr lang="en-US" sz="2800" i="1" dirty="0" smtClean="0">
                <a:latin typeface="+mj-lt"/>
              </a:rPr>
              <a:t>N</a:t>
            </a:r>
            <a:r>
              <a:rPr lang="en-US" sz="2800" dirty="0" smtClean="0">
                <a:latin typeface="+mj-lt"/>
              </a:rPr>
              <a:t> log10 </a:t>
            </a:r>
            <a:r>
              <a:rPr lang="en-US" sz="2800" i="1" dirty="0" smtClean="0">
                <a:latin typeface="+mj-lt"/>
              </a:rPr>
              <a:t>d</a:t>
            </a:r>
            <a:r>
              <a:rPr lang="en-US" sz="2800" dirty="0" smtClean="0">
                <a:latin typeface="+mj-lt"/>
              </a:rPr>
              <a:t>  +  </a:t>
            </a:r>
            <a:r>
              <a:rPr lang="en-US" sz="2800" i="1" dirty="0" smtClean="0">
                <a:latin typeface="+mj-lt"/>
              </a:rPr>
              <a:t>L</a:t>
            </a:r>
            <a:r>
              <a:rPr lang="en-US" sz="2800" i="1" baseline="-25000" dirty="0" smtClean="0">
                <a:latin typeface="+mj-lt"/>
              </a:rPr>
              <a:t>f</a:t>
            </a:r>
            <a:r>
              <a:rPr lang="en-US" sz="2800" i="1" dirty="0" smtClean="0">
                <a:latin typeface="+mj-lt"/>
              </a:rPr>
              <a:t> </a:t>
            </a:r>
            <a:r>
              <a:rPr lang="en-US" sz="2800" dirty="0" smtClean="0">
                <a:latin typeface="+mj-lt"/>
              </a:rPr>
              <a:t>(n) –  28</a:t>
            </a:r>
          </a:p>
          <a:p>
            <a:pPr lvl="2"/>
            <a:endParaRPr lang="en-US" sz="2800" dirty="0" smtClean="0">
              <a:latin typeface="+mj-lt"/>
            </a:endParaRPr>
          </a:p>
          <a:p>
            <a:r>
              <a:rPr lang="en-US" sz="2400" dirty="0" smtClean="0">
                <a:latin typeface="+mj-lt"/>
              </a:rPr>
              <a:t>              </a:t>
            </a:r>
            <a:r>
              <a:rPr lang="en-US" sz="2000" dirty="0" smtClean="0">
                <a:latin typeface="+mj-lt"/>
              </a:rPr>
              <a:t>where:   </a:t>
            </a:r>
            <a:r>
              <a:rPr lang="en-US" sz="2000" i="1" dirty="0" smtClean="0">
                <a:latin typeface="+mj-lt"/>
              </a:rPr>
              <a:t>N</a:t>
            </a:r>
            <a:r>
              <a:rPr lang="en-US" sz="2000" dirty="0" smtClean="0">
                <a:latin typeface="+mj-lt"/>
              </a:rPr>
              <a:t>   :distance power loss coefficient;</a:t>
            </a:r>
          </a:p>
          <a:p>
            <a:pPr hangingPunct="0"/>
            <a:r>
              <a:rPr lang="en-US" sz="2000" dirty="0" smtClean="0">
                <a:latin typeface="+mj-lt"/>
              </a:rPr>
              <a:t>	                  </a:t>
            </a:r>
            <a:r>
              <a:rPr lang="en-US" sz="2000" i="1" dirty="0" smtClean="0">
                <a:latin typeface="+mj-lt"/>
              </a:rPr>
              <a:t>f</a:t>
            </a:r>
            <a:r>
              <a:rPr lang="en-US" sz="2000" dirty="0" smtClean="0">
                <a:latin typeface="+mj-lt"/>
              </a:rPr>
              <a:t>   : frequency (MHz);</a:t>
            </a:r>
          </a:p>
          <a:p>
            <a:pPr hangingPunct="0"/>
            <a:r>
              <a:rPr lang="en-US" sz="2000" dirty="0" smtClean="0">
                <a:latin typeface="+mj-lt"/>
              </a:rPr>
              <a:t>	                 </a:t>
            </a:r>
            <a:r>
              <a:rPr lang="en-US" sz="2000" i="1" dirty="0" smtClean="0">
                <a:latin typeface="+mj-lt"/>
              </a:rPr>
              <a:t>d  </a:t>
            </a:r>
            <a:r>
              <a:rPr lang="en-US" sz="2000" dirty="0" smtClean="0">
                <a:latin typeface="+mj-lt"/>
              </a:rPr>
              <a:t> : separation distance (m) between the base station and  </a:t>
            </a:r>
          </a:p>
          <a:p>
            <a:pPr hangingPunct="0"/>
            <a:r>
              <a:rPr lang="en-US" sz="2000" dirty="0" smtClean="0">
                <a:latin typeface="+mj-lt"/>
              </a:rPr>
              <a:t>                                      portable terminal (where </a:t>
            </a:r>
            <a:r>
              <a:rPr lang="en-US" sz="2000" i="1" dirty="0" smtClean="0">
                <a:latin typeface="+mj-lt"/>
              </a:rPr>
              <a:t>d</a:t>
            </a:r>
            <a:r>
              <a:rPr lang="en-US" sz="2000" dirty="0" smtClean="0">
                <a:latin typeface="+mj-lt"/>
              </a:rPr>
              <a:t> &gt; 1 m);</a:t>
            </a:r>
          </a:p>
          <a:p>
            <a:pPr hangingPunct="0"/>
            <a:r>
              <a:rPr lang="en-US" sz="2000" dirty="0" smtClean="0">
                <a:latin typeface="+mj-lt"/>
              </a:rPr>
              <a:t>	                 </a:t>
            </a:r>
            <a:r>
              <a:rPr lang="en-US" sz="2000" i="1" dirty="0" smtClean="0">
                <a:latin typeface="+mj-lt"/>
              </a:rPr>
              <a:t>L</a:t>
            </a:r>
            <a:r>
              <a:rPr lang="en-US" sz="2000" i="1" baseline="-25000" dirty="0" smtClean="0">
                <a:latin typeface="+mj-lt"/>
              </a:rPr>
              <a:t>f</a:t>
            </a:r>
            <a:r>
              <a:rPr lang="en-US" sz="2000" dirty="0" smtClean="0">
                <a:latin typeface="+mj-lt"/>
              </a:rPr>
              <a:t>  : floor penetration loss factor (dB);</a:t>
            </a:r>
          </a:p>
          <a:p>
            <a:pPr hangingPunct="0"/>
            <a:r>
              <a:rPr lang="en-US" sz="2000" dirty="0" smtClean="0">
                <a:latin typeface="+mj-lt"/>
              </a:rPr>
              <a:t>	                 </a:t>
            </a:r>
            <a:r>
              <a:rPr lang="en-US" sz="2000" i="1" dirty="0" smtClean="0">
                <a:latin typeface="+mj-lt"/>
              </a:rPr>
              <a:t>n</a:t>
            </a:r>
            <a:r>
              <a:rPr lang="en-US" sz="2000" dirty="0" smtClean="0">
                <a:latin typeface="+mj-lt"/>
              </a:rPr>
              <a:t>   : number of floors between base station and portable  </a:t>
            </a:r>
          </a:p>
          <a:p>
            <a:pPr hangingPunct="0"/>
            <a:r>
              <a:rPr lang="en-US" sz="2000" dirty="0" smtClean="0">
                <a:latin typeface="+mj-lt"/>
              </a:rPr>
              <a:t>                                      terminal (</a:t>
            </a:r>
            <a:r>
              <a:rPr lang="en-US" sz="2000" i="1" dirty="0" smtClean="0">
                <a:latin typeface="+mj-lt"/>
              </a:rPr>
              <a:t>n</a:t>
            </a:r>
            <a:r>
              <a:rPr lang="en-US" sz="2000" dirty="0" smtClean="0">
                <a:latin typeface="+mj-lt"/>
              </a:rPr>
              <a:t> </a:t>
            </a:r>
            <a:r>
              <a:rPr lang="en-US" sz="2000" dirty="0" smtClean="0">
                <a:latin typeface="+mj-lt"/>
                <a:sym typeface="Symbol"/>
              </a:rPr>
              <a:t></a:t>
            </a:r>
            <a:r>
              <a:rPr lang="en-US" sz="2000" dirty="0" smtClean="0">
                <a:latin typeface="+mj-lt"/>
              </a:rPr>
              <a:t> 1).</a:t>
            </a:r>
          </a:p>
          <a:p>
            <a:pPr lvl="2"/>
            <a:endParaRPr lang="en-US" sz="2400" dirty="0" smtClean="0">
              <a:latin typeface="+mj-lt"/>
            </a:endParaRPr>
          </a:p>
          <a:p>
            <a:pPr lvl="2"/>
            <a:endParaRPr lang="en-US" sz="2400" dirty="0" smtClean="0">
              <a:latin typeface="+mj-lt"/>
            </a:endParaRPr>
          </a:p>
        </p:txBody>
      </p:sp>
      <p:sp>
        <p:nvSpPr>
          <p:cNvPr id="6" name="Rectangle 5"/>
          <p:cNvSpPr/>
          <p:nvPr/>
        </p:nvSpPr>
        <p:spPr>
          <a:xfrm>
            <a:off x="2030637" y="739914"/>
            <a:ext cx="5360763" cy="707886"/>
          </a:xfrm>
          <a:prstGeom prst="rect">
            <a:avLst/>
          </a:prstGeom>
        </p:spPr>
        <p:txBody>
          <a:bodyPr wrap="none">
            <a:spAutoFit/>
          </a:bodyPr>
          <a:lstStyle/>
          <a:p>
            <a:r>
              <a:rPr lang="en-US" sz="4000" dirty="0" smtClean="0">
                <a:solidFill>
                  <a:prstClr val="black"/>
                </a:solidFill>
                <a:ea typeface="+mj-ea"/>
                <a:cs typeface="+mj-cs"/>
              </a:rPr>
              <a:t>Indoor Path Loss Models</a:t>
            </a:r>
            <a:endParaRPr lang="en-US" sz="4000" dirty="0"/>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7" name="Slide Number Placeholder 6"/>
          <p:cNvSpPr>
            <a:spLocks noGrp="1"/>
          </p:cNvSpPr>
          <p:nvPr>
            <p:ph type="sldNum" sz="quarter" idx="12"/>
          </p:nvPr>
        </p:nvSpPr>
        <p:spPr/>
        <p:txBody>
          <a:bodyPr/>
          <a:lstStyle/>
          <a:p>
            <a:r>
              <a:rPr lang="en-US" smtClean="0"/>
              <a:t>Slide </a:t>
            </a:r>
            <a:fld id="{3D7B28C0-BB67-4036-BA37-A1CE406089FA}"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620000" cy="1143000"/>
          </a:xfrm>
        </p:spPr>
        <p:txBody>
          <a:bodyPr/>
          <a:lstStyle/>
          <a:p>
            <a:r>
              <a:rPr lang="en-US" sz="4000" dirty="0" smtClean="0">
                <a:solidFill>
                  <a:prstClr val="black"/>
                </a:solidFill>
              </a:rPr>
              <a:t>Indoor Path Loss Models</a:t>
            </a:r>
            <a:endParaRPr lang="en-US" sz="4000" dirty="0"/>
          </a:p>
        </p:txBody>
      </p:sp>
      <p:graphicFrame>
        <p:nvGraphicFramePr>
          <p:cNvPr id="4" name="Table 3"/>
          <p:cNvGraphicFramePr>
            <a:graphicFrameLocks noGrp="1"/>
          </p:cNvGraphicFramePr>
          <p:nvPr>
            <p:extLst>
              <p:ext uri="{D42A27DB-BD31-4B8C-83A1-F6EECF244321}">
                <p14:modId xmlns:p14="http://schemas.microsoft.com/office/powerpoint/2010/main" val="1964731375"/>
              </p:ext>
            </p:extLst>
          </p:nvPr>
        </p:nvGraphicFramePr>
        <p:xfrm>
          <a:off x="1295400" y="2971800"/>
          <a:ext cx="6781799" cy="2821940"/>
        </p:xfrm>
        <a:graphic>
          <a:graphicData uri="http://schemas.openxmlformats.org/drawingml/2006/table">
            <a:tbl>
              <a:tblPr/>
              <a:tblGrid>
                <a:gridCol w="1219199"/>
                <a:gridCol w="1219200"/>
                <a:gridCol w="1905000"/>
                <a:gridCol w="1219200"/>
                <a:gridCol w="1219200"/>
              </a:tblGrid>
              <a:tr h="419100">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b="1" dirty="0" smtClean="0">
                          <a:latin typeface="Times New Roman"/>
                          <a:ea typeface="Times New Roman"/>
                          <a:cs typeface="Times New Roman"/>
                        </a:rPr>
                        <a:t>Parameter</a:t>
                      </a:r>
                      <a:endParaRPr lang="en-US" sz="1600" b="1"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b="1" dirty="0">
                          <a:latin typeface="Times New Roman"/>
                          <a:ea typeface="Times New Roman"/>
                          <a:cs typeface="Times New Roman"/>
                        </a:rPr>
                        <a:t>Frequency</a:t>
                      </a: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b="1" dirty="0">
                          <a:latin typeface="Times New Roman"/>
                          <a:ea typeface="Times New Roman"/>
                          <a:cs typeface="Times New Roman"/>
                        </a:rPr>
                        <a:t>Residential</a:t>
                      </a: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600" b="1" dirty="0">
                          <a:latin typeface="Times New Roman"/>
                          <a:ea typeface="Times New Roman"/>
                          <a:cs typeface="Times New Roman"/>
                        </a:rPr>
                        <a:t>Office</a:t>
                      </a:r>
                      <a:endParaRPr lang="en-US" sz="1600" b="1"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600" b="1" dirty="0">
                          <a:latin typeface="Times New Roman"/>
                          <a:ea typeface="Times New Roman"/>
                          <a:cs typeface="Times New Roman"/>
                        </a:rPr>
                        <a:t>Commercial</a:t>
                      </a:r>
                      <a:endParaRPr lang="en-US" sz="1600" b="1"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i="1" dirty="0" smtClean="0">
                          <a:latin typeface="Times New Roman"/>
                          <a:ea typeface="Times New Roman"/>
                          <a:cs typeface="Times New Roman"/>
                        </a:rPr>
                        <a:t>N</a:t>
                      </a:r>
                      <a:endParaRPr lang="en-US" sz="1600" i="1"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600" dirty="0">
                          <a:latin typeface="Times New Roman"/>
                          <a:ea typeface="Times New Roman"/>
                          <a:cs typeface="Times New Roman"/>
                        </a:rPr>
                        <a:t>2.4 GHz</a:t>
                      </a:r>
                      <a:endParaRPr lang="en-US"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600" dirty="0">
                          <a:latin typeface="Times New Roman"/>
                          <a:ea typeface="Times New Roman"/>
                          <a:cs typeface="Times New Roman"/>
                        </a:rPr>
                        <a:t>28</a:t>
                      </a:r>
                      <a:endParaRPr lang="en-US"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600" dirty="0">
                          <a:latin typeface="Times New Roman"/>
                          <a:ea typeface="Times New Roman"/>
                          <a:cs typeface="Times New Roman"/>
                        </a:rPr>
                        <a:t>30</a:t>
                      </a:r>
                      <a:endParaRPr lang="en-US"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600" dirty="0" smtClean="0">
                          <a:latin typeface="Times New Roman"/>
                          <a:ea typeface="Times New Roman"/>
                          <a:cs typeface="Times New Roman"/>
                        </a:rPr>
                        <a:t>-</a:t>
                      </a:r>
                      <a:endParaRPr lang="fr-FR"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indent="0" algn="ctr" defTabSz="914400" rtl="0" eaLnBrk="1" fontAlgn="auto" latinLnBrk="0" hangingPunct="0">
                        <a:lnSpc>
                          <a:spcPct val="100000"/>
                        </a:lnSpc>
                        <a:spcBef>
                          <a:spcPts val="200"/>
                        </a:spcBef>
                        <a:spcAft>
                          <a:spcPts val="200"/>
                        </a:spcAft>
                        <a:buClrTx/>
                        <a:buSzTx/>
                        <a:buFontTx/>
                        <a:buNone/>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defRPr/>
                      </a:pPr>
                      <a:r>
                        <a:rPr lang="en-US" sz="1600" i="1" dirty="0" smtClean="0"/>
                        <a:t>L</a:t>
                      </a:r>
                      <a:r>
                        <a:rPr lang="en-US" sz="1600" i="1" baseline="-25000" dirty="0" smtClean="0"/>
                        <a:t>f</a:t>
                      </a:r>
                      <a:endParaRPr lang="en-US"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600" dirty="0">
                          <a:latin typeface="Times New Roman"/>
                          <a:ea typeface="Times New Roman"/>
                          <a:cs typeface="Times New Roman"/>
                        </a:rPr>
                        <a:t>2.4 GHz</a:t>
                      </a:r>
                      <a:endParaRPr lang="en-US"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0">
                        <a:lnSpc>
                          <a:spcPct val="100000"/>
                        </a:lnSpc>
                        <a:spcBef>
                          <a:spcPts val="200"/>
                        </a:spcBef>
                        <a:spcAft>
                          <a:spcPts val="200"/>
                        </a:spcAft>
                        <a:buClrTx/>
                        <a:buSzTx/>
                        <a:buFontTx/>
                        <a:buNone/>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defRPr/>
                      </a:pPr>
                      <a:r>
                        <a:rPr lang="fr-FR" sz="1600" dirty="0" smtClean="0">
                          <a:latin typeface="Times New Roman"/>
                          <a:ea typeface="Times New Roman"/>
                          <a:cs typeface="Times New Roman"/>
                        </a:rPr>
                        <a:t>10(</a:t>
                      </a:r>
                      <a:r>
                        <a:rPr lang="en-US" sz="1600" dirty="0" smtClean="0">
                          <a:latin typeface="Times New Roman"/>
                          <a:ea typeface="Arial Unicode MS"/>
                        </a:rPr>
                        <a:t>Per concrete wall in </a:t>
                      </a:r>
                      <a:r>
                        <a:rPr lang="en-US" sz="1600" dirty="0" smtClean="0">
                          <a:latin typeface="Times New Roman"/>
                          <a:ea typeface="Times New Roman"/>
                          <a:cs typeface="Times New Roman"/>
                        </a:rPr>
                        <a:t>apartment</a:t>
                      </a:r>
                      <a:r>
                        <a:rPr lang="fr-FR" sz="1600" dirty="0">
                          <a:latin typeface="Times New Roman"/>
                          <a:ea typeface="Times New Roman"/>
                          <a:cs typeface="Times New Roman"/>
                        </a:rPr>
                        <a:t>)</a:t>
                      </a:r>
                      <a:br>
                        <a:rPr lang="fr-FR" sz="1600" dirty="0">
                          <a:latin typeface="Times New Roman"/>
                          <a:ea typeface="Times New Roman"/>
                          <a:cs typeface="Times New Roman"/>
                        </a:rPr>
                      </a:br>
                      <a:r>
                        <a:rPr lang="fr-FR" sz="1600" dirty="0">
                          <a:latin typeface="Times New Roman"/>
                          <a:ea typeface="Times New Roman"/>
                          <a:cs typeface="Times New Roman"/>
                        </a:rPr>
                        <a:t>5 (house)</a:t>
                      </a:r>
                      <a:endParaRPr lang="en-US"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600" dirty="0">
                          <a:latin typeface="Times New Roman"/>
                          <a:ea typeface="Times New Roman"/>
                          <a:cs typeface="Times New Roman"/>
                        </a:rPr>
                        <a:t>14</a:t>
                      </a:r>
                      <a:endParaRPr lang="en-US"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600" dirty="0" smtClean="0">
                          <a:latin typeface="Times New Roman"/>
                          <a:ea typeface="Times New Roman"/>
                          <a:cs typeface="Times New Roman"/>
                        </a:rPr>
                        <a:t>-</a:t>
                      </a:r>
                      <a:endParaRPr lang="fr-FR"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i="1" dirty="0" smtClean="0">
                          <a:latin typeface="Times New Roman"/>
                          <a:ea typeface="Times New Roman"/>
                          <a:cs typeface="Times New Roman"/>
                        </a:rPr>
                        <a:t>N</a:t>
                      </a:r>
                      <a:endParaRPr lang="en-US" sz="1600" i="1"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dirty="0" smtClean="0">
                          <a:latin typeface="Times New Roman"/>
                          <a:ea typeface="Times New Roman"/>
                          <a:cs typeface="Times New Roman"/>
                        </a:rPr>
                        <a:t>900 MHz</a:t>
                      </a:r>
                      <a:endParaRPr lang="en-US"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0">
                        <a:lnSpc>
                          <a:spcPct val="100000"/>
                        </a:lnSpc>
                        <a:spcBef>
                          <a:spcPts val="200"/>
                        </a:spcBef>
                        <a:spcAft>
                          <a:spcPts val="200"/>
                        </a:spcAft>
                        <a:buClrTx/>
                        <a:buSzTx/>
                        <a:buFontTx/>
                        <a:buNone/>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defRPr/>
                      </a:pPr>
                      <a:r>
                        <a:rPr lang="en-US" sz="1600" dirty="0" smtClean="0">
                          <a:latin typeface="Times New Roman"/>
                          <a:ea typeface="Times New Roman"/>
                          <a:cs typeface="Times New Roman"/>
                        </a:rPr>
                        <a:t>33</a:t>
                      </a:r>
                      <a:endParaRPr lang="en-US"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dirty="0" smtClean="0">
                          <a:latin typeface="Times New Roman"/>
                          <a:ea typeface="Times New Roman"/>
                          <a:cs typeface="Times New Roman"/>
                        </a:rPr>
                        <a:t>33</a:t>
                      </a:r>
                      <a:endParaRPr lang="en-US"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600" dirty="0" smtClean="0">
                          <a:latin typeface="Times New Roman"/>
                          <a:ea typeface="Times New Roman"/>
                          <a:cs typeface="Times New Roman"/>
                        </a:rPr>
                        <a:t>20</a:t>
                      </a:r>
                      <a:endParaRPr lang="fr-FR"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indent="0" algn="ctr" defTabSz="914400" rtl="0" eaLnBrk="1" fontAlgn="auto" latinLnBrk="0" hangingPunct="0">
                        <a:lnSpc>
                          <a:spcPct val="100000"/>
                        </a:lnSpc>
                        <a:spcBef>
                          <a:spcPts val="200"/>
                        </a:spcBef>
                        <a:spcAft>
                          <a:spcPts val="200"/>
                        </a:spcAft>
                        <a:buClrTx/>
                        <a:buSzTx/>
                        <a:buFontTx/>
                        <a:buNone/>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defRPr/>
                      </a:pPr>
                      <a:r>
                        <a:rPr lang="en-US" sz="1600" i="1" dirty="0" smtClean="0"/>
                        <a:t>L</a:t>
                      </a:r>
                      <a:r>
                        <a:rPr lang="en-US" sz="1600" i="1" baseline="-25000" dirty="0" smtClean="0"/>
                        <a:t>f</a:t>
                      </a:r>
                      <a:endParaRPr lang="en-US"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dirty="0" smtClean="0">
                          <a:latin typeface="Times New Roman"/>
                          <a:ea typeface="Times New Roman"/>
                          <a:cs typeface="Times New Roman"/>
                        </a:rPr>
                        <a:t>900</a:t>
                      </a:r>
                      <a:r>
                        <a:rPr lang="en-US" sz="1600" baseline="0" dirty="0" smtClean="0">
                          <a:latin typeface="Times New Roman"/>
                          <a:ea typeface="Times New Roman"/>
                          <a:cs typeface="Times New Roman"/>
                        </a:rPr>
                        <a:t> MHz</a:t>
                      </a:r>
                      <a:endParaRPr lang="en-US"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dirty="0" smtClean="0">
                          <a:latin typeface="Times New Roman"/>
                          <a:ea typeface="Times New Roman"/>
                          <a:cs typeface="Times New Roman"/>
                        </a:rPr>
                        <a:t>9 (1 Floor)</a:t>
                      </a:r>
                    </a:p>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dirty="0" smtClean="0">
                          <a:latin typeface="Times New Roman"/>
                          <a:ea typeface="Times New Roman"/>
                          <a:cs typeface="Times New Roman"/>
                        </a:rPr>
                        <a:t>19 (2 Floors)</a:t>
                      </a:r>
                    </a:p>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dirty="0" smtClean="0">
                          <a:latin typeface="Times New Roman"/>
                          <a:ea typeface="Times New Roman"/>
                          <a:cs typeface="Times New Roman"/>
                        </a:rPr>
                        <a:t>24 (3 Floors)</a:t>
                      </a:r>
                      <a:endParaRPr lang="en-US"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dirty="0" smtClean="0">
                          <a:latin typeface="Times New Roman"/>
                          <a:ea typeface="Times New Roman"/>
                          <a:cs typeface="Times New Roman"/>
                        </a:rPr>
                        <a:t>9 (1 Floor)</a:t>
                      </a:r>
                    </a:p>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dirty="0" smtClean="0">
                          <a:latin typeface="Times New Roman"/>
                          <a:ea typeface="Times New Roman"/>
                          <a:cs typeface="Times New Roman"/>
                        </a:rPr>
                        <a:t>19 (2 Floors)</a:t>
                      </a:r>
                    </a:p>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dirty="0" smtClean="0">
                          <a:latin typeface="Times New Roman"/>
                          <a:ea typeface="Times New Roman"/>
                          <a:cs typeface="Times New Roman"/>
                        </a:rPr>
                        <a:t>24 (3 Floors)</a:t>
                      </a:r>
                      <a:endParaRPr lang="en-US"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600" dirty="0" smtClean="0">
                          <a:latin typeface="Times New Roman"/>
                          <a:ea typeface="Times New Roman"/>
                          <a:cs typeface="Times New Roman"/>
                        </a:rPr>
                        <a:t>-</a:t>
                      </a:r>
                      <a:endParaRPr lang="fr-FR" sz="1600" dirty="0">
                        <a:latin typeface="Times New Roman"/>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2743200" y="2514600"/>
            <a:ext cx="4342687" cy="307777"/>
          </a:xfrm>
          <a:prstGeom prst="rect">
            <a:avLst/>
          </a:prstGeom>
          <a:noFill/>
        </p:spPr>
        <p:txBody>
          <a:bodyPr wrap="square" rtlCol="0">
            <a:spAutoFit/>
          </a:bodyPr>
          <a:lstStyle/>
          <a:p>
            <a:r>
              <a:rPr lang="en-US" sz="1400" b="1" dirty="0" smtClean="0"/>
              <a:t>Table :  Values of </a:t>
            </a:r>
            <a:r>
              <a:rPr lang="en-US" sz="1400" b="1" i="1" dirty="0" smtClean="0"/>
              <a:t>N</a:t>
            </a:r>
            <a:r>
              <a:rPr lang="en-US" sz="1400" b="1" dirty="0" smtClean="0"/>
              <a:t> and </a:t>
            </a:r>
            <a:r>
              <a:rPr lang="en-US" sz="1400" b="1" i="1" dirty="0" smtClean="0"/>
              <a:t>L</a:t>
            </a:r>
            <a:r>
              <a:rPr lang="en-US" sz="1400" b="1" i="1" baseline="-25000" dirty="0" smtClean="0"/>
              <a:t>f</a:t>
            </a:r>
            <a:r>
              <a:rPr lang="en-US" sz="1400" b="1" dirty="0" smtClean="0"/>
              <a:t> in different scenarios</a:t>
            </a:r>
            <a:endParaRPr lang="en-US" sz="1400" b="1" dirty="0"/>
          </a:p>
        </p:txBody>
      </p:sp>
      <p:sp>
        <p:nvSpPr>
          <p:cNvPr id="6" name="Rectangle 5"/>
          <p:cNvSpPr/>
          <p:nvPr/>
        </p:nvSpPr>
        <p:spPr>
          <a:xfrm>
            <a:off x="152400" y="1610380"/>
            <a:ext cx="9220200" cy="523220"/>
          </a:xfrm>
          <a:prstGeom prst="rect">
            <a:avLst/>
          </a:prstGeom>
        </p:spPr>
        <p:txBody>
          <a:bodyPr wrap="square">
            <a:spAutoFit/>
          </a:bodyPr>
          <a:lstStyle/>
          <a:p>
            <a:pPr lvl="0"/>
            <a:r>
              <a:rPr lang="en-US" sz="2800" dirty="0" smtClean="0">
                <a:solidFill>
                  <a:prstClr val="black"/>
                </a:solidFill>
              </a:rPr>
              <a:t>1. ITU-R P.1238-7  Channel Model for 2.4 GHz and 900MHz</a:t>
            </a:r>
          </a:p>
        </p:txBody>
      </p:sp>
      <p:sp>
        <p:nvSpPr>
          <p:cNvPr id="7" name="Date Placeholder 6"/>
          <p:cNvSpPr>
            <a:spLocks noGrp="1"/>
          </p:cNvSpPr>
          <p:nvPr>
            <p:ph type="dt" sz="half" idx="10"/>
          </p:nvPr>
        </p:nvSpPr>
        <p:spPr/>
        <p:txBody>
          <a:bodyPr/>
          <a:lstStyle/>
          <a:p>
            <a:r>
              <a:rPr lang="en-US" altLang="zh-CN" smtClean="0"/>
              <a:t>March  2013</a:t>
            </a:r>
            <a:endParaRPr lang="en-US"/>
          </a:p>
        </p:txBody>
      </p:sp>
      <p:sp>
        <p:nvSpPr>
          <p:cNvPr id="8" name="Slide Number Placeholder 7"/>
          <p:cNvSpPr>
            <a:spLocks noGrp="1"/>
          </p:cNvSpPr>
          <p:nvPr>
            <p:ph type="sldNum" sz="quarter" idx="12"/>
          </p:nvPr>
        </p:nvSpPr>
        <p:spPr/>
        <p:txBody>
          <a:bodyPr/>
          <a:lstStyle/>
          <a:p>
            <a:r>
              <a:rPr lang="en-US" smtClean="0"/>
              <a:t>Slide </a:t>
            </a:r>
            <a:fld id="{3D7B28C0-BB67-4036-BA37-A1CE406089FA}"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620000" cy="1143000"/>
          </a:xfrm>
        </p:spPr>
        <p:txBody>
          <a:bodyPr>
            <a:normAutofit/>
          </a:bodyPr>
          <a:lstStyle/>
          <a:p>
            <a:r>
              <a:rPr lang="en-US" sz="4000" dirty="0" smtClean="0"/>
              <a:t>Indoor Path Loss Models</a:t>
            </a:r>
            <a:endParaRPr lang="en-US" sz="4000" dirty="0"/>
          </a:p>
        </p:txBody>
      </p:sp>
      <p:sp>
        <p:nvSpPr>
          <p:cNvPr id="3" name="Content Placeholder 2"/>
          <p:cNvSpPr>
            <a:spLocks noGrp="1"/>
          </p:cNvSpPr>
          <p:nvPr>
            <p:ph idx="1"/>
          </p:nvPr>
        </p:nvSpPr>
        <p:spPr>
          <a:xfrm>
            <a:off x="457200" y="1600200"/>
            <a:ext cx="8458200" cy="4525963"/>
          </a:xfrm>
        </p:spPr>
        <p:txBody>
          <a:bodyPr/>
          <a:lstStyle/>
          <a:p>
            <a:r>
              <a:rPr lang="en-US" sz="2600" dirty="0" smtClean="0">
                <a:solidFill>
                  <a:prstClr val="black"/>
                </a:solidFill>
                <a:latin typeface="+mj-lt"/>
              </a:rPr>
              <a:t>ITU-R P.1238-7  Channel Model for 2.4GHz and 900 MHz</a:t>
            </a:r>
          </a:p>
          <a:p>
            <a:endParaRPr lang="en-US" sz="2600" dirty="0" smtClean="0">
              <a:solidFill>
                <a:prstClr val="black"/>
              </a:solidFill>
              <a:latin typeface="+mj-lt"/>
            </a:endParaRPr>
          </a:p>
          <a:p>
            <a:pPr lvl="1"/>
            <a:r>
              <a:rPr lang="en-US" dirty="0" smtClean="0">
                <a:solidFill>
                  <a:prstClr val="black"/>
                </a:solidFill>
                <a:latin typeface="+mj-lt"/>
              </a:rPr>
              <a:t>For LOS scenarios </a:t>
            </a:r>
            <a:r>
              <a:rPr lang="en-US" i="1" dirty="0" smtClean="0">
                <a:solidFill>
                  <a:prstClr val="black"/>
                </a:solidFill>
                <a:latin typeface="+mj-lt"/>
              </a:rPr>
              <a:t>N</a:t>
            </a:r>
            <a:r>
              <a:rPr lang="en-US" dirty="0" smtClean="0">
                <a:solidFill>
                  <a:prstClr val="black"/>
                </a:solidFill>
                <a:latin typeface="+mj-lt"/>
              </a:rPr>
              <a:t> = 20, </a:t>
            </a:r>
            <a:r>
              <a:rPr lang="en-US" i="1" dirty="0" smtClean="0">
                <a:latin typeface="+mj-lt"/>
              </a:rPr>
              <a:t>L</a:t>
            </a:r>
            <a:r>
              <a:rPr lang="en-US" i="1" baseline="-25000" dirty="0" smtClean="0">
                <a:latin typeface="+mj-lt"/>
              </a:rPr>
              <a:t>f</a:t>
            </a:r>
            <a:r>
              <a:rPr lang="en-US" i="1" dirty="0" smtClean="0">
                <a:latin typeface="+mj-lt"/>
              </a:rPr>
              <a:t> </a:t>
            </a:r>
            <a:r>
              <a:rPr lang="en-US" dirty="0" smtClean="0">
                <a:latin typeface="+mj-lt"/>
              </a:rPr>
              <a:t>(n)=0</a:t>
            </a:r>
          </a:p>
          <a:p>
            <a:pPr lvl="2"/>
            <a:r>
              <a:rPr lang="en-US" dirty="0" smtClean="0">
                <a:solidFill>
                  <a:prstClr val="black"/>
                </a:solidFill>
                <a:latin typeface="+mj-lt"/>
              </a:rPr>
              <a:t>Open Rooms in offices, factories, sports arenas, retail stores</a:t>
            </a:r>
          </a:p>
          <a:p>
            <a:pPr lvl="1"/>
            <a:r>
              <a:rPr lang="en-US" dirty="0" smtClean="0">
                <a:solidFill>
                  <a:prstClr val="black"/>
                </a:solidFill>
                <a:latin typeface="+mj-lt"/>
              </a:rPr>
              <a:t>Corridors have </a:t>
            </a:r>
            <a:r>
              <a:rPr lang="en-US" i="1" dirty="0" smtClean="0">
                <a:solidFill>
                  <a:prstClr val="black"/>
                </a:solidFill>
                <a:latin typeface="+mj-lt"/>
              </a:rPr>
              <a:t>N </a:t>
            </a:r>
            <a:r>
              <a:rPr lang="en-US" dirty="0" smtClean="0">
                <a:solidFill>
                  <a:prstClr val="black"/>
                </a:solidFill>
                <a:latin typeface="+mj-lt"/>
              </a:rPr>
              <a:t>= 18</a:t>
            </a:r>
          </a:p>
          <a:p>
            <a:pPr lvl="2"/>
            <a:r>
              <a:rPr lang="en-US" dirty="0" smtClean="0">
                <a:solidFill>
                  <a:prstClr val="black"/>
                </a:solidFill>
                <a:latin typeface="+mj-lt"/>
              </a:rPr>
              <a:t> Grocery stores with long aisles</a:t>
            </a:r>
          </a:p>
          <a:p>
            <a:pPr lvl="1"/>
            <a:r>
              <a:rPr lang="en-US" dirty="0" smtClean="0">
                <a:solidFill>
                  <a:prstClr val="black"/>
                </a:solidFill>
                <a:latin typeface="+mj-lt"/>
              </a:rPr>
              <a:t>Loss due to obstacles and through walls </a:t>
            </a:r>
            <a:r>
              <a:rPr lang="en-US" i="1" dirty="0" smtClean="0">
                <a:solidFill>
                  <a:prstClr val="black"/>
                </a:solidFill>
                <a:latin typeface="+mj-lt"/>
              </a:rPr>
              <a:t>N</a:t>
            </a:r>
            <a:r>
              <a:rPr lang="en-US" dirty="0" smtClean="0">
                <a:solidFill>
                  <a:prstClr val="black"/>
                </a:solidFill>
                <a:latin typeface="+mj-lt"/>
              </a:rPr>
              <a:t>= 40</a:t>
            </a:r>
          </a:p>
          <a:p>
            <a:pPr lvl="2"/>
            <a:r>
              <a:rPr lang="en-US" dirty="0" smtClean="0">
                <a:solidFill>
                  <a:prstClr val="black"/>
                </a:solidFill>
                <a:latin typeface="+mj-lt"/>
              </a:rPr>
              <a:t>Paths between rooms, closed office </a:t>
            </a:r>
            <a:r>
              <a:rPr lang="en-US" dirty="0" smtClean="0">
                <a:solidFill>
                  <a:prstClr val="black"/>
                </a:solidFill>
                <a:latin typeface="+mj-lt"/>
              </a:rPr>
              <a:t>buildings</a:t>
            </a:r>
          </a:p>
          <a:p>
            <a:pPr lvl="1"/>
            <a:r>
              <a:rPr lang="en-US" dirty="0" smtClean="0">
                <a:solidFill>
                  <a:prstClr val="black"/>
                </a:solidFill>
                <a:latin typeface="+mj-lt"/>
              </a:rPr>
              <a:t>Beyond the breakpoint distance </a:t>
            </a:r>
            <a:r>
              <a:rPr lang="en-US" i="1" dirty="0" smtClean="0">
                <a:solidFill>
                  <a:prstClr val="black"/>
                </a:solidFill>
                <a:latin typeface="+mj-lt"/>
              </a:rPr>
              <a:t>N=</a:t>
            </a:r>
            <a:r>
              <a:rPr lang="en-US" dirty="0" smtClean="0">
                <a:solidFill>
                  <a:prstClr val="black"/>
                </a:solidFill>
                <a:latin typeface="+mj-lt"/>
              </a:rPr>
              <a:t>40</a:t>
            </a:r>
            <a:endParaRPr lang="en-US" dirty="0" smtClean="0">
              <a:solidFill>
                <a:prstClr val="black"/>
              </a:solidFill>
              <a:latin typeface="+mj-lt"/>
            </a:endParaRPr>
          </a:p>
          <a:p>
            <a:pPr lvl="1"/>
            <a:endParaRPr lang="en-US" dirty="0" smtClean="0">
              <a:solidFill>
                <a:prstClr val="black"/>
              </a:solidFill>
              <a:latin typeface="+mj-lt"/>
            </a:endParaRPr>
          </a:p>
          <a:p>
            <a:pPr lvl="2"/>
            <a:endParaRPr lang="en-US" dirty="0">
              <a:latin typeface="+mj-lt"/>
            </a:endParaRPr>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685800" y="1828800"/>
            <a:ext cx="7772400" cy="4419600"/>
          </a:xfrm>
        </p:spPr>
        <p:txBody>
          <a:bodyPr>
            <a:normAutofit fontScale="92500" lnSpcReduction="10000"/>
          </a:bodyPr>
          <a:lstStyle/>
          <a:p>
            <a:r>
              <a:rPr lang="en-US" dirty="0" smtClean="0">
                <a:latin typeface="+mj-lt"/>
              </a:rPr>
              <a:t>Objective</a:t>
            </a:r>
          </a:p>
          <a:p>
            <a:r>
              <a:rPr lang="en-US" dirty="0" smtClean="0">
                <a:latin typeface="+mj-lt"/>
              </a:rPr>
              <a:t>Considerations from Application Scenarios</a:t>
            </a:r>
          </a:p>
          <a:p>
            <a:r>
              <a:rPr lang="en-US" dirty="0" smtClean="0">
                <a:latin typeface="+mj-lt"/>
              </a:rPr>
              <a:t>Large Scale Fading - Path loss Models</a:t>
            </a:r>
          </a:p>
          <a:p>
            <a:pPr lvl="1"/>
            <a:r>
              <a:rPr lang="en-US" dirty="0" smtClean="0">
                <a:latin typeface="+mj-lt"/>
              </a:rPr>
              <a:t>Outdoor Path loss Models</a:t>
            </a:r>
          </a:p>
          <a:p>
            <a:pPr lvl="1"/>
            <a:r>
              <a:rPr lang="en-US" dirty="0" smtClean="0">
                <a:latin typeface="+mj-lt"/>
              </a:rPr>
              <a:t>Indoor Path loss Models</a:t>
            </a:r>
          </a:p>
          <a:p>
            <a:r>
              <a:rPr lang="en-US" dirty="0" smtClean="0">
                <a:latin typeface="+mj-lt"/>
              </a:rPr>
              <a:t>Small Scale Fading</a:t>
            </a:r>
          </a:p>
          <a:p>
            <a:pPr lvl="1"/>
            <a:r>
              <a:rPr lang="en-US" dirty="0" smtClean="0">
                <a:latin typeface="+mj-lt"/>
              </a:rPr>
              <a:t>Considerations in Small Scale Fading </a:t>
            </a:r>
          </a:p>
          <a:p>
            <a:pPr lvl="1"/>
            <a:r>
              <a:rPr lang="en-US" dirty="0" smtClean="0">
                <a:latin typeface="+mj-lt"/>
              </a:rPr>
              <a:t>Power Delay Profiles</a:t>
            </a:r>
          </a:p>
          <a:p>
            <a:r>
              <a:rPr lang="en-US" dirty="0" smtClean="0">
                <a:latin typeface="+mj-lt"/>
              </a:rPr>
              <a:t>References</a:t>
            </a:r>
          </a:p>
          <a:p>
            <a:endParaRPr lang="en-US" dirty="0" smtClean="0">
              <a:latin typeface="+mj-lt"/>
            </a:endParaRPr>
          </a:p>
          <a:p>
            <a:pPr>
              <a:buNone/>
            </a:pPr>
            <a:endParaRPr lang="en-US" dirty="0">
              <a:latin typeface="+mj-lt"/>
            </a:endParaRPr>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prstClr val="black"/>
                </a:solidFill>
              </a:rPr>
              <a:t>Indoor Path Loss Model</a:t>
            </a:r>
            <a:endParaRPr lang="en-US" sz="4000" dirty="0"/>
          </a:p>
        </p:txBody>
      </p:sp>
      <p:sp>
        <p:nvSpPr>
          <p:cNvPr id="6" name="TextBox 5"/>
          <p:cNvSpPr txBox="1"/>
          <p:nvPr/>
        </p:nvSpPr>
        <p:spPr>
          <a:xfrm>
            <a:off x="609600" y="1976735"/>
            <a:ext cx="7620000" cy="461665"/>
          </a:xfrm>
          <a:prstGeom prst="rect">
            <a:avLst/>
          </a:prstGeom>
          <a:noFill/>
        </p:spPr>
        <p:txBody>
          <a:bodyPr wrap="square" rtlCol="0">
            <a:spAutoFit/>
          </a:bodyPr>
          <a:lstStyle/>
          <a:p>
            <a:r>
              <a:rPr lang="en-US" sz="2400" dirty="0" smtClean="0"/>
              <a:t> 2.   Seidel </a:t>
            </a:r>
            <a:r>
              <a:rPr lang="en-US" sz="2400" dirty="0" err="1" smtClean="0"/>
              <a:t>Rappaport</a:t>
            </a:r>
            <a:r>
              <a:rPr lang="en-US" sz="2400" dirty="0" smtClean="0"/>
              <a:t> Channel Model for 900 MHz ….</a:t>
            </a:r>
            <a:r>
              <a:rPr lang="en-US" sz="2400" dirty="0" err="1" smtClean="0"/>
              <a:t>contd</a:t>
            </a:r>
            <a:endParaRPr lang="en-US" sz="2400" dirty="0"/>
          </a:p>
        </p:txBody>
      </p:sp>
      <p:graphicFrame>
        <p:nvGraphicFramePr>
          <p:cNvPr id="8" name="Object 7"/>
          <p:cNvGraphicFramePr>
            <a:graphicFrameLocks noChangeAspect="1"/>
          </p:cNvGraphicFramePr>
          <p:nvPr/>
        </p:nvGraphicFramePr>
        <p:xfrm>
          <a:off x="1157288" y="2819400"/>
          <a:ext cx="6407150" cy="717550"/>
        </p:xfrm>
        <a:graphic>
          <a:graphicData uri="http://schemas.openxmlformats.org/presentationml/2006/ole">
            <mc:AlternateContent xmlns:mc="http://schemas.openxmlformats.org/markup-compatibility/2006">
              <mc:Choice xmlns:v="urn:schemas-microsoft-com:vml" Requires="v">
                <p:oleObj spid="_x0000_s5157" name="Equation" r:id="rId3" imgW="4647960" imgH="520560" progId="Equation.DSMT4">
                  <p:embed/>
                </p:oleObj>
              </mc:Choice>
              <mc:Fallback>
                <p:oleObj name="Equation" r:id="rId3" imgW="4647960" imgH="52056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7288" y="2819400"/>
                        <a:ext cx="6407150" cy="717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990600" y="3886200"/>
            <a:ext cx="7460697" cy="2031325"/>
          </a:xfrm>
          <a:prstGeom prst="rect">
            <a:avLst/>
          </a:prstGeom>
          <a:noFill/>
        </p:spPr>
        <p:txBody>
          <a:bodyPr wrap="none" rtlCol="0">
            <a:spAutoFit/>
          </a:bodyPr>
          <a:lstStyle/>
          <a:p>
            <a:r>
              <a:rPr lang="en-US" sz="1800" i="1" dirty="0" smtClean="0"/>
              <a:t>d</a:t>
            </a:r>
            <a:r>
              <a:rPr lang="en-US" sz="1800" i="1" baseline="-25000" dirty="0" smtClean="0"/>
              <a:t>0</a:t>
            </a:r>
            <a:r>
              <a:rPr lang="en-US" sz="1800" i="1" dirty="0" smtClean="0"/>
              <a:t> </a:t>
            </a:r>
            <a:r>
              <a:rPr lang="en-US" sz="1800" dirty="0" smtClean="0"/>
              <a:t>is a reference distance </a:t>
            </a:r>
          </a:p>
          <a:p>
            <a:r>
              <a:rPr lang="en-US" sz="1800" i="1" dirty="0" smtClean="0"/>
              <a:t>c</a:t>
            </a:r>
            <a:r>
              <a:rPr lang="en-US" sz="1800" dirty="0" smtClean="0"/>
              <a:t> is the speed of light</a:t>
            </a:r>
          </a:p>
          <a:p>
            <a:r>
              <a:rPr lang="en-US" sz="1800" i="1" dirty="0" err="1" smtClean="0"/>
              <a:t>f</a:t>
            </a:r>
            <a:r>
              <a:rPr lang="en-US" sz="1800" i="1" baseline="-25000" dirty="0" err="1" smtClean="0"/>
              <a:t>c</a:t>
            </a:r>
            <a:r>
              <a:rPr lang="en-US" sz="1800" dirty="0" smtClean="0"/>
              <a:t> is the frequency</a:t>
            </a:r>
          </a:p>
          <a:p>
            <a:r>
              <a:rPr lang="en-US" sz="1800" i="1" dirty="0" err="1" smtClean="0"/>
              <a:t>n</a:t>
            </a:r>
            <a:r>
              <a:rPr lang="en-US" sz="1800" i="1" baseline="-25000" dirty="0" err="1" smtClean="0"/>
              <a:t>SF</a:t>
            </a:r>
            <a:r>
              <a:rPr lang="en-US" sz="1800" dirty="0" smtClean="0"/>
              <a:t> is the exponent of the same floor measurement</a:t>
            </a:r>
          </a:p>
          <a:p>
            <a:r>
              <a:rPr lang="en-US" sz="1800" i="1" dirty="0" smtClean="0"/>
              <a:t>FAF</a:t>
            </a:r>
            <a:r>
              <a:rPr lang="en-US" sz="1800" dirty="0" smtClean="0"/>
              <a:t> is the floor attenuation factor </a:t>
            </a:r>
          </a:p>
          <a:p>
            <a:r>
              <a:rPr lang="en-US" sz="1800" i="1" dirty="0" smtClean="0"/>
              <a:t>P</a:t>
            </a:r>
            <a:r>
              <a:rPr lang="en-US" sz="1800" dirty="0" smtClean="0"/>
              <a:t> is the number of Soft Partition Attenuation Factor between the </a:t>
            </a:r>
            <a:r>
              <a:rPr lang="en-US" sz="1800" dirty="0" err="1" smtClean="0"/>
              <a:t>Trx</a:t>
            </a:r>
            <a:r>
              <a:rPr lang="en-US" sz="1800" dirty="0" smtClean="0"/>
              <a:t>. and Rx.</a:t>
            </a:r>
          </a:p>
          <a:p>
            <a:r>
              <a:rPr lang="en-US" sz="1800" i="1" dirty="0" smtClean="0"/>
              <a:t>q</a:t>
            </a:r>
            <a:r>
              <a:rPr lang="en-US" sz="1800" dirty="0" smtClean="0"/>
              <a:t> is the number of Concrete Wall Attenuation Factor between the </a:t>
            </a:r>
            <a:r>
              <a:rPr lang="en-US" sz="1800" dirty="0" err="1" smtClean="0"/>
              <a:t>Trx</a:t>
            </a:r>
            <a:r>
              <a:rPr lang="en-US" sz="1800" dirty="0" smtClean="0"/>
              <a:t>. and Rx.</a:t>
            </a:r>
          </a:p>
        </p:txBody>
      </p:sp>
      <p:sp>
        <p:nvSpPr>
          <p:cNvPr id="7" name="Date Placeholder 6"/>
          <p:cNvSpPr>
            <a:spLocks noGrp="1"/>
          </p:cNvSpPr>
          <p:nvPr>
            <p:ph type="dt" sz="half" idx="10"/>
          </p:nvPr>
        </p:nvSpPr>
        <p:spPr/>
        <p:txBody>
          <a:bodyPr/>
          <a:lstStyle/>
          <a:p>
            <a:r>
              <a:rPr lang="en-US" altLang="zh-CN" smtClean="0"/>
              <a:t>March  2013</a:t>
            </a:r>
            <a:endParaRPr lang="en-US"/>
          </a:p>
        </p:txBody>
      </p:sp>
      <p:sp>
        <p:nvSpPr>
          <p:cNvPr id="10" name="Slide Number Placeholder 9"/>
          <p:cNvSpPr>
            <a:spLocks noGrp="1"/>
          </p:cNvSpPr>
          <p:nvPr>
            <p:ph type="sldNum" sz="quarter" idx="12"/>
          </p:nvPr>
        </p:nvSpPr>
        <p:spPr/>
        <p:txBody>
          <a:bodyPr/>
          <a:lstStyle/>
          <a:p>
            <a:r>
              <a:rPr lang="en-US" smtClean="0"/>
              <a:t>Slide </a:t>
            </a:r>
            <a:fld id="{3D7B28C0-BB67-4036-BA37-A1CE406089FA}"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620000" cy="1143000"/>
          </a:xfrm>
        </p:spPr>
        <p:txBody>
          <a:bodyPr>
            <a:normAutofit/>
          </a:bodyPr>
          <a:lstStyle/>
          <a:p>
            <a:r>
              <a:rPr lang="en-US" sz="4000" dirty="0" smtClean="0">
                <a:solidFill>
                  <a:prstClr val="black"/>
                </a:solidFill>
              </a:rPr>
              <a:t>Indoor Path Loss Model</a:t>
            </a:r>
            <a:endParaRPr lang="en-US" sz="4000" dirty="0"/>
          </a:p>
        </p:txBody>
      </p:sp>
      <p:graphicFrame>
        <p:nvGraphicFramePr>
          <p:cNvPr id="4" name="Table 3"/>
          <p:cNvGraphicFramePr>
            <a:graphicFrameLocks noGrp="1"/>
          </p:cNvGraphicFramePr>
          <p:nvPr/>
        </p:nvGraphicFramePr>
        <p:xfrm>
          <a:off x="609600" y="3124200"/>
          <a:ext cx="3581400" cy="2438400"/>
        </p:xfrm>
        <a:graphic>
          <a:graphicData uri="http://schemas.openxmlformats.org/drawingml/2006/table">
            <a:tbl>
              <a:tblPr/>
              <a:tblGrid>
                <a:gridCol w="1721168"/>
                <a:gridCol w="945832"/>
                <a:gridCol w="914400"/>
              </a:tblGrid>
              <a:tr h="226128">
                <a:tc>
                  <a:txBody>
                    <a:bodyPr/>
                    <a:lstStyle/>
                    <a:p>
                      <a:pPr marL="0" marR="0" algn="ctr">
                        <a:spcBef>
                          <a:spcPts val="600"/>
                        </a:spcBef>
                        <a:spcAft>
                          <a:spcPts val="1200"/>
                        </a:spcAft>
                      </a:pPr>
                      <a:r>
                        <a:rPr lang="en-US" sz="1600" b="0" dirty="0">
                          <a:latin typeface="Times New Roman"/>
                          <a:ea typeface="Batang"/>
                          <a:cs typeface="Times New Roman"/>
                        </a:rPr>
                        <a:t>Building</a:t>
                      </a:r>
                      <a:endParaRPr lang="en-US" sz="1600" b="1" dirty="0">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dirty="0">
                          <a:latin typeface="Times New Roman"/>
                          <a:ea typeface="Batang"/>
                          <a:cs typeface="Times New Roman"/>
                        </a:rPr>
                        <a:t>FAF (dB)</a:t>
                      </a:r>
                      <a:endParaRPr lang="en-US" sz="1600" b="1" dirty="0">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Symbol"/>
                          <a:ea typeface="Batang"/>
                          <a:cs typeface="Times New Roman"/>
                        </a:rPr>
                        <a:t>s</a:t>
                      </a:r>
                      <a:r>
                        <a:rPr lang="en-US" sz="1600" b="0">
                          <a:latin typeface="Times New Roman"/>
                          <a:ea typeface="Batang"/>
                          <a:cs typeface="Times New Roman"/>
                        </a:rPr>
                        <a:t> (dB)</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21058">
                <a:tc>
                  <a:txBody>
                    <a:bodyPr/>
                    <a:lstStyle/>
                    <a:p>
                      <a:pPr marL="0" marR="0" algn="ctr">
                        <a:spcBef>
                          <a:spcPts val="600"/>
                        </a:spcBef>
                        <a:spcAft>
                          <a:spcPts val="1200"/>
                        </a:spcAft>
                      </a:pPr>
                      <a:r>
                        <a:rPr lang="en-US" sz="1600" b="1" dirty="0">
                          <a:latin typeface="Times New Roman"/>
                          <a:ea typeface="Batang"/>
                          <a:cs typeface="Times New Roman"/>
                        </a:rPr>
                        <a:t>Office building 1</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endParaRPr lang="en-US" sz="1600" b="0">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endParaRPr lang="en-US" sz="1600" b="0">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058">
                <a:tc>
                  <a:txBody>
                    <a:bodyPr/>
                    <a:lstStyle/>
                    <a:p>
                      <a:pPr marL="0" marR="0" algn="ctr">
                        <a:spcBef>
                          <a:spcPts val="600"/>
                        </a:spcBef>
                        <a:spcAft>
                          <a:spcPts val="1200"/>
                        </a:spcAft>
                      </a:pPr>
                      <a:r>
                        <a:rPr lang="en-US" sz="1600" b="0" dirty="0">
                          <a:latin typeface="Times New Roman"/>
                          <a:ea typeface="Batang"/>
                          <a:cs typeface="Times New Roman"/>
                        </a:rPr>
                        <a:t>Through 1 floor</a:t>
                      </a:r>
                      <a:endParaRPr lang="en-US" sz="1600" b="1" dirty="0">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12.9</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7.0</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058">
                <a:tc>
                  <a:txBody>
                    <a:bodyPr/>
                    <a:lstStyle/>
                    <a:p>
                      <a:pPr marL="0" marR="0" algn="ctr">
                        <a:spcBef>
                          <a:spcPts val="600"/>
                        </a:spcBef>
                        <a:spcAft>
                          <a:spcPts val="1200"/>
                        </a:spcAft>
                      </a:pPr>
                      <a:r>
                        <a:rPr lang="en-US" sz="1600" b="0" dirty="0">
                          <a:latin typeface="Times New Roman"/>
                          <a:ea typeface="Batang"/>
                          <a:cs typeface="Times New Roman"/>
                        </a:rPr>
                        <a:t>Through 2 floor</a:t>
                      </a:r>
                      <a:endParaRPr lang="en-US" sz="1600" b="1" dirty="0">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18.7</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2.8</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058">
                <a:tc>
                  <a:txBody>
                    <a:bodyPr/>
                    <a:lstStyle/>
                    <a:p>
                      <a:pPr marL="0" marR="0" algn="ctr">
                        <a:spcBef>
                          <a:spcPts val="600"/>
                        </a:spcBef>
                        <a:spcAft>
                          <a:spcPts val="1200"/>
                        </a:spcAft>
                      </a:pPr>
                      <a:r>
                        <a:rPr lang="en-US" sz="1600" b="0" dirty="0">
                          <a:latin typeface="Times New Roman"/>
                          <a:ea typeface="Batang"/>
                          <a:cs typeface="Times New Roman"/>
                        </a:rPr>
                        <a:t>Through 3 floor</a:t>
                      </a:r>
                      <a:endParaRPr lang="en-US" sz="1600" b="1" dirty="0">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24.4</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1.7</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058">
                <a:tc>
                  <a:txBody>
                    <a:bodyPr/>
                    <a:lstStyle/>
                    <a:p>
                      <a:pPr marL="0" marR="0" algn="ctr">
                        <a:spcBef>
                          <a:spcPts val="600"/>
                        </a:spcBef>
                        <a:spcAft>
                          <a:spcPts val="1200"/>
                        </a:spcAft>
                      </a:pPr>
                      <a:r>
                        <a:rPr lang="en-US" sz="1600" b="0" dirty="0">
                          <a:latin typeface="Times New Roman"/>
                          <a:ea typeface="Batang"/>
                          <a:cs typeface="Times New Roman"/>
                        </a:rPr>
                        <a:t>Through 4 floor</a:t>
                      </a:r>
                      <a:endParaRPr lang="en-US" sz="1600" b="1" dirty="0">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27.0</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1.5</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058">
                <a:tc>
                  <a:txBody>
                    <a:bodyPr/>
                    <a:lstStyle/>
                    <a:p>
                      <a:pPr marL="0" marR="0" algn="ctr">
                        <a:spcBef>
                          <a:spcPts val="600"/>
                        </a:spcBef>
                        <a:spcAft>
                          <a:spcPts val="1200"/>
                        </a:spcAft>
                      </a:pPr>
                      <a:r>
                        <a:rPr lang="en-US" sz="1600" b="1" dirty="0">
                          <a:latin typeface="Times New Roman"/>
                          <a:ea typeface="Batang"/>
                          <a:cs typeface="Times New Roman"/>
                        </a:rPr>
                        <a:t>Office building 2</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endParaRPr lang="en-US" sz="1600" b="0">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endParaRPr lang="en-US" sz="1600" b="0">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058">
                <a:tc>
                  <a:txBody>
                    <a:bodyPr/>
                    <a:lstStyle/>
                    <a:p>
                      <a:pPr marL="0" marR="0" algn="ctr">
                        <a:spcBef>
                          <a:spcPts val="600"/>
                        </a:spcBef>
                        <a:spcAft>
                          <a:spcPts val="1200"/>
                        </a:spcAft>
                      </a:pPr>
                      <a:r>
                        <a:rPr lang="en-US" sz="1600" b="0" dirty="0">
                          <a:latin typeface="Times New Roman"/>
                          <a:ea typeface="Batang"/>
                          <a:cs typeface="Times New Roman"/>
                        </a:rPr>
                        <a:t>Through 1 floor</a:t>
                      </a:r>
                      <a:endParaRPr lang="en-US" sz="1600" b="1" dirty="0">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16.2</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2.9</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030">
                <a:tc>
                  <a:txBody>
                    <a:bodyPr/>
                    <a:lstStyle/>
                    <a:p>
                      <a:pPr marL="0" marR="0" algn="ctr">
                        <a:spcBef>
                          <a:spcPts val="600"/>
                        </a:spcBef>
                        <a:spcAft>
                          <a:spcPts val="1200"/>
                        </a:spcAft>
                      </a:pPr>
                      <a:r>
                        <a:rPr lang="en-US" sz="1600" b="0" dirty="0">
                          <a:latin typeface="Times New Roman"/>
                          <a:ea typeface="Batang"/>
                          <a:cs typeface="Times New Roman"/>
                        </a:rPr>
                        <a:t>Through 2 floor</a:t>
                      </a:r>
                      <a:endParaRPr lang="en-US" sz="1600" b="1" dirty="0">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27.5</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5.4</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128">
                <a:tc>
                  <a:txBody>
                    <a:bodyPr/>
                    <a:lstStyle/>
                    <a:p>
                      <a:pPr marL="0" marR="0" algn="ctr">
                        <a:spcBef>
                          <a:spcPts val="600"/>
                        </a:spcBef>
                        <a:spcAft>
                          <a:spcPts val="1200"/>
                        </a:spcAft>
                      </a:pPr>
                      <a:r>
                        <a:rPr lang="en-US" sz="1600" b="0" dirty="0">
                          <a:latin typeface="Times New Roman"/>
                          <a:ea typeface="Batang"/>
                          <a:cs typeface="Times New Roman"/>
                        </a:rPr>
                        <a:t>Through 3 floor</a:t>
                      </a:r>
                      <a:endParaRPr lang="en-US" sz="1600" b="1" dirty="0">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dirty="0">
                          <a:latin typeface="Times New Roman"/>
                          <a:ea typeface="Batang"/>
                          <a:cs typeface="Times New Roman"/>
                        </a:rPr>
                        <a:t>31.6</a:t>
                      </a:r>
                      <a:endParaRPr lang="en-US" sz="1600" b="1" dirty="0">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dirty="0">
                          <a:latin typeface="Times New Roman"/>
                          <a:ea typeface="Batang"/>
                          <a:cs typeface="Times New Roman"/>
                        </a:rPr>
                        <a:t>7.2</a:t>
                      </a:r>
                      <a:endParaRPr lang="en-US" sz="1600" b="1" dirty="0">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5334000" y="3048000"/>
          <a:ext cx="3328035" cy="2926080"/>
        </p:xfrm>
        <a:graphic>
          <a:graphicData uri="http://schemas.openxmlformats.org/drawingml/2006/table">
            <a:tbl>
              <a:tblPr/>
              <a:tblGrid>
                <a:gridCol w="1600200"/>
                <a:gridCol w="838200"/>
                <a:gridCol w="889635"/>
              </a:tblGrid>
              <a:tr h="108585">
                <a:tc>
                  <a:txBody>
                    <a:bodyPr/>
                    <a:lstStyle/>
                    <a:p>
                      <a:pPr marL="0" marR="0" algn="ctr">
                        <a:spcBef>
                          <a:spcPts val="600"/>
                        </a:spcBef>
                        <a:spcAft>
                          <a:spcPts val="1200"/>
                        </a:spcAft>
                      </a:pPr>
                      <a:r>
                        <a:rPr lang="en-US" sz="1600" b="0" dirty="0">
                          <a:latin typeface="Times New Roman"/>
                          <a:ea typeface="Batang"/>
                          <a:cs typeface="Times New Roman"/>
                        </a:rPr>
                        <a:t>Building</a:t>
                      </a:r>
                      <a:endParaRPr lang="en-US" sz="1600" b="1" dirty="0">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dirty="0" err="1" smtClean="0">
                          <a:latin typeface="Times New Roman"/>
                          <a:ea typeface="Batang"/>
                          <a:cs typeface="Times New Roman"/>
                        </a:rPr>
                        <a:t>n</a:t>
                      </a:r>
                      <a:r>
                        <a:rPr lang="en-US" sz="1600" b="0" baseline="-25000" dirty="0" err="1" smtClean="0">
                          <a:latin typeface="Times New Roman"/>
                          <a:ea typeface="Batang"/>
                          <a:cs typeface="Times New Roman"/>
                        </a:rPr>
                        <a:t>SF</a:t>
                      </a:r>
                      <a:endParaRPr lang="en-US" sz="1600" b="1" dirty="0">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Symbol"/>
                          <a:ea typeface="Batang"/>
                          <a:cs typeface="Times New Roman"/>
                        </a:rPr>
                        <a:t>s</a:t>
                      </a:r>
                      <a:r>
                        <a:rPr lang="en-US" sz="1600" b="0">
                          <a:latin typeface="Times New Roman"/>
                          <a:ea typeface="Batang"/>
                          <a:cs typeface="Times New Roman"/>
                        </a:rPr>
                        <a:t> (dB)</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06045">
                <a:tc>
                  <a:txBody>
                    <a:bodyPr/>
                    <a:lstStyle/>
                    <a:p>
                      <a:pPr marL="0" marR="0" algn="ctr">
                        <a:spcBef>
                          <a:spcPts val="600"/>
                        </a:spcBef>
                        <a:spcAft>
                          <a:spcPts val="1200"/>
                        </a:spcAft>
                      </a:pPr>
                      <a:r>
                        <a:rPr lang="en-US" sz="1600" b="1">
                          <a:latin typeface="Times New Roman"/>
                          <a:ea typeface="Batang"/>
                          <a:cs typeface="Times New Roman"/>
                        </a:rPr>
                        <a:t>All buildings</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 </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 </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ctr">
                        <a:spcBef>
                          <a:spcPts val="600"/>
                        </a:spcBef>
                        <a:spcAft>
                          <a:spcPts val="1200"/>
                        </a:spcAft>
                      </a:pPr>
                      <a:r>
                        <a:rPr lang="en-US" sz="1600" b="0" dirty="0">
                          <a:latin typeface="Times New Roman"/>
                          <a:ea typeface="Batang"/>
                          <a:cs typeface="Times New Roman"/>
                        </a:rPr>
                        <a:t>All locations</a:t>
                      </a:r>
                      <a:endParaRPr lang="en-US" sz="1600" b="1" dirty="0">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3.14</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16.3</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ctr">
                        <a:spcBef>
                          <a:spcPts val="600"/>
                        </a:spcBef>
                        <a:spcAft>
                          <a:spcPts val="1200"/>
                        </a:spcAft>
                      </a:pPr>
                      <a:r>
                        <a:rPr lang="en-US" sz="1600" b="0">
                          <a:latin typeface="Times New Roman"/>
                          <a:ea typeface="Batang"/>
                          <a:cs typeface="Times New Roman"/>
                        </a:rPr>
                        <a:t>Same floor</a:t>
                      </a:r>
                      <a:endParaRPr lang="en-US" sz="1600" b="1">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2.76</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12.9</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ctr">
                        <a:spcBef>
                          <a:spcPts val="600"/>
                        </a:spcBef>
                        <a:spcAft>
                          <a:spcPts val="1200"/>
                        </a:spcAft>
                      </a:pPr>
                      <a:r>
                        <a:rPr lang="en-US" sz="1600" b="0" dirty="0">
                          <a:latin typeface="Times New Roman"/>
                          <a:ea typeface="Batang"/>
                          <a:cs typeface="Times New Roman"/>
                        </a:rPr>
                        <a:t>Grocery store</a:t>
                      </a:r>
                      <a:endParaRPr lang="en-US" sz="1600" b="1" dirty="0">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1.81</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5.2</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140">
                <a:tc>
                  <a:txBody>
                    <a:bodyPr/>
                    <a:lstStyle/>
                    <a:p>
                      <a:pPr marL="0" marR="0" algn="ctr">
                        <a:spcBef>
                          <a:spcPts val="600"/>
                        </a:spcBef>
                        <a:spcAft>
                          <a:spcPts val="1200"/>
                        </a:spcAft>
                      </a:pPr>
                      <a:r>
                        <a:rPr lang="en-US" sz="1600" b="0">
                          <a:latin typeface="Times New Roman"/>
                          <a:ea typeface="Batang"/>
                          <a:cs typeface="Times New Roman"/>
                        </a:rPr>
                        <a:t>Retail store</a:t>
                      </a:r>
                      <a:endParaRPr lang="en-US" sz="1600" b="1">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2.18</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8.7</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585">
                <a:tc>
                  <a:txBody>
                    <a:bodyPr/>
                    <a:lstStyle/>
                    <a:p>
                      <a:pPr marL="0" marR="0" algn="ctr">
                        <a:spcBef>
                          <a:spcPts val="600"/>
                        </a:spcBef>
                        <a:spcAft>
                          <a:spcPts val="1200"/>
                        </a:spcAft>
                      </a:pPr>
                      <a:r>
                        <a:rPr lang="en-US" sz="1600" b="1">
                          <a:latin typeface="Times New Roman"/>
                          <a:ea typeface="Batang"/>
                          <a:cs typeface="Times New Roman"/>
                        </a:rPr>
                        <a:t>Office building 1</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endParaRPr lang="en-US" sz="1600" b="0">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endParaRPr lang="en-US" sz="1600" b="0">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585">
                <a:tc>
                  <a:txBody>
                    <a:bodyPr/>
                    <a:lstStyle/>
                    <a:p>
                      <a:pPr marL="0" marR="0" algn="ctr">
                        <a:spcBef>
                          <a:spcPts val="600"/>
                        </a:spcBef>
                        <a:spcAft>
                          <a:spcPts val="1200"/>
                        </a:spcAft>
                      </a:pPr>
                      <a:r>
                        <a:rPr lang="en-US" sz="1600" b="0" dirty="0">
                          <a:latin typeface="Times New Roman"/>
                          <a:ea typeface="Batang"/>
                          <a:cs typeface="Times New Roman"/>
                        </a:rPr>
                        <a:t>Entire building</a:t>
                      </a:r>
                      <a:endParaRPr lang="en-US" sz="1600" b="1" dirty="0">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3.54</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12.8</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585">
                <a:tc>
                  <a:txBody>
                    <a:bodyPr/>
                    <a:lstStyle/>
                    <a:p>
                      <a:pPr marL="0" marR="0" algn="ctr">
                        <a:spcBef>
                          <a:spcPts val="600"/>
                        </a:spcBef>
                        <a:spcAft>
                          <a:spcPts val="1200"/>
                        </a:spcAft>
                      </a:pPr>
                      <a:r>
                        <a:rPr lang="en-US" sz="1600" b="0">
                          <a:latin typeface="Times New Roman"/>
                          <a:ea typeface="Batang"/>
                          <a:cs typeface="Times New Roman"/>
                        </a:rPr>
                        <a:t>Same floor</a:t>
                      </a:r>
                      <a:endParaRPr lang="en-US" sz="1600" b="1">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3.27</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11.2</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585">
                <a:tc>
                  <a:txBody>
                    <a:bodyPr/>
                    <a:lstStyle/>
                    <a:p>
                      <a:pPr marL="0" marR="0" algn="ctr">
                        <a:spcBef>
                          <a:spcPts val="600"/>
                        </a:spcBef>
                        <a:spcAft>
                          <a:spcPts val="1200"/>
                        </a:spcAft>
                      </a:pPr>
                      <a:r>
                        <a:rPr lang="en-US" sz="1600" b="1" dirty="0">
                          <a:latin typeface="Times New Roman"/>
                          <a:ea typeface="Batang"/>
                          <a:cs typeface="Times New Roman"/>
                        </a:rPr>
                        <a:t>Office building 2</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endParaRPr lang="en-US" sz="1600" b="0">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endParaRPr lang="en-US" sz="1600" b="0">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585">
                <a:tc>
                  <a:txBody>
                    <a:bodyPr/>
                    <a:lstStyle/>
                    <a:p>
                      <a:pPr marL="0" marR="0" algn="ctr">
                        <a:spcBef>
                          <a:spcPts val="600"/>
                        </a:spcBef>
                        <a:spcAft>
                          <a:spcPts val="1200"/>
                        </a:spcAft>
                      </a:pPr>
                      <a:r>
                        <a:rPr lang="en-US" sz="1600" b="0">
                          <a:latin typeface="Times New Roman"/>
                          <a:ea typeface="Batang"/>
                          <a:cs typeface="Times New Roman"/>
                        </a:rPr>
                        <a:t>Entire building</a:t>
                      </a:r>
                      <a:endParaRPr lang="en-US" sz="1600" b="1">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4.33</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13.3</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585">
                <a:tc>
                  <a:txBody>
                    <a:bodyPr/>
                    <a:lstStyle/>
                    <a:p>
                      <a:pPr marL="0" marR="0" algn="ctr">
                        <a:spcBef>
                          <a:spcPts val="600"/>
                        </a:spcBef>
                        <a:spcAft>
                          <a:spcPts val="1200"/>
                        </a:spcAft>
                      </a:pPr>
                      <a:r>
                        <a:rPr lang="en-US" sz="1600" b="0">
                          <a:latin typeface="Times New Roman"/>
                          <a:ea typeface="Batang"/>
                          <a:cs typeface="Times New Roman"/>
                        </a:rPr>
                        <a:t>Same floor</a:t>
                      </a:r>
                      <a:endParaRPr lang="en-US" sz="1600" b="1">
                        <a:latin typeface="Times New Roman"/>
                        <a:ea typeface="Batang"/>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a:latin typeface="Times New Roman"/>
                          <a:ea typeface="Batang"/>
                          <a:cs typeface="Times New Roman"/>
                        </a:rPr>
                        <a:t>3.25</a:t>
                      </a:r>
                      <a:endParaRPr lang="en-US" sz="1600" b="1">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600"/>
                        </a:spcBef>
                        <a:spcAft>
                          <a:spcPts val="1200"/>
                        </a:spcAft>
                      </a:pPr>
                      <a:r>
                        <a:rPr lang="en-US" sz="1600" b="0" dirty="0">
                          <a:latin typeface="Times New Roman"/>
                          <a:ea typeface="Batang"/>
                          <a:cs typeface="Times New Roman"/>
                        </a:rPr>
                        <a:t>5.2</a:t>
                      </a:r>
                      <a:endParaRPr lang="en-US" sz="1600" b="1" dirty="0">
                        <a:latin typeface="Times New Roman"/>
                        <a:ea typeface="Batang"/>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762000" y="2743200"/>
            <a:ext cx="3170163" cy="369332"/>
          </a:xfrm>
          <a:prstGeom prst="rect">
            <a:avLst/>
          </a:prstGeom>
          <a:noFill/>
        </p:spPr>
        <p:txBody>
          <a:bodyPr wrap="none" rtlCol="0">
            <a:spAutoFit/>
          </a:bodyPr>
          <a:lstStyle/>
          <a:p>
            <a:r>
              <a:rPr lang="en-US" dirty="0" smtClean="0"/>
              <a:t>Table: Floor Attenuation Factors</a:t>
            </a:r>
            <a:endParaRPr lang="en-US" dirty="0"/>
          </a:p>
        </p:txBody>
      </p:sp>
      <p:sp>
        <p:nvSpPr>
          <p:cNvPr id="8" name="TextBox 7"/>
          <p:cNvSpPr txBox="1"/>
          <p:nvPr/>
        </p:nvSpPr>
        <p:spPr>
          <a:xfrm>
            <a:off x="5410200" y="2678668"/>
            <a:ext cx="2699842" cy="369332"/>
          </a:xfrm>
          <a:prstGeom prst="rect">
            <a:avLst/>
          </a:prstGeom>
          <a:noFill/>
        </p:spPr>
        <p:txBody>
          <a:bodyPr wrap="none" rtlCol="0">
            <a:spAutoFit/>
          </a:bodyPr>
          <a:lstStyle/>
          <a:p>
            <a:r>
              <a:rPr lang="en-US" dirty="0" smtClean="0"/>
              <a:t>Table: Path Loss Exponents</a:t>
            </a:r>
            <a:endParaRPr lang="en-US" dirty="0"/>
          </a:p>
        </p:txBody>
      </p:sp>
      <p:sp>
        <p:nvSpPr>
          <p:cNvPr id="9" name="TextBox 8"/>
          <p:cNvSpPr txBox="1"/>
          <p:nvPr/>
        </p:nvSpPr>
        <p:spPr>
          <a:xfrm>
            <a:off x="685800" y="1900535"/>
            <a:ext cx="8077200" cy="461665"/>
          </a:xfrm>
          <a:prstGeom prst="rect">
            <a:avLst/>
          </a:prstGeom>
          <a:noFill/>
        </p:spPr>
        <p:txBody>
          <a:bodyPr wrap="square" rtlCol="0">
            <a:spAutoFit/>
          </a:bodyPr>
          <a:lstStyle/>
          <a:p>
            <a:r>
              <a:rPr lang="en-US" sz="2400" dirty="0" smtClean="0"/>
              <a:t> 2. Seidel </a:t>
            </a:r>
            <a:r>
              <a:rPr lang="en-US" sz="2400" dirty="0" err="1" smtClean="0"/>
              <a:t>Rappaport</a:t>
            </a:r>
            <a:r>
              <a:rPr lang="en-US" sz="2400" dirty="0" smtClean="0"/>
              <a:t> Channel Model for 900 MHz …. Contd.</a:t>
            </a:r>
            <a:endParaRPr lang="en-US" sz="2400" dirty="0"/>
          </a:p>
        </p:txBody>
      </p:sp>
      <p:sp>
        <p:nvSpPr>
          <p:cNvPr id="10" name="Date Placeholder 9"/>
          <p:cNvSpPr>
            <a:spLocks noGrp="1"/>
          </p:cNvSpPr>
          <p:nvPr>
            <p:ph type="dt" sz="half" idx="10"/>
          </p:nvPr>
        </p:nvSpPr>
        <p:spPr/>
        <p:txBody>
          <a:bodyPr/>
          <a:lstStyle/>
          <a:p>
            <a:r>
              <a:rPr lang="en-US" altLang="zh-CN" smtClean="0"/>
              <a:t>March  2013</a:t>
            </a:r>
            <a:endParaRPr lang="en-US"/>
          </a:p>
        </p:txBody>
      </p:sp>
      <p:sp>
        <p:nvSpPr>
          <p:cNvPr id="11" name="Slide Number Placeholder 10"/>
          <p:cNvSpPr>
            <a:spLocks noGrp="1"/>
          </p:cNvSpPr>
          <p:nvPr>
            <p:ph type="sldNum" sz="quarter" idx="12"/>
          </p:nvPr>
        </p:nvSpPr>
        <p:spPr/>
        <p:txBody>
          <a:bodyPr/>
          <a:lstStyle/>
          <a:p>
            <a:r>
              <a:rPr lang="en-US" smtClean="0"/>
              <a:t>Slide </a:t>
            </a:r>
            <a:fld id="{3D7B28C0-BB67-4036-BA37-A1CE406089FA}"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82000" cy="1143000"/>
          </a:xfrm>
        </p:spPr>
        <p:txBody>
          <a:bodyPr>
            <a:noAutofit/>
          </a:bodyPr>
          <a:lstStyle/>
          <a:p>
            <a:r>
              <a:rPr lang="en-US" sz="4000" dirty="0" smtClean="0"/>
              <a:t>Small </a:t>
            </a:r>
            <a:r>
              <a:rPr lang="en-US" sz="4000" dirty="0" smtClean="0"/>
              <a:t>Scale Fading </a:t>
            </a:r>
            <a:endParaRPr lang="en-US" sz="4000" dirty="0"/>
          </a:p>
        </p:txBody>
      </p:sp>
      <p:sp>
        <p:nvSpPr>
          <p:cNvPr id="3" name="Content Placeholder 2"/>
          <p:cNvSpPr>
            <a:spLocks noGrp="1"/>
          </p:cNvSpPr>
          <p:nvPr>
            <p:ph idx="1"/>
          </p:nvPr>
        </p:nvSpPr>
        <p:spPr>
          <a:xfrm>
            <a:off x="228600" y="1646237"/>
            <a:ext cx="8763000" cy="4525963"/>
          </a:xfrm>
        </p:spPr>
        <p:txBody>
          <a:bodyPr>
            <a:normAutofit fontScale="92500"/>
          </a:bodyPr>
          <a:lstStyle/>
          <a:p>
            <a:r>
              <a:rPr lang="en-US" dirty="0" smtClean="0">
                <a:latin typeface="+mj-lt"/>
              </a:rPr>
              <a:t>Specify Power Delay Profiles</a:t>
            </a:r>
          </a:p>
          <a:p>
            <a:pPr lvl="1"/>
            <a:r>
              <a:rPr lang="en-US" dirty="0" smtClean="0">
                <a:latin typeface="+mj-lt"/>
              </a:rPr>
              <a:t>Identify time after which multi-paths become significant</a:t>
            </a:r>
          </a:p>
          <a:p>
            <a:r>
              <a:rPr lang="en-US" dirty="0" smtClean="0">
                <a:latin typeface="+mj-lt"/>
              </a:rPr>
              <a:t>Flat fading in good number of cases</a:t>
            </a:r>
          </a:p>
          <a:p>
            <a:pPr lvl="1"/>
            <a:r>
              <a:rPr lang="en-US" dirty="0" err="1" smtClean="0">
                <a:latin typeface="+mj-lt"/>
              </a:rPr>
              <a:t>Ricean</a:t>
            </a:r>
            <a:r>
              <a:rPr lang="en-US" dirty="0" smtClean="0">
                <a:latin typeface="+mj-lt"/>
              </a:rPr>
              <a:t>/Rayleigh</a:t>
            </a:r>
          </a:p>
          <a:p>
            <a:pPr lvl="1"/>
            <a:r>
              <a:rPr lang="en-US" dirty="0" smtClean="0">
                <a:latin typeface="+mj-lt"/>
              </a:rPr>
              <a:t>Medical/Healthcare, Telecom Services, Building Automation, Retail Service</a:t>
            </a:r>
          </a:p>
          <a:p>
            <a:r>
              <a:rPr lang="en-US" dirty="0" smtClean="0">
                <a:latin typeface="+mj-lt"/>
              </a:rPr>
              <a:t>Mobility may be pedestrian or below</a:t>
            </a:r>
          </a:p>
          <a:p>
            <a:pPr lvl="1"/>
            <a:r>
              <a:rPr lang="en-US" dirty="0" smtClean="0">
                <a:latin typeface="+mj-lt"/>
              </a:rPr>
              <a:t> Less than 5km/hr</a:t>
            </a:r>
          </a:p>
          <a:p>
            <a:pPr lvl="1"/>
            <a:r>
              <a:rPr lang="en-US" dirty="0" smtClean="0">
                <a:latin typeface="+mj-lt"/>
              </a:rPr>
              <a:t>Doppler spectrum : Classic/Flat</a:t>
            </a:r>
          </a:p>
          <a:p>
            <a:pPr>
              <a:buNone/>
            </a:pPr>
            <a:endParaRPr lang="en-US" dirty="0" smtClean="0">
              <a:latin typeface="+mj-lt"/>
            </a:endParaRPr>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620000" cy="1143000"/>
          </a:xfrm>
        </p:spPr>
        <p:txBody>
          <a:bodyPr/>
          <a:lstStyle/>
          <a:p>
            <a:r>
              <a:rPr lang="en-US" dirty="0" smtClean="0"/>
              <a:t>Choosing Power Delay Profiles</a:t>
            </a:r>
            <a:endParaRPr lang="en-US" dirty="0"/>
          </a:p>
        </p:txBody>
      </p:sp>
      <p:sp>
        <p:nvSpPr>
          <p:cNvPr id="3" name="Content Placeholder 2"/>
          <p:cNvSpPr>
            <a:spLocks noGrp="1"/>
          </p:cNvSpPr>
          <p:nvPr>
            <p:ph idx="1"/>
          </p:nvPr>
        </p:nvSpPr>
        <p:spPr>
          <a:xfrm>
            <a:off x="304800" y="1600200"/>
            <a:ext cx="8686800" cy="4800600"/>
          </a:xfrm>
        </p:spPr>
        <p:txBody>
          <a:bodyPr>
            <a:normAutofit fontScale="92500" lnSpcReduction="10000"/>
          </a:bodyPr>
          <a:lstStyle/>
          <a:p>
            <a:r>
              <a:rPr lang="en-US" dirty="0" smtClean="0">
                <a:latin typeface="+mj-lt"/>
              </a:rPr>
              <a:t>For a signal of BW 3MHz, </a:t>
            </a:r>
          </a:p>
          <a:p>
            <a:r>
              <a:rPr lang="en-US" dirty="0" smtClean="0">
                <a:latin typeface="+mj-lt"/>
              </a:rPr>
              <a:t>Let us take this 3 MHz as the 75 % channel coherence bandwidth </a:t>
            </a:r>
          </a:p>
          <a:p>
            <a:r>
              <a:rPr lang="en-US" dirty="0" smtClean="0">
                <a:latin typeface="+mj-lt"/>
              </a:rPr>
              <a:t>Corresponding </a:t>
            </a:r>
            <a:r>
              <a:rPr lang="en-US" dirty="0" smtClean="0">
                <a:latin typeface="+mj-lt"/>
              </a:rPr>
              <a:t>channel delay spreads</a:t>
            </a:r>
          </a:p>
          <a:p>
            <a:pPr lvl="1"/>
            <a:r>
              <a:rPr lang="en-US" dirty="0" smtClean="0">
                <a:latin typeface="+mj-lt"/>
              </a:rPr>
              <a:t>σ</a:t>
            </a:r>
            <a:r>
              <a:rPr lang="el-GR" baseline="-25000" dirty="0" smtClean="0">
                <a:latin typeface="+mj-lt"/>
              </a:rPr>
              <a:t>τ</a:t>
            </a:r>
            <a:r>
              <a:rPr lang="en-US" baseline="-25000" dirty="0" smtClean="0">
                <a:latin typeface="+mj-lt"/>
              </a:rPr>
              <a:t> </a:t>
            </a:r>
            <a:r>
              <a:rPr lang="en-US" dirty="0" smtClean="0">
                <a:latin typeface="+mj-lt"/>
              </a:rPr>
              <a:t> </a:t>
            </a:r>
            <a:r>
              <a:rPr lang="el-GR" dirty="0" smtClean="0">
                <a:latin typeface="+mj-lt"/>
              </a:rPr>
              <a:t>≈</a:t>
            </a:r>
            <a:r>
              <a:rPr lang="en-US" dirty="0" smtClean="0">
                <a:latin typeface="+mj-lt"/>
              </a:rPr>
              <a:t>  1/(30 ×3 ×10</a:t>
            </a:r>
            <a:r>
              <a:rPr lang="en-US" baseline="30000" dirty="0" smtClean="0">
                <a:latin typeface="+mj-lt"/>
              </a:rPr>
              <a:t>6</a:t>
            </a:r>
            <a:r>
              <a:rPr lang="en-US" dirty="0" smtClean="0">
                <a:latin typeface="+mj-lt"/>
              </a:rPr>
              <a:t>) ≈ </a:t>
            </a:r>
            <a:r>
              <a:rPr lang="en-US" dirty="0" smtClean="0">
                <a:latin typeface="+mj-lt"/>
              </a:rPr>
              <a:t>10ns</a:t>
            </a:r>
          </a:p>
          <a:p>
            <a:r>
              <a:rPr lang="en-US" sz="2800" dirty="0"/>
              <a:t>Beyond this frequency selectivity becomes important </a:t>
            </a:r>
            <a:endParaRPr lang="en-US" sz="2800" dirty="0" smtClean="0">
              <a:latin typeface="+mj-lt"/>
            </a:endParaRPr>
          </a:p>
          <a:p>
            <a:r>
              <a:rPr lang="en-US" dirty="0" smtClean="0">
                <a:latin typeface="+mj-lt"/>
              </a:rPr>
              <a:t>Look for PDPs with significant multi-paths beyond  10 ns</a:t>
            </a:r>
          </a:p>
          <a:p>
            <a:pPr lvl="1"/>
            <a:r>
              <a:rPr lang="en-US" dirty="0" smtClean="0">
                <a:latin typeface="+mj-lt"/>
              </a:rPr>
              <a:t>Corresponding distances at which multi-paths become significant  is 3m ( d =</a:t>
            </a:r>
            <a:r>
              <a:rPr lang="en-US" dirty="0" err="1" smtClean="0">
                <a:latin typeface="+mj-lt"/>
              </a:rPr>
              <a:t>st</a:t>
            </a:r>
            <a:r>
              <a:rPr lang="en-US" dirty="0" smtClean="0">
                <a:latin typeface="+mj-lt"/>
              </a:rPr>
              <a:t> = 3×10</a:t>
            </a:r>
            <a:r>
              <a:rPr lang="en-US" baseline="30000" dirty="0" smtClean="0">
                <a:latin typeface="+mj-lt"/>
              </a:rPr>
              <a:t>8</a:t>
            </a:r>
            <a:r>
              <a:rPr lang="en-US" dirty="0" smtClean="0">
                <a:latin typeface="+mj-lt"/>
              </a:rPr>
              <a:t>×10×10</a:t>
            </a:r>
            <a:r>
              <a:rPr lang="en-US" baseline="30000" dirty="0" smtClean="0">
                <a:latin typeface="+mj-lt"/>
              </a:rPr>
              <a:t>-9</a:t>
            </a:r>
            <a:r>
              <a:rPr lang="en-US" dirty="0" smtClean="0">
                <a:latin typeface="+mj-lt"/>
              </a:rPr>
              <a:t>)</a:t>
            </a:r>
            <a:endParaRPr lang="en-US" baseline="30000" dirty="0" smtClean="0">
              <a:latin typeface="+mj-lt"/>
            </a:endParaRPr>
          </a:p>
          <a:p>
            <a:pPr lvl="1"/>
            <a:endParaRPr lang="en-US" dirty="0" smtClean="0">
              <a:latin typeface="+mj-lt"/>
            </a:endParaRPr>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Scale Fading Channel Models</a:t>
            </a:r>
            <a:endParaRPr lang="en-US" dirty="0"/>
          </a:p>
        </p:txBody>
      </p:sp>
      <p:sp>
        <p:nvSpPr>
          <p:cNvPr id="3" name="Content Placeholder 2"/>
          <p:cNvSpPr>
            <a:spLocks noGrp="1"/>
          </p:cNvSpPr>
          <p:nvPr>
            <p:ph idx="1"/>
          </p:nvPr>
        </p:nvSpPr>
        <p:spPr/>
        <p:txBody>
          <a:bodyPr/>
          <a:lstStyle/>
          <a:p>
            <a:r>
              <a:rPr lang="en-US" dirty="0" smtClean="0"/>
              <a:t>Impulse Response Models based on </a:t>
            </a:r>
          </a:p>
          <a:p>
            <a:pPr lvl="1"/>
            <a:r>
              <a:rPr lang="en-US" dirty="0"/>
              <a:t> </a:t>
            </a:r>
            <a:r>
              <a:rPr lang="en-US" dirty="0" smtClean="0"/>
              <a:t>Delay Spread</a:t>
            </a:r>
          </a:p>
          <a:p>
            <a:pPr lvl="1"/>
            <a:r>
              <a:rPr lang="en-US" dirty="0" smtClean="0"/>
              <a:t>Power Delay Profile</a:t>
            </a:r>
          </a:p>
          <a:p>
            <a:endParaRPr lang="en-US" dirty="0"/>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24</a:t>
            </a:fld>
            <a:endParaRPr lang="en-US"/>
          </a:p>
        </p:txBody>
      </p:sp>
    </p:spTree>
    <p:extLst>
      <p:ext uri="{BB962C8B-B14F-4D97-AF65-F5344CB8AC3E}">
        <p14:creationId xmlns:p14="http://schemas.microsoft.com/office/powerpoint/2010/main" val="11632378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7620000" cy="1143000"/>
          </a:xfrm>
        </p:spPr>
        <p:txBody>
          <a:bodyPr/>
          <a:lstStyle/>
          <a:p>
            <a:r>
              <a:rPr lang="en-US" dirty="0" smtClean="0"/>
              <a:t>Delay Spread based Models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85800" y="1524000"/>
                <a:ext cx="7772400" cy="5029200"/>
              </a:xfrm>
            </p:spPr>
            <p:txBody>
              <a:bodyPr/>
              <a:lstStyle/>
              <a:p>
                <a:r>
                  <a:rPr lang="en-US" dirty="0" smtClean="0">
                    <a:latin typeface="+mj-lt"/>
                  </a:rPr>
                  <a:t>Outdoor environments at 2.4 GHz</a:t>
                </a:r>
              </a:p>
              <a:p>
                <a:pPr lvl="1"/>
                <a:r>
                  <a:rPr lang="en-US" sz="2400" dirty="0" smtClean="0">
                    <a:latin typeface="+mj-lt"/>
                  </a:rPr>
                  <a:t>The shape of the PDP was found to be</a:t>
                </a:r>
              </a:p>
              <a:p>
                <a:pPr lvl="1"/>
                <a:endParaRPr lang="en-US" dirty="0" smtClean="0">
                  <a:latin typeface="+mj-lt"/>
                </a:endParaRPr>
              </a:p>
              <a:p>
                <a:pPr lvl="1"/>
                <a:r>
                  <a:rPr lang="en-US" sz="2400" dirty="0" smtClean="0">
                    <a:latin typeface="+mj-lt"/>
                  </a:rPr>
                  <a:t>P</a:t>
                </a:r>
                <a:r>
                  <a:rPr lang="en-US" sz="2400" baseline="-25000" dirty="0" smtClean="0">
                    <a:latin typeface="+mj-lt"/>
                  </a:rPr>
                  <a:t>0</a:t>
                </a:r>
                <a:r>
                  <a:rPr lang="en-US" sz="2400" dirty="0" smtClean="0">
                    <a:latin typeface="+mj-lt"/>
                  </a:rPr>
                  <a:t> is the peak power, </a:t>
                </a:r>
                <a14:m>
                  <m:oMath xmlns:m="http://schemas.openxmlformats.org/officeDocument/2006/math">
                    <m:r>
                      <m:rPr>
                        <m:sty m:val="p"/>
                      </m:rPr>
                      <a:rPr lang="el-GR" sz="2400" i="1" smtClean="0">
                        <a:latin typeface="+mj-lt"/>
                      </a:rPr>
                      <m:t>τ</m:t>
                    </m:r>
                  </m:oMath>
                </a14:m>
                <a:r>
                  <a:rPr lang="en-US" sz="2400" dirty="0" smtClean="0">
                    <a:latin typeface="+mj-lt"/>
                  </a:rPr>
                  <a:t> </a:t>
                </a:r>
                <a14:m>
                  <m:oMath xmlns:m="http://schemas.openxmlformats.org/officeDocument/2006/math">
                    <m:r>
                      <m:rPr>
                        <m:sty m:val="p"/>
                      </m:rPr>
                      <a:rPr lang="en-US" sz="2400">
                        <a:latin typeface="+mj-lt"/>
                      </a:rPr>
                      <m:t>is</m:t>
                    </m:r>
                    <m:r>
                      <a:rPr lang="en-US" sz="2400">
                        <a:latin typeface="+mj-lt"/>
                      </a:rPr>
                      <m:t> </m:t>
                    </m:r>
                    <m:r>
                      <m:rPr>
                        <m:sty m:val="p"/>
                      </m:rPr>
                      <a:rPr lang="en-US" sz="2400">
                        <a:latin typeface="+mj-lt"/>
                      </a:rPr>
                      <m:t>the</m:t>
                    </m:r>
                    <m:r>
                      <a:rPr lang="en-US" sz="2400">
                        <a:latin typeface="+mj-lt"/>
                      </a:rPr>
                      <m:t> </m:t>
                    </m:r>
                    <m:r>
                      <m:rPr>
                        <m:sty m:val="p"/>
                      </m:rPr>
                      <a:rPr lang="en-US" sz="2400">
                        <a:latin typeface="+mj-lt"/>
                      </a:rPr>
                      <m:t>decay</m:t>
                    </m:r>
                    <m:r>
                      <a:rPr lang="en-US" sz="2400">
                        <a:latin typeface="+mj-lt"/>
                      </a:rPr>
                      <m:t> </m:t>
                    </m:r>
                    <m:r>
                      <m:rPr>
                        <m:sty m:val="p"/>
                      </m:rPr>
                      <a:rPr lang="en-US" sz="2400">
                        <a:latin typeface="+mj-lt"/>
                      </a:rPr>
                      <m:t>factor</m:t>
                    </m:r>
                  </m:oMath>
                </a14:m>
                <a:endParaRPr lang="en-US" sz="2400" dirty="0" smtClean="0">
                  <a:latin typeface="+mj-lt"/>
                </a:endParaRPr>
              </a:p>
              <a:p>
                <a:pPr lvl="1"/>
                <a:r>
                  <a:rPr lang="en-US" sz="2400" dirty="0">
                    <a:latin typeface="+mj-lt"/>
                  </a:rPr>
                  <a:t> </a:t>
                </a:r>
                <a14:m>
                  <m:oMath xmlns:m="http://schemas.openxmlformats.org/officeDocument/2006/math">
                    <m:r>
                      <m:rPr>
                        <m:sty m:val="p"/>
                      </m:rPr>
                      <a:rPr lang="el-GR" sz="2400" i="1">
                        <a:latin typeface="+mj-lt"/>
                      </a:rPr>
                      <m:t>τ</m:t>
                    </m:r>
                  </m:oMath>
                </a14:m>
                <a:r>
                  <a:rPr lang="en-US" sz="2400" dirty="0" smtClean="0">
                    <a:latin typeface="+mj-lt"/>
                  </a:rPr>
                  <a:t> is related to the rms delay spread </a:t>
                </a:r>
                <a:r>
                  <a:rPr lang="en-US" sz="2400" i="1" dirty="0" smtClean="0">
                    <a:latin typeface="+mj-lt"/>
                  </a:rPr>
                  <a:t>S</a:t>
                </a:r>
                <a:r>
                  <a:rPr lang="en-US" sz="2400" dirty="0" smtClean="0">
                    <a:latin typeface="+mj-lt"/>
                  </a:rPr>
                  <a:t> as </a:t>
                </a:r>
              </a:p>
              <a:p>
                <a:pPr lvl="1"/>
                <a14:m>
                  <m:oMath xmlns:m="http://schemas.openxmlformats.org/officeDocument/2006/math">
                    <m:r>
                      <a:rPr lang="en-US" b="0" i="1" smtClean="0">
                        <a:latin typeface="+mj-lt"/>
                      </a:rPr>
                      <m:t>                </m:t>
                    </m:r>
                    <m:r>
                      <a:rPr lang="en-US" b="0" i="1" smtClean="0">
                        <a:latin typeface="+mj-lt"/>
                      </a:rPr>
                      <m:t>𝜏</m:t>
                    </m:r>
                    <m:r>
                      <a:rPr lang="en-US" b="0" i="1" smtClean="0">
                        <a:latin typeface="+mj-lt"/>
                      </a:rPr>
                      <m:t>=4</m:t>
                    </m:r>
                    <m:r>
                      <a:rPr lang="en-US" b="0" i="1" smtClean="0">
                        <a:latin typeface="+mj-lt"/>
                      </a:rPr>
                      <m:t>𝑆</m:t>
                    </m:r>
                    <m:r>
                      <a:rPr lang="en-US" b="0" i="1" smtClean="0">
                        <a:latin typeface="+mj-lt"/>
                      </a:rPr>
                      <m:t>+266</m:t>
                    </m:r>
                  </m:oMath>
                </a14:m>
                <a:endParaRPr lang="en-US" b="0" dirty="0" smtClean="0">
                  <a:latin typeface="+mj-lt"/>
                </a:endParaRPr>
              </a:p>
              <a:p>
                <a:pPr lvl="1"/>
                <a:r>
                  <a:rPr lang="en-US" sz="2400" dirty="0" smtClean="0">
                    <a:latin typeface="+mj-lt"/>
                  </a:rPr>
                  <a:t>The energy arriving at the first 40ns is </a:t>
                </a:r>
                <a:r>
                  <a:rPr lang="en-US" sz="2400" dirty="0" err="1" smtClean="0">
                    <a:latin typeface="+mj-lt"/>
                  </a:rPr>
                  <a:t>Ricean</a:t>
                </a:r>
                <a:r>
                  <a:rPr lang="en-US" sz="2400" dirty="0" smtClean="0">
                    <a:latin typeface="+mj-lt"/>
                  </a:rPr>
                  <a:t> distributed with K=6 to 9 dB</a:t>
                </a:r>
              </a:p>
              <a:p>
                <a:pPr lvl="1"/>
                <a:r>
                  <a:rPr lang="en-US" sz="2400" dirty="0" smtClean="0">
                    <a:latin typeface="+mj-lt"/>
                  </a:rPr>
                  <a:t>Energy arriving later is Rayleigh or </a:t>
                </a:r>
                <a:r>
                  <a:rPr lang="en-US" sz="2400" dirty="0" err="1" smtClean="0">
                    <a:latin typeface="+mj-lt"/>
                  </a:rPr>
                  <a:t>Ricean</a:t>
                </a:r>
                <a:r>
                  <a:rPr lang="en-US" sz="2400" dirty="0" smtClean="0">
                    <a:latin typeface="+mj-lt"/>
                  </a:rPr>
                  <a:t> with K= about 3 dB</a:t>
                </a:r>
              </a:p>
              <a:p>
                <a:pPr marL="457200" lvl="1" indent="0">
                  <a:buNone/>
                </a:pPr>
                <a:endParaRPr lang="en-US" dirty="0">
                  <a:latin typeface="+mj-lt"/>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85800" y="1524000"/>
                <a:ext cx="7772400" cy="5029200"/>
              </a:xfrm>
              <a:blipFill rotWithShape="1">
                <a:blip r:embed="rId2"/>
                <a:stretch>
                  <a:fillRect l="-1804" t="-1697"/>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25</a:t>
            </a:fld>
            <a:endParaRPr lang="en-US"/>
          </a:p>
        </p:txBody>
      </p:sp>
      <mc:AlternateContent xmlns:mc="http://schemas.openxmlformats.org/markup-compatibility/2006">
        <mc:Choice xmlns:a14="http://schemas.microsoft.com/office/drawing/2010/main" Requires="a14">
          <p:sp>
            <p:nvSpPr>
              <p:cNvPr id="6" name="TextBox 5"/>
              <p:cNvSpPr txBox="1"/>
              <p:nvPr/>
            </p:nvSpPr>
            <p:spPr>
              <a:xfrm>
                <a:off x="2713523" y="2590800"/>
                <a:ext cx="3724161" cy="475451"/>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sz="2400" b="0" i="1" smtClean="0">
                          <a:latin typeface="Cambria Math"/>
                        </a:rPr>
                        <m:t>𝑃</m:t>
                      </m:r>
                      <m:r>
                        <m:rPr>
                          <m:lit/>
                        </m:rPr>
                        <a:rPr lang="en-US" sz="2400" b="0" i="1" smtClean="0">
                          <a:latin typeface="Cambria Math"/>
                        </a:rPr>
                        <m:t>(</m:t>
                      </m:r>
                      <m:r>
                        <a:rPr lang="en-US" sz="2400" b="0" i="1" smtClean="0">
                          <a:latin typeface="Cambria Math"/>
                        </a:rPr>
                        <m:t>𝑡</m:t>
                      </m:r>
                      <m:r>
                        <m:rPr>
                          <m:lit/>
                        </m:rPr>
                        <a:rPr lang="en-US" sz="2400" b="0" i="1" smtClean="0">
                          <a:latin typeface="Cambria Math"/>
                        </a:rPr>
                        <m:t>)</m:t>
                      </m:r>
                      <m:r>
                        <a:rPr lang="en-US" sz="2400" b="0" i="1" smtClean="0">
                          <a:latin typeface="Cambria Math"/>
                        </a:rPr>
                        <m:t>=</m:t>
                      </m:r>
                      <m:sSub>
                        <m:sSubPr>
                          <m:ctrlPr>
                            <a:rPr lang="en-US" sz="2400" b="0" i="1" smtClean="0">
                              <a:latin typeface="Cambria Math"/>
                            </a:rPr>
                          </m:ctrlPr>
                        </m:sSubPr>
                        <m:e>
                          <m:r>
                            <a:rPr lang="en-US" sz="2400" b="0" i="1" smtClean="0">
                              <a:latin typeface="Cambria Math"/>
                            </a:rPr>
                            <m:t>𝑃</m:t>
                          </m:r>
                        </m:e>
                        <m:sub>
                          <m:r>
                            <a:rPr lang="en-US" sz="2400" b="0" i="1" smtClean="0">
                              <a:latin typeface="Cambria Math"/>
                            </a:rPr>
                            <m:t>0</m:t>
                          </m:r>
                        </m:sub>
                      </m:sSub>
                      <m:r>
                        <a:rPr lang="en-US" sz="2400" b="0" i="1" smtClean="0">
                          <a:latin typeface="Cambria Math"/>
                        </a:rPr>
                        <m:t>+50</m:t>
                      </m:r>
                      <m:r>
                        <m:rPr>
                          <m:lit/>
                        </m:rPr>
                        <a:rPr lang="en-US" sz="2400" b="0" i="1" smtClean="0">
                          <a:latin typeface="Cambria Math"/>
                        </a:rPr>
                        <m:t>(</m:t>
                      </m:r>
                      <m:sSup>
                        <m:sSupPr>
                          <m:ctrlPr>
                            <a:rPr lang="en-US" sz="2400" b="0" i="1" smtClean="0">
                              <a:latin typeface="Cambria Math"/>
                            </a:rPr>
                          </m:ctrlPr>
                        </m:sSupPr>
                        <m:e>
                          <m:r>
                            <a:rPr lang="en-US" sz="2400" b="0" i="1" smtClean="0">
                              <a:latin typeface="Cambria Math"/>
                            </a:rPr>
                            <m:t>𝑒</m:t>
                          </m:r>
                        </m:e>
                        <m:sup>
                          <m:r>
                            <a:rPr lang="en-US" sz="2400" b="0" i="1" smtClean="0">
                              <a:latin typeface="Cambria Math"/>
                            </a:rPr>
                            <m:t>−</m:t>
                          </m:r>
                          <m:r>
                            <a:rPr lang="en-US" sz="2400" b="0" i="1" smtClean="0">
                              <a:latin typeface="Cambria Math"/>
                            </a:rPr>
                            <m:t>𝑡</m:t>
                          </m:r>
                          <m:r>
                            <a:rPr lang="en-US" sz="2400" b="0" i="1" smtClean="0">
                              <a:latin typeface="Cambria Math"/>
                            </a:rPr>
                            <m:t>/</m:t>
                          </m:r>
                          <m:r>
                            <a:rPr lang="en-US" sz="2400" b="0" i="1" smtClean="0">
                              <a:latin typeface="Cambria Math"/>
                            </a:rPr>
                            <m:t>𝜏</m:t>
                          </m:r>
                        </m:sup>
                      </m:sSup>
                      <m:r>
                        <a:rPr lang="en-US" sz="2400" b="0" i="1" smtClean="0">
                          <a:latin typeface="Cambria Math"/>
                        </a:rPr>
                        <m:t>−1</m:t>
                      </m:r>
                      <m:r>
                        <m:rPr>
                          <m:lit/>
                        </m:rPr>
                        <a:rPr lang="en-US" sz="2400" b="0" i="1" smtClean="0">
                          <a:latin typeface="Cambria Math"/>
                        </a:rPr>
                        <m:t>)</m:t>
                      </m:r>
                    </m:oMath>
                  </m:oMathPara>
                </a14:m>
                <a:endParaRPr lang="en-US" sz="2400" dirty="0"/>
              </a:p>
            </p:txBody>
          </p:sp>
        </mc:Choice>
        <mc:Fallback>
          <p:sp>
            <p:nvSpPr>
              <p:cNvPr id="6" name="TextBox 5"/>
              <p:cNvSpPr txBox="1">
                <a:spLocks noRot="1" noChangeAspect="1" noMove="1" noResize="1" noEditPoints="1" noAdjustHandles="1" noChangeArrowheads="1" noChangeShapeType="1" noTextEdit="1"/>
              </p:cNvSpPr>
              <p:nvPr/>
            </p:nvSpPr>
            <p:spPr>
              <a:xfrm>
                <a:off x="2713523" y="2590800"/>
                <a:ext cx="3724161" cy="475451"/>
              </a:xfrm>
              <a:prstGeom prst="rect">
                <a:avLst/>
              </a:prstGeo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3359327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Delay Spread based Models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dirty="0" smtClean="0">
                    <a:latin typeface="+mj-lt"/>
                  </a:rPr>
                  <a:t>Outdoor environments at 2.4 GHz</a:t>
                </a:r>
              </a:p>
              <a:p>
                <a:pPr lvl="1"/>
                <a:r>
                  <a:rPr lang="en-US" dirty="0">
                    <a:latin typeface="+mj-lt"/>
                  </a:rPr>
                  <a:t>Valid for 30m to </a:t>
                </a:r>
                <a:r>
                  <a:rPr lang="en-US" dirty="0" smtClean="0">
                    <a:latin typeface="+mj-lt"/>
                  </a:rPr>
                  <a:t>400m</a:t>
                </a:r>
              </a:p>
              <a:p>
                <a:pPr lvl="1"/>
                <a:r>
                  <a:rPr lang="en-US" dirty="0">
                    <a:latin typeface="+mj-lt"/>
                  </a:rPr>
                  <a:t> </a:t>
                </a:r>
                <a:r>
                  <a:rPr lang="en-US" dirty="0" smtClean="0">
                    <a:latin typeface="+mj-lt"/>
                  </a:rPr>
                  <a:t>The rms delay spread in ns at a distance d </a:t>
                </a:r>
                <a14:m>
                  <m:oMath xmlns:m="http://schemas.openxmlformats.org/officeDocument/2006/math">
                    <m:r>
                      <a:rPr lang="en-US" b="0" i="0" smtClean="0">
                        <a:latin typeface="+mj-lt"/>
                      </a:rPr>
                      <m:t>  </m:t>
                    </m:r>
                  </m:oMath>
                </a14:m>
                <a:endParaRPr lang="en-US" b="0" i="0" dirty="0" smtClean="0">
                  <a:latin typeface="+mj-lt"/>
                </a:endParaRPr>
              </a:p>
              <a:p>
                <a:pPr marL="457200" lvl="1" indent="0">
                  <a:buNone/>
                </a:pPr>
                <a14:m>
                  <m:oMathPara xmlns:m="http://schemas.openxmlformats.org/officeDocument/2006/math">
                    <m:oMathParaPr>
                      <m:jc m:val="centerGroup"/>
                    </m:oMathParaPr>
                    <m:oMath xmlns:m="http://schemas.openxmlformats.org/officeDocument/2006/math">
                      <m:r>
                        <a:rPr lang="en-US" b="0" i="1" smtClean="0">
                          <a:latin typeface="+mj-lt"/>
                        </a:rPr>
                        <m:t>𝑆</m:t>
                      </m:r>
                      <m:r>
                        <a:rPr lang="en-US" b="0" i="1" smtClean="0">
                          <a:latin typeface="+mj-lt"/>
                        </a:rPr>
                        <m:t>=</m:t>
                      </m:r>
                      <m:sSub>
                        <m:sSubPr>
                          <m:ctrlPr>
                            <a:rPr lang="en-US" b="0" i="1" smtClean="0">
                              <a:latin typeface="+mj-lt"/>
                            </a:rPr>
                          </m:ctrlPr>
                        </m:sSubPr>
                        <m:e>
                          <m:r>
                            <a:rPr lang="en-US" b="0" i="1" smtClean="0">
                              <a:latin typeface="+mj-lt"/>
                            </a:rPr>
                            <m:t>𝐶</m:t>
                          </m:r>
                        </m:e>
                        <m:sub>
                          <m:r>
                            <a:rPr lang="en-US" b="0" i="1" smtClean="0">
                              <a:latin typeface="+mj-lt"/>
                            </a:rPr>
                            <m:t>𝑎</m:t>
                          </m:r>
                        </m:sub>
                      </m:sSub>
                      <m:sSup>
                        <m:sSupPr>
                          <m:ctrlPr>
                            <a:rPr lang="en-US" b="0" i="1" smtClean="0">
                              <a:latin typeface="+mj-lt"/>
                            </a:rPr>
                          </m:ctrlPr>
                        </m:sSupPr>
                        <m:e>
                          <m:r>
                            <a:rPr lang="en-US" b="0" i="1" smtClean="0">
                              <a:latin typeface="+mj-lt"/>
                            </a:rPr>
                            <m:t>𝑑</m:t>
                          </m:r>
                        </m:e>
                        <m:sup>
                          <m:sSub>
                            <m:sSubPr>
                              <m:ctrlPr>
                                <a:rPr lang="en-US" b="0" i="1" smtClean="0">
                                  <a:latin typeface="+mj-lt"/>
                                </a:rPr>
                              </m:ctrlPr>
                            </m:sSubPr>
                            <m:e>
                              <m:r>
                                <a:rPr lang="en-US" b="0" i="1" smtClean="0">
                                  <a:latin typeface="+mj-lt"/>
                                </a:rPr>
                                <m:t>𝛾</m:t>
                              </m:r>
                            </m:e>
                            <m:sub>
                              <m:r>
                                <a:rPr lang="en-US" b="0" i="1" smtClean="0">
                                  <a:latin typeface="+mj-lt"/>
                                </a:rPr>
                                <m:t>𝑎</m:t>
                              </m:r>
                            </m:sub>
                          </m:sSub>
                        </m:sup>
                      </m:sSup>
                    </m:oMath>
                  </m:oMathPara>
                </a14:m>
                <a:endParaRPr lang="en-US" dirty="0">
                  <a:latin typeface="+mj-lt"/>
                </a:endParaRPr>
              </a:p>
              <a:p>
                <a:pPr lvl="1"/>
                <a:r>
                  <a:rPr lang="en-US" dirty="0" smtClean="0">
                    <a:latin typeface="+mj-lt"/>
                  </a:rPr>
                  <a:t>For 2.4 GHz </a:t>
                </a:r>
              </a:p>
              <a:p>
                <a:pPr lvl="2"/>
                <a14:m>
                  <m:oMath xmlns:m="http://schemas.openxmlformats.org/officeDocument/2006/math">
                    <m:sSub>
                      <m:sSubPr>
                        <m:ctrlPr>
                          <a:rPr lang="en-US" i="1">
                            <a:latin typeface="+mj-lt"/>
                          </a:rPr>
                        </m:ctrlPr>
                      </m:sSubPr>
                      <m:e>
                        <m:r>
                          <a:rPr lang="en-US" i="1">
                            <a:latin typeface="+mj-lt"/>
                          </a:rPr>
                          <m:t>𝐶</m:t>
                        </m:r>
                      </m:e>
                      <m:sub>
                        <m:r>
                          <a:rPr lang="en-US" i="1">
                            <a:latin typeface="+mj-lt"/>
                          </a:rPr>
                          <m:t>𝑎</m:t>
                        </m:r>
                      </m:sub>
                    </m:sSub>
                  </m:oMath>
                </a14:m>
                <a:r>
                  <a:rPr lang="en-US" dirty="0" smtClean="0">
                    <a:latin typeface="+mj-lt"/>
                  </a:rPr>
                  <a:t> = 55</a:t>
                </a:r>
              </a:p>
              <a:p>
                <a:pPr lvl="2"/>
                <a14:m>
                  <m:oMath xmlns:m="http://schemas.openxmlformats.org/officeDocument/2006/math">
                    <m:sSub>
                      <m:sSubPr>
                        <m:ctrlPr>
                          <a:rPr lang="en-US" i="1">
                            <a:latin typeface="+mj-lt"/>
                          </a:rPr>
                        </m:ctrlPr>
                      </m:sSubPr>
                      <m:e>
                        <m:r>
                          <a:rPr lang="en-US" i="1">
                            <a:latin typeface="+mj-lt"/>
                          </a:rPr>
                          <m:t>𝛾</m:t>
                        </m:r>
                      </m:e>
                      <m:sub>
                        <m:r>
                          <a:rPr lang="en-US" i="1">
                            <a:latin typeface="+mj-lt"/>
                          </a:rPr>
                          <m:t>𝑎</m:t>
                        </m:r>
                      </m:sub>
                    </m:sSub>
                  </m:oMath>
                </a14:m>
                <a:r>
                  <a:rPr lang="en-US" dirty="0" smtClean="0">
                    <a:latin typeface="+mj-lt"/>
                  </a:rPr>
                  <a:t>= 0.27</a:t>
                </a:r>
                <a:endParaRPr lang="en-US" dirty="0">
                  <a:latin typeface="+mj-lt"/>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804" t="-2074"/>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26</a:t>
            </a:fld>
            <a:endParaRPr lang="en-US"/>
          </a:p>
        </p:txBody>
      </p:sp>
    </p:spTree>
    <p:extLst>
      <p:ext uri="{BB962C8B-B14F-4D97-AF65-F5344CB8AC3E}">
        <p14:creationId xmlns:p14="http://schemas.microsoft.com/office/powerpoint/2010/main" val="14495322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85800" y="1752600"/>
                <a:ext cx="7772400" cy="4114800"/>
              </a:xfrm>
            </p:spPr>
            <p:txBody>
              <a:bodyPr/>
              <a:lstStyle/>
              <a:p>
                <a:r>
                  <a:rPr lang="en-US" dirty="0" smtClean="0">
                    <a:latin typeface="+mj-lt"/>
                  </a:rPr>
                  <a:t>Indoor environments</a:t>
                </a:r>
              </a:p>
              <a:p>
                <a:pPr lvl="1"/>
                <a:r>
                  <a:rPr lang="en-US" dirty="0" smtClean="0">
                    <a:latin typeface="+mj-lt"/>
                  </a:rPr>
                  <a:t>Exponential power delay profile can be assumed</a:t>
                </a:r>
              </a:p>
              <a:p>
                <a:pPr lvl="1"/>
                <a:r>
                  <a:rPr lang="en-US" dirty="0">
                    <a:latin typeface="+mj-lt"/>
                  </a:rPr>
                  <a:t> </a:t>
                </a:r>
                <a:r>
                  <a:rPr lang="en-US" dirty="0" smtClean="0">
                    <a:latin typeface="+mj-lt"/>
                  </a:rPr>
                  <a:t>Corresponding impulse response</a:t>
                </a:r>
              </a:p>
              <a:p>
                <a:pPr lvl="1"/>
                <a14:m>
                  <m:oMath xmlns:m="http://schemas.openxmlformats.org/officeDocument/2006/math">
                    <m:r>
                      <a:rPr lang="en-US" b="0" i="1" smtClean="0">
                        <a:latin typeface="+mj-lt"/>
                      </a:rPr>
                      <m:t>h</m:t>
                    </m:r>
                    <m:r>
                      <m:rPr>
                        <m:lit/>
                      </m:rPr>
                      <a:rPr lang="en-US" b="0" i="1" smtClean="0">
                        <a:latin typeface="+mj-lt"/>
                      </a:rPr>
                      <m:t>(</m:t>
                    </m:r>
                    <m:r>
                      <a:rPr lang="en-US" b="0" i="1" smtClean="0">
                        <a:latin typeface="+mj-lt"/>
                      </a:rPr>
                      <m:t>𝑡</m:t>
                    </m:r>
                    <m:r>
                      <a:rPr lang="en-US" b="0" i="1" smtClean="0">
                        <a:latin typeface="+mj-lt"/>
                      </a:rPr>
                      <m:t>)=</m:t>
                    </m:r>
                    <m:sSup>
                      <m:sSupPr>
                        <m:ctrlPr>
                          <a:rPr lang="en-US" b="0" i="1" smtClean="0">
                            <a:latin typeface="+mj-lt"/>
                          </a:rPr>
                        </m:ctrlPr>
                      </m:sSupPr>
                      <m:e>
                        <m:r>
                          <a:rPr lang="en-US" b="0" i="1" smtClean="0">
                            <a:latin typeface="+mj-lt"/>
                          </a:rPr>
                          <m:t>𝑒</m:t>
                        </m:r>
                      </m:e>
                      <m:sup>
                        <m:r>
                          <a:rPr lang="en-US" b="0" i="1" smtClean="0">
                            <a:latin typeface="+mj-lt"/>
                          </a:rPr>
                          <m:t>−</m:t>
                        </m:r>
                        <m:r>
                          <a:rPr lang="en-US" b="0" i="1" smtClean="0">
                            <a:latin typeface="+mj-lt"/>
                          </a:rPr>
                          <m:t>𝑡</m:t>
                        </m:r>
                        <m:r>
                          <a:rPr lang="en-US" b="0" i="1" smtClean="0">
                            <a:latin typeface="+mj-lt"/>
                          </a:rPr>
                          <m:t>/</m:t>
                        </m:r>
                        <m:r>
                          <a:rPr lang="en-US" b="0" i="1" smtClean="0">
                            <a:latin typeface="+mj-lt"/>
                          </a:rPr>
                          <m:t>𝑆</m:t>
                        </m:r>
                      </m:sup>
                    </m:sSup>
                  </m:oMath>
                </a14:m>
                <a:r>
                  <a:rPr lang="en-US" dirty="0" smtClean="0">
                    <a:latin typeface="+mj-lt"/>
                  </a:rPr>
                  <a:t>, for </a:t>
                </a:r>
                <a14:m>
                  <m:oMath xmlns:m="http://schemas.openxmlformats.org/officeDocument/2006/math">
                    <m:r>
                      <a:rPr lang="en-US" b="0" i="1" smtClean="0">
                        <a:latin typeface="+mj-lt"/>
                      </a:rPr>
                      <m:t>0≤</m:t>
                    </m:r>
                    <m:r>
                      <m:rPr>
                        <m:sty m:val="p"/>
                      </m:rPr>
                      <a:rPr lang="en-US" b="0" i="1" smtClean="0">
                        <a:latin typeface="+mj-lt"/>
                      </a:rPr>
                      <m:t>t</m:t>
                    </m:r>
                    <m:r>
                      <a:rPr lang="en-US" b="0" i="1" smtClean="0">
                        <a:latin typeface="+mj-lt"/>
                      </a:rPr>
                      <m:t>≤</m:t>
                    </m:r>
                    <m:sSub>
                      <m:sSubPr>
                        <m:ctrlPr>
                          <a:rPr lang="en-US" b="0" i="1" smtClean="0">
                            <a:latin typeface="+mj-lt"/>
                          </a:rPr>
                        </m:ctrlPr>
                      </m:sSubPr>
                      <m:e>
                        <m:r>
                          <a:rPr lang="en-US" i="1">
                            <a:latin typeface="+mj-lt"/>
                          </a:rPr>
                          <m:t>𝑡</m:t>
                        </m:r>
                      </m:e>
                      <m:sub>
                        <m:r>
                          <a:rPr lang="en-US" b="0" i="1" smtClean="0">
                            <a:latin typeface="+mj-lt"/>
                          </a:rPr>
                          <m:t>𝑚𝑎𝑥</m:t>
                        </m:r>
                      </m:sub>
                    </m:sSub>
                  </m:oMath>
                </a14:m>
                <a:endParaRPr lang="en-US" dirty="0" smtClean="0">
                  <a:latin typeface="+mj-lt"/>
                </a:endParaRPr>
              </a:p>
              <a:p>
                <a:pPr lvl="1"/>
                <a:r>
                  <a:rPr lang="en-US" dirty="0">
                    <a:latin typeface="+mj-lt"/>
                  </a:rPr>
                  <a:t> </a:t>
                </a:r>
                <a:r>
                  <a:rPr lang="en-US" dirty="0" smtClean="0">
                    <a:latin typeface="+mj-lt"/>
                  </a:rPr>
                  <a:t>       = 0 , otherwise</a:t>
                </a:r>
              </a:p>
              <a:p>
                <a:pPr lvl="1"/>
                <a:r>
                  <a:rPr lang="en-US" i="1" dirty="0" smtClean="0">
                    <a:latin typeface="+mj-lt"/>
                  </a:rPr>
                  <a:t>S</a:t>
                </a:r>
                <a:r>
                  <a:rPr lang="en-US" dirty="0" smtClean="0">
                    <a:latin typeface="+mj-lt"/>
                  </a:rPr>
                  <a:t> is the rms delay spread </a:t>
                </a:r>
              </a:p>
              <a:p>
                <a:pPr lvl="1"/>
                <a:r>
                  <a:rPr lang="en-US" i="1" dirty="0" err="1" smtClean="0">
                    <a:latin typeface="+mj-lt"/>
                  </a:rPr>
                  <a:t>t</a:t>
                </a:r>
                <a:r>
                  <a:rPr lang="en-US" i="1" baseline="-25000" dirty="0" err="1" smtClean="0">
                    <a:latin typeface="+mj-lt"/>
                  </a:rPr>
                  <a:t>max</a:t>
                </a:r>
                <a:r>
                  <a:rPr lang="en-US" dirty="0" smtClean="0">
                    <a:latin typeface="+mj-lt"/>
                  </a:rPr>
                  <a:t> &gt;</a:t>
                </a:r>
                <a:r>
                  <a:rPr lang="en-US" i="1" dirty="0" smtClean="0">
                    <a:latin typeface="+mj-lt"/>
                  </a:rPr>
                  <a:t>&gt; S </a:t>
                </a:r>
                <a:r>
                  <a:rPr lang="en-US" dirty="0" smtClean="0">
                    <a:latin typeface="+mj-lt"/>
                  </a:rPr>
                  <a:t>is the maximum delay</a:t>
                </a:r>
              </a:p>
              <a:p>
                <a:pPr marL="857250" lvl="2" indent="0">
                  <a:buNone/>
                </a:pPr>
                <a:r>
                  <a:rPr lang="en-US" dirty="0" smtClean="0">
                    <a:latin typeface="+mj-lt"/>
                  </a:rPr>
                  <a:t>  </a:t>
                </a:r>
                <a:endParaRPr lang="en-US" dirty="0">
                  <a:latin typeface="+mj-lt"/>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85800" y="1752600"/>
                <a:ext cx="7772400" cy="4114800"/>
              </a:xfrm>
              <a:blipFill rotWithShape="1">
                <a:blip r:embed="rId2"/>
                <a:stretch>
                  <a:fillRect l="-1804" t="-2074" b="-3704"/>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27</a:t>
            </a:fld>
            <a:endParaRPr lang="en-US"/>
          </a:p>
        </p:txBody>
      </p:sp>
      <p:sp>
        <p:nvSpPr>
          <p:cNvPr id="6" name="Title 1"/>
          <p:cNvSpPr>
            <a:spLocks noGrp="1"/>
          </p:cNvSpPr>
          <p:nvPr>
            <p:ph type="title"/>
          </p:nvPr>
        </p:nvSpPr>
        <p:spPr/>
        <p:txBody>
          <a:bodyPr/>
          <a:lstStyle/>
          <a:p>
            <a:r>
              <a:rPr lang="en-US" dirty="0" smtClean="0"/>
              <a:t>Delay Spread based Models</a:t>
            </a:r>
            <a:endParaRPr lang="en-US" dirty="0"/>
          </a:p>
        </p:txBody>
      </p:sp>
    </p:spTree>
    <p:extLst>
      <p:ext uri="{BB962C8B-B14F-4D97-AF65-F5344CB8AC3E}">
        <p14:creationId xmlns:p14="http://schemas.microsoft.com/office/powerpoint/2010/main" val="12090712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Delay Spread Models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dirty="0" smtClean="0">
                    <a:latin typeface="+mj-lt"/>
                  </a:rPr>
                  <a:t>Indoor environments</a:t>
                </a:r>
              </a:p>
              <a:p>
                <a:pPr lvl="1"/>
                <a:r>
                  <a:rPr lang="en-US" dirty="0" smtClean="0">
                    <a:latin typeface="+mj-lt"/>
                  </a:rPr>
                  <a:t>The rms delay spread is related to the area of the floor space </a:t>
                </a:r>
                <a:r>
                  <a:rPr lang="en-US" i="1" dirty="0" err="1" smtClean="0">
                    <a:latin typeface="+mj-lt"/>
                  </a:rPr>
                  <a:t>F</a:t>
                </a:r>
                <a:r>
                  <a:rPr lang="en-US" i="1" baseline="-25000" dirty="0" err="1" smtClean="0">
                    <a:latin typeface="+mj-lt"/>
                  </a:rPr>
                  <a:t>s</a:t>
                </a:r>
                <a:r>
                  <a:rPr lang="en-US" i="1" baseline="-25000" dirty="0">
                    <a:latin typeface="+mj-lt"/>
                  </a:rPr>
                  <a:t> </a:t>
                </a:r>
                <a:r>
                  <a:rPr lang="en-US" i="1" dirty="0" smtClean="0">
                    <a:latin typeface="+mj-lt"/>
                  </a:rPr>
                  <a:t> </a:t>
                </a:r>
                <a:r>
                  <a:rPr lang="en-US" dirty="0" smtClean="0">
                    <a:latin typeface="+mj-lt"/>
                  </a:rPr>
                  <a:t>in m</a:t>
                </a:r>
                <a:r>
                  <a:rPr lang="en-US" baseline="30000" dirty="0" smtClean="0">
                    <a:latin typeface="+mj-lt"/>
                  </a:rPr>
                  <a:t>2</a:t>
                </a:r>
              </a:p>
              <a:p>
                <a:pPr lvl="1"/>
                <a:endParaRPr lang="en-US" baseline="30000" dirty="0">
                  <a:latin typeface="+mj-lt"/>
                </a:endParaRPr>
              </a:p>
              <a:p>
                <a:pPr lvl="1"/>
                <a14:m>
                  <m:oMath xmlns:m="http://schemas.openxmlformats.org/officeDocument/2006/math">
                    <m:r>
                      <a:rPr lang="en-US" b="0" i="1" smtClean="0">
                        <a:latin typeface="+mj-lt"/>
                      </a:rPr>
                      <m:t>10</m:t>
                    </m:r>
                    <m:r>
                      <a:rPr lang="en-US" b="0" i="1" smtClean="0">
                        <a:latin typeface="+mj-lt"/>
                      </a:rPr>
                      <m:t>𝑙𝑜𝑔𝑆</m:t>
                    </m:r>
                    <m:r>
                      <a:rPr lang="en-US" b="0" i="1" smtClean="0">
                        <a:latin typeface="+mj-lt"/>
                      </a:rPr>
                      <m:t>=2.3</m:t>
                    </m:r>
                    <m:r>
                      <a:rPr lang="en-US" b="0" i="1" smtClean="0">
                        <a:latin typeface="+mj-lt"/>
                      </a:rPr>
                      <m:t>𝑙𝑜𝑔</m:t>
                    </m:r>
                    <m:sSub>
                      <m:sSubPr>
                        <m:ctrlPr>
                          <a:rPr lang="en-US" b="0" i="1" smtClean="0">
                            <a:latin typeface="+mj-lt"/>
                          </a:rPr>
                        </m:ctrlPr>
                      </m:sSubPr>
                      <m:e>
                        <m:r>
                          <a:rPr lang="en-US" b="0" i="1" smtClean="0">
                            <a:latin typeface="+mj-lt"/>
                          </a:rPr>
                          <m:t>𝐹</m:t>
                        </m:r>
                      </m:e>
                      <m:sub>
                        <m:r>
                          <a:rPr lang="en-US" b="0" i="1" smtClean="0">
                            <a:latin typeface="+mj-lt"/>
                          </a:rPr>
                          <m:t>𝑠</m:t>
                        </m:r>
                      </m:sub>
                    </m:sSub>
                    <m:r>
                      <a:rPr lang="en-US" b="0" i="1" smtClean="0">
                        <a:latin typeface="+mj-lt"/>
                      </a:rPr>
                      <m:t>+11.0</m:t>
                    </m:r>
                  </m:oMath>
                </a14:m>
                <a:endParaRPr lang="en-US" dirty="0">
                  <a:latin typeface="+mj-lt"/>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804" t="-2074"/>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28</a:t>
            </a:fld>
            <a:endParaRPr lang="en-US"/>
          </a:p>
        </p:txBody>
      </p:sp>
    </p:spTree>
    <p:extLst>
      <p:ext uri="{BB962C8B-B14F-4D97-AF65-F5344CB8AC3E}">
        <p14:creationId xmlns:p14="http://schemas.microsoft.com/office/powerpoint/2010/main" val="21830384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620000" cy="1143000"/>
          </a:xfrm>
        </p:spPr>
        <p:txBody>
          <a:bodyPr>
            <a:normAutofit/>
          </a:bodyPr>
          <a:lstStyle/>
          <a:p>
            <a:r>
              <a:rPr lang="en-US" dirty="0" smtClean="0"/>
              <a:t>PDP </a:t>
            </a:r>
            <a:r>
              <a:rPr lang="en-US" dirty="0" smtClean="0"/>
              <a:t>based </a:t>
            </a:r>
            <a:r>
              <a:rPr lang="en-US" dirty="0" smtClean="0"/>
              <a:t>Models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524000"/>
                <a:ext cx="8229600" cy="533400"/>
              </a:xfrm>
            </p:spPr>
            <p:txBody>
              <a:bodyPr/>
              <a:lstStyle/>
              <a:p>
                <a:pPr lvl="1"/>
                <a:r>
                  <a:rPr lang="en-US" dirty="0" smtClean="0">
                    <a:latin typeface="+mj-lt"/>
                  </a:rPr>
                  <a:t>Impulse Response is a tapped delay line</a:t>
                </a:r>
              </a:p>
              <a:p>
                <a:pPr lvl="1"/>
                <a:endParaRPr lang="en-US" dirty="0">
                  <a:latin typeface="+mj-lt"/>
                </a:endParaRPr>
              </a:p>
              <a:p>
                <a:pPr marL="457200" lvl="1" indent="0">
                  <a:buNone/>
                </a:pPr>
                <a:endParaRPr lang="en-US" sz="2400" dirty="0" smtClean="0">
                  <a:latin typeface="+mj-lt"/>
                </a:endParaRPr>
              </a:p>
              <a:p>
                <a:pPr lvl="1"/>
                <a:r>
                  <a:rPr lang="en-US" dirty="0" smtClean="0">
                    <a:latin typeface="+mj-lt"/>
                  </a:rPr>
                  <a:t>WSSUS channel model </a:t>
                </a:r>
                <a:endParaRPr lang="en-US" b="0" i="1" dirty="0" smtClean="0">
                  <a:latin typeface="Cambria Math"/>
                </a:endParaRPr>
              </a:p>
              <a:p>
                <a:pPr lvl="1"/>
                <a14:m>
                  <m:oMath xmlns:m="http://schemas.openxmlformats.org/officeDocument/2006/math">
                    <m:r>
                      <a:rPr lang="en-US" b="0" i="1" smtClean="0">
                        <a:latin typeface="Cambria Math"/>
                      </a:rPr>
                      <m:t> </m:t>
                    </m:r>
                    <m:sSubSup>
                      <m:sSubSupPr>
                        <m:ctrlPr>
                          <a:rPr lang="en-US" b="0" i="1" smtClean="0">
                            <a:latin typeface="Cambria Math"/>
                          </a:rPr>
                        </m:ctrlPr>
                      </m:sSubSupPr>
                      <m:e>
                        <m:r>
                          <a:rPr lang="en-US" b="0" i="1" smtClean="0">
                            <a:latin typeface="Cambria Math"/>
                          </a:rPr>
                          <m:t>𝑎</m:t>
                        </m:r>
                      </m:e>
                      <m:sub>
                        <m:r>
                          <a:rPr lang="en-US" b="0" i="1" smtClean="0">
                            <a:latin typeface="Cambria Math"/>
                          </a:rPr>
                          <m:t>𝑘</m:t>
                        </m:r>
                      </m:sub>
                      <m:sup>
                        <m:r>
                          <a:rPr lang="en-US" b="0" i="1" smtClean="0">
                            <a:latin typeface="Cambria Math"/>
                          </a:rPr>
                          <m:t>𝑡</m:t>
                        </m:r>
                      </m:sup>
                    </m:sSubSup>
                  </m:oMath>
                </a14:m>
                <a:r>
                  <a:rPr lang="en-US" dirty="0" smtClean="0">
                    <a:latin typeface="+mj-lt"/>
                  </a:rPr>
                  <a:t> are uncorrelated Gaussian random processes</a:t>
                </a:r>
              </a:p>
              <a:p>
                <a:pPr lvl="1"/>
                <a:r>
                  <a:rPr lang="en-US" dirty="0">
                    <a:latin typeface="+mj-lt"/>
                  </a:rPr>
                  <a:t> </a:t>
                </a:r>
                <a:r>
                  <a:rPr lang="en-US" dirty="0" smtClean="0">
                    <a:latin typeface="+mj-lt"/>
                  </a:rPr>
                  <a:t>Doppler is Classic or flat </a:t>
                </a:r>
              </a:p>
              <a:p>
                <a:pPr lvl="2"/>
                <a:r>
                  <a:rPr lang="en-US" dirty="0" smtClean="0">
                    <a:latin typeface="+mj-lt"/>
                  </a:rPr>
                  <a:t>Classic Doppler Spectrum</a:t>
                </a:r>
                <a:endParaRPr lang="en-US" dirty="0">
                  <a:latin typeface="+mj-lt"/>
                </a:endParaRPr>
              </a:p>
              <a:p>
                <a:pPr lvl="2"/>
                <a:endParaRPr lang="en-US" dirty="0" smtClean="0">
                  <a:latin typeface="+mj-lt"/>
                </a:endParaRPr>
              </a:p>
              <a:p>
                <a:pPr lvl="2"/>
                <a:endParaRPr lang="en-US" sz="800" dirty="0" smtClean="0">
                  <a:latin typeface="+mj-lt"/>
                </a:endParaRPr>
              </a:p>
              <a:p>
                <a:pPr lvl="2"/>
                <a:r>
                  <a:rPr lang="en-US" dirty="0" smtClean="0">
                    <a:latin typeface="+mj-lt"/>
                  </a:rPr>
                  <a:t>Flat Doppler Spectrum</a:t>
                </a:r>
                <a:endParaRPr lang="en-US" dirty="0" smtClean="0">
                  <a:latin typeface="+mj-lt"/>
                </a:endParaRPr>
              </a:p>
              <a:p>
                <a:pPr lvl="4"/>
                <a:endParaRPr lang="en-US" dirty="0">
                  <a:latin typeface="+mj-lt"/>
                </a:endParaRPr>
              </a:p>
              <a:p>
                <a:pPr lvl="2"/>
                <a:endParaRPr lang="en-US" dirty="0" smtClean="0">
                  <a:latin typeface="+mj-lt"/>
                </a:endParaRPr>
              </a:p>
              <a:p>
                <a:pPr marL="857250" lvl="2" indent="0">
                  <a:buNone/>
                </a:pPr>
                <a:endParaRPr lang="en-US" dirty="0" smtClean="0">
                  <a:latin typeface="+mj-lt"/>
                </a:endParaRPr>
              </a:p>
              <a:p>
                <a:pPr lvl="2"/>
                <a:endParaRPr lang="en-US" dirty="0">
                  <a:latin typeface="+mj-lt"/>
                </a:endParaRPr>
              </a:p>
              <a:p>
                <a:pPr lvl="2"/>
                <a:endParaRPr lang="en-US" dirty="0" smtClean="0">
                  <a:latin typeface="+mj-lt"/>
                </a:endParaRPr>
              </a:p>
              <a:p>
                <a:pPr marL="1200150" lvl="3" indent="0">
                  <a:buNone/>
                </a:pPr>
                <a:endParaRPr lang="en-US" dirty="0" smtClean="0">
                  <a:latin typeface="+mj-lt"/>
                </a:endParaRPr>
              </a:p>
              <a:p>
                <a:pPr marL="1200150" lvl="3" indent="0">
                  <a:buNone/>
                </a:pPr>
                <a:endParaRPr lang="en-US" dirty="0" smtClean="0">
                  <a:latin typeface="+mj-lt"/>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524000"/>
                <a:ext cx="8229600" cy="533400"/>
              </a:xfrm>
              <a:blipFill rotWithShape="1">
                <a:blip r:embed="rId3"/>
                <a:stretch>
                  <a:fillRect t="-11364" b="-762500"/>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29</a:t>
            </a:fld>
            <a:endParaRPr 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496173907"/>
              </p:ext>
            </p:extLst>
          </p:nvPr>
        </p:nvGraphicFramePr>
        <p:xfrm>
          <a:off x="3048000" y="2133600"/>
          <a:ext cx="2371928" cy="838200"/>
        </p:xfrm>
        <a:graphic>
          <a:graphicData uri="http://schemas.openxmlformats.org/presentationml/2006/ole">
            <mc:AlternateContent xmlns:mc="http://schemas.openxmlformats.org/markup-compatibility/2006">
              <mc:Choice xmlns:v="urn:schemas-microsoft-com:vml" Requires="v">
                <p:oleObj spid="_x0000_s7220" name="Equation" r:id="rId4" imgW="1269449" imgH="444307" progId="Equation.3">
                  <p:embed/>
                </p:oleObj>
              </mc:Choice>
              <mc:Fallback>
                <p:oleObj name="Equation" r:id="rId4" imgW="1269449" imgH="444307"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2133600"/>
                        <a:ext cx="2371928" cy="838200"/>
                      </a:xfrm>
                      <a:prstGeom prst="rect">
                        <a:avLst/>
                      </a:prstGeom>
                      <a:no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36025354"/>
              </p:ext>
            </p:extLst>
          </p:nvPr>
        </p:nvGraphicFramePr>
        <p:xfrm>
          <a:off x="2478088" y="4959537"/>
          <a:ext cx="4152900" cy="625475"/>
        </p:xfrm>
        <a:graphic>
          <a:graphicData uri="http://schemas.openxmlformats.org/presentationml/2006/ole">
            <mc:AlternateContent xmlns:mc="http://schemas.openxmlformats.org/markup-compatibility/2006">
              <mc:Choice xmlns:v="urn:schemas-microsoft-com:vml" Requires="v">
                <p:oleObj spid="_x0000_s7221" name="Equation" r:id="rId6" imgW="4597200" imgH="685800" progId="Equation.3">
                  <p:embed/>
                </p:oleObj>
              </mc:Choice>
              <mc:Fallback>
                <p:oleObj name="Equation" r:id="rId6" imgW="4597200" imgH="685800" progId="Equation.3">
                  <p:embed/>
                  <p:pic>
                    <p:nvPicPr>
                      <p:cNvPr id="0" name="Object 6"/>
                      <p:cNvPicPr>
                        <a:picLocks noChangeAspect="1" noChangeArrowheads="1"/>
                      </p:cNvPicPr>
                      <p:nvPr/>
                    </p:nvPicPr>
                    <p:blipFill>
                      <a:blip r:embed="rId7"/>
                      <a:srcRect/>
                      <a:stretch>
                        <a:fillRect/>
                      </a:stretch>
                    </p:blipFill>
                    <p:spPr bwMode="auto">
                      <a:xfrm>
                        <a:off x="2478088" y="4959537"/>
                        <a:ext cx="4152900" cy="625475"/>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243685858"/>
              </p:ext>
            </p:extLst>
          </p:nvPr>
        </p:nvGraphicFramePr>
        <p:xfrm>
          <a:off x="3467100" y="5862638"/>
          <a:ext cx="1939925" cy="614362"/>
        </p:xfrm>
        <a:graphic>
          <a:graphicData uri="http://schemas.openxmlformats.org/presentationml/2006/ole">
            <mc:AlternateContent xmlns:mc="http://schemas.openxmlformats.org/markup-compatibility/2006">
              <mc:Choice xmlns:v="urn:schemas-microsoft-com:vml" Requires="v">
                <p:oleObj spid="_x0000_s7222" name="Equation" r:id="rId8" imgW="2145960" imgH="672840" progId="Equation.3">
                  <p:embed/>
                </p:oleObj>
              </mc:Choice>
              <mc:Fallback>
                <p:oleObj name="Equation" r:id="rId8" imgW="2145960" imgH="672840" progId="Equation.3">
                  <p:embed/>
                  <p:pic>
                    <p:nvPicPr>
                      <p:cNvPr id="0" name="Object 7"/>
                      <p:cNvPicPr>
                        <a:picLocks noChangeAspect="1" noChangeArrowheads="1"/>
                      </p:cNvPicPr>
                      <p:nvPr/>
                    </p:nvPicPr>
                    <p:blipFill>
                      <a:blip r:embed="rId9"/>
                      <a:srcRect/>
                      <a:stretch>
                        <a:fillRect/>
                      </a:stretch>
                    </p:blipFill>
                    <p:spPr bwMode="auto">
                      <a:xfrm>
                        <a:off x="3467100" y="5862638"/>
                        <a:ext cx="1939925" cy="6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174654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t>
            </a:r>
            <a:endParaRPr lang="en-US" dirty="0"/>
          </a:p>
        </p:txBody>
      </p:sp>
      <p:sp>
        <p:nvSpPr>
          <p:cNvPr id="3" name="Content Placeholder 2"/>
          <p:cNvSpPr>
            <a:spLocks noGrp="1"/>
          </p:cNvSpPr>
          <p:nvPr>
            <p:ph idx="1"/>
          </p:nvPr>
        </p:nvSpPr>
        <p:spPr>
          <a:xfrm>
            <a:off x="304800" y="1828800"/>
            <a:ext cx="8458200" cy="4114800"/>
          </a:xfrm>
        </p:spPr>
        <p:txBody>
          <a:bodyPr/>
          <a:lstStyle/>
          <a:p>
            <a:r>
              <a:rPr lang="en-US" dirty="0" smtClean="0">
                <a:latin typeface="+mj-lt"/>
              </a:rPr>
              <a:t>Propose Channel Models for IEEE 802.15.4q</a:t>
            </a:r>
          </a:p>
          <a:p>
            <a:pPr lvl="1"/>
            <a:r>
              <a:rPr lang="en-US" dirty="0" smtClean="0">
                <a:latin typeface="+mj-lt"/>
              </a:rPr>
              <a:t>Path loss models </a:t>
            </a:r>
          </a:p>
          <a:p>
            <a:pPr lvl="1"/>
            <a:r>
              <a:rPr lang="en-US" dirty="0" smtClean="0">
                <a:latin typeface="+mj-lt"/>
              </a:rPr>
              <a:t>Impulse Response</a:t>
            </a:r>
          </a:p>
          <a:p>
            <a:endParaRPr lang="en-US" dirty="0" smtClean="0">
              <a:latin typeface="+mj-lt"/>
            </a:endParaRPr>
          </a:p>
          <a:p>
            <a:r>
              <a:rPr lang="en-US" dirty="0" smtClean="0">
                <a:latin typeface="+mj-lt"/>
              </a:rPr>
              <a:t>Purpose </a:t>
            </a:r>
          </a:p>
          <a:p>
            <a:pPr lvl="1"/>
            <a:r>
              <a:rPr lang="en-US" dirty="0" smtClean="0">
                <a:latin typeface="+mj-lt"/>
              </a:rPr>
              <a:t>Fair comparison of the proposals</a:t>
            </a:r>
          </a:p>
          <a:p>
            <a:pPr lvl="1"/>
            <a:r>
              <a:rPr lang="en-US" dirty="0" smtClean="0">
                <a:latin typeface="+mj-lt"/>
              </a:rPr>
              <a:t>System Evaluation</a:t>
            </a:r>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1143000"/>
          </a:xfrm>
        </p:spPr>
        <p:txBody>
          <a:bodyPr>
            <a:normAutofit/>
          </a:bodyPr>
          <a:lstStyle/>
          <a:p>
            <a:r>
              <a:rPr lang="en-US" dirty="0" smtClean="0"/>
              <a:t>PDP based Models</a:t>
            </a:r>
            <a:endParaRPr lang="en-US" dirty="0"/>
          </a:p>
        </p:txBody>
      </p:sp>
      <p:sp>
        <p:nvSpPr>
          <p:cNvPr id="3" name="Content Placeholder 2"/>
          <p:cNvSpPr>
            <a:spLocks noGrp="1"/>
          </p:cNvSpPr>
          <p:nvPr>
            <p:ph idx="1"/>
          </p:nvPr>
        </p:nvSpPr>
        <p:spPr>
          <a:xfrm>
            <a:off x="457200" y="1828800"/>
            <a:ext cx="8229600" cy="3200400"/>
          </a:xfrm>
        </p:spPr>
        <p:txBody>
          <a:bodyPr/>
          <a:lstStyle/>
          <a:p>
            <a:r>
              <a:rPr lang="en-US" dirty="0" smtClean="0">
                <a:latin typeface="+mj-lt"/>
              </a:rPr>
              <a:t>Examples :</a:t>
            </a:r>
          </a:p>
          <a:p>
            <a:pPr lvl="1"/>
            <a:r>
              <a:rPr lang="en-US" dirty="0" smtClean="0">
                <a:latin typeface="+mj-lt"/>
              </a:rPr>
              <a:t> ITU Models</a:t>
            </a:r>
          </a:p>
          <a:p>
            <a:pPr lvl="2"/>
            <a:r>
              <a:rPr lang="en-US" dirty="0" smtClean="0">
                <a:latin typeface="+mj-lt"/>
              </a:rPr>
              <a:t>Indoor Office, Outdoor to Indoor and Pedestrian</a:t>
            </a:r>
          </a:p>
          <a:p>
            <a:pPr lvl="1"/>
            <a:r>
              <a:rPr lang="en-US" dirty="0" smtClean="0">
                <a:latin typeface="+mj-lt"/>
              </a:rPr>
              <a:t>ITU Extended Models at 2.4 GHz</a:t>
            </a:r>
          </a:p>
          <a:p>
            <a:pPr lvl="2"/>
            <a:r>
              <a:rPr lang="en-US" dirty="0" smtClean="0">
                <a:latin typeface="+mj-lt"/>
              </a:rPr>
              <a:t>Outdoor to Indoor and Pedestrian, Typical Urban</a:t>
            </a:r>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Power Delay Profiles</a:t>
            </a:r>
            <a:endParaRPr lang="en-US" dirty="0"/>
          </a:p>
        </p:txBody>
      </p:sp>
      <p:sp>
        <p:nvSpPr>
          <p:cNvPr id="3" name="Content Placeholder 2"/>
          <p:cNvSpPr>
            <a:spLocks noGrp="1"/>
          </p:cNvSpPr>
          <p:nvPr>
            <p:ph idx="1"/>
          </p:nvPr>
        </p:nvSpPr>
        <p:spPr>
          <a:xfrm>
            <a:off x="457200" y="1295401"/>
            <a:ext cx="8229600" cy="685799"/>
          </a:xfrm>
        </p:spPr>
        <p:txBody>
          <a:bodyPr/>
          <a:lstStyle/>
          <a:p>
            <a:r>
              <a:rPr lang="en-US" dirty="0" smtClean="0">
                <a:latin typeface="+mj-lt"/>
              </a:rPr>
              <a:t>ITU Models </a:t>
            </a:r>
            <a:endParaRPr lang="en-US" dirty="0">
              <a:latin typeface="+mj-lt"/>
            </a:endParaRPr>
          </a:p>
        </p:txBody>
      </p:sp>
      <p:graphicFrame>
        <p:nvGraphicFramePr>
          <p:cNvPr id="4" name="Table 3"/>
          <p:cNvGraphicFramePr>
            <a:graphicFrameLocks noGrp="1"/>
          </p:cNvGraphicFramePr>
          <p:nvPr/>
        </p:nvGraphicFramePr>
        <p:xfrm>
          <a:off x="2251710" y="2407920"/>
          <a:ext cx="4987290" cy="1706880"/>
        </p:xfrm>
        <a:graphic>
          <a:graphicData uri="http://schemas.openxmlformats.org/drawingml/2006/table">
            <a:tbl>
              <a:tblPr/>
              <a:tblGrid>
                <a:gridCol w="687902"/>
                <a:gridCol w="1474076"/>
                <a:gridCol w="1474076"/>
                <a:gridCol w="1351236"/>
              </a:tblGrid>
              <a:tr h="186194">
                <a:tc>
                  <a:txBody>
                    <a:bodyPr/>
                    <a:lstStyle/>
                    <a:p>
                      <a:pPr marL="0" marR="0" algn="ctr">
                        <a:spcBef>
                          <a:spcPts val="0"/>
                        </a:spcBef>
                        <a:spcAft>
                          <a:spcPts val="0"/>
                        </a:spcAft>
                      </a:pPr>
                      <a:r>
                        <a:rPr lang="en-US" sz="1400" dirty="0">
                          <a:latin typeface="TimesNewRoman"/>
                          <a:ea typeface="MS Mincho"/>
                          <a:cs typeface="TimesNewRoman"/>
                        </a:rPr>
                        <a:t>Tap</a:t>
                      </a:r>
                      <a:endParaRPr lang="en-US" sz="1400" dirty="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NewRoman"/>
                          <a:ea typeface="MS Mincho"/>
                          <a:cs typeface="TimesNewRoman"/>
                        </a:rPr>
                        <a:t>Relative delay (ns)</a:t>
                      </a:r>
                      <a:endParaRPr lang="en-US" sz="14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NewRoman"/>
                          <a:ea typeface="MS Mincho"/>
                          <a:cs typeface="TimesNewRoman"/>
                        </a:rPr>
                        <a:t>Average power (dB)</a:t>
                      </a:r>
                      <a:endParaRPr lang="en-US" sz="14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NewRoman"/>
                          <a:ea typeface="MS Mincho"/>
                          <a:cs typeface="TimesNewRoman"/>
                        </a:rPr>
                        <a:t>Doppler spectrum</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6194">
                <a:tc>
                  <a:txBody>
                    <a:bodyPr/>
                    <a:lstStyle/>
                    <a:p>
                      <a:pPr marL="0" marR="0" algn="ctr">
                        <a:spcBef>
                          <a:spcPts val="0"/>
                        </a:spcBef>
                        <a:spcAft>
                          <a:spcPts val="0"/>
                        </a:spcAft>
                      </a:pPr>
                      <a:r>
                        <a:rPr lang="en-US" sz="1400">
                          <a:latin typeface="TimesNewRoman"/>
                          <a:ea typeface="MS Mincho"/>
                          <a:cs typeface="TimesNewRoman"/>
                        </a:rPr>
                        <a:t>1</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NewRoman"/>
                          <a:ea typeface="MS Mincho"/>
                          <a:cs typeface="TimesNewRoman"/>
                        </a:rPr>
                        <a:t>0</a:t>
                      </a:r>
                      <a:endParaRPr lang="en-US" sz="14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NewRoman"/>
                          <a:ea typeface="MS Mincho"/>
                          <a:cs typeface="TimesNewRoman"/>
                        </a:rPr>
                        <a:t>0</a:t>
                      </a:r>
                      <a:endParaRPr lang="en-US" sz="14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NewRoman"/>
                          <a:ea typeface="MS Mincho"/>
                          <a:cs typeface="TimesNewRoman"/>
                        </a:rPr>
                        <a:t>flat</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r>
              <a:tr h="186194">
                <a:tc>
                  <a:txBody>
                    <a:bodyPr/>
                    <a:lstStyle/>
                    <a:p>
                      <a:pPr marL="0" marR="0" algn="ctr">
                        <a:spcBef>
                          <a:spcPts val="0"/>
                        </a:spcBef>
                        <a:spcAft>
                          <a:spcPts val="0"/>
                        </a:spcAft>
                      </a:pPr>
                      <a:r>
                        <a:rPr lang="en-US" sz="1400">
                          <a:latin typeface="TimesNewRoman"/>
                          <a:ea typeface="MS Mincho"/>
                          <a:cs typeface="TimesNewRoman"/>
                        </a:rPr>
                        <a:t>2</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50</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-3</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flat</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96662">
                <a:tc>
                  <a:txBody>
                    <a:bodyPr/>
                    <a:lstStyle/>
                    <a:p>
                      <a:pPr marL="0" marR="0" algn="ctr">
                        <a:spcBef>
                          <a:spcPts val="0"/>
                        </a:spcBef>
                        <a:spcAft>
                          <a:spcPts val="0"/>
                        </a:spcAft>
                      </a:pPr>
                      <a:r>
                        <a:rPr lang="en-US" sz="1400">
                          <a:latin typeface="TimesNewRoman"/>
                          <a:ea typeface="MS Mincho"/>
                          <a:cs typeface="TimesNewRoman"/>
                        </a:rPr>
                        <a:t>3</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110</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dirty="0">
                          <a:latin typeface="TimesNewRoman"/>
                          <a:ea typeface="MS Mincho"/>
                          <a:cs typeface="TimesNewRoman"/>
                        </a:rPr>
                        <a:t>-10</a:t>
                      </a:r>
                      <a:endParaRPr lang="en-US" sz="1400" dirty="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flat</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86194">
                <a:tc>
                  <a:txBody>
                    <a:bodyPr/>
                    <a:lstStyle/>
                    <a:p>
                      <a:pPr marL="0" marR="0" algn="ctr">
                        <a:spcBef>
                          <a:spcPts val="0"/>
                        </a:spcBef>
                        <a:spcAft>
                          <a:spcPts val="0"/>
                        </a:spcAft>
                      </a:pPr>
                      <a:r>
                        <a:rPr lang="en-US" sz="1400">
                          <a:latin typeface="TimesNewRoman"/>
                          <a:ea typeface="MS Mincho"/>
                          <a:cs typeface="TimesNewRoman"/>
                        </a:rPr>
                        <a:t>4</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170</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-18</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flat</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86194">
                <a:tc>
                  <a:txBody>
                    <a:bodyPr/>
                    <a:lstStyle/>
                    <a:p>
                      <a:pPr marL="0" marR="0" algn="ctr">
                        <a:spcBef>
                          <a:spcPts val="0"/>
                        </a:spcBef>
                        <a:spcAft>
                          <a:spcPts val="0"/>
                        </a:spcAft>
                      </a:pPr>
                      <a:r>
                        <a:rPr lang="en-US" sz="1400">
                          <a:latin typeface="TimesNewRoman"/>
                          <a:ea typeface="MS Mincho"/>
                          <a:cs typeface="TimesNewRoman"/>
                        </a:rPr>
                        <a:t>5</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290</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-26</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flat</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96662">
                <a:tc>
                  <a:txBody>
                    <a:bodyPr/>
                    <a:lstStyle/>
                    <a:p>
                      <a:pPr marL="0" marR="0" algn="ctr">
                        <a:spcBef>
                          <a:spcPts val="0"/>
                        </a:spcBef>
                        <a:spcAft>
                          <a:spcPts val="0"/>
                        </a:spcAft>
                      </a:pPr>
                      <a:r>
                        <a:rPr lang="en-US" sz="1400">
                          <a:latin typeface="TimesNewRoman"/>
                          <a:ea typeface="MS Mincho"/>
                          <a:cs typeface="TimesNewRoman"/>
                        </a:rPr>
                        <a:t>6</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NewRoman"/>
                          <a:ea typeface="MS Mincho"/>
                          <a:cs typeface="TimesNewRoman"/>
                        </a:rPr>
                        <a:t>310</a:t>
                      </a:r>
                      <a:endParaRPr lang="en-US" sz="1400">
                        <a:latin typeface="Times New Roman"/>
                        <a:ea typeface="Arial Unicode MS"/>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NewRoman"/>
                          <a:ea typeface="MS Mincho"/>
                          <a:cs typeface="TimesNewRoman"/>
                        </a:rPr>
                        <a:t>-32</a:t>
                      </a:r>
                      <a:endParaRPr lang="en-US" sz="1400" dirty="0">
                        <a:latin typeface="Times New Roman"/>
                        <a:ea typeface="Arial Unicode MS"/>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NewRoman"/>
                          <a:ea typeface="MS Mincho"/>
                          <a:cs typeface="TimesNewRoman"/>
                        </a:rPr>
                        <a:t>flat</a:t>
                      </a:r>
                      <a:endParaRPr lang="en-US" sz="1400" dirty="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609600" y="1981200"/>
            <a:ext cx="1519968" cy="307777"/>
          </a:xfrm>
          <a:prstGeom prst="rect">
            <a:avLst/>
          </a:prstGeom>
          <a:noFill/>
        </p:spPr>
        <p:txBody>
          <a:bodyPr wrap="none" rtlCol="0">
            <a:spAutoFit/>
          </a:bodyPr>
          <a:lstStyle/>
          <a:p>
            <a:r>
              <a:rPr lang="en-US" sz="1400" dirty="0" smtClean="0"/>
              <a:t>ITU Indoor Model</a:t>
            </a:r>
            <a:endParaRPr lang="en-US" sz="1400" dirty="0"/>
          </a:p>
        </p:txBody>
      </p:sp>
      <p:graphicFrame>
        <p:nvGraphicFramePr>
          <p:cNvPr id="6" name="Table 5"/>
          <p:cNvGraphicFramePr>
            <a:graphicFrameLocks noGrp="1"/>
          </p:cNvGraphicFramePr>
          <p:nvPr/>
        </p:nvGraphicFramePr>
        <p:xfrm>
          <a:off x="2446020" y="4876800"/>
          <a:ext cx="4640580" cy="1280160"/>
        </p:xfrm>
        <a:graphic>
          <a:graphicData uri="http://schemas.openxmlformats.org/drawingml/2006/table">
            <a:tbl>
              <a:tblPr/>
              <a:tblGrid>
                <a:gridCol w="640080"/>
                <a:gridCol w="1371600"/>
                <a:gridCol w="1371600"/>
                <a:gridCol w="1257300"/>
              </a:tblGrid>
              <a:tr h="158115">
                <a:tc>
                  <a:txBody>
                    <a:bodyPr/>
                    <a:lstStyle/>
                    <a:p>
                      <a:pPr marL="0" marR="0" algn="ctr">
                        <a:spcBef>
                          <a:spcPts val="0"/>
                        </a:spcBef>
                        <a:spcAft>
                          <a:spcPts val="0"/>
                        </a:spcAft>
                      </a:pPr>
                      <a:r>
                        <a:rPr lang="en-US" sz="1400" dirty="0">
                          <a:latin typeface="TimesNewRoman"/>
                          <a:ea typeface="MS Mincho"/>
                          <a:cs typeface="TimesNewRoman"/>
                        </a:rPr>
                        <a:t>Tap</a:t>
                      </a:r>
                      <a:endParaRPr lang="en-US" sz="1400" dirty="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NewRoman"/>
                          <a:ea typeface="MS Mincho"/>
                          <a:cs typeface="TimesNewRoman"/>
                        </a:rPr>
                        <a:t>Relative delay (ns)</a:t>
                      </a:r>
                      <a:endParaRPr lang="en-US" sz="14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NewRoman"/>
                          <a:ea typeface="MS Mincho"/>
                          <a:cs typeface="TimesNewRoman"/>
                        </a:rPr>
                        <a:t>Average power (dB)</a:t>
                      </a:r>
                      <a:endParaRPr lang="en-US" sz="1400" dirty="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NewRoman"/>
                          <a:ea typeface="MS Mincho"/>
                          <a:cs typeface="TimesNewRoman"/>
                        </a:rPr>
                        <a:t>Doppler spectrum</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58115">
                <a:tc>
                  <a:txBody>
                    <a:bodyPr/>
                    <a:lstStyle/>
                    <a:p>
                      <a:pPr marL="0" marR="0" algn="ctr">
                        <a:spcBef>
                          <a:spcPts val="0"/>
                        </a:spcBef>
                        <a:spcAft>
                          <a:spcPts val="0"/>
                        </a:spcAft>
                      </a:pPr>
                      <a:r>
                        <a:rPr lang="en-US" sz="1400">
                          <a:latin typeface="TimesNewRoman"/>
                          <a:ea typeface="MS Mincho"/>
                          <a:cs typeface="TimesNewRoman"/>
                        </a:rPr>
                        <a:t>1</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NewRoman"/>
                          <a:ea typeface="MS Mincho"/>
                          <a:cs typeface="TimesNewRoman"/>
                        </a:rPr>
                        <a:t>0</a:t>
                      </a:r>
                      <a:endParaRPr lang="en-US" sz="14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NewRoman"/>
                          <a:ea typeface="MS Mincho"/>
                          <a:cs typeface="TimesNewRoman"/>
                        </a:rPr>
                        <a:t>0</a:t>
                      </a:r>
                      <a:endParaRPr lang="en-US" sz="14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NewRoman"/>
                          <a:ea typeface="MS Mincho"/>
                          <a:cs typeface="TimesNewRoman"/>
                        </a:rPr>
                        <a:t>classic</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r>
              <a:tr h="158115">
                <a:tc>
                  <a:txBody>
                    <a:bodyPr/>
                    <a:lstStyle/>
                    <a:p>
                      <a:pPr marL="0" marR="0" algn="ctr">
                        <a:spcBef>
                          <a:spcPts val="0"/>
                        </a:spcBef>
                        <a:spcAft>
                          <a:spcPts val="0"/>
                        </a:spcAft>
                      </a:pPr>
                      <a:r>
                        <a:rPr lang="en-US" sz="1400" dirty="0">
                          <a:latin typeface="TimesNewRoman"/>
                          <a:ea typeface="MS Mincho"/>
                          <a:cs typeface="TimesNewRoman"/>
                        </a:rPr>
                        <a:t>2</a:t>
                      </a:r>
                      <a:endParaRPr lang="en-US" sz="1400" dirty="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110</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-9.7</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classic</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67005">
                <a:tc>
                  <a:txBody>
                    <a:bodyPr/>
                    <a:lstStyle/>
                    <a:p>
                      <a:pPr marL="0" marR="0" algn="ctr">
                        <a:spcBef>
                          <a:spcPts val="0"/>
                        </a:spcBef>
                        <a:spcAft>
                          <a:spcPts val="0"/>
                        </a:spcAft>
                      </a:pPr>
                      <a:r>
                        <a:rPr lang="en-US" sz="1400">
                          <a:latin typeface="TimesNewRoman"/>
                          <a:ea typeface="MS Mincho"/>
                          <a:cs typeface="TimesNewRoman"/>
                        </a:rPr>
                        <a:t>3</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190</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-19.2</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dirty="0">
                          <a:latin typeface="TimesNewRoman"/>
                          <a:ea typeface="MS Mincho"/>
                          <a:cs typeface="TimesNewRoman"/>
                        </a:rPr>
                        <a:t>classic</a:t>
                      </a:r>
                      <a:endParaRPr lang="en-US" sz="1400" dirty="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58115">
                <a:tc>
                  <a:txBody>
                    <a:bodyPr/>
                    <a:lstStyle/>
                    <a:p>
                      <a:pPr marL="0" marR="0" algn="ctr">
                        <a:spcBef>
                          <a:spcPts val="0"/>
                        </a:spcBef>
                        <a:spcAft>
                          <a:spcPts val="0"/>
                        </a:spcAft>
                      </a:pPr>
                      <a:r>
                        <a:rPr lang="en-US" sz="1400">
                          <a:latin typeface="TimesNewRoman"/>
                          <a:ea typeface="MS Mincho"/>
                          <a:cs typeface="TimesNewRoman"/>
                        </a:rPr>
                        <a:t>4</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NewRoman"/>
                          <a:ea typeface="MS Mincho"/>
                          <a:cs typeface="TimesNewRoman"/>
                        </a:rPr>
                        <a:t>410</a:t>
                      </a:r>
                      <a:endParaRPr lang="en-US" sz="1400">
                        <a:latin typeface="Times New Roman"/>
                        <a:ea typeface="Arial Unicode MS"/>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NewRoman"/>
                          <a:ea typeface="MS Mincho"/>
                          <a:cs typeface="TimesNewRoman"/>
                        </a:rPr>
                        <a:t>-22.8</a:t>
                      </a:r>
                      <a:endParaRPr lang="en-US" sz="1400" dirty="0">
                        <a:latin typeface="Times New Roman"/>
                        <a:ea typeface="Arial Unicode MS"/>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NewRoman"/>
                          <a:ea typeface="MS Mincho"/>
                          <a:cs typeface="TimesNewRoman"/>
                        </a:rPr>
                        <a:t>classic</a:t>
                      </a:r>
                      <a:endParaRPr lang="en-US" sz="1400" dirty="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762000" y="4431268"/>
            <a:ext cx="2930610" cy="307777"/>
          </a:xfrm>
          <a:prstGeom prst="rect">
            <a:avLst/>
          </a:prstGeom>
          <a:noFill/>
        </p:spPr>
        <p:txBody>
          <a:bodyPr wrap="none" rtlCol="0">
            <a:spAutoFit/>
          </a:bodyPr>
          <a:lstStyle/>
          <a:p>
            <a:r>
              <a:rPr lang="en-US" sz="1400" dirty="0" smtClean="0"/>
              <a:t>ITU Indoor to Outdoor and Pedestrian</a:t>
            </a:r>
            <a:endParaRPr lang="en-US" sz="1400" dirty="0"/>
          </a:p>
        </p:txBody>
      </p:sp>
      <p:sp>
        <p:nvSpPr>
          <p:cNvPr id="8" name="Date Placeholder 7"/>
          <p:cNvSpPr>
            <a:spLocks noGrp="1"/>
          </p:cNvSpPr>
          <p:nvPr>
            <p:ph type="dt" sz="half" idx="10"/>
          </p:nvPr>
        </p:nvSpPr>
        <p:spPr/>
        <p:txBody>
          <a:bodyPr/>
          <a:lstStyle/>
          <a:p>
            <a:r>
              <a:rPr lang="en-US" altLang="zh-CN" smtClean="0"/>
              <a:t>March  2013</a:t>
            </a:r>
            <a:endParaRPr lang="en-US"/>
          </a:p>
        </p:txBody>
      </p:sp>
      <p:sp>
        <p:nvSpPr>
          <p:cNvPr id="9" name="Slide Number Placeholder 8"/>
          <p:cNvSpPr>
            <a:spLocks noGrp="1"/>
          </p:cNvSpPr>
          <p:nvPr>
            <p:ph type="sldNum" sz="quarter" idx="12"/>
          </p:nvPr>
        </p:nvSpPr>
        <p:spPr/>
        <p:txBody>
          <a:bodyPr/>
          <a:lstStyle/>
          <a:p>
            <a:r>
              <a:rPr lang="en-US" smtClean="0"/>
              <a:t>Slide </a:t>
            </a:r>
            <a:fld id="{3D7B28C0-BB67-4036-BA37-A1CE406089FA}"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685800"/>
          </a:xfrm>
        </p:spPr>
        <p:txBody>
          <a:bodyPr/>
          <a:lstStyle/>
          <a:p>
            <a:r>
              <a:rPr lang="en-US" sz="2400" dirty="0" smtClean="0">
                <a:latin typeface="+mj-lt"/>
              </a:rPr>
              <a:t>ITU Extended Models for 2.4 GHz</a:t>
            </a:r>
            <a:endParaRPr lang="en-US" sz="2400" dirty="0">
              <a:latin typeface="+mj-lt"/>
            </a:endParaRPr>
          </a:p>
        </p:txBody>
      </p:sp>
      <p:sp>
        <p:nvSpPr>
          <p:cNvPr id="4" name="Title 1"/>
          <p:cNvSpPr>
            <a:spLocks noGrp="1"/>
          </p:cNvSpPr>
          <p:nvPr>
            <p:ph type="title"/>
          </p:nvPr>
        </p:nvSpPr>
        <p:spPr>
          <a:xfrm>
            <a:off x="457200" y="533400"/>
            <a:ext cx="8229600" cy="1143000"/>
          </a:xfrm>
        </p:spPr>
        <p:txBody>
          <a:bodyPr/>
          <a:lstStyle/>
          <a:p>
            <a:r>
              <a:rPr lang="en-US" dirty="0" smtClean="0"/>
              <a:t>Power Delay Profiles</a:t>
            </a:r>
            <a:endParaRPr lang="en-US" dirty="0"/>
          </a:p>
        </p:txBody>
      </p:sp>
      <p:graphicFrame>
        <p:nvGraphicFramePr>
          <p:cNvPr id="5" name="Table 4"/>
          <p:cNvGraphicFramePr>
            <a:graphicFrameLocks noGrp="1"/>
          </p:cNvGraphicFramePr>
          <p:nvPr/>
        </p:nvGraphicFramePr>
        <p:xfrm>
          <a:off x="1676401" y="2499360"/>
          <a:ext cx="5943600" cy="1463040"/>
        </p:xfrm>
        <a:graphic>
          <a:graphicData uri="http://schemas.openxmlformats.org/drawingml/2006/table">
            <a:tbl>
              <a:tblPr/>
              <a:tblGrid>
                <a:gridCol w="819807"/>
                <a:gridCol w="1756729"/>
                <a:gridCol w="1756729"/>
                <a:gridCol w="1610335"/>
              </a:tblGrid>
              <a:tr h="158115">
                <a:tc>
                  <a:txBody>
                    <a:bodyPr/>
                    <a:lstStyle/>
                    <a:p>
                      <a:pPr marL="0" marR="0" algn="ctr">
                        <a:spcBef>
                          <a:spcPts val="0"/>
                        </a:spcBef>
                        <a:spcAft>
                          <a:spcPts val="0"/>
                        </a:spcAft>
                      </a:pPr>
                      <a:r>
                        <a:rPr lang="en-US" sz="1200" dirty="0">
                          <a:latin typeface="TimesNewRoman"/>
                          <a:ea typeface="MS Mincho"/>
                          <a:cs typeface="TimesNewRoman"/>
                        </a:rPr>
                        <a:t>Tap</a:t>
                      </a:r>
                      <a:endParaRPr lang="en-US" sz="1200" dirty="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NewRoman"/>
                          <a:ea typeface="MS Mincho"/>
                          <a:cs typeface="TimesNewRoman"/>
                        </a:rPr>
                        <a:t>Relative delay (ns)</a:t>
                      </a:r>
                      <a:endParaRPr lang="en-US" sz="1200" dirty="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NewRoman"/>
                          <a:ea typeface="MS Mincho"/>
                          <a:cs typeface="TimesNewRoman"/>
                        </a:rPr>
                        <a:t>Average power (dB)</a:t>
                      </a:r>
                      <a:endParaRPr lang="en-US" sz="12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NewRoman"/>
                          <a:ea typeface="MS Mincho"/>
                          <a:cs typeface="TimesNewRoman"/>
                        </a:rPr>
                        <a:t>Doppler spectrum</a:t>
                      </a:r>
                      <a:endParaRPr lang="en-US" sz="12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58115">
                <a:tc>
                  <a:txBody>
                    <a:bodyPr/>
                    <a:lstStyle/>
                    <a:p>
                      <a:pPr marL="0" marR="0" algn="ctr">
                        <a:spcBef>
                          <a:spcPts val="0"/>
                        </a:spcBef>
                        <a:spcAft>
                          <a:spcPts val="0"/>
                        </a:spcAft>
                      </a:pPr>
                      <a:r>
                        <a:rPr lang="en-US" sz="1200" dirty="0">
                          <a:latin typeface="TimesNewRoman"/>
                          <a:ea typeface="MS Mincho"/>
                          <a:cs typeface="TimesNewRoman"/>
                        </a:rPr>
                        <a:t>1</a:t>
                      </a:r>
                      <a:endParaRPr lang="en-US" sz="1200" dirty="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latin typeface="TimesNewRoman"/>
                          <a:ea typeface="MS Mincho"/>
                          <a:cs typeface="TimesNewRoman"/>
                        </a:rPr>
                        <a:t>0</a:t>
                      </a:r>
                      <a:endParaRPr lang="en-US" sz="12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dirty="0">
                          <a:latin typeface="TimesNewRoman"/>
                          <a:ea typeface="MS Mincho"/>
                          <a:cs typeface="TimesNewRoman"/>
                        </a:rPr>
                        <a:t>0</a:t>
                      </a:r>
                      <a:endParaRPr lang="en-US" sz="1200" dirty="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latin typeface="TimesNewRoman"/>
                          <a:ea typeface="MS Mincho"/>
                          <a:cs typeface="TimesNewRoman"/>
                        </a:rPr>
                        <a:t>classic</a:t>
                      </a:r>
                      <a:endParaRPr lang="en-US" sz="12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r>
              <a:tr h="158115">
                <a:tc>
                  <a:txBody>
                    <a:bodyPr/>
                    <a:lstStyle/>
                    <a:p>
                      <a:pPr marL="0" marR="0" algn="ctr">
                        <a:spcBef>
                          <a:spcPts val="0"/>
                        </a:spcBef>
                        <a:spcAft>
                          <a:spcPts val="0"/>
                        </a:spcAft>
                      </a:pPr>
                      <a:r>
                        <a:rPr lang="en-US" sz="1200" dirty="0">
                          <a:latin typeface="TimesNewRoman"/>
                          <a:ea typeface="MS Mincho"/>
                          <a:cs typeface="TimesNewRoman"/>
                        </a:rPr>
                        <a:t>2</a:t>
                      </a:r>
                      <a:endParaRPr lang="en-US" sz="1200" dirty="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30</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-1</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classic</a:t>
                      </a:r>
                      <a:endParaRPr lang="en-US" sz="12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67005">
                <a:tc>
                  <a:txBody>
                    <a:bodyPr/>
                    <a:lstStyle/>
                    <a:p>
                      <a:pPr marL="0" marR="0" algn="ctr">
                        <a:spcBef>
                          <a:spcPts val="0"/>
                        </a:spcBef>
                        <a:spcAft>
                          <a:spcPts val="0"/>
                        </a:spcAft>
                      </a:pPr>
                      <a:r>
                        <a:rPr lang="en-US" sz="1200" dirty="0">
                          <a:latin typeface="TimesNewRoman"/>
                          <a:ea typeface="MS Mincho"/>
                          <a:cs typeface="TimesNewRoman"/>
                        </a:rPr>
                        <a:t>3</a:t>
                      </a:r>
                      <a:endParaRPr lang="en-US" sz="1200" dirty="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200" dirty="0">
                          <a:latin typeface="TimesNewRoman"/>
                          <a:ea typeface="MS Mincho"/>
                          <a:cs typeface="TimesNewRoman"/>
                        </a:rPr>
                        <a:t>70</a:t>
                      </a:r>
                      <a:endParaRPr lang="en-US" sz="1200" dirty="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-2</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classic</a:t>
                      </a:r>
                      <a:endParaRPr lang="en-US" sz="12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58115">
                <a:tc>
                  <a:txBody>
                    <a:bodyPr/>
                    <a:lstStyle/>
                    <a:p>
                      <a:pPr marL="0" marR="0" algn="ctr">
                        <a:spcBef>
                          <a:spcPts val="0"/>
                        </a:spcBef>
                        <a:spcAft>
                          <a:spcPts val="0"/>
                        </a:spcAft>
                      </a:pPr>
                      <a:r>
                        <a:rPr lang="en-US" sz="1200">
                          <a:latin typeface="TimesNewRoman"/>
                          <a:ea typeface="MS Mincho"/>
                          <a:cs typeface="TimesNewRoman"/>
                        </a:rPr>
                        <a:t>4</a:t>
                      </a:r>
                      <a:endParaRPr lang="en-US" sz="12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200" dirty="0">
                          <a:latin typeface="TimesNewRoman"/>
                          <a:ea typeface="MS Mincho"/>
                          <a:cs typeface="TimesNewRoman"/>
                        </a:rPr>
                        <a:t>80</a:t>
                      </a:r>
                      <a:endParaRPr lang="en-US" sz="1200" dirty="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dirty="0">
                          <a:latin typeface="TimesNewRoman"/>
                          <a:ea typeface="MS Mincho"/>
                          <a:cs typeface="TimesNewRoman"/>
                        </a:rPr>
                        <a:t>-3</a:t>
                      </a:r>
                      <a:endParaRPr lang="en-US" sz="1200" dirty="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dirty="0">
                          <a:latin typeface="TimesNewRoman"/>
                          <a:ea typeface="MS Mincho"/>
                          <a:cs typeface="TimesNewRoman"/>
                        </a:rPr>
                        <a:t>classic</a:t>
                      </a:r>
                      <a:endParaRPr lang="en-US" sz="1200" dirty="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58115">
                <a:tc>
                  <a:txBody>
                    <a:bodyPr/>
                    <a:lstStyle/>
                    <a:p>
                      <a:pPr marL="0" marR="0" algn="ctr">
                        <a:spcBef>
                          <a:spcPts val="0"/>
                        </a:spcBef>
                        <a:spcAft>
                          <a:spcPts val="0"/>
                        </a:spcAft>
                      </a:pPr>
                      <a:r>
                        <a:rPr lang="en-US" sz="1200">
                          <a:latin typeface="TimesNewRoman"/>
                          <a:ea typeface="MS Mincho"/>
                          <a:cs typeface="TimesNewRoman"/>
                        </a:rPr>
                        <a:t>5</a:t>
                      </a:r>
                      <a:endParaRPr lang="en-US" sz="12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200" dirty="0">
                          <a:latin typeface="TimesNewRoman"/>
                          <a:ea typeface="MS Mincho"/>
                          <a:cs typeface="TimesNewRoman"/>
                        </a:rPr>
                        <a:t>110</a:t>
                      </a:r>
                      <a:endParaRPr lang="en-US" sz="1200" dirty="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-8</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classic</a:t>
                      </a:r>
                      <a:endParaRPr lang="en-US" sz="12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67005">
                <a:tc>
                  <a:txBody>
                    <a:bodyPr/>
                    <a:lstStyle/>
                    <a:p>
                      <a:pPr marL="0" marR="0" algn="ctr">
                        <a:spcBef>
                          <a:spcPts val="0"/>
                        </a:spcBef>
                        <a:spcAft>
                          <a:spcPts val="0"/>
                        </a:spcAft>
                      </a:pPr>
                      <a:r>
                        <a:rPr lang="en-US" sz="1200">
                          <a:latin typeface="TimesNewRoman"/>
                          <a:ea typeface="MS Mincho"/>
                          <a:cs typeface="TimesNewRoman"/>
                        </a:rPr>
                        <a:t>6</a:t>
                      </a:r>
                      <a:endParaRPr lang="en-US" sz="12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200" dirty="0">
                          <a:latin typeface="TimesNewRoman"/>
                          <a:ea typeface="MS Mincho"/>
                          <a:cs typeface="TimesNewRoman"/>
                        </a:rPr>
                        <a:t>190</a:t>
                      </a:r>
                      <a:endParaRPr lang="en-US" sz="1200" dirty="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dirty="0">
                          <a:latin typeface="TimesNewRoman"/>
                          <a:ea typeface="MS Mincho"/>
                          <a:cs typeface="TimesNewRoman"/>
                        </a:rPr>
                        <a:t>-17.2</a:t>
                      </a:r>
                      <a:endParaRPr lang="en-US" sz="1200" dirty="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dirty="0">
                          <a:latin typeface="TimesNewRoman"/>
                          <a:ea typeface="MS Mincho"/>
                          <a:cs typeface="TimesNewRoman"/>
                        </a:rPr>
                        <a:t>classic</a:t>
                      </a:r>
                      <a:endParaRPr lang="en-US" sz="1200" dirty="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67005">
                <a:tc>
                  <a:txBody>
                    <a:bodyPr/>
                    <a:lstStyle/>
                    <a:p>
                      <a:pPr marL="0" marR="0" algn="ctr">
                        <a:spcBef>
                          <a:spcPts val="0"/>
                        </a:spcBef>
                        <a:spcAft>
                          <a:spcPts val="0"/>
                        </a:spcAft>
                      </a:pPr>
                      <a:r>
                        <a:rPr lang="en-US" sz="1200">
                          <a:latin typeface="TimesNewRoman"/>
                          <a:ea typeface="MS Mincho"/>
                          <a:cs typeface="TimesNewRoman"/>
                        </a:rPr>
                        <a:t>7</a:t>
                      </a:r>
                      <a:endParaRPr lang="en-US" sz="12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NewRoman"/>
                          <a:ea typeface="MS Mincho"/>
                          <a:cs typeface="TimesNewRoman"/>
                        </a:rPr>
                        <a:t>410</a:t>
                      </a:r>
                      <a:endParaRPr lang="en-US" sz="1200">
                        <a:latin typeface="Times New Roman"/>
                        <a:ea typeface="Arial Unicode MS"/>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NewRoman"/>
                          <a:ea typeface="MS Mincho"/>
                          <a:cs typeface="TimesNewRoman"/>
                        </a:rPr>
                        <a:t>-20.8</a:t>
                      </a:r>
                      <a:endParaRPr lang="en-US" sz="1200">
                        <a:latin typeface="Times New Roman"/>
                        <a:ea typeface="Arial Unicode MS"/>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NewRoman"/>
                          <a:ea typeface="MS Mincho"/>
                          <a:cs typeface="TimesNewRoman"/>
                        </a:rPr>
                        <a:t>classic</a:t>
                      </a:r>
                      <a:endParaRPr lang="en-US" sz="1200" dirty="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nvGraphicFramePr>
        <p:xfrm>
          <a:off x="1676401" y="4495800"/>
          <a:ext cx="6095998" cy="1828800"/>
        </p:xfrm>
        <a:graphic>
          <a:graphicData uri="http://schemas.openxmlformats.org/drawingml/2006/table">
            <a:tbl>
              <a:tblPr/>
              <a:tblGrid>
                <a:gridCol w="840827"/>
                <a:gridCol w="1801773"/>
                <a:gridCol w="1801773"/>
                <a:gridCol w="1651625"/>
              </a:tblGrid>
              <a:tr h="158115">
                <a:tc>
                  <a:txBody>
                    <a:bodyPr/>
                    <a:lstStyle/>
                    <a:p>
                      <a:pPr marL="0" marR="0" algn="ctr">
                        <a:spcBef>
                          <a:spcPts val="0"/>
                        </a:spcBef>
                        <a:spcAft>
                          <a:spcPts val="0"/>
                        </a:spcAft>
                      </a:pPr>
                      <a:r>
                        <a:rPr lang="en-US" sz="1200" dirty="0">
                          <a:latin typeface="TimesNewRoman"/>
                          <a:ea typeface="MS Mincho"/>
                          <a:cs typeface="TimesNewRoman"/>
                        </a:rPr>
                        <a:t>Tap</a:t>
                      </a:r>
                      <a:endParaRPr lang="en-US" sz="1200" dirty="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NewRoman"/>
                          <a:ea typeface="MS Mincho"/>
                          <a:cs typeface="TimesNewRoman"/>
                        </a:rPr>
                        <a:t>Relative delay (ns)</a:t>
                      </a:r>
                      <a:endParaRPr lang="en-US" sz="12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NewRoman"/>
                          <a:ea typeface="MS Mincho"/>
                          <a:cs typeface="TimesNewRoman"/>
                        </a:rPr>
                        <a:t>Average power (dB)</a:t>
                      </a:r>
                      <a:endParaRPr lang="en-US" sz="12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NewRoman"/>
                          <a:ea typeface="MS Mincho"/>
                          <a:cs typeface="TimesNewRoman"/>
                        </a:rPr>
                        <a:t>Doppler spectrum</a:t>
                      </a:r>
                      <a:endParaRPr lang="en-US" sz="12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58115">
                <a:tc>
                  <a:txBody>
                    <a:bodyPr/>
                    <a:lstStyle/>
                    <a:p>
                      <a:pPr marL="0" marR="0" algn="ctr">
                        <a:spcBef>
                          <a:spcPts val="0"/>
                        </a:spcBef>
                        <a:spcAft>
                          <a:spcPts val="0"/>
                        </a:spcAft>
                      </a:pPr>
                      <a:r>
                        <a:rPr lang="en-US" sz="1200">
                          <a:latin typeface="TimesNewRoman"/>
                          <a:ea typeface="MS Mincho"/>
                          <a:cs typeface="TimesNewRoman"/>
                        </a:rPr>
                        <a:t>1</a:t>
                      </a:r>
                      <a:endParaRPr lang="en-US" sz="12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latin typeface="TimesNewRoman"/>
                          <a:ea typeface="MS Mincho"/>
                          <a:cs typeface="TimesNewRoman"/>
                        </a:rPr>
                        <a:t>0</a:t>
                      </a:r>
                      <a:endParaRPr lang="en-US" sz="12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latin typeface="TimesNewRoman"/>
                          <a:ea typeface="MS Mincho"/>
                          <a:cs typeface="TimesNewRoman"/>
                        </a:rPr>
                        <a:t>-1</a:t>
                      </a:r>
                      <a:endParaRPr lang="en-US" sz="12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latin typeface="TimesNewRoman"/>
                          <a:ea typeface="MS Mincho"/>
                          <a:cs typeface="TimesNewRoman"/>
                        </a:rPr>
                        <a:t>classic</a:t>
                      </a:r>
                      <a:endParaRPr lang="en-US" sz="12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r>
              <a:tr h="158115">
                <a:tc>
                  <a:txBody>
                    <a:bodyPr/>
                    <a:lstStyle/>
                    <a:p>
                      <a:pPr marL="0" marR="0" algn="ctr">
                        <a:spcBef>
                          <a:spcPts val="0"/>
                        </a:spcBef>
                        <a:spcAft>
                          <a:spcPts val="0"/>
                        </a:spcAft>
                      </a:pPr>
                      <a:r>
                        <a:rPr lang="en-US" sz="1200">
                          <a:latin typeface="TimesNewRoman"/>
                          <a:ea typeface="MS Mincho"/>
                          <a:cs typeface="TimesNewRoman"/>
                        </a:rPr>
                        <a:t>2</a:t>
                      </a:r>
                      <a:endParaRPr lang="en-US" sz="12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50</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-1</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classic</a:t>
                      </a:r>
                      <a:endParaRPr lang="en-US" sz="12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67005">
                <a:tc>
                  <a:txBody>
                    <a:bodyPr/>
                    <a:lstStyle/>
                    <a:p>
                      <a:pPr marL="0" marR="0" algn="ctr">
                        <a:spcBef>
                          <a:spcPts val="0"/>
                        </a:spcBef>
                        <a:spcAft>
                          <a:spcPts val="0"/>
                        </a:spcAft>
                      </a:pPr>
                      <a:r>
                        <a:rPr lang="en-US" sz="1200">
                          <a:latin typeface="TimesNewRoman"/>
                          <a:ea typeface="MS Mincho"/>
                          <a:cs typeface="TimesNewRoman"/>
                        </a:rPr>
                        <a:t>3</a:t>
                      </a:r>
                      <a:endParaRPr lang="en-US" sz="12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200" dirty="0">
                          <a:latin typeface="TimesNewRoman"/>
                          <a:ea typeface="MS Mincho"/>
                          <a:cs typeface="TimesNewRoman"/>
                        </a:rPr>
                        <a:t>120</a:t>
                      </a:r>
                      <a:endParaRPr lang="en-US" sz="1200" dirty="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-1</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dirty="0">
                          <a:latin typeface="TimesNewRoman"/>
                          <a:ea typeface="MS Mincho"/>
                          <a:cs typeface="TimesNewRoman"/>
                        </a:rPr>
                        <a:t>classic</a:t>
                      </a:r>
                      <a:endParaRPr lang="en-US" sz="1200" dirty="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58115">
                <a:tc>
                  <a:txBody>
                    <a:bodyPr/>
                    <a:lstStyle/>
                    <a:p>
                      <a:pPr marL="0" marR="0" algn="ctr">
                        <a:spcBef>
                          <a:spcPts val="0"/>
                        </a:spcBef>
                        <a:spcAft>
                          <a:spcPts val="0"/>
                        </a:spcAft>
                      </a:pPr>
                      <a:r>
                        <a:rPr lang="en-US" sz="1200">
                          <a:latin typeface="TimesNewRoman"/>
                          <a:ea typeface="MS Mincho"/>
                          <a:cs typeface="TimesNewRoman"/>
                        </a:rPr>
                        <a:t>4</a:t>
                      </a:r>
                      <a:endParaRPr lang="en-US" sz="12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200</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0</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classic</a:t>
                      </a:r>
                      <a:endParaRPr lang="en-US" sz="12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58115">
                <a:tc>
                  <a:txBody>
                    <a:bodyPr/>
                    <a:lstStyle/>
                    <a:p>
                      <a:pPr marL="0" marR="0" algn="ctr">
                        <a:spcBef>
                          <a:spcPts val="0"/>
                        </a:spcBef>
                        <a:spcAft>
                          <a:spcPts val="0"/>
                        </a:spcAft>
                      </a:pPr>
                      <a:r>
                        <a:rPr lang="en-US" sz="1200">
                          <a:latin typeface="TimesNewRoman"/>
                          <a:ea typeface="MS Mincho"/>
                          <a:cs typeface="TimesNewRoman"/>
                        </a:rPr>
                        <a:t>5</a:t>
                      </a:r>
                      <a:endParaRPr lang="en-US" sz="12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230</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0</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classic</a:t>
                      </a:r>
                      <a:endParaRPr lang="en-US" sz="12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67005">
                <a:tc>
                  <a:txBody>
                    <a:bodyPr/>
                    <a:lstStyle/>
                    <a:p>
                      <a:pPr marL="0" marR="0" algn="ctr">
                        <a:spcBef>
                          <a:spcPts val="0"/>
                        </a:spcBef>
                        <a:spcAft>
                          <a:spcPts val="0"/>
                        </a:spcAft>
                      </a:pPr>
                      <a:r>
                        <a:rPr lang="en-US" sz="1200">
                          <a:latin typeface="TimesNewRoman"/>
                          <a:ea typeface="MS Mincho"/>
                          <a:cs typeface="TimesNewRoman"/>
                        </a:rPr>
                        <a:t>6</a:t>
                      </a:r>
                      <a:endParaRPr lang="en-US" sz="12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500</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dirty="0">
                          <a:latin typeface="TimesNewRoman"/>
                          <a:ea typeface="MS Mincho"/>
                          <a:cs typeface="TimesNewRoman"/>
                        </a:rPr>
                        <a:t>0</a:t>
                      </a:r>
                      <a:endParaRPr lang="en-US" sz="1200" dirty="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classic</a:t>
                      </a:r>
                      <a:endParaRPr lang="en-US" sz="12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67005">
                <a:tc>
                  <a:txBody>
                    <a:bodyPr/>
                    <a:lstStyle/>
                    <a:p>
                      <a:pPr marL="0" marR="0" algn="ctr">
                        <a:spcBef>
                          <a:spcPts val="0"/>
                        </a:spcBef>
                        <a:spcAft>
                          <a:spcPts val="0"/>
                        </a:spcAft>
                      </a:pPr>
                      <a:r>
                        <a:rPr lang="en-US" sz="1200">
                          <a:latin typeface="TimesNewRoman"/>
                          <a:ea typeface="MS Mincho"/>
                          <a:cs typeface="TimesNewRoman"/>
                        </a:rPr>
                        <a:t>7</a:t>
                      </a:r>
                      <a:endParaRPr lang="en-US" sz="12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1600</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-3</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classic</a:t>
                      </a:r>
                      <a:endParaRPr lang="en-US" sz="12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67005">
                <a:tc>
                  <a:txBody>
                    <a:bodyPr/>
                    <a:lstStyle/>
                    <a:p>
                      <a:pPr marL="0" marR="0" algn="ctr">
                        <a:spcBef>
                          <a:spcPts val="0"/>
                        </a:spcBef>
                        <a:spcAft>
                          <a:spcPts val="0"/>
                        </a:spcAft>
                      </a:pPr>
                      <a:r>
                        <a:rPr lang="en-US" sz="1200">
                          <a:latin typeface="TimesNewRoman"/>
                          <a:ea typeface="MS Mincho"/>
                          <a:cs typeface="TimesNewRoman"/>
                        </a:rPr>
                        <a:t>8</a:t>
                      </a:r>
                      <a:endParaRPr lang="en-US" sz="12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2300</a:t>
                      </a:r>
                      <a:endParaRPr lang="en-US" sz="12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dirty="0">
                          <a:latin typeface="TimesNewRoman"/>
                          <a:ea typeface="MS Mincho"/>
                          <a:cs typeface="TimesNewRoman"/>
                        </a:rPr>
                        <a:t>-5</a:t>
                      </a:r>
                      <a:endParaRPr lang="en-US" sz="1200" dirty="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200">
                          <a:latin typeface="TimesNewRoman"/>
                          <a:ea typeface="MS Mincho"/>
                          <a:cs typeface="TimesNewRoman"/>
                        </a:rPr>
                        <a:t>classic</a:t>
                      </a:r>
                      <a:endParaRPr lang="en-US" sz="12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67005">
                <a:tc>
                  <a:txBody>
                    <a:bodyPr/>
                    <a:lstStyle/>
                    <a:p>
                      <a:pPr marL="0" marR="0" algn="ctr">
                        <a:spcBef>
                          <a:spcPts val="0"/>
                        </a:spcBef>
                        <a:spcAft>
                          <a:spcPts val="0"/>
                        </a:spcAft>
                      </a:pPr>
                      <a:r>
                        <a:rPr lang="en-US" sz="1200">
                          <a:latin typeface="TimesNewRoman"/>
                          <a:ea typeface="MS Mincho"/>
                          <a:cs typeface="TimesNewRoman"/>
                        </a:rPr>
                        <a:t>9</a:t>
                      </a:r>
                      <a:endParaRPr lang="en-US" sz="12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NewRoman"/>
                          <a:ea typeface="MS Mincho"/>
                          <a:cs typeface="TimesNewRoman"/>
                        </a:rPr>
                        <a:t>5000</a:t>
                      </a:r>
                      <a:endParaRPr lang="en-US" sz="1200" dirty="0">
                        <a:latin typeface="Times New Roman"/>
                        <a:ea typeface="Arial Unicode MS"/>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NewRoman"/>
                          <a:ea typeface="MS Mincho"/>
                          <a:cs typeface="TimesNewRoman"/>
                        </a:rPr>
                        <a:t>-7</a:t>
                      </a:r>
                      <a:endParaRPr lang="en-US" sz="1200">
                        <a:latin typeface="Times New Roman"/>
                        <a:ea typeface="Arial Unicode MS"/>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NewRoman"/>
                          <a:ea typeface="MS Mincho"/>
                          <a:cs typeface="TimesNewRoman"/>
                        </a:rPr>
                        <a:t>classic</a:t>
                      </a:r>
                      <a:endParaRPr lang="en-US" sz="1200" dirty="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838200" y="2099846"/>
            <a:ext cx="4089581" cy="338554"/>
          </a:xfrm>
          <a:prstGeom prst="rect">
            <a:avLst/>
          </a:prstGeom>
          <a:noFill/>
        </p:spPr>
        <p:txBody>
          <a:bodyPr wrap="none" rtlCol="0">
            <a:spAutoFit/>
          </a:bodyPr>
          <a:lstStyle/>
          <a:p>
            <a:r>
              <a:rPr lang="en-US" sz="1600" dirty="0" smtClean="0"/>
              <a:t>Extended ITU outdoor to indoor and pedestrian</a:t>
            </a:r>
            <a:endParaRPr lang="en-US" sz="1600" dirty="0"/>
          </a:p>
        </p:txBody>
      </p:sp>
      <p:sp>
        <p:nvSpPr>
          <p:cNvPr id="8" name="TextBox 7"/>
          <p:cNvSpPr txBox="1"/>
          <p:nvPr/>
        </p:nvSpPr>
        <p:spPr>
          <a:xfrm>
            <a:off x="838200" y="4004846"/>
            <a:ext cx="2579168" cy="338554"/>
          </a:xfrm>
          <a:prstGeom prst="rect">
            <a:avLst/>
          </a:prstGeom>
          <a:noFill/>
        </p:spPr>
        <p:txBody>
          <a:bodyPr wrap="none" rtlCol="0">
            <a:spAutoFit/>
          </a:bodyPr>
          <a:lstStyle/>
          <a:p>
            <a:r>
              <a:rPr lang="en-US" sz="1600" dirty="0" smtClean="0"/>
              <a:t>Extended ITU Typical Urban</a:t>
            </a:r>
            <a:endParaRPr lang="en-US" sz="1600" dirty="0"/>
          </a:p>
        </p:txBody>
      </p:sp>
      <p:sp>
        <p:nvSpPr>
          <p:cNvPr id="9" name="Date Placeholder 8"/>
          <p:cNvSpPr>
            <a:spLocks noGrp="1"/>
          </p:cNvSpPr>
          <p:nvPr>
            <p:ph type="dt" sz="half" idx="10"/>
          </p:nvPr>
        </p:nvSpPr>
        <p:spPr/>
        <p:txBody>
          <a:bodyPr/>
          <a:lstStyle/>
          <a:p>
            <a:r>
              <a:rPr lang="en-US" altLang="zh-CN" smtClean="0"/>
              <a:t>March  2013</a:t>
            </a:r>
            <a:endParaRPr lang="en-US"/>
          </a:p>
        </p:txBody>
      </p:sp>
      <p:sp>
        <p:nvSpPr>
          <p:cNvPr id="10" name="Slide Number Placeholder 9"/>
          <p:cNvSpPr>
            <a:spLocks noGrp="1"/>
          </p:cNvSpPr>
          <p:nvPr>
            <p:ph type="sldNum" sz="quarter" idx="12"/>
          </p:nvPr>
        </p:nvSpPr>
        <p:spPr/>
        <p:txBody>
          <a:bodyPr/>
          <a:lstStyle/>
          <a:p>
            <a:r>
              <a:rPr lang="en-US" smtClean="0"/>
              <a:t>Slide </a:t>
            </a:r>
            <a:fld id="{3D7B28C0-BB67-4036-BA37-A1CE406089FA}"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dirty="0" smtClean="0"/>
              <a:t>Summary</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latin typeface="+mj-lt"/>
              </a:rPr>
              <a:t>Path loss Models</a:t>
            </a:r>
          </a:p>
          <a:p>
            <a:pPr lvl="1"/>
            <a:r>
              <a:rPr lang="en-US" dirty="0" smtClean="0">
                <a:latin typeface="+mj-lt"/>
              </a:rPr>
              <a:t> Short Range Outdoor/Indoor</a:t>
            </a:r>
          </a:p>
          <a:p>
            <a:pPr lvl="1"/>
            <a:r>
              <a:rPr lang="en-US" dirty="0" smtClean="0">
                <a:latin typeface="+mj-lt"/>
              </a:rPr>
              <a:t> LOS/NLOS</a:t>
            </a:r>
          </a:p>
          <a:p>
            <a:pPr lvl="1"/>
            <a:r>
              <a:rPr lang="en-US" dirty="0" smtClean="0">
                <a:latin typeface="+mj-lt"/>
              </a:rPr>
              <a:t>900 MHz and 2.4 GHz</a:t>
            </a:r>
          </a:p>
          <a:p>
            <a:r>
              <a:rPr lang="en-US" dirty="0" smtClean="0">
                <a:latin typeface="+mj-lt"/>
              </a:rPr>
              <a:t>Small Scale Fading Models</a:t>
            </a:r>
            <a:endParaRPr lang="en-US" dirty="0" smtClean="0">
              <a:latin typeface="+mj-lt"/>
            </a:endParaRPr>
          </a:p>
          <a:p>
            <a:pPr lvl="1"/>
            <a:r>
              <a:rPr lang="en-US" dirty="0" smtClean="0">
                <a:latin typeface="+mj-lt"/>
              </a:rPr>
              <a:t>Basic Approach to identify suitable PDPs</a:t>
            </a:r>
          </a:p>
          <a:p>
            <a:pPr lvl="1"/>
            <a:r>
              <a:rPr lang="en-US" dirty="0" smtClean="0">
                <a:latin typeface="+mj-lt"/>
              </a:rPr>
              <a:t>Few </a:t>
            </a:r>
            <a:r>
              <a:rPr lang="en-US" dirty="0" smtClean="0">
                <a:latin typeface="+mj-lt"/>
              </a:rPr>
              <a:t>channel models are suggested</a:t>
            </a:r>
            <a:endParaRPr lang="en-US" dirty="0" smtClean="0">
              <a:latin typeface="+mj-lt"/>
            </a:endParaRPr>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7620000" cy="1143000"/>
          </a:xfrm>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pPr>
              <a:buNone/>
            </a:pPr>
            <a:r>
              <a:rPr lang="en-US" sz="1600" dirty="0" smtClean="0">
                <a:latin typeface="+mj-lt"/>
              </a:rPr>
              <a:t>1.     ITU-R P.1411-6 “Propagation methods for the planning of short range outdoor </a:t>
            </a:r>
            <a:r>
              <a:rPr lang="en-US" sz="1600" dirty="0" err="1" smtClean="0">
                <a:latin typeface="+mj-lt"/>
              </a:rPr>
              <a:t>radiocommunication</a:t>
            </a:r>
            <a:r>
              <a:rPr lang="en-US" sz="1600" dirty="0" smtClean="0">
                <a:latin typeface="+mj-lt"/>
              </a:rPr>
              <a:t> systems and radio local area networks in the frequency  range 300 MHz  to  100 GHz” 02/2012</a:t>
            </a:r>
          </a:p>
          <a:p>
            <a:pPr>
              <a:buAutoNum type="arabicPeriod" startAt="2"/>
            </a:pPr>
            <a:r>
              <a:rPr lang="en-US" sz="1600" dirty="0" smtClean="0">
                <a:latin typeface="+mj-lt"/>
              </a:rPr>
              <a:t>ITU-R P.1238-7 “Propagation data and prediction methods for the planning of indoor </a:t>
            </a:r>
            <a:r>
              <a:rPr lang="en-US" sz="1600" dirty="0" err="1" smtClean="0">
                <a:latin typeface="+mj-lt"/>
              </a:rPr>
              <a:t>radiocommunication</a:t>
            </a:r>
            <a:r>
              <a:rPr lang="en-US" sz="1600" dirty="0" smtClean="0">
                <a:latin typeface="+mj-lt"/>
              </a:rPr>
              <a:t> systems and radio local area networks in the frequency range 900 MHz to 100 GHz” 02/2012</a:t>
            </a:r>
          </a:p>
          <a:p>
            <a:pPr>
              <a:buAutoNum type="arabicPeriod" startAt="2"/>
            </a:pPr>
            <a:r>
              <a:rPr lang="en-US" sz="1600" dirty="0" smtClean="0">
                <a:latin typeface="+mj-lt"/>
              </a:rPr>
              <a:t>Marco Hernandez et al, “</a:t>
            </a:r>
            <a:r>
              <a:rPr lang="fr-FR" sz="1600" dirty="0" smtClean="0">
                <a:latin typeface="+mj-lt"/>
              </a:rPr>
              <a:t>Channel </a:t>
            </a:r>
            <a:r>
              <a:rPr lang="en-US" sz="1600" dirty="0" smtClean="0">
                <a:latin typeface="+mj-lt"/>
              </a:rPr>
              <a:t>models</a:t>
            </a:r>
            <a:r>
              <a:rPr lang="fr-FR" sz="1600" dirty="0" smtClean="0">
                <a:latin typeface="+mj-lt"/>
              </a:rPr>
              <a:t> for TG8</a:t>
            </a:r>
            <a:r>
              <a:rPr lang="en-US" sz="1600" dirty="0" smtClean="0">
                <a:latin typeface="+mj-lt"/>
              </a:rPr>
              <a:t>” IEEE P802.15 Working Group for Wireless Personal Area Networks (WPANs), Sept 2012</a:t>
            </a:r>
          </a:p>
          <a:p>
            <a:pPr>
              <a:buAutoNum type="arabicPeriod" startAt="2"/>
            </a:pPr>
            <a:r>
              <a:rPr lang="en-US" sz="1600" dirty="0" smtClean="0">
                <a:latin typeface="+mj-lt"/>
              </a:rPr>
              <a:t>Seidel  P and </a:t>
            </a:r>
            <a:r>
              <a:rPr lang="en-US" sz="1600" dirty="0" err="1" smtClean="0">
                <a:latin typeface="+mj-lt"/>
              </a:rPr>
              <a:t>Rappaport</a:t>
            </a:r>
            <a:r>
              <a:rPr lang="en-US" sz="1600" dirty="0" smtClean="0">
                <a:latin typeface="+mj-lt"/>
              </a:rPr>
              <a:t> T.S, “914 MHz Path Loss Prediction Models for Indoor Wireless Communications in Multi-floored Buildings” IEEE Transactions on Antennas and Propagation, vol. 40, no. 2, Feb. 1992</a:t>
            </a:r>
          </a:p>
          <a:p>
            <a:pPr>
              <a:buFont typeface="Arial" pitchFamily="34" charset="0"/>
              <a:buAutoNum type="arabicPeriod" startAt="2"/>
            </a:pPr>
            <a:r>
              <a:rPr lang="en-US" sz="1600" dirty="0" err="1" smtClean="0">
                <a:latin typeface="+mj-lt"/>
              </a:rPr>
              <a:t>Chunhui</a:t>
            </a:r>
            <a:r>
              <a:rPr lang="en-US" sz="1600" dirty="0" smtClean="0">
                <a:latin typeface="+mj-lt"/>
              </a:rPr>
              <a:t> (Allan) Zhu , Betty Zhao, </a:t>
            </a:r>
            <a:r>
              <a:rPr lang="en-US" sz="1600" dirty="0" err="1" smtClean="0">
                <a:latin typeface="+mj-lt"/>
              </a:rPr>
              <a:t>Hou</a:t>
            </a:r>
            <a:r>
              <a:rPr lang="en-US" sz="1600" dirty="0" smtClean="0">
                <a:latin typeface="+mj-lt"/>
              </a:rPr>
              <a:t>-Cheng Tang  “Applications of ULP Wireless Sensors” ” IEEE P802.15 Working Group for Wireless Personal Area Networks (WPANs), May 2012</a:t>
            </a:r>
          </a:p>
          <a:p>
            <a:pPr>
              <a:buAutoNum type="arabicPeriod" startAt="2"/>
            </a:pPr>
            <a:endParaRPr lang="en-US" sz="1600" dirty="0" smtClean="0">
              <a:latin typeface="+mj-lt"/>
            </a:endParaRPr>
          </a:p>
          <a:p>
            <a:pPr>
              <a:buNone/>
            </a:pPr>
            <a:endParaRPr lang="en-US" sz="1600" dirty="0">
              <a:latin typeface="+mj-lt"/>
            </a:endParaRPr>
          </a:p>
        </p:txBody>
      </p:sp>
      <p:sp>
        <p:nvSpPr>
          <p:cNvPr id="4" name="Date Placeholder 3"/>
          <p:cNvSpPr>
            <a:spLocks noGrp="1"/>
          </p:cNvSpPr>
          <p:nvPr>
            <p:ph type="dt" sz="half" idx="10"/>
          </p:nvPr>
        </p:nvSpPr>
        <p:spPr/>
        <p:txBody>
          <a:bodyPr/>
          <a:lstStyle/>
          <a:p>
            <a:r>
              <a:rPr lang="en-US" altLang="zh-CN" smtClean="0"/>
              <a:t>March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34</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143000"/>
          </a:xfrm>
        </p:spPr>
        <p:txBody>
          <a:bodyPr>
            <a:normAutofit/>
          </a:bodyPr>
          <a:lstStyle/>
          <a:p>
            <a:r>
              <a:rPr lang="en-US" dirty="0" smtClean="0"/>
              <a:t>Considerations from Application Scenarios</a:t>
            </a:r>
            <a:endParaRPr lang="en-US" dirty="0"/>
          </a:p>
        </p:txBody>
      </p:sp>
      <p:graphicFrame>
        <p:nvGraphicFramePr>
          <p:cNvPr id="4" name="Table 3"/>
          <p:cNvGraphicFramePr>
            <a:graphicFrameLocks noGrp="1"/>
          </p:cNvGraphicFramePr>
          <p:nvPr/>
        </p:nvGraphicFramePr>
        <p:xfrm>
          <a:off x="457200" y="1320800"/>
          <a:ext cx="8305800" cy="4927600"/>
        </p:xfrm>
        <a:graphic>
          <a:graphicData uri="http://schemas.openxmlformats.org/drawingml/2006/table">
            <a:tbl>
              <a:tblPr firstRow="1" bandRow="1">
                <a:tableStyleId>{5C22544A-7EE6-4342-B048-85BDC9FD1C3A}</a:tableStyleId>
              </a:tblPr>
              <a:tblGrid>
                <a:gridCol w="444954"/>
                <a:gridCol w="1409019"/>
                <a:gridCol w="815748"/>
                <a:gridCol w="889907"/>
                <a:gridCol w="631371"/>
                <a:gridCol w="762000"/>
                <a:gridCol w="1066800"/>
                <a:gridCol w="1066800"/>
                <a:gridCol w="1219201"/>
              </a:tblGrid>
              <a:tr h="370840">
                <a:tc>
                  <a:txBody>
                    <a:bodyPr/>
                    <a:lstStyle/>
                    <a:p>
                      <a:r>
                        <a:rPr lang="en-US" sz="1200" dirty="0" smtClean="0"/>
                        <a:t>No</a:t>
                      </a:r>
                      <a:endParaRPr lang="en-US" sz="1200" dirty="0"/>
                    </a:p>
                  </a:txBody>
                  <a:tcPr/>
                </a:tc>
                <a:tc>
                  <a:txBody>
                    <a:bodyPr/>
                    <a:lstStyle/>
                    <a:p>
                      <a:r>
                        <a:rPr lang="en-US" sz="1200" dirty="0" smtClean="0"/>
                        <a:t>Applications</a:t>
                      </a:r>
                      <a:endParaRPr lang="en-US" sz="1200" dirty="0"/>
                    </a:p>
                  </a:txBody>
                  <a:tcPr/>
                </a:tc>
                <a:tc>
                  <a:txBody>
                    <a:bodyPr/>
                    <a:lstStyle/>
                    <a:p>
                      <a:r>
                        <a:rPr lang="en-US" sz="1200" dirty="0" smtClean="0"/>
                        <a:t>Indoor</a:t>
                      </a:r>
                      <a:endParaRPr lang="en-US" sz="1200" dirty="0"/>
                    </a:p>
                  </a:txBody>
                  <a:tcPr/>
                </a:tc>
                <a:tc>
                  <a:txBody>
                    <a:bodyPr/>
                    <a:lstStyle/>
                    <a:p>
                      <a:r>
                        <a:rPr lang="en-US" sz="1200" dirty="0" smtClean="0"/>
                        <a:t>Outdoor</a:t>
                      </a:r>
                      <a:endParaRPr lang="en-US" sz="1200" dirty="0"/>
                    </a:p>
                  </a:txBody>
                  <a:tcPr/>
                </a:tc>
                <a:tc>
                  <a:txBody>
                    <a:bodyPr/>
                    <a:lstStyle/>
                    <a:p>
                      <a:r>
                        <a:rPr lang="en-US" sz="1200" dirty="0" smtClean="0"/>
                        <a:t>LOS</a:t>
                      </a:r>
                      <a:endParaRPr lang="en-US" sz="1200" dirty="0"/>
                    </a:p>
                  </a:txBody>
                  <a:tcPr/>
                </a:tc>
                <a:tc>
                  <a:txBody>
                    <a:bodyPr/>
                    <a:lstStyle/>
                    <a:p>
                      <a:r>
                        <a:rPr lang="en-US" sz="1200" dirty="0" smtClean="0"/>
                        <a:t>NLOS</a:t>
                      </a:r>
                      <a:endParaRPr lang="en-US" sz="1200" dirty="0"/>
                    </a:p>
                  </a:txBody>
                  <a:tcPr/>
                </a:tc>
                <a:tc>
                  <a:txBody>
                    <a:bodyPr/>
                    <a:lstStyle/>
                    <a:p>
                      <a:r>
                        <a:rPr lang="en-US" sz="1200" dirty="0" smtClean="0"/>
                        <a:t>Shadowing </a:t>
                      </a:r>
                      <a:endParaRPr lang="en-US" sz="1200" dirty="0"/>
                    </a:p>
                  </a:txBody>
                  <a:tcPr/>
                </a:tc>
                <a:tc>
                  <a:txBody>
                    <a:bodyPr/>
                    <a:lstStyle/>
                    <a:p>
                      <a:r>
                        <a:rPr lang="en-US" sz="1200" dirty="0" smtClean="0"/>
                        <a:t>Range</a:t>
                      </a:r>
                      <a:r>
                        <a:rPr lang="en-US" sz="1200" baseline="0" dirty="0" smtClean="0"/>
                        <a:t> (m)</a:t>
                      </a:r>
                      <a:endParaRPr lang="en-US" sz="1200" dirty="0"/>
                    </a:p>
                  </a:txBody>
                  <a:tcPr/>
                </a:tc>
                <a:tc>
                  <a:txBody>
                    <a:bodyPr/>
                    <a:lstStyle/>
                    <a:p>
                      <a:r>
                        <a:rPr lang="en-US" sz="1200" dirty="0" smtClean="0"/>
                        <a:t>Comments</a:t>
                      </a:r>
                      <a:endParaRPr lang="en-US" sz="1200" dirty="0"/>
                    </a:p>
                  </a:txBody>
                  <a:tcPr/>
                </a:tc>
              </a:tr>
              <a:tr h="370840">
                <a:tc>
                  <a:txBody>
                    <a:bodyPr/>
                    <a:lstStyle/>
                    <a:p>
                      <a:r>
                        <a:rPr lang="en-US" sz="1200" dirty="0" smtClean="0"/>
                        <a:t>1</a:t>
                      </a:r>
                      <a:endParaRPr lang="en-US" sz="1200" dirty="0"/>
                    </a:p>
                  </a:txBody>
                  <a:tcPr/>
                </a:tc>
                <a:tc>
                  <a:txBody>
                    <a:bodyPr/>
                    <a:lstStyle/>
                    <a:p>
                      <a:r>
                        <a:rPr lang="en-US" sz="1200" dirty="0" smtClean="0"/>
                        <a:t>Smart Utility</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Low</a:t>
                      </a:r>
                      <a:endParaRPr lang="en-US" sz="1200" dirty="0"/>
                    </a:p>
                  </a:txBody>
                  <a:tcPr/>
                </a:tc>
                <a:tc>
                  <a:txBody>
                    <a:bodyPr/>
                    <a:lstStyle/>
                    <a:p>
                      <a:r>
                        <a:rPr lang="en-US" sz="1200" dirty="0" smtClean="0"/>
                        <a:t>&lt; </a:t>
                      </a:r>
                      <a:r>
                        <a:rPr lang="en-US" sz="1200" baseline="0" dirty="0" smtClean="0"/>
                        <a:t>50m</a:t>
                      </a:r>
                      <a:endParaRPr lang="en-US" sz="1200" dirty="0"/>
                    </a:p>
                  </a:txBody>
                  <a:tcPr/>
                </a:tc>
                <a:tc>
                  <a:txBody>
                    <a:bodyPr/>
                    <a:lstStyle/>
                    <a:p>
                      <a:endParaRPr lang="en-US" sz="1200"/>
                    </a:p>
                  </a:txBody>
                  <a:tcPr/>
                </a:tc>
              </a:tr>
              <a:tr h="370840">
                <a:tc>
                  <a:txBody>
                    <a:bodyPr/>
                    <a:lstStyle/>
                    <a:p>
                      <a:r>
                        <a:rPr lang="en-US" sz="1200" dirty="0" smtClean="0"/>
                        <a:t>2</a:t>
                      </a:r>
                      <a:endParaRPr lang="en-US" sz="1200" dirty="0"/>
                    </a:p>
                  </a:txBody>
                  <a:tcPr/>
                </a:tc>
                <a:tc>
                  <a:txBody>
                    <a:bodyPr/>
                    <a:lstStyle/>
                    <a:p>
                      <a:r>
                        <a:rPr lang="en-US" sz="1200" dirty="0" smtClean="0"/>
                        <a:t>Building </a:t>
                      </a:r>
                    </a:p>
                    <a:p>
                      <a:r>
                        <a:rPr lang="en-US" sz="1200" dirty="0" smtClean="0"/>
                        <a:t>Automation</a:t>
                      </a:r>
                      <a:endParaRPr lang="en-US" sz="1200" dirty="0"/>
                    </a:p>
                  </a:txBody>
                  <a:tcPr/>
                </a:tc>
                <a:tc>
                  <a:txBody>
                    <a:bodyPr/>
                    <a:lstStyle/>
                    <a:p>
                      <a:pPr marL="0" algn="l" defTabSz="914400" rtl="0" eaLnBrk="1" latinLnBrk="0" hangingPunct="1"/>
                      <a:r>
                        <a:rPr lang="en-US" sz="1200" kern="1200" dirty="0" smtClean="0">
                          <a:solidFill>
                            <a:schemeClr val="dk1"/>
                          </a:solidFill>
                          <a:latin typeface="+mn-lt"/>
                          <a:ea typeface="+mn-ea"/>
                          <a:cs typeface="+mn-cs"/>
                        </a:rPr>
                        <a:t>Yes</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200" kern="1200" dirty="0" smtClean="0">
                          <a:solidFill>
                            <a:schemeClr val="dk1"/>
                          </a:solidFill>
                          <a:latin typeface="+mn-lt"/>
                          <a:ea typeface="+mn-ea"/>
                          <a:cs typeface="+mn-cs"/>
                        </a:rPr>
                        <a:t>No</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200" kern="1200" dirty="0" smtClean="0">
                          <a:solidFill>
                            <a:schemeClr val="dk1"/>
                          </a:solidFill>
                          <a:latin typeface="+mn-lt"/>
                          <a:ea typeface="+mn-ea"/>
                          <a:cs typeface="+mn-cs"/>
                        </a:rPr>
                        <a:t>Yes</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200" kern="1200" dirty="0" smtClean="0">
                          <a:solidFill>
                            <a:schemeClr val="dk1"/>
                          </a:solidFill>
                          <a:latin typeface="+mn-lt"/>
                          <a:ea typeface="+mn-ea"/>
                          <a:cs typeface="+mn-cs"/>
                        </a:rPr>
                        <a:t>Yes</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200" kern="1200" dirty="0" smtClean="0">
                          <a:solidFill>
                            <a:schemeClr val="dk1"/>
                          </a:solidFill>
                          <a:latin typeface="+mn-lt"/>
                          <a:ea typeface="+mn-ea"/>
                          <a:cs typeface="+mn-cs"/>
                        </a:rPr>
                        <a:t>Low</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200" kern="1200" dirty="0" smtClean="0">
                          <a:solidFill>
                            <a:schemeClr val="dk1"/>
                          </a:solidFill>
                          <a:latin typeface="+mn-lt"/>
                          <a:ea typeface="+mn-ea"/>
                          <a:cs typeface="+mn-cs"/>
                        </a:rPr>
                        <a:t>5 m to </a:t>
                      </a:r>
                    </a:p>
                    <a:p>
                      <a:pPr marL="0" algn="l" defTabSz="914400" rtl="0" eaLnBrk="1" latinLnBrk="0" hangingPunct="1"/>
                      <a:r>
                        <a:rPr lang="en-US" sz="1200" kern="1200" dirty="0" smtClean="0">
                          <a:solidFill>
                            <a:schemeClr val="dk1"/>
                          </a:solidFill>
                          <a:latin typeface="+mn-lt"/>
                          <a:ea typeface="+mn-ea"/>
                          <a:cs typeface="+mn-cs"/>
                        </a:rPr>
                        <a:t>50 m</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endParaRPr lang="en-US" sz="1200" kern="1200" dirty="0">
                        <a:solidFill>
                          <a:schemeClr val="dk1"/>
                        </a:solidFill>
                        <a:latin typeface="+mn-lt"/>
                        <a:ea typeface="+mn-ea"/>
                        <a:cs typeface="+mn-cs"/>
                      </a:endParaRPr>
                    </a:p>
                  </a:txBody>
                  <a:tcPr/>
                </a:tc>
              </a:tr>
              <a:tr h="370840">
                <a:tc>
                  <a:txBody>
                    <a:bodyPr/>
                    <a:lstStyle/>
                    <a:p>
                      <a:r>
                        <a:rPr lang="en-US" sz="1200" dirty="0" smtClean="0"/>
                        <a:t>3</a:t>
                      </a:r>
                      <a:endParaRPr lang="en-US" sz="1200" dirty="0"/>
                    </a:p>
                  </a:txBody>
                  <a:tcPr/>
                </a:tc>
                <a:tc>
                  <a:txBody>
                    <a:bodyPr/>
                    <a:lstStyle/>
                    <a:p>
                      <a:r>
                        <a:rPr lang="en-US" sz="1200" dirty="0" smtClean="0"/>
                        <a:t>Inventory and Warehouse Management</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Low</a:t>
                      </a:r>
                      <a:endParaRPr lang="en-US" sz="1200" dirty="0"/>
                    </a:p>
                  </a:txBody>
                  <a:tcPr/>
                </a:tc>
                <a:tc>
                  <a:txBody>
                    <a:bodyPr/>
                    <a:lstStyle/>
                    <a:p>
                      <a:r>
                        <a:rPr lang="en-US" sz="1200" dirty="0" smtClean="0"/>
                        <a:t>&lt;</a:t>
                      </a:r>
                      <a:r>
                        <a:rPr lang="en-US" sz="1200" baseline="0" dirty="0" smtClean="0"/>
                        <a:t> 100 m</a:t>
                      </a:r>
                      <a:endParaRPr lang="en-US" sz="1200" dirty="0"/>
                    </a:p>
                  </a:txBody>
                  <a:tcPr/>
                </a:tc>
                <a:tc>
                  <a:txBody>
                    <a:bodyPr/>
                    <a:lstStyle/>
                    <a:p>
                      <a:r>
                        <a:rPr lang="en-US" sz="1200" dirty="0" smtClean="0"/>
                        <a:t>Corridor Fading</a:t>
                      </a:r>
                      <a:endParaRPr lang="en-US" sz="1200" dirty="0"/>
                    </a:p>
                  </a:txBody>
                  <a:tcPr/>
                </a:tc>
              </a:tr>
              <a:tr h="370840">
                <a:tc>
                  <a:txBody>
                    <a:bodyPr/>
                    <a:lstStyle/>
                    <a:p>
                      <a:r>
                        <a:rPr lang="en-US" sz="1200" dirty="0" smtClean="0"/>
                        <a:t>4</a:t>
                      </a:r>
                      <a:endParaRPr lang="en-US" sz="1200" dirty="0"/>
                    </a:p>
                  </a:txBody>
                  <a:tcPr/>
                </a:tc>
                <a:tc>
                  <a:txBody>
                    <a:bodyPr/>
                    <a:lstStyle/>
                    <a:p>
                      <a:r>
                        <a:rPr lang="en-US" sz="1200" dirty="0" smtClean="0"/>
                        <a:t>Medical  and Healthcare</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Low</a:t>
                      </a:r>
                      <a:endParaRPr lang="en-US" sz="1200" dirty="0"/>
                    </a:p>
                  </a:txBody>
                  <a:tcPr/>
                </a:tc>
                <a:tc>
                  <a:txBody>
                    <a:bodyPr/>
                    <a:lstStyle/>
                    <a:p>
                      <a:r>
                        <a:rPr lang="en-US" sz="1200" dirty="0" err="1" smtClean="0"/>
                        <a:t>Typ</a:t>
                      </a:r>
                      <a:r>
                        <a:rPr lang="en-US" sz="1200" dirty="0" smtClean="0"/>
                        <a:t>:</a:t>
                      </a:r>
                      <a:r>
                        <a:rPr lang="en-US" sz="1200" baseline="0" dirty="0" smtClean="0"/>
                        <a:t> &lt; 5m</a:t>
                      </a:r>
                    </a:p>
                    <a:p>
                      <a:r>
                        <a:rPr lang="en-US" sz="1200" baseline="0" dirty="0" smtClean="0"/>
                        <a:t>Max: ~ 10m</a:t>
                      </a:r>
                      <a:endParaRPr lang="en-US" sz="1200" dirty="0"/>
                    </a:p>
                  </a:txBody>
                  <a:tcPr/>
                </a:tc>
                <a:tc>
                  <a:txBody>
                    <a:bodyPr/>
                    <a:lstStyle/>
                    <a:p>
                      <a:endParaRPr lang="en-US" sz="1200" dirty="0"/>
                    </a:p>
                  </a:txBody>
                  <a:tcPr/>
                </a:tc>
              </a:tr>
              <a:tr h="370840">
                <a:tc>
                  <a:txBody>
                    <a:bodyPr/>
                    <a:lstStyle/>
                    <a:p>
                      <a:r>
                        <a:rPr lang="en-US" sz="1200" dirty="0" smtClean="0"/>
                        <a:t>5</a:t>
                      </a:r>
                      <a:endParaRPr lang="en-US" sz="1200" dirty="0"/>
                    </a:p>
                  </a:txBody>
                  <a:tcPr/>
                </a:tc>
                <a:tc>
                  <a:txBody>
                    <a:bodyPr/>
                    <a:lstStyle/>
                    <a:p>
                      <a:r>
                        <a:rPr lang="en-US" sz="1200" dirty="0" smtClean="0"/>
                        <a:t>Retail Service</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High</a:t>
                      </a:r>
                      <a:endParaRPr lang="en-US" sz="1200" dirty="0"/>
                    </a:p>
                  </a:txBody>
                  <a:tcPr/>
                </a:tc>
                <a:tc>
                  <a:txBody>
                    <a:bodyPr/>
                    <a:lstStyle/>
                    <a:p>
                      <a:r>
                        <a:rPr lang="en-US" sz="1200" dirty="0" smtClean="0"/>
                        <a:t>5 m</a:t>
                      </a:r>
                      <a:r>
                        <a:rPr lang="en-US" sz="1200" baseline="0" dirty="0" smtClean="0"/>
                        <a:t> to </a:t>
                      </a:r>
                    </a:p>
                    <a:p>
                      <a:r>
                        <a:rPr lang="en-US" sz="1200" baseline="0" dirty="0" smtClean="0"/>
                        <a:t>100 m</a:t>
                      </a:r>
                      <a:endParaRPr lang="en-US" sz="1200" dirty="0"/>
                    </a:p>
                  </a:txBody>
                  <a:tcPr/>
                </a:tc>
                <a:tc>
                  <a:txBody>
                    <a:bodyPr/>
                    <a:lstStyle/>
                    <a:p>
                      <a:r>
                        <a:rPr lang="en-US" sz="1200" dirty="0" smtClean="0"/>
                        <a:t>Good cases</a:t>
                      </a:r>
                      <a:r>
                        <a:rPr lang="en-US" sz="1200" baseline="0" dirty="0" smtClean="0"/>
                        <a:t> of NLOS, Corridor Fading</a:t>
                      </a:r>
                      <a:endParaRPr lang="en-US" sz="1200" dirty="0"/>
                    </a:p>
                  </a:txBody>
                  <a:tcPr/>
                </a:tc>
              </a:tr>
              <a:tr h="370840">
                <a:tc>
                  <a:txBody>
                    <a:bodyPr/>
                    <a:lstStyle/>
                    <a:p>
                      <a:r>
                        <a:rPr lang="en-US" sz="1200" dirty="0" smtClean="0"/>
                        <a:t>6</a:t>
                      </a:r>
                      <a:endParaRPr lang="en-US" sz="1200" dirty="0"/>
                    </a:p>
                  </a:txBody>
                  <a:tcPr/>
                </a:tc>
                <a:tc>
                  <a:txBody>
                    <a:bodyPr/>
                    <a:lstStyle/>
                    <a:p>
                      <a:r>
                        <a:rPr lang="en-US" sz="1200" dirty="0" smtClean="0"/>
                        <a:t>Telecom Services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Low</a:t>
                      </a:r>
                      <a:endParaRPr lang="en-US" sz="1200" dirty="0"/>
                    </a:p>
                  </a:txBody>
                  <a:tcPr/>
                </a:tc>
                <a:tc>
                  <a:txBody>
                    <a:bodyPr/>
                    <a:lstStyle/>
                    <a:p>
                      <a:r>
                        <a:rPr lang="en-US" sz="1200" dirty="0" smtClean="0"/>
                        <a:t>2m to 10m </a:t>
                      </a:r>
                      <a:endParaRPr lang="en-US" sz="1200" dirty="0"/>
                    </a:p>
                  </a:txBody>
                  <a:tcPr/>
                </a:tc>
                <a:tc>
                  <a:txBody>
                    <a:bodyPr/>
                    <a:lstStyle/>
                    <a:p>
                      <a:endParaRPr lang="en-US" sz="1200" dirty="0" smtClean="0"/>
                    </a:p>
                    <a:p>
                      <a:endParaRPr lang="en-US" sz="1200" dirty="0" smtClean="0"/>
                    </a:p>
                    <a:p>
                      <a:endParaRPr lang="en-US" sz="1200" dirty="0"/>
                    </a:p>
                  </a:txBody>
                  <a:tcPr/>
                </a:tc>
              </a:tr>
              <a:tr h="370840">
                <a:tc>
                  <a:txBody>
                    <a:bodyPr/>
                    <a:lstStyle/>
                    <a:p>
                      <a:r>
                        <a:rPr lang="en-US" sz="1200" dirty="0" smtClean="0"/>
                        <a:t>7</a:t>
                      </a:r>
                      <a:endParaRPr lang="en-US" sz="1200" dirty="0"/>
                    </a:p>
                  </a:txBody>
                  <a:tcPr/>
                </a:tc>
                <a:tc>
                  <a:txBody>
                    <a:bodyPr/>
                    <a:lstStyle/>
                    <a:p>
                      <a:r>
                        <a:rPr lang="en-US" sz="1200" dirty="0" smtClean="0"/>
                        <a:t>Industrial and Infrastructure Monitoring</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Moderate to High</a:t>
                      </a:r>
                      <a:endParaRPr lang="en-US" sz="1200" dirty="0"/>
                    </a:p>
                  </a:txBody>
                  <a:tcPr/>
                </a:tc>
                <a:tc>
                  <a:txBody>
                    <a:bodyPr/>
                    <a:lstStyle/>
                    <a:p>
                      <a:r>
                        <a:rPr lang="en-US" sz="1200" dirty="0" smtClean="0"/>
                        <a:t>~ 100 m</a:t>
                      </a:r>
                      <a:endParaRPr lang="en-US" sz="1200" dirty="0"/>
                    </a:p>
                  </a:txBody>
                  <a:tcPr/>
                </a:tc>
                <a:tc>
                  <a:txBody>
                    <a:bodyPr/>
                    <a:lstStyle/>
                    <a:p>
                      <a:r>
                        <a:rPr lang="en-US" sz="1200" dirty="0" smtClean="0"/>
                        <a:t>Account losses due</a:t>
                      </a:r>
                      <a:r>
                        <a:rPr lang="en-US" sz="1200" baseline="0" dirty="0" smtClean="0"/>
                        <a:t> Industrial environment </a:t>
                      </a:r>
                      <a:endParaRPr lang="en-US" sz="1200" dirty="0"/>
                    </a:p>
                  </a:txBody>
                  <a:tcPr/>
                </a:tc>
              </a:tr>
              <a:tr h="528320">
                <a:tc>
                  <a:txBody>
                    <a:bodyPr/>
                    <a:lstStyle/>
                    <a:p>
                      <a:r>
                        <a:rPr lang="en-US" sz="1200" dirty="0" smtClean="0"/>
                        <a:t>8</a:t>
                      </a:r>
                      <a:endParaRPr lang="en-US" sz="1200" dirty="0"/>
                    </a:p>
                  </a:txBody>
                  <a:tcPr/>
                </a:tc>
                <a:tc>
                  <a:txBody>
                    <a:bodyPr/>
                    <a:lstStyle/>
                    <a:p>
                      <a:r>
                        <a:rPr lang="en-US" sz="1200" dirty="0" smtClean="0"/>
                        <a:t>Environmental Monitoring</a:t>
                      </a:r>
                      <a:endParaRPr lang="en-US" sz="1200" dirty="0"/>
                    </a:p>
                  </a:txBody>
                  <a:tcPr/>
                </a:tc>
                <a:tc>
                  <a:txBody>
                    <a:bodyPr/>
                    <a:lstStyle/>
                    <a:p>
                      <a:r>
                        <a:rPr lang="en-US" sz="1200" dirty="0" smtClean="0"/>
                        <a:t>No </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Moderate</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 100 m</a:t>
                      </a:r>
                    </a:p>
                    <a:p>
                      <a:endParaRPr lang="en-US" sz="1200" dirty="0"/>
                    </a:p>
                  </a:txBody>
                  <a:tcPr/>
                </a:tc>
                <a:tc>
                  <a:txBody>
                    <a:bodyPr/>
                    <a:lstStyle/>
                    <a:p>
                      <a:endParaRPr lang="en-US" sz="1200" dirty="0"/>
                    </a:p>
                  </a:txBody>
                  <a:tcPr/>
                </a:tc>
              </a:tr>
            </a:tbl>
          </a:graphicData>
        </a:graphic>
      </p:graphicFrame>
      <p:sp>
        <p:nvSpPr>
          <p:cNvPr id="5" name="Date Placeholder 4"/>
          <p:cNvSpPr>
            <a:spLocks noGrp="1"/>
          </p:cNvSpPr>
          <p:nvPr>
            <p:ph type="dt" sz="half" idx="10"/>
          </p:nvPr>
        </p:nvSpPr>
        <p:spPr/>
        <p:txBody>
          <a:bodyPr/>
          <a:lstStyle/>
          <a:p>
            <a:r>
              <a:rPr lang="en-US" altLang="zh-CN" smtClean="0"/>
              <a:t>March  2013</a:t>
            </a:r>
            <a:endParaRPr lang="en-US"/>
          </a:p>
        </p:txBody>
      </p:sp>
      <p:sp>
        <p:nvSpPr>
          <p:cNvPr id="6" name="Slide Number Placeholder 5"/>
          <p:cNvSpPr>
            <a:spLocks noGrp="1"/>
          </p:cNvSpPr>
          <p:nvPr>
            <p:ph type="sldNum" sz="quarter" idx="12"/>
          </p:nvPr>
        </p:nvSpPr>
        <p:spPr/>
        <p:txBody>
          <a:bodyPr/>
          <a:lstStyle/>
          <a:p>
            <a:r>
              <a:rPr lang="en-US" smtClean="0"/>
              <a:t>Slide </a:t>
            </a:r>
            <a:fld id="{3D7B28C0-BB67-4036-BA37-A1CE406089FA}"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7620000" cy="1143000"/>
          </a:xfrm>
        </p:spPr>
        <p:txBody>
          <a:bodyPr/>
          <a:lstStyle/>
          <a:p>
            <a:r>
              <a:rPr lang="en-US" dirty="0" smtClean="0"/>
              <a:t>Observations</a:t>
            </a:r>
            <a:endParaRPr lang="en-US" dirty="0"/>
          </a:p>
        </p:txBody>
      </p:sp>
      <p:sp>
        <p:nvSpPr>
          <p:cNvPr id="3" name="Content Placeholder 2"/>
          <p:cNvSpPr>
            <a:spLocks noGrp="1"/>
          </p:cNvSpPr>
          <p:nvPr>
            <p:ph idx="1"/>
          </p:nvPr>
        </p:nvSpPr>
        <p:spPr>
          <a:xfrm>
            <a:off x="685800" y="1600200"/>
            <a:ext cx="7772400" cy="4648200"/>
          </a:xfrm>
        </p:spPr>
        <p:txBody>
          <a:bodyPr>
            <a:normAutofit fontScale="92500" lnSpcReduction="20000"/>
          </a:bodyPr>
          <a:lstStyle/>
          <a:p>
            <a:r>
              <a:rPr lang="en-US" dirty="0" smtClean="0">
                <a:latin typeface="+mj-lt"/>
              </a:rPr>
              <a:t>Range</a:t>
            </a:r>
          </a:p>
          <a:p>
            <a:pPr lvl="1"/>
            <a:r>
              <a:rPr lang="en-US" dirty="0" smtClean="0">
                <a:latin typeface="+mj-lt"/>
              </a:rPr>
              <a:t> Max Range to be supported is around 100 m</a:t>
            </a:r>
          </a:p>
          <a:p>
            <a:pPr lvl="1"/>
            <a:r>
              <a:rPr lang="en-US" dirty="0" smtClean="0">
                <a:latin typeface="+mj-lt"/>
              </a:rPr>
              <a:t> In most cases it is below 30 m</a:t>
            </a:r>
          </a:p>
          <a:p>
            <a:r>
              <a:rPr lang="en-US" dirty="0" smtClean="0">
                <a:latin typeface="+mj-lt"/>
              </a:rPr>
              <a:t>Outdoor/Indoor</a:t>
            </a:r>
          </a:p>
          <a:p>
            <a:pPr lvl="1"/>
            <a:r>
              <a:rPr lang="en-US" dirty="0" smtClean="0">
                <a:latin typeface="+mj-lt"/>
              </a:rPr>
              <a:t> Both cases exist in most </a:t>
            </a:r>
            <a:r>
              <a:rPr lang="en-US" dirty="0" smtClean="0">
                <a:latin typeface="+mj-lt"/>
              </a:rPr>
              <a:t>scenarios</a:t>
            </a:r>
            <a:endParaRPr lang="en-US" dirty="0" smtClean="0">
              <a:latin typeface="+mj-lt"/>
            </a:endParaRPr>
          </a:p>
          <a:p>
            <a:r>
              <a:rPr lang="en-US" dirty="0" smtClean="0">
                <a:latin typeface="+mj-lt"/>
              </a:rPr>
              <a:t> LOS/NLOS</a:t>
            </a:r>
          </a:p>
          <a:p>
            <a:pPr lvl="1"/>
            <a:r>
              <a:rPr lang="en-US" dirty="0" smtClean="0">
                <a:latin typeface="+mj-lt"/>
              </a:rPr>
              <a:t>LOS cases exist in all scenarios </a:t>
            </a:r>
          </a:p>
          <a:p>
            <a:pPr lvl="1"/>
            <a:r>
              <a:rPr lang="en-US" dirty="0" smtClean="0">
                <a:latin typeface="+mj-lt"/>
              </a:rPr>
              <a:t>NLOS cases most severe in Retail Service Outlets</a:t>
            </a:r>
          </a:p>
          <a:p>
            <a:r>
              <a:rPr lang="en-US" dirty="0" smtClean="0">
                <a:latin typeface="+mj-lt"/>
              </a:rPr>
              <a:t>Shadowing</a:t>
            </a:r>
          </a:p>
          <a:p>
            <a:pPr lvl="1"/>
            <a:r>
              <a:rPr lang="en-US" dirty="0" smtClean="0">
                <a:latin typeface="+mj-lt"/>
              </a:rPr>
              <a:t>Low to moderate in most cases</a:t>
            </a:r>
          </a:p>
          <a:p>
            <a:pPr lvl="1"/>
            <a:r>
              <a:rPr lang="en-US" dirty="0" smtClean="0">
                <a:latin typeface="+mj-lt"/>
              </a:rPr>
              <a:t>High in cases like Retail Outlets etc.</a:t>
            </a:r>
          </a:p>
          <a:p>
            <a:pPr lvl="1">
              <a:buNone/>
            </a:pPr>
            <a:endParaRPr lang="en-US" dirty="0">
              <a:latin typeface="+mj-lt"/>
            </a:endParaRPr>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Loss Models</a:t>
            </a:r>
            <a:endParaRPr lang="en-US" dirty="0"/>
          </a:p>
        </p:txBody>
      </p:sp>
      <p:sp>
        <p:nvSpPr>
          <p:cNvPr id="3" name="Content Placeholder 2"/>
          <p:cNvSpPr>
            <a:spLocks noGrp="1"/>
          </p:cNvSpPr>
          <p:nvPr>
            <p:ph idx="1"/>
          </p:nvPr>
        </p:nvSpPr>
        <p:spPr/>
        <p:txBody>
          <a:bodyPr>
            <a:normAutofit/>
          </a:bodyPr>
          <a:lstStyle/>
          <a:p>
            <a:r>
              <a:rPr lang="en-US" dirty="0" smtClean="0">
                <a:latin typeface="+mj-lt"/>
              </a:rPr>
              <a:t>Outdoor Path loss Models</a:t>
            </a:r>
          </a:p>
          <a:p>
            <a:pPr lvl="1"/>
            <a:r>
              <a:rPr lang="en-US" dirty="0" smtClean="0">
                <a:latin typeface="+mj-lt"/>
              </a:rPr>
              <a:t> LOS Model</a:t>
            </a:r>
          </a:p>
          <a:p>
            <a:pPr lvl="1"/>
            <a:r>
              <a:rPr lang="en-US" dirty="0" smtClean="0">
                <a:latin typeface="+mj-lt"/>
              </a:rPr>
              <a:t>NLOS Model</a:t>
            </a:r>
          </a:p>
          <a:p>
            <a:pPr lvl="2"/>
            <a:r>
              <a:rPr lang="en-US" dirty="0" smtClean="0">
                <a:latin typeface="+mj-lt"/>
              </a:rPr>
              <a:t>Model for 900 MHz</a:t>
            </a:r>
          </a:p>
          <a:p>
            <a:pPr lvl="2"/>
            <a:r>
              <a:rPr lang="en-US" dirty="0" smtClean="0">
                <a:latin typeface="+mj-lt"/>
              </a:rPr>
              <a:t>Model for 2.4 GHz</a:t>
            </a:r>
          </a:p>
          <a:p>
            <a:r>
              <a:rPr lang="en-US" dirty="0" smtClean="0">
                <a:latin typeface="+mj-lt"/>
              </a:rPr>
              <a:t>Indoor Path loss Models</a:t>
            </a:r>
          </a:p>
          <a:p>
            <a:pPr lvl="2"/>
            <a:r>
              <a:rPr lang="en-US" dirty="0" smtClean="0">
                <a:latin typeface="+mj-lt"/>
              </a:rPr>
              <a:t>Model for 2.4 GHz and 900 MHz</a:t>
            </a:r>
          </a:p>
          <a:p>
            <a:pPr lvl="2"/>
            <a:r>
              <a:rPr lang="en-US" dirty="0" smtClean="0">
                <a:latin typeface="+mj-lt"/>
              </a:rPr>
              <a:t>Model for 900 MHz</a:t>
            </a:r>
          </a:p>
          <a:p>
            <a:pPr lvl="1"/>
            <a:endParaRPr lang="en-US" dirty="0">
              <a:latin typeface="+mj-lt"/>
            </a:endParaRPr>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620000" cy="1143000"/>
          </a:xfrm>
        </p:spPr>
        <p:txBody>
          <a:bodyPr/>
          <a:lstStyle/>
          <a:p>
            <a:r>
              <a:rPr lang="en-US" dirty="0" smtClean="0"/>
              <a:t>Outdoor Path Loss Models</a:t>
            </a:r>
            <a:endParaRPr lang="en-US" dirty="0"/>
          </a:p>
        </p:txBody>
      </p:sp>
      <p:sp>
        <p:nvSpPr>
          <p:cNvPr id="3" name="Content Placeholder 2"/>
          <p:cNvSpPr>
            <a:spLocks noGrp="1"/>
          </p:cNvSpPr>
          <p:nvPr>
            <p:ph idx="1"/>
          </p:nvPr>
        </p:nvSpPr>
        <p:spPr>
          <a:xfrm>
            <a:off x="685800" y="1524000"/>
            <a:ext cx="7772400" cy="4724400"/>
          </a:xfrm>
        </p:spPr>
        <p:txBody>
          <a:bodyPr/>
          <a:lstStyle/>
          <a:p>
            <a:r>
              <a:rPr lang="en-US" dirty="0" smtClean="0">
                <a:latin typeface="+mj-lt"/>
              </a:rPr>
              <a:t>ITU-R 1411-6</a:t>
            </a:r>
          </a:p>
          <a:p>
            <a:pPr lvl="1"/>
            <a:r>
              <a:rPr lang="en-US" dirty="0" smtClean="0">
                <a:latin typeface="+mj-lt"/>
              </a:rPr>
              <a:t>Outdoor radio systems</a:t>
            </a:r>
          </a:p>
          <a:p>
            <a:pPr lvl="2"/>
            <a:r>
              <a:rPr lang="en-US" dirty="0" smtClean="0">
                <a:latin typeface="+mj-lt"/>
              </a:rPr>
              <a:t>Smart Utility</a:t>
            </a:r>
          </a:p>
          <a:p>
            <a:pPr lvl="2"/>
            <a:r>
              <a:rPr lang="en-US" dirty="0" smtClean="0">
                <a:latin typeface="+mj-lt"/>
              </a:rPr>
              <a:t>Telecom Services</a:t>
            </a:r>
          </a:p>
          <a:p>
            <a:pPr lvl="2"/>
            <a:r>
              <a:rPr lang="en-US" dirty="0" smtClean="0">
                <a:latin typeface="+mj-lt"/>
              </a:rPr>
              <a:t>Industrial and Environmental monitoring</a:t>
            </a:r>
            <a:endParaRPr lang="en-US" dirty="0">
              <a:latin typeface="+mj-lt"/>
            </a:endParaRPr>
          </a:p>
          <a:p>
            <a:pPr lvl="1"/>
            <a:r>
              <a:rPr lang="en-US" dirty="0" smtClean="0">
                <a:latin typeface="+mj-lt"/>
              </a:rPr>
              <a:t>Short range </a:t>
            </a:r>
          </a:p>
          <a:p>
            <a:pPr lvl="2"/>
            <a:r>
              <a:rPr lang="en-US" dirty="0" smtClean="0">
                <a:latin typeface="+mj-lt"/>
              </a:rPr>
              <a:t>Less than 1 Km</a:t>
            </a:r>
            <a:endParaRPr lang="en-US" dirty="0">
              <a:latin typeface="+mj-lt"/>
            </a:endParaRPr>
          </a:p>
          <a:p>
            <a:pPr lvl="1"/>
            <a:r>
              <a:rPr lang="en-US" dirty="0" smtClean="0">
                <a:latin typeface="+mj-lt"/>
              </a:rPr>
              <a:t>Frequency Range</a:t>
            </a:r>
          </a:p>
          <a:p>
            <a:pPr lvl="2"/>
            <a:r>
              <a:rPr lang="en-US" dirty="0" smtClean="0">
                <a:latin typeface="+mj-lt"/>
              </a:rPr>
              <a:t>300 MHz to 100 GHz</a:t>
            </a:r>
          </a:p>
          <a:p>
            <a:pPr lvl="2"/>
            <a:r>
              <a:rPr lang="en-US" dirty="0" smtClean="0">
                <a:latin typeface="+mj-lt"/>
              </a:rPr>
              <a:t>Covers UHF, SHF and EHF bands</a:t>
            </a:r>
          </a:p>
          <a:p>
            <a:endParaRPr lang="en-US" dirty="0">
              <a:latin typeface="+mj-lt"/>
            </a:endParaRPr>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7</a:t>
            </a:fld>
            <a:endParaRPr lang="en-US"/>
          </a:p>
        </p:txBody>
      </p:sp>
    </p:spTree>
    <p:extLst>
      <p:ext uri="{BB962C8B-B14F-4D97-AF65-F5344CB8AC3E}">
        <p14:creationId xmlns:p14="http://schemas.microsoft.com/office/powerpoint/2010/main" val="1567589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Outdoor Path Loss Models</a:t>
            </a:r>
          </a:p>
        </p:txBody>
      </p:sp>
      <p:sp>
        <p:nvSpPr>
          <p:cNvPr id="3" name="Content Placeholder 2"/>
          <p:cNvSpPr>
            <a:spLocks noGrp="1"/>
          </p:cNvSpPr>
          <p:nvPr>
            <p:ph idx="1"/>
          </p:nvPr>
        </p:nvSpPr>
        <p:spPr>
          <a:xfrm>
            <a:off x="685800" y="1752600"/>
            <a:ext cx="7772400" cy="4343400"/>
          </a:xfrm>
        </p:spPr>
        <p:txBody>
          <a:bodyPr/>
          <a:lstStyle/>
          <a:p>
            <a:r>
              <a:rPr lang="en-US" dirty="0" smtClean="0">
                <a:latin typeface="+mj-lt"/>
              </a:rPr>
              <a:t>Propagation influenced by</a:t>
            </a:r>
          </a:p>
          <a:p>
            <a:pPr lvl="1"/>
            <a:r>
              <a:rPr lang="en-US" dirty="0" smtClean="0">
                <a:latin typeface="+mj-lt"/>
              </a:rPr>
              <a:t>Environment </a:t>
            </a:r>
          </a:p>
          <a:p>
            <a:pPr lvl="2"/>
            <a:r>
              <a:rPr lang="en-US" i="1" dirty="0" smtClean="0">
                <a:latin typeface="+mj-lt"/>
              </a:rPr>
              <a:t>Urban/Sub-urban/Residential/Rura</a:t>
            </a:r>
            <a:r>
              <a:rPr lang="en-US" i="1" dirty="0">
                <a:latin typeface="+mj-lt"/>
              </a:rPr>
              <a:t>l</a:t>
            </a:r>
            <a:endParaRPr lang="en-US" i="1" dirty="0" smtClean="0">
              <a:latin typeface="+mj-lt"/>
            </a:endParaRPr>
          </a:p>
          <a:p>
            <a:pPr lvl="1"/>
            <a:r>
              <a:rPr lang="en-US" dirty="0" smtClean="0">
                <a:latin typeface="+mj-lt"/>
              </a:rPr>
              <a:t>Usage of Mobile</a:t>
            </a:r>
          </a:p>
          <a:p>
            <a:pPr lvl="2"/>
            <a:r>
              <a:rPr lang="en-US" i="1" dirty="0" smtClean="0">
                <a:latin typeface="+mj-lt"/>
              </a:rPr>
              <a:t>Pedestrian</a:t>
            </a:r>
            <a:r>
              <a:rPr lang="en-US" dirty="0" smtClean="0">
                <a:latin typeface="+mj-lt"/>
              </a:rPr>
              <a:t>/Vehicular</a:t>
            </a:r>
          </a:p>
          <a:p>
            <a:pPr lvl="1"/>
            <a:r>
              <a:rPr lang="en-US" dirty="0" smtClean="0">
                <a:latin typeface="+mj-lt"/>
              </a:rPr>
              <a:t>Relative Antenna Heights</a:t>
            </a:r>
          </a:p>
          <a:p>
            <a:pPr lvl="2"/>
            <a:r>
              <a:rPr lang="en-US" dirty="0" smtClean="0">
                <a:latin typeface="+mj-lt"/>
              </a:rPr>
              <a:t>Micro-cell</a:t>
            </a:r>
          </a:p>
          <a:p>
            <a:pPr lvl="2"/>
            <a:r>
              <a:rPr lang="en-US" i="1" dirty="0" smtClean="0">
                <a:latin typeface="+mj-lt"/>
              </a:rPr>
              <a:t>Dense Urban Micro-cell</a:t>
            </a:r>
          </a:p>
          <a:p>
            <a:pPr lvl="2"/>
            <a:r>
              <a:rPr lang="en-US" i="1" dirty="0" smtClean="0">
                <a:latin typeface="+mj-lt"/>
              </a:rPr>
              <a:t>Pico-cell</a:t>
            </a:r>
          </a:p>
          <a:p>
            <a:pPr lvl="2"/>
            <a:endParaRPr lang="en-US" dirty="0"/>
          </a:p>
        </p:txBody>
      </p:sp>
      <p:sp>
        <p:nvSpPr>
          <p:cNvPr id="4" name="Date Placeholder 3"/>
          <p:cNvSpPr>
            <a:spLocks noGrp="1"/>
          </p:cNvSpPr>
          <p:nvPr>
            <p:ph type="dt" sz="half" idx="10"/>
          </p:nvPr>
        </p:nvSpPr>
        <p:spPr/>
        <p:txBody>
          <a:bodyPr/>
          <a:lstStyle/>
          <a:p>
            <a:r>
              <a:rPr lang="en-US" altLang="zh-CN" smtClean="0"/>
              <a:t>March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8</a:t>
            </a:fld>
            <a:endParaRPr lang="en-US"/>
          </a:p>
        </p:txBody>
      </p:sp>
    </p:spTree>
    <p:extLst>
      <p:ext uri="{BB962C8B-B14F-4D97-AF65-F5344CB8AC3E}">
        <p14:creationId xmlns:p14="http://schemas.microsoft.com/office/powerpoint/2010/main" val="22423315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34400" cy="1143000"/>
          </a:xfrm>
        </p:spPr>
        <p:txBody>
          <a:bodyPr>
            <a:noAutofit/>
          </a:bodyPr>
          <a:lstStyle/>
          <a:p>
            <a:r>
              <a:rPr lang="en-US" sz="4000" dirty="0" smtClean="0"/>
              <a:t>Outdoor Path Loss Models</a:t>
            </a:r>
            <a:endParaRPr lang="en-US" sz="4000" dirty="0"/>
          </a:p>
        </p:txBody>
      </p:sp>
      <p:sp>
        <p:nvSpPr>
          <p:cNvPr id="3" name="Content Placeholder 2"/>
          <p:cNvSpPr>
            <a:spLocks noGrp="1"/>
          </p:cNvSpPr>
          <p:nvPr>
            <p:ph idx="1"/>
          </p:nvPr>
        </p:nvSpPr>
        <p:spPr>
          <a:xfrm>
            <a:off x="457200" y="1524001"/>
            <a:ext cx="8229600" cy="914400"/>
          </a:xfrm>
        </p:spPr>
        <p:txBody>
          <a:bodyPr/>
          <a:lstStyle/>
          <a:p>
            <a:pPr marL="457200" indent="-457200">
              <a:buFont typeface="+mj-lt"/>
              <a:buAutoNum type="arabicPeriod"/>
            </a:pPr>
            <a:r>
              <a:rPr lang="en-US" sz="2400" dirty="0" err="1" smtClean="0">
                <a:latin typeface="+mj-lt"/>
              </a:rPr>
              <a:t>LoS</a:t>
            </a:r>
            <a:r>
              <a:rPr lang="en-US" sz="2400" dirty="0" smtClean="0">
                <a:latin typeface="+mj-lt"/>
              </a:rPr>
              <a:t> in Street Canyons (900 MHz and 2.4 GHz)</a:t>
            </a:r>
          </a:p>
          <a:p>
            <a:pPr lvl="1"/>
            <a:r>
              <a:rPr lang="en-US" sz="2000" dirty="0" smtClean="0">
                <a:latin typeface="+mj-lt"/>
              </a:rPr>
              <a:t>Characterized by two slopes and a single breakpoint</a:t>
            </a:r>
          </a:p>
          <a:p>
            <a:pPr lvl="1"/>
            <a:endParaRPr lang="en-US" dirty="0">
              <a:latin typeface="+mj-lt"/>
            </a:endParaRP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5" name="Object 1"/>
          <p:cNvGraphicFramePr>
            <a:graphicFrameLocks noChangeAspect="1"/>
          </p:cNvGraphicFramePr>
          <p:nvPr>
            <p:extLst>
              <p:ext uri="{D42A27DB-BD31-4B8C-83A1-F6EECF244321}">
                <p14:modId xmlns:p14="http://schemas.microsoft.com/office/powerpoint/2010/main" val="4272899985"/>
              </p:ext>
            </p:extLst>
          </p:nvPr>
        </p:nvGraphicFramePr>
        <p:xfrm>
          <a:off x="1733550" y="2403475"/>
          <a:ext cx="5219700" cy="1863725"/>
        </p:xfrm>
        <a:graphic>
          <a:graphicData uri="http://schemas.openxmlformats.org/presentationml/2006/ole">
            <mc:AlternateContent xmlns:mc="http://schemas.openxmlformats.org/markup-compatibility/2006">
              <mc:Choice xmlns:v="urn:schemas-microsoft-com:vml" Requires="v">
                <p:oleObj spid="_x0000_s1222" name="Equation" r:id="rId3" imgW="5219640" imgH="1854000" progId="Equation.3">
                  <p:embed/>
                </p:oleObj>
              </mc:Choice>
              <mc:Fallback>
                <p:oleObj name="Equation" r:id="rId3" imgW="5219640" imgH="1854000" progId="Equation.3">
                  <p:embed/>
                  <p:pic>
                    <p:nvPicPr>
                      <p:cNvPr id="0" name="Picture 2"/>
                      <p:cNvPicPr>
                        <a:picLocks noChangeAspect="1" noChangeArrowheads="1"/>
                      </p:cNvPicPr>
                      <p:nvPr/>
                    </p:nvPicPr>
                    <p:blipFill>
                      <a:blip r:embed="rId4"/>
                      <a:srcRect/>
                      <a:stretch>
                        <a:fillRect/>
                      </a:stretch>
                    </p:blipFill>
                    <p:spPr bwMode="auto">
                      <a:xfrm>
                        <a:off x="1733550" y="2403475"/>
                        <a:ext cx="5219700" cy="186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7" name="Object 3"/>
          <p:cNvGraphicFramePr>
            <a:graphicFrameLocks noChangeAspect="1"/>
          </p:cNvGraphicFramePr>
          <p:nvPr>
            <p:extLst>
              <p:ext uri="{D42A27DB-BD31-4B8C-83A1-F6EECF244321}">
                <p14:modId xmlns:p14="http://schemas.microsoft.com/office/powerpoint/2010/main" val="1329783892"/>
              </p:ext>
            </p:extLst>
          </p:nvPr>
        </p:nvGraphicFramePr>
        <p:xfrm>
          <a:off x="2008188" y="4419600"/>
          <a:ext cx="2390775" cy="762000"/>
        </p:xfrm>
        <a:graphic>
          <a:graphicData uri="http://schemas.openxmlformats.org/presentationml/2006/ole">
            <mc:AlternateContent xmlns:mc="http://schemas.openxmlformats.org/markup-compatibility/2006">
              <mc:Choice xmlns:v="urn:schemas-microsoft-com:vml" Requires="v">
                <p:oleObj spid="_x0000_s1223" name="Equation" r:id="rId5" imgW="2400120" imgH="761760" progId="Equation.3">
                  <p:embed/>
                </p:oleObj>
              </mc:Choice>
              <mc:Fallback>
                <p:oleObj name="Equation" r:id="rId5" imgW="2400120" imgH="7617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08188" y="4419600"/>
                        <a:ext cx="2390775"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9" name="Object 5"/>
          <p:cNvGraphicFramePr>
            <a:graphicFrameLocks noChangeAspect="1"/>
          </p:cNvGraphicFramePr>
          <p:nvPr>
            <p:extLst>
              <p:ext uri="{D42A27DB-BD31-4B8C-83A1-F6EECF244321}">
                <p14:modId xmlns:p14="http://schemas.microsoft.com/office/powerpoint/2010/main" val="4175194666"/>
              </p:ext>
            </p:extLst>
          </p:nvPr>
        </p:nvGraphicFramePr>
        <p:xfrm>
          <a:off x="4648200" y="4576762"/>
          <a:ext cx="1143000" cy="600075"/>
        </p:xfrm>
        <a:graphic>
          <a:graphicData uri="http://schemas.openxmlformats.org/presentationml/2006/ole">
            <mc:AlternateContent xmlns:mc="http://schemas.openxmlformats.org/markup-compatibility/2006">
              <mc:Choice xmlns:v="urn:schemas-microsoft-com:vml" Requires="v">
                <p:oleObj spid="_x0000_s1224" name="Equation" r:id="rId7" imgW="1143000" imgH="609480" progId="Equation.3">
                  <p:embed/>
                </p:oleObj>
              </mc:Choice>
              <mc:Fallback>
                <p:oleObj name="Equation" r:id="rId7" imgW="1143000" imgH="609480" progId="Equation.3">
                  <p:embed/>
                  <p:pic>
                    <p:nvPicPr>
                      <p:cNvPr id="0" name="Picture 4"/>
                      <p:cNvPicPr>
                        <a:picLocks noChangeAspect="1" noChangeArrowheads="1"/>
                      </p:cNvPicPr>
                      <p:nvPr/>
                    </p:nvPicPr>
                    <p:blipFill>
                      <a:blip r:embed="rId8"/>
                      <a:srcRect/>
                      <a:stretch>
                        <a:fillRect/>
                      </a:stretch>
                    </p:blipFill>
                    <p:spPr bwMode="auto">
                      <a:xfrm>
                        <a:off x="4648200" y="4576762"/>
                        <a:ext cx="1143000" cy="600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31" name="Object 7"/>
          <p:cNvGraphicFramePr>
            <a:graphicFrameLocks noChangeAspect="1"/>
          </p:cNvGraphicFramePr>
          <p:nvPr>
            <p:extLst>
              <p:ext uri="{D42A27DB-BD31-4B8C-83A1-F6EECF244321}">
                <p14:modId xmlns:p14="http://schemas.microsoft.com/office/powerpoint/2010/main" val="1832166774"/>
              </p:ext>
            </p:extLst>
          </p:nvPr>
        </p:nvGraphicFramePr>
        <p:xfrm>
          <a:off x="6096000" y="4703762"/>
          <a:ext cx="882650" cy="330200"/>
        </p:xfrm>
        <a:graphic>
          <a:graphicData uri="http://schemas.openxmlformats.org/presentationml/2006/ole">
            <mc:AlternateContent xmlns:mc="http://schemas.openxmlformats.org/markup-compatibility/2006">
              <mc:Choice xmlns:v="urn:schemas-microsoft-com:vml" Requires="v">
                <p:oleObj spid="_x0000_s1225" name="Equation" r:id="rId9" imgW="888840" imgH="330120" progId="Equation.3">
                  <p:embed/>
                </p:oleObj>
              </mc:Choice>
              <mc:Fallback>
                <p:oleObj name="Equation" r:id="rId9" imgW="888840" imgH="33012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96000" y="4703762"/>
                        <a:ext cx="88265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Date Placeholder 11"/>
          <p:cNvSpPr>
            <a:spLocks noGrp="1"/>
          </p:cNvSpPr>
          <p:nvPr>
            <p:ph type="dt" sz="half" idx="10"/>
          </p:nvPr>
        </p:nvSpPr>
        <p:spPr/>
        <p:txBody>
          <a:bodyPr/>
          <a:lstStyle/>
          <a:p>
            <a:r>
              <a:rPr lang="en-US" altLang="zh-CN" smtClean="0"/>
              <a:t>March  2013</a:t>
            </a:r>
            <a:endParaRPr lang="en-US"/>
          </a:p>
        </p:txBody>
      </p:sp>
      <p:sp>
        <p:nvSpPr>
          <p:cNvPr id="13" name="Slide Number Placeholder 12"/>
          <p:cNvSpPr>
            <a:spLocks noGrp="1"/>
          </p:cNvSpPr>
          <p:nvPr>
            <p:ph type="sldNum" sz="quarter" idx="12"/>
          </p:nvPr>
        </p:nvSpPr>
        <p:spPr/>
        <p:txBody>
          <a:bodyPr/>
          <a:lstStyle/>
          <a:p>
            <a:r>
              <a:rPr lang="en-US" smtClean="0"/>
              <a:t>Slide </a:t>
            </a:r>
            <a:fld id="{3D7B28C0-BB67-4036-BA37-A1CE406089FA}" type="slidenum">
              <a:rPr lang="en-US" smtClean="0"/>
              <a:pPr/>
              <a:t>9</a:t>
            </a:fld>
            <a:endParaRPr lang="en-US"/>
          </a:p>
        </p:txBody>
      </p:sp>
      <p:sp>
        <p:nvSpPr>
          <p:cNvPr id="4" name="TextBox 3"/>
          <p:cNvSpPr txBox="1"/>
          <p:nvPr/>
        </p:nvSpPr>
        <p:spPr>
          <a:xfrm>
            <a:off x="2115670" y="5334000"/>
            <a:ext cx="1980094" cy="369332"/>
          </a:xfrm>
          <a:prstGeom prst="rect">
            <a:avLst/>
          </a:prstGeom>
          <a:noFill/>
        </p:spPr>
        <p:txBody>
          <a:bodyPr wrap="none" rtlCol="0">
            <a:spAutoFit/>
          </a:bodyPr>
          <a:lstStyle/>
          <a:p>
            <a:r>
              <a:rPr lang="en-US" sz="1800" dirty="0" smtClean="0"/>
              <a:t>BS Antenna Height</a:t>
            </a:r>
            <a:endParaRPr lang="en-US" sz="1800" dirty="0"/>
          </a:p>
        </p:txBody>
      </p:sp>
      <p:graphicFrame>
        <p:nvGraphicFramePr>
          <p:cNvPr id="5" name="Object 4"/>
          <p:cNvGraphicFramePr>
            <a:graphicFrameLocks noChangeAspect="1"/>
          </p:cNvGraphicFramePr>
          <p:nvPr>
            <p:extLst>
              <p:ext uri="{D42A27DB-BD31-4B8C-83A1-F6EECF244321}">
                <p14:modId xmlns:p14="http://schemas.microsoft.com/office/powerpoint/2010/main" val="2218485127"/>
              </p:ext>
            </p:extLst>
          </p:nvPr>
        </p:nvGraphicFramePr>
        <p:xfrm>
          <a:off x="1863912" y="5360894"/>
          <a:ext cx="215900" cy="330200"/>
        </p:xfrm>
        <a:graphic>
          <a:graphicData uri="http://schemas.openxmlformats.org/presentationml/2006/ole">
            <mc:AlternateContent xmlns:mc="http://schemas.openxmlformats.org/markup-compatibility/2006">
              <mc:Choice xmlns:v="urn:schemas-microsoft-com:vml" Requires="v">
                <p:oleObj spid="_x0000_s1226" name="Equation" r:id="rId11" imgW="215640" imgH="330120" progId="Equation.3">
                  <p:embed/>
                </p:oleObj>
              </mc:Choice>
              <mc:Fallback>
                <p:oleObj name="Equation" r:id="rId11" imgW="215640" imgH="330120" progId="Equation.3">
                  <p:embed/>
                  <p:pic>
                    <p:nvPicPr>
                      <p:cNvPr id="0" name=""/>
                      <p:cNvPicPr/>
                      <p:nvPr/>
                    </p:nvPicPr>
                    <p:blipFill>
                      <a:blip r:embed="rId12"/>
                      <a:stretch>
                        <a:fillRect/>
                      </a:stretch>
                    </p:blipFill>
                    <p:spPr>
                      <a:xfrm>
                        <a:off x="1863912" y="5360894"/>
                        <a:ext cx="215900" cy="3302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256328841"/>
              </p:ext>
            </p:extLst>
          </p:nvPr>
        </p:nvGraphicFramePr>
        <p:xfrm>
          <a:off x="1878106" y="5755341"/>
          <a:ext cx="228600" cy="330200"/>
        </p:xfrm>
        <a:graphic>
          <a:graphicData uri="http://schemas.openxmlformats.org/presentationml/2006/ole">
            <mc:AlternateContent xmlns:mc="http://schemas.openxmlformats.org/markup-compatibility/2006">
              <mc:Choice xmlns:v="urn:schemas-microsoft-com:vml" Requires="v">
                <p:oleObj spid="_x0000_s1227" name="Equation" r:id="rId13" imgW="228600" imgH="330120" progId="Equation.3">
                  <p:embed/>
                </p:oleObj>
              </mc:Choice>
              <mc:Fallback>
                <p:oleObj name="Equation" r:id="rId13" imgW="228600" imgH="330120" progId="Equation.3">
                  <p:embed/>
                  <p:pic>
                    <p:nvPicPr>
                      <p:cNvPr id="0" name=""/>
                      <p:cNvPicPr/>
                      <p:nvPr/>
                    </p:nvPicPr>
                    <p:blipFill>
                      <a:blip r:embed="rId14"/>
                      <a:stretch>
                        <a:fillRect/>
                      </a:stretch>
                    </p:blipFill>
                    <p:spPr>
                      <a:xfrm>
                        <a:off x="1878106" y="5755341"/>
                        <a:ext cx="228600" cy="330200"/>
                      </a:xfrm>
                      <a:prstGeom prst="rect">
                        <a:avLst/>
                      </a:prstGeom>
                    </p:spPr>
                  </p:pic>
                </p:oleObj>
              </mc:Fallback>
            </mc:AlternateContent>
          </a:graphicData>
        </a:graphic>
      </p:graphicFrame>
      <p:sp>
        <p:nvSpPr>
          <p:cNvPr id="17" name="TextBox 16"/>
          <p:cNvSpPr txBox="1"/>
          <p:nvPr/>
        </p:nvSpPr>
        <p:spPr>
          <a:xfrm>
            <a:off x="2106706" y="5726668"/>
            <a:ext cx="2031390" cy="369332"/>
          </a:xfrm>
          <a:prstGeom prst="rect">
            <a:avLst/>
          </a:prstGeom>
          <a:noFill/>
        </p:spPr>
        <p:txBody>
          <a:bodyPr wrap="none" rtlCol="0">
            <a:spAutoFit/>
          </a:bodyPr>
          <a:lstStyle/>
          <a:p>
            <a:r>
              <a:rPr lang="en-US" sz="1800" dirty="0" smtClean="0"/>
              <a:t>MS Antenna Height</a:t>
            </a:r>
            <a:endParaRPr lang="en-US"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13323</TotalTime>
  <Words>2146</Words>
  <Application>Microsoft Office PowerPoint</Application>
  <PresentationFormat>On-screen Show (4:3)</PresentationFormat>
  <Paragraphs>694</Paragraphs>
  <Slides>34</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37" baseType="lpstr">
      <vt:lpstr>Office Theme</vt:lpstr>
      <vt:lpstr>Equation</vt:lpstr>
      <vt:lpstr>Microsoft Equation 3.0</vt:lpstr>
      <vt:lpstr>PowerPoint Presentation</vt:lpstr>
      <vt:lpstr>Outline</vt:lpstr>
      <vt:lpstr>Objective </vt:lpstr>
      <vt:lpstr>Considerations from Application Scenarios</vt:lpstr>
      <vt:lpstr>Observations</vt:lpstr>
      <vt:lpstr>Path Loss Models</vt:lpstr>
      <vt:lpstr>Outdoor Path Loss Models</vt:lpstr>
      <vt:lpstr>Outdoor Path Loss Models</vt:lpstr>
      <vt:lpstr>Outdoor Path Loss Models</vt:lpstr>
      <vt:lpstr>Outdoor Path Loss Models</vt:lpstr>
      <vt:lpstr>Outdoor Path Loss Models</vt:lpstr>
      <vt:lpstr>Outdoor Path Loss Models</vt:lpstr>
      <vt:lpstr>Outdoor Path Loss Models</vt:lpstr>
      <vt:lpstr>Outdoor Path Loss Models</vt:lpstr>
      <vt:lpstr>Outdoor Path Loss Models</vt:lpstr>
      <vt:lpstr>Indoor Path loss Models</vt:lpstr>
      <vt:lpstr>PowerPoint Presentation</vt:lpstr>
      <vt:lpstr>Indoor Path Loss Models</vt:lpstr>
      <vt:lpstr>Indoor Path Loss Models</vt:lpstr>
      <vt:lpstr>Indoor Path Loss Model</vt:lpstr>
      <vt:lpstr>Indoor Path Loss Model</vt:lpstr>
      <vt:lpstr>Small Scale Fading </vt:lpstr>
      <vt:lpstr>Choosing Power Delay Profiles</vt:lpstr>
      <vt:lpstr>Small Scale Fading Channel Models</vt:lpstr>
      <vt:lpstr>Delay Spread based Models</vt:lpstr>
      <vt:lpstr>Delay Spread based Models</vt:lpstr>
      <vt:lpstr>Delay Spread based Models</vt:lpstr>
      <vt:lpstr>Delay Spread Models</vt:lpstr>
      <vt:lpstr>PDP based Models</vt:lpstr>
      <vt:lpstr>PDP based Models</vt:lpstr>
      <vt:lpstr>Power Delay Profiles</vt:lpstr>
      <vt:lpstr>Power Delay Profiles</vt:lpstr>
      <vt:lpstr>Summary</vt:lpstr>
      <vt:lpstr>References</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Models for IEEE 802.15.4q</dc:title>
  <dc:subject>Channel Models</dc:subject>
  <dc:creator>Jinesh P Nair</dc:creator>
  <cp:keywords>IEEE 802.15.4q</cp:keywords>
  <dc:description>Channel Models for IEEE 802.15.4q</dc:description>
  <cp:lastModifiedBy>jinesh.nair</cp:lastModifiedBy>
  <cp:revision>389</cp:revision>
  <cp:lastPrinted>1998-02-10T13:28:06Z</cp:lastPrinted>
  <dcterms:created xsi:type="dcterms:W3CDTF">1999-11-08T18:59:45Z</dcterms:created>
  <dcterms:modified xsi:type="dcterms:W3CDTF">2013-03-20T01:02:47Z</dcterms:modified>
  <cp:contentStatus>Draft</cp:contentStatus>
</cp:coreProperties>
</file>