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6" r:id="rId3"/>
    <p:sldId id="276" r:id="rId4"/>
    <p:sldId id="277" r:id="rId5"/>
    <p:sldId id="278" r:id="rId6"/>
    <p:sldId id="279" r:id="rId7"/>
    <p:sldId id="273" r:id="rId8"/>
    <p:sldId id="274" r:id="rId9"/>
    <p:sldId id="275" r:id="rId10"/>
    <p:sldId id="260"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4" d="100"/>
          <a:sy n="64" d="100"/>
        </p:scale>
        <p:origin x="-15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2346" y="-96"/>
      </p:cViewPr>
      <p:guideLst>
        <p:guide orient="horz" pos="3107"/>
        <p:guide pos="212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D0402738-840D-4D93-B2E6-4F1287E374DF}" type="slidenum">
              <a:rPr lang="en-US" altLang="ja-JP"/>
              <a:pPr>
                <a:defRPr/>
              </a:pPr>
              <a:t>&lt;#&gt;</a:t>
            </a:fld>
            <a:endParaRPr lang="en-US" altLang="ja-JP" dirty="0"/>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2712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1331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B71481D7-900C-468C-86BF-D25F0E301B4D}" type="slidenum">
              <a:rPr lang="en-US" altLang="ja-JP"/>
              <a:pPr>
                <a:defRPr/>
              </a:pPr>
              <a:t>&lt;#&gt;</a:t>
            </a:fld>
            <a:endParaRPr lang="en-US" altLang="ja-JP" dirty="0"/>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662804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a:t>
            </a:fld>
            <a:endParaRPr lang="en-US" altLang="ja-JP" dirty="0"/>
          </a:p>
        </p:txBody>
      </p:sp>
    </p:spTree>
    <p:extLst>
      <p:ext uri="{BB962C8B-B14F-4D97-AF65-F5344CB8AC3E}">
        <p14:creationId xmlns="" xmlns:p14="http://schemas.microsoft.com/office/powerpoint/2010/main" val="84306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2</a:t>
            </a:fld>
            <a:endParaRPr lang="en-US" altLang="ja-JP" dirty="0"/>
          </a:p>
        </p:txBody>
      </p:sp>
    </p:spTree>
    <p:extLst>
      <p:ext uri="{BB962C8B-B14F-4D97-AF65-F5344CB8AC3E}">
        <p14:creationId xmlns="" xmlns:p14="http://schemas.microsoft.com/office/powerpoint/2010/main" val="377778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563" y="9551988"/>
            <a:ext cx="779462" cy="184666"/>
          </a:xfrm>
          <a:noFill/>
        </p:spPr>
        <p:txBody>
          <a:bodyPr/>
          <a:lstStyle/>
          <a:p>
            <a:fld id="{07118486-BB70-4956-9633-F5AD44A309E0}" type="slidenum">
              <a:rPr lang="en-US" altLang="ja-JP"/>
              <a:pPr/>
              <a:t>6</a:t>
            </a:fld>
            <a:endParaRPr lang="en-US" altLang="ja-JP"/>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7</a:t>
            </a:fld>
            <a:endParaRPr lang="en-US" altLang="ja-JP" dirty="0"/>
          </a:p>
        </p:txBody>
      </p:sp>
    </p:spTree>
    <p:extLst>
      <p:ext uri="{BB962C8B-B14F-4D97-AF65-F5344CB8AC3E}">
        <p14:creationId xmlns="" xmlns:p14="http://schemas.microsoft.com/office/powerpoint/2010/main" val="1563284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8</a:t>
            </a:fld>
            <a:endParaRPr lang="en-US" altLang="ja-JP" dirty="0"/>
          </a:p>
        </p:txBody>
      </p:sp>
    </p:spTree>
    <p:extLst>
      <p:ext uri="{BB962C8B-B14F-4D97-AF65-F5344CB8AC3E}">
        <p14:creationId xmlns="" xmlns:p14="http://schemas.microsoft.com/office/powerpoint/2010/main" val="1600110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10</a:t>
            </a:fld>
            <a:endParaRPr lang="en-US" altLang="ja-JP" dirty="0"/>
          </a:p>
        </p:txBody>
      </p:sp>
    </p:spTree>
    <p:extLst>
      <p:ext uri="{BB962C8B-B14F-4D97-AF65-F5344CB8AC3E}">
        <p14:creationId xmlns="" xmlns:p14="http://schemas.microsoft.com/office/powerpoint/2010/main" val="3935676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ー 7"/>
          <p:cNvSpPr>
            <a:spLocks noGrp="1"/>
          </p:cNvSpPr>
          <p:nvPr>
            <p:ph type="dt" sz="half" idx="10"/>
          </p:nvPr>
        </p:nvSpPr>
        <p:spPr/>
        <p:txBody>
          <a:bodyPr/>
          <a:lstStyle/>
          <a:p>
            <a:pPr>
              <a:defRPr/>
            </a:pPr>
            <a:r>
              <a:rPr lang="en-US" altLang="ja-JP" smtClean="0"/>
              <a:t>March 2013</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8" name="日付プレースホルダー 7"/>
          <p:cNvSpPr>
            <a:spLocks noGrp="1"/>
          </p:cNvSpPr>
          <p:nvPr>
            <p:ph type="dt" sz="half" idx="10"/>
          </p:nvPr>
        </p:nvSpPr>
        <p:spPr/>
        <p:txBody>
          <a:bodyPr/>
          <a:lstStyle/>
          <a:p>
            <a:pPr>
              <a:defRPr/>
            </a:pPr>
            <a:r>
              <a:rPr lang="en-US" altLang="ja-JP" smtClean="0"/>
              <a:t>March 2013</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ー 6"/>
          <p:cNvSpPr>
            <a:spLocks noGrp="1"/>
          </p:cNvSpPr>
          <p:nvPr>
            <p:ph type="dt" sz="half" idx="10"/>
          </p:nvPr>
        </p:nvSpPr>
        <p:spPr/>
        <p:txBody>
          <a:bodyPr/>
          <a:lstStyle/>
          <a:p>
            <a:pPr>
              <a:defRPr/>
            </a:pPr>
            <a:r>
              <a:rPr lang="en-US" altLang="ja-JP" smtClean="0"/>
              <a:t>March 2013</a:t>
            </a:r>
            <a:endParaRPr lang="en-US" altLang="ja-JP" dirty="0"/>
          </a:p>
        </p:txBody>
      </p:sp>
      <p:sp>
        <p:nvSpPr>
          <p:cNvPr id="8" name="フッター プレースホルダー 7"/>
          <p:cNvSpPr>
            <a:spLocks noGrp="1"/>
          </p:cNvSpPr>
          <p:nvPr>
            <p:ph type="ftr" sz="quarter" idx="11"/>
          </p:nvPr>
        </p:nvSpPr>
        <p:spPr/>
        <p:txBody>
          <a:bodyPr/>
          <a:lstStyle/>
          <a:p>
            <a:pPr>
              <a:defRPr/>
            </a:pPr>
            <a:r>
              <a:rPr lang="en-US" altLang="ja-JP"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pPr>
              <a:defRPr/>
            </a:pPr>
            <a:r>
              <a:rPr lang="en-US" altLang="ja-JP" smtClean="0"/>
              <a:t>March 2013</a:t>
            </a:r>
            <a:endParaRPr lang="en-US" altLang="ja-JP" dirty="0"/>
          </a:p>
        </p:txBody>
      </p:sp>
      <p:sp>
        <p:nvSpPr>
          <p:cNvPr id="10" name="フッター プレースホルダー 9"/>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1" name="スライド番号プレースホルダー 10"/>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en-US" altLang="ja-JP" smtClean="0"/>
              <a:t>March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dirty="0"/>
              <a:t>Slide </a:t>
            </a:r>
            <a:fld id="{6C8B3FD2-FCDE-4A66-B744-FB8D123FE93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249363" lvl="4" algn="r">
              <a:defRPr/>
            </a:pPr>
            <a:r>
              <a:rPr lang="en-US" altLang="ja-JP" sz="1400" b="1" dirty="0">
                <a:latin typeface="Times New Roman" pitchFamily="16" charset="0"/>
              </a:rPr>
              <a:t>doc.: IEEE </a:t>
            </a:r>
            <a:r>
              <a:rPr lang="en-US" altLang="ja-JP" sz="1400" b="1" dirty="0" smtClean="0">
                <a:latin typeface="Times New Roman" pitchFamily="16" charset="0"/>
              </a:rPr>
              <a:t>15-13-0191-00-0sru</a:t>
            </a:r>
            <a:endParaRPr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 id="2147483667" r:id="rId7"/>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a:xfrm>
            <a:off x="685800" y="377825"/>
            <a:ext cx="1600200" cy="215900"/>
          </a:xfrm>
        </p:spPr>
        <p:txBody>
          <a:bodyPr/>
          <a:lstStyle/>
          <a:p>
            <a:pPr>
              <a:defRPr/>
            </a:pPr>
            <a:r>
              <a:rPr lang="en-US" altLang="ja-JP" dirty="0" smtClean="0"/>
              <a:t>March 2013</a:t>
            </a:r>
            <a:endParaRPr lang="en-US" altLang="ja-JP" dirty="0"/>
          </a:p>
        </p:txBody>
      </p:sp>
      <p:sp>
        <p:nvSpPr>
          <p:cNvPr id="4"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3"/>
          <p:cNvSpPr>
            <a:spLocks noGrp="1"/>
          </p:cNvSpPr>
          <p:nvPr>
            <p:ph type="sldNum" sz="quarter" idx="12"/>
          </p:nvPr>
        </p:nvSpPr>
        <p:spPr>
          <a:xfrm>
            <a:off x="4310063" y="6475413"/>
            <a:ext cx="600075" cy="182562"/>
          </a:xfrm>
        </p:spPr>
        <p:txBody>
          <a:bodyPr/>
          <a:lstStyle/>
          <a:p>
            <a:pPr>
              <a:defRPr/>
            </a:pPr>
            <a:r>
              <a:rPr lang="en-US" altLang="ja-JP" dirty="0"/>
              <a:t>Slide </a:t>
            </a:r>
            <a:fld id="{EB4057B3-3477-4082-8602-9C618A78FEFB}" type="slidenum">
              <a:rPr lang="en-US" altLang="ja-JP"/>
              <a:pPr>
                <a:defRPr/>
              </a:pPr>
              <a:t>1</a:t>
            </a:fld>
            <a:endParaRPr lang="en-US" altLang="ja-JP" dirty="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a:t>
            </a:r>
            <a:r>
              <a:rPr lang="en-US" altLang="ja-JP" sz="1600" dirty="0" smtClean="0">
                <a:latin typeface="Times New Roman" pitchFamily="16" charset="0"/>
              </a:rPr>
              <a:t>for March 2013]</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smtClean="0">
                <a:solidFill>
                  <a:schemeClr val="tx2"/>
                </a:solidFill>
                <a:latin typeface="Times New Roman" pitchFamily="16" charset="0"/>
              </a:rPr>
              <a:t>[19 </a:t>
            </a:r>
            <a:r>
              <a:rPr lang="en-US" altLang="ja-JP" sz="1600" dirty="0" smtClean="0">
                <a:latin typeface="Times New Roman" pitchFamily="16" charset="0"/>
              </a:rPr>
              <a:t>March 2013</a:t>
            </a:r>
            <a:r>
              <a:rPr lang="en-US" altLang="ja-JP" sz="1600" dirty="0" smtClean="0">
                <a:solidFill>
                  <a:schemeClr val="tx2"/>
                </a:solidFill>
                <a:latin typeface="Times New Roman" pitchFamily="16" charset="0"/>
              </a:rPr>
              <a:t>]</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March 2013</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10</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SRU by “Radio resource measurement &amp; management” for enhanced reliability (15-13-0132r0)</a:t>
            </a:r>
          </a:p>
          <a:p>
            <a:pPr lvl="1">
              <a:lnSpc>
                <a:spcPct val="80000"/>
              </a:lnSpc>
            </a:pPr>
            <a:r>
              <a:rPr lang="en-US" altLang="ja-JP" sz="2000" dirty="0" smtClean="0">
                <a:ea typeface="ＭＳ Ｐゴシック" pitchFamily="50" charset="-128"/>
              </a:rPr>
              <a:t>Consideration of the 900MHz ISM radio-band (15-13-0153r0)</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65" charset="-128"/>
              </a:rPr>
              <a:t>Discuss the future efforts and next </a:t>
            </a:r>
            <a:r>
              <a:rPr lang="en-US" altLang="ja-JP" sz="2000" dirty="0" smtClean="0">
                <a:ea typeface="ＭＳ Ｐゴシック" pitchFamily="-65" charset="-128"/>
              </a:rPr>
              <a:t>steps</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Next </a:t>
            </a:r>
            <a:r>
              <a:rPr lang="en-US" altLang="ja-JP" sz="2000" dirty="0" smtClean="0">
                <a:ea typeface="ＭＳ Ｐゴシック" pitchFamily="50" charset="-128"/>
              </a:rPr>
              <a:t>meeting </a:t>
            </a:r>
            <a:r>
              <a:rPr lang="en-US" altLang="ja-JP" sz="2000" dirty="0" smtClean="0">
                <a:ea typeface="ＭＳ Ｐゴシック" pitchFamily="50" charset="-128"/>
              </a:rPr>
              <a:t>schedule</a:t>
            </a:r>
          </a:p>
          <a:p>
            <a:pPr lvl="1">
              <a:lnSpc>
                <a:spcPct val="80000"/>
              </a:lnSpc>
            </a:pPr>
            <a:r>
              <a:rPr lang="en-US" altLang="ja-JP" sz="2000" dirty="0" smtClean="0">
                <a:ea typeface="ＭＳ Ｐゴシック" pitchFamily="50" charset="-128"/>
              </a:rPr>
              <a:t>Call for contributions</a:t>
            </a:r>
          </a:p>
          <a:p>
            <a:pPr lvl="1">
              <a:lnSpc>
                <a:spcPct val="80000"/>
              </a:lnSpc>
            </a:pP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4294967295"/>
          </p:nvPr>
        </p:nvSpPr>
        <p:spPr>
          <a:xfrm>
            <a:off x="685800" y="381000"/>
            <a:ext cx="1600200" cy="212725"/>
          </a:xfrm>
        </p:spPr>
        <p:txBody>
          <a:bodyPr/>
          <a:lstStyle/>
          <a:p>
            <a:pPr>
              <a:defRPr/>
            </a:pPr>
            <a:r>
              <a:rPr lang="en-US" altLang="ja-JP" smtClean="0"/>
              <a:t>March 2013</a:t>
            </a:r>
            <a:endParaRPr lang="en-US" altLang="ja-JP" dirty="0"/>
          </a:p>
        </p:txBody>
      </p:sp>
      <p:sp>
        <p:nvSpPr>
          <p:cNvPr id="4" name="フッター プレースホルダ 4"/>
          <p:cNvSpPr>
            <a:spLocks noGrp="1"/>
          </p:cNvSpPr>
          <p:nvPr>
            <p:ph type="ftr" sz="quarter" idx="4294967295"/>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5"/>
          <p:cNvSpPr>
            <a:spLocks noGrp="1"/>
          </p:cNvSpPr>
          <p:nvPr>
            <p:ph type="sldNum" sz="quarter" idx="4294967295"/>
          </p:nvPr>
        </p:nvSpPr>
        <p:spPr>
          <a:xfrm>
            <a:off x="4395788" y="6475413"/>
            <a:ext cx="428625" cy="182562"/>
          </a:xfrm>
        </p:spPr>
        <p:txBody>
          <a:bodyPr/>
          <a:lstStyle/>
          <a:p>
            <a:pPr>
              <a:defRPr/>
            </a:pPr>
            <a:r>
              <a:rPr lang="en-US" altLang="ja-JP" dirty="0"/>
              <a:t>Slide </a:t>
            </a:r>
            <a:fld id="{74DF03B6-150D-4410-94E9-E3076C502B4C}" type="slidenum">
              <a:rPr lang="en-US" altLang="ja-JP"/>
              <a:pPr>
                <a:defRPr/>
              </a:pPr>
              <a:t>2</a:t>
            </a:fld>
            <a:endParaRPr lang="en-US" altLang="ja-JP" dirty="0"/>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Opening Information</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Orlando, FL</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March 19,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a:xfrm>
            <a:off x="125410" y="430500"/>
            <a:ext cx="8839200" cy="838200"/>
          </a:xfrm>
        </p:spPr>
        <p:txBody>
          <a:bodyPr/>
          <a:lstStyle/>
          <a:p>
            <a:r>
              <a:rPr lang="en-US" altLang="ja-JP" sz="3200" u="sng" dirty="0" smtClean="0">
                <a:ea typeface="ＭＳ Ｐゴシック" charset="-128"/>
              </a:rPr>
              <a:t>Participants, Patents, and Duty to Inform</a:t>
            </a:r>
            <a:endParaRPr lang="en-US" altLang="ja-JP" sz="3200" dirty="0" smtClean="0">
              <a:ea typeface="ＭＳ Ｐゴシック" charset="-128"/>
            </a:endParaRPr>
          </a:p>
        </p:txBody>
      </p:sp>
      <p:sp>
        <p:nvSpPr>
          <p:cNvPr id="4099" name="Rectangle 1027"/>
          <p:cNvSpPr>
            <a:spLocks noGrp="1" noChangeArrowheads="1"/>
          </p:cNvSpPr>
          <p:nvPr>
            <p:ph type="body" idx="1"/>
          </p:nvPr>
        </p:nvSpPr>
        <p:spPr>
          <a:xfrm>
            <a:off x="0" y="1216570"/>
            <a:ext cx="9144000" cy="4876800"/>
          </a:xfrm>
        </p:spPr>
        <p:txBody>
          <a:bodyPr/>
          <a:lstStyle/>
          <a:p>
            <a:pPr algn="ctr">
              <a:buFont typeface="Monotype Sorts" pitchFamily="2" charset="2"/>
              <a:buNone/>
            </a:pPr>
            <a:r>
              <a:rPr lang="en-US" altLang="ja-JP" sz="1600" b="1" dirty="0" smtClean="0">
                <a:ea typeface="ＭＳ Ｐゴシック" charset="-128"/>
              </a:rPr>
              <a:t>All participants in this meeting have certain obligations under the IEEE-SA Patent Policy. </a:t>
            </a:r>
          </a:p>
          <a:p>
            <a:pPr lvl="1"/>
            <a:r>
              <a:rPr lang="en-US" altLang="ja-JP" sz="1600" b="1" dirty="0" smtClean="0">
                <a:solidFill>
                  <a:srgbClr val="003399"/>
                </a:solidFill>
                <a:ea typeface="ＭＳ Ｐゴシック" charset="-128"/>
              </a:rPr>
              <a:t>Participants [Note: </a:t>
            </a:r>
            <a:r>
              <a:rPr lang="en-GB" sz="1600" b="1" dirty="0" smtClean="0">
                <a:solidFill>
                  <a:srgbClr val="003399"/>
                </a:solidFill>
              </a:rPr>
              <a:t>Quoted text excerpted from IEEE-SA Standards Board Bylaws </a:t>
            </a:r>
            <a:r>
              <a:rPr lang="en-GB" sz="1600" b="1" dirty="0" err="1" smtClean="0">
                <a:solidFill>
                  <a:srgbClr val="003399"/>
                </a:solidFill>
              </a:rPr>
              <a:t>subclause</a:t>
            </a:r>
            <a:r>
              <a:rPr lang="en-GB" sz="1600" b="1" dirty="0" smtClean="0">
                <a:solidFill>
                  <a:srgbClr val="003399"/>
                </a:solidFill>
              </a:rPr>
              <a:t> 6.2</a:t>
            </a:r>
            <a:r>
              <a:rPr lang="en-US" altLang="ja-JP" sz="1600" b="1" dirty="0" smtClean="0">
                <a:solidFill>
                  <a:srgbClr val="003399"/>
                </a:solidFill>
                <a:ea typeface="ＭＳ Ｐゴシック" charset="-128"/>
              </a:rPr>
              <a:t>]:</a:t>
            </a:r>
          </a:p>
          <a:p>
            <a:pPr lvl="2"/>
            <a:r>
              <a:rPr lang="en-US" altLang="ja-JP" sz="1600" b="1"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dirty="0" smtClean="0">
              <a:ea typeface="ＭＳ Ｐゴシック" charset="-128"/>
            </a:endParaRPr>
          </a:p>
          <a:p>
            <a:pPr lvl="3"/>
            <a:r>
              <a:rPr lang="en-US" altLang="ja-JP" sz="1400" b="1"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dirty="0" smtClean="0">
                <a:solidFill>
                  <a:srgbClr val="003399"/>
                </a:solidFill>
                <a:ea typeface="ＭＳ Ｐゴシック" charset="-128"/>
              </a:rPr>
              <a:t>Early identification of holders of potential Essential Patent Claims is strongly encouraged</a:t>
            </a:r>
          </a:p>
          <a:p>
            <a:pPr lvl="1"/>
            <a:r>
              <a:rPr lang="en-US" altLang="ja-JP" sz="1600" b="1" dirty="0" smtClean="0">
                <a:solidFill>
                  <a:srgbClr val="003399"/>
                </a:solidFill>
                <a:ea typeface="ＭＳ Ｐゴシック" charset="-128"/>
              </a:rPr>
              <a:t>No duty to perform a patent search</a:t>
            </a:r>
            <a:endParaRPr lang="en-US" altLang="ja-JP" sz="1600" dirty="0" smtClean="0">
              <a:ea typeface="ＭＳ Ｐゴシック" charset="-128"/>
            </a:endParaRPr>
          </a:p>
        </p:txBody>
      </p:sp>
      <p:sp>
        <p:nvSpPr>
          <p:cNvPr id="4100" name="Text Box 1028"/>
          <p:cNvSpPr txBox="1">
            <a:spLocks noChangeArrowheads="1"/>
          </p:cNvSpPr>
          <p:nvPr/>
        </p:nvSpPr>
        <p:spPr bwMode="auto">
          <a:xfrm>
            <a:off x="7884460" y="6021360"/>
            <a:ext cx="960438" cy="369888"/>
          </a:xfrm>
          <a:prstGeom prst="rect">
            <a:avLst/>
          </a:prstGeom>
          <a:noFill/>
          <a:ln w="9525">
            <a:noFill/>
            <a:miter lim="800000"/>
            <a:headEnd/>
            <a:tailEnd/>
          </a:ln>
        </p:spPr>
        <p:txBody>
          <a:bodyPr wrap="none">
            <a:spAutoFit/>
          </a:bodyPr>
          <a:lstStyle/>
          <a:p>
            <a:r>
              <a:rPr lang="en-US" altLang="ja-JP" sz="1800" b="1" u="sng">
                <a:ea typeface="ＭＳ Ｐゴシック" charset="-128"/>
              </a:rPr>
              <a:t>Slide #1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413740"/>
            <a:ext cx="7772400" cy="1143000"/>
          </a:xfrm>
        </p:spPr>
        <p:txBody>
          <a:bodyPr/>
          <a:lstStyle/>
          <a:p>
            <a:r>
              <a:rPr lang="en-GB" u="sng" dirty="0" smtClean="0"/>
              <a:t>Patent Related Links</a:t>
            </a:r>
            <a:endParaRPr lang="en-US" altLang="ja-JP" u="sng" dirty="0" smtClean="0">
              <a:ea typeface="ＭＳ Ｐゴシック" charset="-128"/>
            </a:endParaRPr>
          </a:p>
        </p:txBody>
      </p:sp>
      <p:sp>
        <p:nvSpPr>
          <p:cNvPr id="5123" name="Rectangle 3"/>
          <p:cNvSpPr>
            <a:spLocks noGrp="1" noChangeArrowheads="1"/>
          </p:cNvSpPr>
          <p:nvPr>
            <p:ph type="body" idx="1"/>
          </p:nvPr>
        </p:nvSpPr>
        <p:spPr>
          <a:xfrm>
            <a:off x="35370" y="1343050"/>
            <a:ext cx="8991600" cy="3886200"/>
          </a:xfrm>
        </p:spPr>
        <p:txBody>
          <a:bodyPr/>
          <a:lstStyle/>
          <a:p>
            <a:pPr lvl="1">
              <a:lnSpc>
                <a:spcPct val="90000"/>
              </a:lnSpc>
              <a:buFont typeface="Monotype Sorts" pitchFamily="2" charset="2"/>
              <a:buNone/>
            </a:pPr>
            <a:r>
              <a:rPr lang="en-US" altLang="ja-JP" sz="240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dirty="0" smtClean="0"/>
              <a:t>		IEEE-SA Standards Boards Bylaws</a:t>
            </a:r>
          </a:p>
          <a:p>
            <a:pPr lvl="1">
              <a:lnSpc>
                <a:spcPct val="90000"/>
              </a:lnSpc>
              <a:buFont typeface="Monotype Sorts" pitchFamily="2" charset="2"/>
              <a:buNone/>
            </a:pPr>
            <a:r>
              <a:rPr lang="en-US" altLang="ja-JP" sz="2100" dirty="0" smtClean="0">
                <a:ea typeface="ＭＳ Ｐゴシック" charset="-128"/>
              </a:rPr>
              <a:t>		</a:t>
            </a:r>
            <a:r>
              <a:rPr lang="en-US" altLang="ja-JP" sz="2100" i="1" dirty="0" smtClean="0">
                <a:ea typeface="ＭＳ Ｐゴシック" charset="-128"/>
              </a:rPr>
              <a:t>http://standards.ieee.org/develop/policies/bylaws/sect6-7.html#6</a:t>
            </a:r>
          </a:p>
          <a:p>
            <a:pPr lvl="1">
              <a:lnSpc>
                <a:spcPct val="90000"/>
              </a:lnSpc>
              <a:buFont typeface="Monotype Sorts" pitchFamily="2" charset="2"/>
              <a:buNone/>
            </a:pPr>
            <a:r>
              <a:rPr lang="en-GB" sz="2400" dirty="0" smtClean="0"/>
              <a:t>		IEEE-SA Standards Board Operations Manual</a:t>
            </a:r>
          </a:p>
          <a:p>
            <a:pPr lvl="1">
              <a:lnSpc>
                <a:spcPct val="90000"/>
              </a:lnSpc>
              <a:buFont typeface="Monotype Sorts" pitchFamily="2" charset="2"/>
              <a:buNone/>
            </a:pPr>
            <a:r>
              <a:rPr lang="en-US" altLang="ja-JP" sz="2400" dirty="0" smtClean="0">
                <a:ea typeface="ＭＳ Ｐゴシック" charset="-128"/>
              </a:rPr>
              <a:t>		</a:t>
            </a:r>
            <a:r>
              <a:rPr lang="en-US" altLang="ja-JP" sz="2100" i="1" dirty="0" smtClean="0">
                <a:ea typeface="ＭＳ Ｐゴシック" charset="-128"/>
              </a:rPr>
              <a:t>http://standards.ieee.org/develop/policies/opman/sect6.html#6.3</a:t>
            </a:r>
            <a:endParaRPr lang="en-US" altLang="ja-JP" sz="2400" dirty="0" smtClean="0">
              <a:ea typeface="ＭＳ Ｐゴシック" charset="-128"/>
            </a:endParaRPr>
          </a:p>
          <a:p>
            <a:pPr lvl="1">
              <a:lnSpc>
                <a:spcPct val="90000"/>
              </a:lnSpc>
              <a:buFont typeface="Monotype Sorts" pitchFamily="2" charset="2"/>
              <a:buNone/>
            </a:pPr>
            <a:r>
              <a:rPr lang="en-US" altLang="ja-JP" sz="2400" dirty="0" smtClean="0">
                <a:ea typeface="ＭＳ Ｐゴシック" charset="-128"/>
                <a:cs typeface="Times New Roman" pitchFamily="18" charset="0"/>
              </a:rPr>
              <a:t>	Material about the patent policy is available at</a:t>
            </a:r>
            <a:r>
              <a:rPr lang="en-US" altLang="ja-JP" sz="2400" dirty="0" smtClean="0">
                <a:ea typeface="ＭＳ Ｐゴシック" charset="-128"/>
              </a:rPr>
              <a:t> </a:t>
            </a:r>
          </a:p>
          <a:p>
            <a:pPr lvl="1">
              <a:lnSpc>
                <a:spcPct val="90000"/>
              </a:lnSpc>
              <a:buFont typeface="Monotype Sorts" pitchFamily="2" charset="2"/>
              <a:buNone/>
            </a:pPr>
            <a:r>
              <a:rPr lang="en-US" altLang="ja-JP" sz="2400" dirty="0" smtClean="0">
                <a:ea typeface="ＭＳ Ｐゴシック" charset="-128"/>
              </a:rPr>
              <a:t>		</a:t>
            </a:r>
            <a:r>
              <a:rPr lang="en-US" altLang="ja-JP" sz="2100" i="1" dirty="0" smtClean="0">
                <a:ea typeface="ＭＳ Ｐゴシック" charset="-128"/>
              </a:rPr>
              <a:t>http://standards.ieee.org/about/sasb/patcom/materials.html</a:t>
            </a:r>
          </a:p>
        </p:txBody>
      </p:sp>
      <p:sp>
        <p:nvSpPr>
          <p:cNvPr id="5124" name="Text Box 6"/>
          <p:cNvSpPr txBox="1">
            <a:spLocks noChangeArrowheads="1"/>
          </p:cNvSpPr>
          <p:nvPr/>
        </p:nvSpPr>
        <p:spPr bwMode="auto">
          <a:xfrm>
            <a:off x="57150" y="6093370"/>
            <a:ext cx="952500" cy="366713"/>
          </a:xfrm>
          <a:prstGeom prst="rect">
            <a:avLst/>
          </a:prstGeom>
          <a:noFill/>
          <a:ln w="9525">
            <a:noFill/>
            <a:miter lim="800000"/>
            <a:headEnd/>
            <a:tailEnd/>
          </a:ln>
        </p:spPr>
        <p:txBody>
          <a:bodyPr wrap="none">
            <a:spAutoFit/>
          </a:bodyPr>
          <a:lstStyle/>
          <a:p>
            <a:r>
              <a:rPr lang="en-US" altLang="ja-JP" sz="1800" b="1" u="sng" dirty="0">
                <a:ea typeface="ＭＳ Ｐゴシック" charset="-128"/>
              </a:rPr>
              <a:t>Slide #2</a:t>
            </a:r>
            <a:endParaRPr lang="en-US" altLang="ja-JP" dirty="0">
              <a:ea typeface="ＭＳ Ｐゴシック" charset="-128"/>
            </a:endParaRPr>
          </a:p>
        </p:txBody>
      </p:sp>
      <p:sp>
        <p:nvSpPr>
          <p:cNvPr id="5125" name="Rectangle 7"/>
          <p:cNvSpPr>
            <a:spLocks noChangeArrowheads="1"/>
          </p:cNvSpPr>
          <p:nvPr/>
        </p:nvSpPr>
        <p:spPr bwMode="auto">
          <a:xfrm>
            <a:off x="1295400" y="5181600"/>
            <a:ext cx="6781800" cy="1163638"/>
          </a:xfrm>
          <a:prstGeom prst="rect">
            <a:avLst/>
          </a:prstGeom>
          <a:noFill/>
          <a:ln w="9525">
            <a:noFill/>
            <a:miter lim="800000"/>
            <a:headEnd/>
            <a:tailEnd/>
          </a:ln>
        </p:spPr>
        <p:txBody>
          <a:bodyPr>
            <a:spAutoFit/>
          </a:bodyPr>
          <a:lstStyle/>
          <a:p>
            <a:r>
              <a:rPr lang="en-US" altLang="ja-JP" sz="1200" b="1">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a:solidFill>
                  <a:srgbClr val="000099"/>
                </a:solidFill>
                <a:latin typeface="Arial" charset="0"/>
                <a:ea typeface="ＭＳ Ｐゴシック" charset="-128"/>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a:xfrm>
            <a:off x="304800" y="381000"/>
            <a:ext cx="8686800" cy="1143000"/>
          </a:xfrm>
        </p:spPr>
        <p:txBody>
          <a:bodyPr/>
          <a:lstStyle/>
          <a:p>
            <a:r>
              <a:rPr lang="en-US" altLang="ja-JP" dirty="0" smtClean="0">
                <a:ea typeface="ＭＳ Ｐゴシック" charset="-128"/>
              </a:rPr>
              <a:t>Call for Potentially Essential Patents</a:t>
            </a:r>
          </a:p>
        </p:txBody>
      </p:sp>
      <p:sp>
        <p:nvSpPr>
          <p:cNvPr id="6147" name="Rectangle 1027"/>
          <p:cNvSpPr>
            <a:spLocks noGrp="1" noChangeArrowheads="1"/>
          </p:cNvSpPr>
          <p:nvPr>
            <p:ph type="body" idx="1"/>
          </p:nvPr>
        </p:nvSpPr>
        <p:spPr/>
        <p:txBody>
          <a:bodyPr/>
          <a:lstStyle/>
          <a:p>
            <a:r>
              <a:rPr lang="en-US" altLang="ja-JP" sz="280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dirty="0" smtClean="0">
                <a:ea typeface="ＭＳ Ｐゴシック" charset="-128"/>
              </a:rPr>
              <a:t>Either speak up now or</a:t>
            </a:r>
          </a:p>
          <a:p>
            <a:pPr lvl="1"/>
            <a:r>
              <a:rPr lang="en-US" altLang="ja-JP" sz="2000" dirty="0" smtClean="0">
                <a:ea typeface="ＭＳ Ｐゴシック" charset="-128"/>
              </a:rPr>
              <a:t>Provide the chair of this group with the identity of the holder(s) of any and all such claims as soon as possible or</a:t>
            </a:r>
          </a:p>
          <a:p>
            <a:pPr lvl="1"/>
            <a:r>
              <a:rPr lang="en-US" altLang="ja-JP" sz="2000" dirty="0" smtClean="0">
                <a:ea typeface="ＭＳ Ｐゴシック" charset="-128"/>
              </a:rPr>
              <a:t>Cause an LOA to be submitted</a:t>
            </a:r>
          </a:p>
        </p:txBody>
      </p:sp>
      <p:sp>
        <p:nvSpPr>
          <p:cNvPr id="6148" name="Text Box 1028"/>
          <p:cNvSpPr txBox="1">
            <a:spLocks noChangeArrowheads="1"/>
          </p:cNvSpPr>
          <p:nvPr/>
        </p:nvSpPr>
        <p:spPr bwMode="auto">
          <a:xfrm>
            <a:off x="57150" y="6093370"/>
            <a:ext cx="960438" cy="369888"/>
          </a:xfrm>
          <a:prstGeom prst="rect">
            <a:avLst/>
          </a:prstGeom>
          <a:noFill/>
          <a:ln w="9525">
            <a:noFill/>
            <a:miter lim="800000"/>
            <a:headEnd/>
            <a:tailEnd/>
          </a:ln>
        </p:spPr>
        <p:txBody>
          <a:bodyPr wrap="none">
            <a:spAutoFit/>
          </a:bodyPr>
          <a:lstStyle/>
          <a:p>
            <a:r>
              <a:rPr lang="en-US" altLang="ja-JP" sz="1800" b="1" u="sng" dirty="0">
                <a:ea typeface="ＭＳ Ｐゴシック" charset="-128"/>
              </a:rPr>
              <a:t>Slide #3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410" y="659100"/>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7172" name="Rectangle 4"/>
          <p:cNvSpPr>
            <a:spLocks noChangeArrowheads="1"/>
          </p:cNvSpPr>
          <p:nvPr/>
        </p:nvSpPr>
        <p:spPr bwMode="auto">
          <a:xfrm>
            <a:off x="533400" y="127182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0" y="6021360"/>
            <a:ext cx="952500" cy="366713"/>
          </a:xfrm>
          <a:prstGeom prst="rect">
            <a:avLst/>
          </a:prstGeom>
          <a:noFill/>
          <a:ln w="9525">
            <a:noFill/>
            <a:miter lim="800000"/>
            <a:headEnd/>
            <a:tailEnd/>
          </a:ln>
        </p:spPr>
        <p:txBody>
          <a:bodyPr wrap="none">
            <a:spAutoFit/>
          </a:bodyPr>
          <a:lstStyle/>
          <a:p>
            <a:r>
              <a:rPr lang="en-US" altLang="ja-JP" sz="1800" b="1" u="sng" dirty="0">
                <a:ea typeface="ＭＳ Ｐゴシック" charset="-128"/>
              </a:rPr>
              <a:t>Slide #4</a:t>
            </a:r>
            <a:endParaRPr lang="en-US" altLang="ja-JP" dirty="0">
              <a:ea typeface="ＭＳ Ｐゴシック"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ea typeface="ＭＳ Ｐゴシック" pitchFamily="50" charset="-128"/>
              </a:rPr>
              <a:t>Draft plan of IG SRU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a:ea typeface="ＭＳ Ｐゴシック" pitchFamily="50" charset="-128"/>
              </a:rPr>
              <a:t>Goal: </a:t>
            </a:r>
            <a:r>
              <a:rPr lang="en-US" altLang="ja-JP" sz="2800" dirty="0">
                <a:ea typeface="ＭＳ Ｐゴシック" pitchFamily="50" charset="-128"/>
              </a:rPr>
              <a:t>To summarize informative ideas to judge to establish SG</a:t>
            </a:r>
            <a:r>
              <a:rPr kumimoji="1" lang="en-US" altLang="ja-JP" sz="2800" dirty="0">
                <a:ea typeface="ＭＳ Ｐゴシック" pitchFamily="50" charset="-128"/>
              </a:rPr>
              <a:t>.</a:t>
            </a:r>
          </a:p>
          <a:p>
            <a:r>
              <a:rPr lang="en-US" altLang="ja-JP" sz="2800" dirty="0">
                <a:ea typeface="ＭＳ Ｐゴシック" pitchFamily="50" charset="-128"/>
              </a:rPr>
              <a:t>Meeting Schedule: Every plenary meeting or required based upon contributions.</a:t>
            </a:r>
            <a:endParaRPr kumimoji="1" lang="en-US" altLang="ja-JP" sz="2800" dirty="0">
              <a:ea typeface="ＭＳ Ｐゴシック" pitchFamily="50" charset="-128"/>
            </a:endParaRPr>
          </a:p>
          <a:p>
            <a:r>
              <a:rPr kumimoji="1" lang="en-US" altLang="ja-JP" sz="2800" dirty="0" smtClean="0">
                <a:ea typeface="ＭＳ Ｐゴシック" pitchFamily="50" charset="-128"/>
              </a:rPr>
              <a:t>IG </a:t>
            </a:r>
            <a:r>
              <a:rPr kumimoji="1" lang="en-US" altLang="ja-JP" sz="2800" dirty="0">
                <a:ea typeface="ＭＳ Ｐゴシック" pitchFamily="50" charset="-128"/>
              </a:rPr>
              <a:t>output: Technical documents of </a:t>
            </a:r>
            <a:r>
              <a:rPr lang="en-US" altLang="ja-JP" sz="2800" dirty="0">
                <a:ea typeface="ＭＳ Ｐゴシック" pitchFamily="50" charset="-128"/>
              </a:rPr>
              <a:t>Better Use of Spectrum Resources in WPANs.</a:t>
            </a:r>
            <a:endParaRPr lang="ja-JP" altLang="en-US" sz="2800" dirty="0">
              <a:ea typeface="ＭＳ Ｐゴシック" pitchFamily="50" charset="-128"/>
            </a:endParaRPr>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7</a:t>
            </a:fld>
            <a:endParaRPr lang="en-US" altLang="ja-JP"/>
          </a:p>
        </p:txBody>
      </p:sp>
    </p:spTree>
    <p:extLst>
      <p:ext uri="{BB962C8B-B14F-4D97-AF65-F5344CB8AC3E}">
        <p14:creationId xmlns="" xmlns:p14="http://schemas.microsoft.com/office/powerpoint/2010/main" val="1270503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solidFill>
                  <a:schemeClr val="tx1"/>
                </a:solidFill>
              </a:rPr>
              <a:t>Purpose of the IG SRU</a:t>
            </a:r>
            <a:endParaRPr kumimoji="1" lang="ja-JP" altLang="en-US" sz="4000" dirty="0">
              <a:solidFill>
                <a:schemeClr val="tx1"/>
              </a:solidFill>
            </a:endParaRPr>
          </a:p>
        </p:txBody>
      </p:sp>
      <p:sp>
        <p:nvSpPr>
          <p:cNvPr id="3" name="コンテンツ プレースホルダー 2"/>
          <p:cNvSpPr>
            <a:spLocks noGrp="1"/>
          </p:cNvSpPr>
          <p:nvPr>
            <p:ph idx="1"/>
          </p:nvPr>
        </p:nvSpPr>
        <p:spPr/>
        <p:txBody>
          <a:bodyPr/>
          <a:lstStyle/>
          <a:p>
            <a:r>
              <a:rPr kumimoji="1" lang="en-US" altLang="ja-JP" sz="2400" dirty="0" smtClean="0"/>
              <a:t>To explore mechanism of efficient spectrum use in ISM band and unlicensed band.</a:t>
            </a:r>
          </a:p>
          <a:p>
            <a:r>
              <a:rPr kumimoji="1" lang="en-US" altLang="ja-JP" sz="2400" dirty="0" smtClean="0"/>
              <a:t>Discussing future WPAN system.</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8</a:t>
            </a:fld>
            <a:endParaRPr lang="en-US" altLang="ja-JP"/>
          </a:p>
        </p:txBody>
      </p:sp>
    </p:spTree>
    <p:extLst>
      <p:ext uri="{BB962C8B-B14F-4D97-AF65-F5344CB8AC3E}">
        <p14:creationId xmlns="" xmlns:p14="http://schemas.microsoft.com/office/powerpoint/2010/main" val="458042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IG SRU </a:t>
            </a:r>
            <a:r>
              <a:rPr lang="en-US" altLang="ja-JP" dirty="0" smtClean="0"/>
              <a:t>Sessions</a:t>
            </a:r>
            <a:endParaRPr kumimoji="1" lang="ja-JP" altLang="en-US" dirty="0"/>
          </a:p>
        </p:txBody>
      </p:sp>
      <p:sp>
        <p:nvSpPr>
          <p:cNvPr id="9" name="コンテンツ プレースホルダー 8"/>
          <p:cNvSpPr>
            <a:spLocks noGrp="1"/>
          </p:cNvSpPr>
          <p:nvPr>
            <p:ph idx="1"/>
          </p:nvPr>
        </p:nvSpPr>
        <p:spPr>
          <a:xfrm>
            <a:off x="685800" y="1981200"/>
            <a:ext cx="7772400" cy="2059868"/>
          </a:xfrm>
        </p:spPr>
        <p:txBody>
          <a:bodyPr/>
          <a:lstStyle/>
          <a:p>
            <a:r>
              <a:rPr lang="en-US" altLang="ja-JP" sz="2200" dirty="0"/>
              <a:t>The IG SRU </a:t>
            </a:r>
            <a:r>
              <a:rPr lang="en-US" altLang="ja-JP" sz="2200" dirty="0" smtClean="0"/>
              <a:t>meeting is held </a:t>
            </a:r>
            <a:r>
              <a:rPr lang="en-US" altLang="ja-JP" sz="2200" dirty="0"/>
              <a:t>every plenary meeting.</a:t>
            </a:r>
          </a:p>
          <a:p>
            <a:r>
              <a:rPr lang="en-US" altLang="ja-JP" sz="2200" dirty="0" smtClean="0"/>
              <a:t>1</a:t>
            </a:r>
            <a:r>
              <a:rPr lang="en-US" altLang="ja-JP" sz="2200" baseline="30000" dirty="0" smtClean="0"/>
              <a:t>st</a:t>
            </a:r>
            <a:r>
              <a:rPr lang="en-US" altLang="ja-JP" sz="2200" dirty="0" smtClean="0"/>
              <a:t> version of technical document of IG SRU released March 2012 (1</a:t>
            </a:r>
            <a:r>
              <a:rPr lang="en-GB" altLang="ja-JP" sz="2200" dirty="0" smtClean="0"/>
              <a:t>2-0184-00</a:t>
            </a:r>
            <a:r>
              <a:rPr lang="en-US" altLang="ja-JP" sz="2200" dirty="0" smtClean="0"/>
              <a:t>).</a:t>
            </a:r>
            <a:endParaRPr lang="en-US" altLang="ja-JP" sz="2200"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9</a:t>
            </a:fld>
            <a:endParaRPr lang="en-US" altLang="ja-JP"/>
          </a:p>
        </p:txBody>
      </p:sp>
      <p:graphicFrame>
        <p:nvGraphicFramePr>
          <p:cNvPr id="8" name="表 7"/>
          <p:cNvGraphicFramePr>
            <a:graphicFrameLocks noGrp="1"/>
          </p:cNvGraphicFramePr>
          <p:nvPr/>
        </p:nvGraphicFramePr>
        <p:xfrm>
          <a:off x="251401" y="3645030"/>
          <a:ext cx="8641199" cy="2317089"/>
        </p:xfrm>
        <a:graphic>
          <a:graphicData uri="http://schemas.openxmlformats.org/drawingml/2006/table">
            <a:tbl>
              <a:tblPr/>
              <a:tblGrid>
                <a:gridCol w="960053"/>
                <a:gridCol w="1060356"/>
                <a:gridCol w="1346939"/>
                <a:gridCol w="1346939"/>
                <a:gridCol w="1346939"/>
                <a:gridCol w="1346939"/>
                <a:gridCol w="1233034"/>
              </a:tblGrid>
              <a:tr h="347240">
                <a:tc>
                  <a:txBody>
                    <a:bodyPr/>
                    <a:lstStyle/>
                    <a:p>
                      <a:pPr algn="l" rtl="0" fontAlgn="t"/>
                      <a:r>
                        <a:rPr lang="en-US" sz="1400" b="1" i="0" u="none" strike="noStrike" dirty="0" smtClean="0">
                          <a:solidFill>
                            <a:srgbClr val="000000"/>
                          </a:solidFill>
                          <a:latin typeface="Arial"/>
                        </a:rPr>
                        <a:t>Year </a:t>
                      </a:r>
                      <a:endParaRPr lang="en-US" sz="1400" b="1" i="0" u="none" strike="noStrike" dirty="0">
                        <a:solidFill>
                          <a:srgbClr val="000000"/>
                        </a:solidFill>
                        <a:latin typeface="Arial"/>
                      </a:endParaRP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400" b="1" i="0" u="none" strike="noStrike" dirty="0">
                          <a:solidFill>
                            <a:srgbClr val="000000"/>
                          </a:solidFill>
                          <a:latin typeface="Arial"/>
                        </a:rPr>
                        <a:t>Month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400" b="1" i="0" u="none" strike="noStrike">
                          <a:solidFill>
                            <a:srgbClr val="000000"/>
                          </a:solidFill>
                          <a:latin typeface="Arial"/>
                        </a:rPr>
                        <a:t>Venue</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400" b="1" i="0" u="none" strike="noStrike">
                          <a:solidFill>
                            <a:srgbClr val="000000"/>
                          </a:solidFill>
                          <a:latin typeface="Arial"/>
                        </a:rPr>
                        <a:t>Agenda</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400" b="1" i="0" u="none" strike="noStrike">
                          <a:solidFill>
                            <a:srgbClr val="000000"/>
                          </a:solidFill>
                          <a:latin typeface="Arial"/>
                        </a:rPr>
                        <a:t>Closing Report</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400" b="1" i="0" u="none" strike="noStrike">
                          <a:solidFill>
                            <a:srgbClr val="000000"/>
                          </a:solidFill>
                          <a:latin typeface="Arial"/>
                        </a:rPr>
                        <a:t>Minutes</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400" b="1" i="0" u="none" strike="noStrike">
                          <a:solidFill>
                            <a:srgbClr val="000000"/>
                          </a:solidFill>
                          <a:latin typeface="Arial"/>
                        </a:rPr>
                        <a:t>Number of participant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006">
                <a:tc>
                  <a:txBody>
                    <a:bodyPr/>
                    <a:lstStyle/>
                    <a:p>
                      <a:pPr algn="r" rtl="0" fontAlgn="t"/>
                      <a:r>
                        <a:rPr lang="en-US" altLang="ja-JP" sz="1400" b="0" i="0" u="none" strike="noStrike">
                          <a:solidFill>
                            <a:srgbClr val="000000"/>
                          </a:solidFill>
                          <a:latin typeface="Arial"/>
                        </a:rPr>
                        <a:t>2010</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dirty="0">
                          <a:solidFill>
                            <a:srgbClr val="000000"/>
                          </a:solidFill>
                          <a:latin typeface="Arial"/>
                        </a:rPr>
                        <a:t>November</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a:solidFill>
                            <a:srgbClr val="000000"/>
                          </a:solidFill>
                          <a:latin typeface="Arial"/>
                        </a:rPr>
                        <a:t>Dallas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15-10-0839-01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15-10-0924-01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15-10-0934-00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400" b="0" i="0" u="none" strike="noStrike">
                          <a:solidFill>
                            <a:srgbClr val="000000"/>
                          </a:solidFill>
                          <a:latin typeface="Arial"/>
                        </a:rPr>
                        <a:t>10</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7006">
                <a:tc rowSpan="3">
                  <a:txBody>
                    <a:bodyPr/>
                    <a:lstStyle/>
                    <a:p>
                      <a:pPr algn="r" rtl="0" fontAlgn="t"/>
                      <a:r>
                        <a:rPr lang="en-US" altLang="ja-JP" sz="1400" b="0" i="0" u="none" strike="noStrike">
                          <a:solidFill>
                            <a:srgbClr val="000000"/>
                          </a:solidFill>
                          <a:latin typeface="Arial"/>
                        </a:rPr>
                        <a:t>2011</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dirty="0">
                          <a:solidFill>
                            <a:srgbClr val="000000"/>
                          </a:solidFill>
                          <a:latin typeface="Arial"/>
                        </a:rPr>
                        <a:t>March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dirty="0">
                          <a:solidFill>
                            <a:srgbClr val="000000"/>
                          </a:solidFill>
                          <a:latin typeface="Arial"/>
                        </a:rPr>
                        <a:t>Singapore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15-11-0159-01</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15-11-0298-00</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15-11-0440-00</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400" b="0" i="0" u="none" strike="noStrike">
                          <a:solidFill>
                            <a:srgbClr val="000000"/>
                          </a:solidFill>
                          <a:latin typeface="Arial"/>
                        </a:rPr>
                        <a:t>8</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705">
                <a:tc vMerge="1">
                  <a:txBody>
                    <a:bodyPr/>
                    <a:lstStyle/>
                    <a:p>
                      <a:endParaRPr kumimoji="1" lang="ja-JP" altLang="en-US"/>
                    </a:p>
                  </a:txBody>
                  <a:tcPr/>
                </a:tc>
                <a:tc>
                  <a:txBody>
                    <a:bodyPr/>
                    <a:lstStyle/>
                    <a:p>
                      <a:pPr algn="l" rtl="0" fontAlgn="t"/>
                      <a:r>
                        <a:rPr lang="en-US" sz="1400" b="0" i="0" u="none" strike="noStrike">
                          <a:solidFill>
                            <a:srgbClr val="000000"/>
                          </a:solidFill>
                          <a:latin typeface="Arial"/>
                        </a:rPr>
                        <a:t>July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dirty="0">
                          <a:solidFill>
                            <a:srgbClr val="000000"/>
                          </a:solidFill>
                          <a:latin typeface="Arial"/>
                        </a:rPr>
                        <a:t>San Francisco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15-11-0456-00</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15-11-0552-00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15-11-755-00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400" b="0" i="0" u="none" strike="noStrike">
                          <a:solidFill>
                            <a:srgbClr val="000000"/>
                          </a:solidFill>
                          <a:latin typeface="Arial"/>
                        </a:rPr>
                        <a:t>11</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7006">
                <a:tc vMerge="1">
                  <a:txBody>
                    <a:bodyPr/>
                    <a:lstStyle/>
                    <a:p>
                      <a:endParaRPr kumimoji="1" lang="ja-JP" altLang="en-US"/>
                    </a:p>
                  </a:txBody>
                  <a:tcPr/>
                </a:tc>
                <a:tc>
                  <a:txBody>
                    <a:bodyPr/>
                    <a:lstStyle/>
                    <a:p>
                      <a:pPr algn="l" rtl="0" fontAlgn="t"/>
                      <a:r>
                        <a:rPr lang="en-US" sz="1400" b="0" i="0" u="none" strike="noStrike">
                          <a:solidFill>
                            <a:srgbClr val="000000"/>
                          </a:solidFill>
                          <a:latin typeface="Arial"/>
                        </a:rPr>
                        <a:t>November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dirty="0">
                          <a:solidFill>
                            <a:srgbClr val="000000"/>
                          </a:solidFill>
                          <a:latin typeface="Arial"/>
                        </a:rPr>
                        <a:t>Atlanta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dirty="0">
                          <a:solidFill>
                            <a:srgbClr val="000000"/>
                          </a:solidFill>
                          <a:latin typeface="Arial"/>
                        </a:rPr>
                        <a:t>15-11-0757-01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15-11-0830-00</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15-12-0106-00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400" b="0" i="0" u="none" strike="noStrike">
                          <a:solidFill>
                            <a:srgbClr val="000000"/>
                          </a:solidFill>
                          <a:latin typeface="Arial"/>
                        </a:rPr>
                        <a:t>13</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7006">
                <a:tc rowSpan="3">
                  <a:txBody>
                    <a:bodyPr/>
                    <a:lstStyle/>
                    <a:p>
                      <a:pPr algn="r" rtl="0" fontAlgn="t"/>
                      <a:r>
                        <a:rPr lang="en-US" altLang="ja-JP" sz="1400" b="0" i="0" u="none" strike="noStrike">
                          <a:solidFill>
                            <a:srgbClr val="000000"/>
                          </a:solidFill>
                          <a:latin typeface="Arial"/>
                        </a:rPr>
                        <a:t>2012</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a:solidFill>
                            <a:srgbClr val="000000"/>
                          </a:solidFill>
                          <a:latin typeface="Arial"/>
                        </a:rPr>
                        <a:t>March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a:solidFill>
                            <a:srgbClr val="000000"/>
                          </a:solidFill>
                          <a:latin typeface="Arial"/>
                        </a:rPr>
                        <a:t>Waikoloa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dirty="0">
                          <a:solidFill>
                            <a:srgbClr val="000000"/>
                          </a:solidFill>
                          <a:latin typeface="Arial"/>
                        </a:rPr>
                        <a:t>15-12-0107-00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15-12-0191-00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15-12-0197-00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400" b="0" i="0" u="none" strike="noStrike">
                          <a:solidFill>
                            <a:srgbClr val="000000"/>
                          </a:solidFill>
                          <a:latin typeface="Arial"/>
                        </a:rPr>
                        <a:t>4</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7006">
                <a:tc vMerge="1">
                  <a:txBody>
                    <a:bodyPr/>
                    <a:lstStyle/>
                    <a:p>
                      <a:endParaRPr kumimoji="1" lang="ja-JP" altLang="en-US"/>
                    </a:p>
                  </a:txBody>
                  <a:tcPr/>
                </a:tc>
                <a:tc>
                  <a:txBody>
                    <a:bodyPr/>
                    <a:lstStyle/>
                    <a:p>
                      <a:pPr algn="l" rtl="0" fontAlgn="t"/>
                      <a:r>
                        <a:rPr lang="en-US" sz="1400" b="0" i="0" u="none" strike="noStrike">
                          <a:solidFill>
                            <a:srgbClr val="000000"/>
                          </a:solidFill>
                          <a:latin typeface="Arial"/>
                        </a:rPr>
                        <a:t>July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a:solidFill>
                            <a:srgbClr val="000000"/>
                          </a:solidFill>
                          <a:latin typeface="Arial"/>
                        </a:rPr>
                        <a:t>San Diego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dirty="0">
                          <a:solidFill>
                            <a:srgbClr val="000000"/>
                          </a:solidFill>
                          <a:latin typeface="Arial"/>
                        </a:rPr>
                        <a:t>15-12-0326-01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dirty="0">
                          <a:solidFill>
                            <a:srgbClr val="000000"/>
                          </a:solidFill>
                          <a:latin typeface="Arial"/>
                        </a:rPr>
                        <a:t>15-12-0425-00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15-12-0440-00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400" b="0" i="0" u="none" strike="noStrike">
                          <a:solidFill>
                            <a:srgbClr val="000000"/>
                          </a:solidFill>
                          <a:latin typeface="Arial"/>
                        </a:rPr>
                        <a:t>11</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7006">
                <a:tc vMerge="1">
                  <a:txBody>
                    <a:bodyPr/>
                    <a:lstStyle/>
                    <a:p>
                      <a:endParaRPr kumimoji="1" lang="ja-JP" altLang="en-US"/>
                    </a:p>
                  </a:txBody>
                  <a:tcPr/>
                </a:tc>
                <a:tc>
                  <a:txBody>
                    <a:bodyPr/>
                    <a:lstStyle/>
                    <a:p>
                      <a:pPr algn="l" rtl="0" fontAlgn="t"/>
                      <a:r>
                        <a:rPr lang="en-US" sz="1400" b="0" i="0" u="none" strike="noStrike">
                          <a:solidFill>
                            <a:srgbClr val="000000"/>
                          </a:solidFill>
                          <a:latin typeface="Arial"/>
                        </a:rPr>
                        <a:t>November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a:solidFill>
                            <a:srgbClr val="000000"/>
                          </a:solidFill>
                          <a:latin typeface="Arial"/>
                        </a:rPr>
                        <a:t>San Antonio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dirty="0">
                          <a:solidFill>
                            <a:srgbClr val="000000"/>
                          </a:solidFill>
                          <a:latin typeface="Arial"/>
                        </a:rPr>
                        <a:t>15-12-0595-01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dirty="0">
                          <a:solidFill>
                            <a:srgbClr val="000000"/>
                          </a:solidFill>
                          <a:latin typeface="Arial"/>
                        </a:rPr>
                        <a:t>15-12-0628-01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altLang="ja-JP" sz="1400" b="0" i="0" u="none" strike="noStrike">
                          <a:solidFill>
                            <a:srgbClr val="000000"/>
                          </a:solidFill>
                          <a:latin typeface="Arial"/>
                        </a:rPr>
                        <a:t>15-12-0659-01 </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altLang="ja-JP" sz="1400" b="0" i="0" u="none" strike="noStrike">
                          <a:solidFill>
                            <a:srgbClr val="000000"/>
                          </a:solidFill>
                          <a:latin typeface="Arial"/>
                        </a:rPr>
                        <a:t>9</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7006">
                <a:tc>
                  <a:txBody>
                    <a:bodyPr/>
                    <a:lstStyle/>
                    <a:p>
                      <a:pPr algn="r" rtl="0" fontAlgn="t"/>
                      <a:r>
                        <a:rPr lang="en-US" altLang="ja-JP" sz="1400" b="0" i="0" u="none" strike="noStrike">
                          <a:solidFill>
                            <a:srgbClr val="000000"/>
                          </a:solidFill>
                          <a:latin typeface="Arial"/>
                        </a:rPr>
                        <a:t>2013</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n-US" sz="1400" b="0" i="0" u="none" strike="noStrike">
                          <a:solidFill>
                            <a:srgbClr val="000000"/>
                          </a:solidFill>
                          <a:latin typeface="Arial"/>
                        </a:rPr>
                        <a:t>January</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t"/>
                      <a:r>
                        <a:rPr lang="en-US" sz="1400" b="0" i="0" u="none" strike="noStrike">
                          <a:solidFill>
                            <a:srgbClr val="000000"/>
                          </a:solidFill>
                          <a:latin typeface="Arial"/>
                        </a:rPr>
                        <a:t>Vancouver</a:t>
                      </a:r>
                    </a:p>
                  </a:txBody>
                  <a:tcPr marL="8268" marR="8268" marT="82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b"/>
                      <a:r>
                        <a:rPr lang="en-US" altLang="ja-JP" sz="1400" b="0" i="0" u="none" strike="noStrike">
                          <a:solidFill>
                            <a:srgbClr val="000000"/>
                          </a:solidFill>
                          <a:latin typeface="Arial"/>
                        </a:rPr>
                        <a:t>15-12-0681-02</a:t>
                      </a:r>
                    </a:p>
                  </a:txBody>
                  <a:tcPr marL="8268" marR="8268" marT="82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altLang="ja-JP" sz="1400" b="0" i="0" u="none" strike="noStrike" dirty="0">
                          <a:solidFill>
                            <a:srgbClr val="000000"/>
                          </a:solidFill>
                          <a:latin typeface="Arial"/>
                        </a:rPr>
                        <a:t>15-13-0078-00</a:t>
                      </a:r>
                    </a:p>
                  </a:txBody>
                  <a:tcPr marL="8268" marR="8268" marT="82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altLang="ja-JP" sz="1400" b="0" i="0" u="none" strike="noStrike" dirty="0">
                          <a:solidFill>
                            <a:srgbClr val="000000"/>
                          </a:solidFill>
                          <a:latin typeface="Arial"/>
                        </a:rPr>
                        <a:t>15-13-0093-00</a:t>
                      </a:r>
                    </a:p>
                  </a:txBody>
                  <a:tcPr marL="8268" marR="8268" marT="82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altLang="ja-JP" sz="1400" b="0" i="0" u="none" strike="noStrike" dirty="0">
                          <a:solidFill>
                            <a:srgbClr val="000000"/>
                          </a:solidFill>
                          <a:latin typeface="Arial"/>
                        </a:rPr>
                        <a:t>10</a:t>
                      </a:r>
                    </a:p>
                  </a:txBody>
                  <a:tcPr marL="8268" marR="8268" marT="82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937835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3154</TotalTime>
  <Words>949</Words>
  <Application>Microsoft Office PowerPoint</Application>
  <PresentationFormat>画面に合わせる (4:3)</PresentationFormat>
  <Paragraphs>175</Paragraphs>
  <Slides>10</Slides>
  <Notes>6</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IEEE 802.15 IG SRU  Opening Information  Orlando, FL  March 19, 2013</vt:lpstr>
      <vt:lpstr>Participants, Patents, and Duty to Inform</vt:lpstr>
      <vt:lpstr>Patent Related Links</vt:lpstr>
      <vt:lpstr>Call for Potentially Essential Patents</vt:lpstr>
      <vt:lpstr>Other Guidelines for IEEE WG Meetings</vt:lpstr>
      <vt:lpstr>Draft plan of IG SRU schedule</vt:lpstr>
      <vt:lpstr>Purpose of the IG SRU</vt:lpstr>
      <vt:lpstr>IG SRU Sessions</vt:lpstr>
      <vt:lpstr>Agenda Items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50</cp:revision>
  <cp:lastPrinted>2011-10-30T06:47:17Z</cp:lastPrinted>
  <dcterms:created xsi:type="dcterms:W3CDTF">2010-11-03T06:31:56Z</dcterms:created>
  <dcterms:modified xsi:type="dcterms:W3CDTF">2013-03-20T05:15:07Z</dcterms:modified>
</cp:coreProperties>
</file>