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2"/>
  </p:notesMasterIdLst>
  <p:handoutMasterIdLst>
    <p:handoutMasterId r:id="rId13"/>
  </p:handoutMasterIdLst>
  <p:sldIdLst>
    <p:sldId id="259" r:id="rId3"/>
    <p:sldId id="347" r:id="rId4"/>
    <p:sldId id="350" r:id="rId5"/>
    <p:sldId id="348" r:id="rId6"/>
    <p:sldId id="355" r:id="rId7"/>
    <p:sldId id="356" r:id="rId8"/>
    <p:sldId id="354" r:id="rId9"/>
    <p:sldId id="352" r:id="rId10"/>
    <p:sldId id="35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E8E8F6"/>
    <a:srgbClr val="CDCDEC"/>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8413" autoAdjust="0"/>
    <p:restoredTop sz="91709" autoAdjust="0"/>
  </p:normalViewPr>
  <p:slideViewPr>
    <p:cSldViewPr>
      <p:cViewPr>
        <p:scale>
          <a:sx n="70" d="100"/>
          <a:sy n="70" d="100"/>
        </p:scale>
        <p:origin x="-906" y="210"/>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0" d="100"/>
          <a:sy n="50" d="100"/>
        </p:scale>
        <p:origin x="-1896" y="-96"/>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&lt;March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&lt;March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&lt;March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altLang="ko-KR" smtClean="0"/>
              <a:t>&lt;March 2013&gt;</a:t>
            </a:r>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&lt;March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&lt;March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&lt;March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&lt;March 2013&gt;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&lt;March 2013&gt;</a:t>
            </a:r>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&lt;March 2013&gt;</a:t>
            </a:r>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&lt;March 2013&gt;</a:t>
            </a:r>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&lt;March 2013&gt;</a:t>
            </a:r>
            <a:endParaRPr lang="en-US" altLang="ko-KR"/>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&lt;March 2013&gt;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&lt;March 2013&gt;</a:t>
            </a:r>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&lt;March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&lt;March 2013&gt;</a:t>
            </a:r>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&lt;March 2013&gt;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&lt;March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&lt;March 2013&gt;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&lt;March 2013&gt;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&lt;March 2013&gt;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&lt;March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&lt;March 2013&gt;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&lt;March 2013&gt;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IEEE </a:t>
            </a:r>
            <a:r>
              <a:rPr lang="en-US" sz="1400" b="1" dirty="0" smtClean="0"/>
              <a:t>15-13-0187-00-0008</a:t>
            </a:r>
            <a:endParaRPr lang="en-US" altLang="ko-KR" sz="1400" b="1" baseline="0"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&lt;March 2013&gt;</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mlee@ccny.cuny.edu"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mailto:lee@nict.go.jp"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&lt;March 2013&gt;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Myung Lee, CUNY</a:t>
            </a:r>
            <a:endParaRPr lang="en-US" altLang="ko-KR">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5227072"/>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TG8 Closing Report</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b="1" dirty="0" smtClean="0">
                <a:solidFill>
                  <a:srgbClr val="FF0000"/>
                </a:solidFill>
                <a:ea typeface="굴림" pitchFamily="50" charset="-127"/>
              </a:rPr>
              <a:t>March 20,</a:t>
            </a:r>
            <a:r>
              <a:rPr lang="en-US" altLang="ko-KR" sz="1600" dirty="0" smtClean="0">
                <a:solidFill>
                  <a:srgbClr val="FF0000"/>
                </a:solidFill>
                <a:ea typeface="굴림" pitchFamily="50" charset="-127"/>
              </a:rPr>
              <a:t> 2013</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Myung Jong Lee</a:t>
            </a:r>
            <a:endParaRPr lang="en-US" altLang="ko-KR" sz="1600" baseline="30000" dirty="0" smtClean="0">
              <a:solidFill>
                <a:schemeClr val="tx2"/>
              </a:solidFill>
              <a:ea typeface="굴림" pitchFamily="50" charset="-127"/>
            </a:endParaRPr>
          </a:p>
          <a:p>
            <a:pPr>
              <a:defRPr/>
            </a:pPr>
            <a:r>
              <a:rPr lang="en-US" altLang="ko-KR" sz="1600" dirty="0" smtClean="0">
                <a:solidFill>
                  <a:schemeClr val="tx2"/>
                </a:solidFill>
                <a:ea typeface="굴림" pitchFamily="50" charset="-127"/>
              </a:rPr>
              <a:t>Company </a:t>
            </a:r>
            <a:r>
              <a:rPr lang="en-US" altLang="ko-KR" sz="1600" dirty="0" smtClean="0">
                <a:solidFill>
                  <a:srgbClr val="FF0000"/>
                </a:solidFill>
                <a:ea typeface="굴림" pitchFamily="50" charset="-127"/>
              </a:rPr>
              <a:t> </a:t>
            </a:r>
            <a:r>
              <a:rPr lang="en-US" altLang="ko-KR" sz="1600" dirty="0" smtClean="0">
                <a:solidFill>
                  <a:schemeClr val="tx2"/>
                </a:solidFill>
                <a:ea typeface="굴림" pitchFamily="50" charset="-127"/>
              </a:rPr>
              <a:t>[CUNY]</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[Dept of EE, CUNY, 140</a:t>
            </a:r>
            <a:r>
              <a:rPr lang="en-US" altLang="ko-KR" sz="1600" baseline="30000" dirty="0" smtClean="0">
                <a:solidFill>
                  <a:schemeClr val="tx2"/>
                </a:solidFill>
                <a:ea typeface="굴림" pitchFamily="50" charset="-127"/>
              </a:rPr>
              <a:t>th</a:t>
            </a:r>
            <a:r>
              <a:rPr lang="en-US" altLang="ko-KR" sz="1600" dirty="0" smtClean="0">
                <a:solidFill>
                  <a:schemeClr val="tx2"/>
                </a:solidFill>
                <a:ea typeface="굴림" pitchFamily="50" charset="-127"/>
              </a:rPr>
              <a:t> St, New York, NY 10031] </a:t>
            </a:r>
          </a:p>
          <a:p>
            <a:pPr>
              <a:defRPr/>
            </a:pPr>
            <a:r>
              <a:rPr lang="en-US" altLang="ko-KR" sz="1600" dirty="0" smtClean="0">
                <a:solidFill>
                  <a:schemeClr val="tx2"/>
                </a:solidFill>
                <a:ea typeface="굴림" pitchFamily="50" charset="-127"/>
              </a:rPr>
              <a:t>Voice:[+1-212-650-7260],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[+1-201-650-8249], </a:t>
            </a:r>
          </a:p>
          <a:p>
            <a:pPr>
              <a:defRPr/>
            </a:pPr>
            <a:r>
              <a:rPr lang="en-US" altLang="ko-KR" sz="1600" dirty="0" smtClean="0">
                <a:solidFill>
                  <a:schemeClr val="tx2"/>
                </a:solidFill>
                <a:ea typeface="굴림" pitchFamily="50" charset="-127"/>
              </a:rPr>
              <a:t>E-Mail:[</a:t>
            </a:r>
            <a:r>
              <a:rPr lang="en-US" altLang="ko-KR" sz="1600" dirty="0" smtClean="0">
                <a:ea typeface="굴림" pitchFamily="50" charset="-127"/>
              </a:rPr>
              <a:t>lee@ccny.cuny.edu</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Report of TG8 activities during  March 2013 Plenary meeting at  Orlando. </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TG8 PAC Closing Report</a:t>
            </a:r>
            <a:endParaRPr lang="en-US" dirty="0"/>
          </a:p>
        </p:txBody>
      </p:sp>
      <p:sp>
        <p:nvSpPr>
          <p:cNvPr id="3" name="Subtitle 2"/>
          <p:cNvSpPr>
            <a:spLocks noGrp="1"/>
          </p:cNvSpPr>
          <p:nvPr>
            <p:ph type="subTitle" idx="1"/>
          </p:nvPr>
        </p:nvSpPr>
        <p:spPr/>
        <p:txBody>
          <a:bodyPr/>
          <a:lstStyle/>
          <a:p>
            <a:r>
              <a:rPr lang="en-US" sz="2800" dirty="0" smtClean="0"/>
              <a:t>March 20, 2013</a:t>
            </a:r>
          </a:p>
          <a:p>
            <a:endParaRPr lang="en-US" sz="2800" dirty="0" smtClean="0"/>
          </a:p>
          <a:p>
            <a:r>
              <a:rPr lang="en-US" sz="2800" dirty="0" smtClean="0"/>
              <a:t>Myung Lee, Chair</a:t>
            </a:r>
            <a:endParaRPr lang="en-US" sz="2800" dirty="0"/>
          </a:p>
        </p:txBody>
      </p:sp>
      <p:sp>
        <p:nvSpPr>
          <p:cNvPr id="4" name="Date Placeholder 3"/>
          <p:cNvSpPr>
            <a:spLocks noGrp="1"/>
          </p:cNvSpPr>
          <p:nvPr>
            <p:ph type="dt" sz="half" idx="10"/>
          </p:nvPr>
        </p:nvSpPr>
        <p:spPr/>
        <p:txBody>
          <a:bodyPr/>
          <a:lstStyle/>
          <a:p>
            <a:pPr>
              <a:defRPr/>
            </a:pPr>
            <a:r>
              <a:rPr lang="en-US" altLang="ko-KR" smtClean="0"/>
              <a:t>&lt;March 2013&gt;</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000" dirty="0" smtClean="0"/>
              <a:t>Report of Teleconferences</a:t>
            </a:r>
          </a:p>
          <a:p>
            <a:r>
              <a:rPr lang="en-US" sz="2000" dirty="0" smtClean="0"/>
              <a:t>Revision of Technical Guidance Document (TGD) </a:t>
            </a:r>
          </a:p>
          <a:p>
            <a:r>
              <a:rPr lang="en-US" sz="2000" dirty="0" smtClean="0"/>
              <a:t>Discussion on Project Plan</a:t>
            </a:r>
          </a:p>
        </p:txBody>
      </p:sp>
      <p:sp>
        <p:nvSpPr>
          <p:cNvPr id="4" name="Date Placeholder 3"/>
          <p:cNvSpPr>
            <a:spLocks noGrp="1"/>
          </p:cNvSpPr>
          <p:nvPr>
            <p:ph type="dt" sz="half" idx="10"/>
          </p:nvPr>
        </p:nvSpPr>
        <p:spPr/>
        <p:txBody>
          <a:bodyPr/>
          <a:lstStyle/>
          <a:p>
            <a:pPr>
              <a:defRPr/>
            </a:pPr>
            <a:r>
              <a:rPr lang="en-US" altLang="ko-KR" smtClean="0"/>
              <a:t>&lt;March 2013&gt;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a:t>
            </a:r>
            <a:endParaRPr lang="en-US" dirty="0"/>
          </a:p>
        </p:txBody>
      </p:sp>
      <p:sp>
        <p:nvSpPr>
          <p:cNvPr id="3" name="Content Placeholder 2"/>
          <p:cNvSpPr>
            <a:spLocks noGrp="1"/>
          </p:cNvSpPr>
          <p:nvPr>
            <p:ph idx="1"/>
          </p:nvPr>
        </p:nvSpPr>
        <p:spPr>
          <a:xfrm>
            <a:off x="642910" y="1571612"/>
            <a:ext cx="7772400" cy="4114800"/>
          </a:xfrm>
        </p:spPr>
        <p:txBody>
          <a:bodyPr/>
          <a:lstStyle/>
          <a:p>
            <a:r>
              <a:rPr lang="en-US" sz="2000" dirty="0" smtClean="0"/>
              <a:t>4 time slots used at this meeting</a:t>
            </a:r>
          </a:p>
          <a:p>
            <a:r>
              <a:rPr lang="en-US" sz="2000" dirty="0" smtClean="0"/>
              <a:t>5 Presentations  for TGD &amp; 6 general Presentations</a:t>
            </a:r>
            <a:endParaRPr lang="en-US" sz="2000" dirty="0" smtClean="0"/>
          </a:p>
          <a:p>
            <a:pPr lvl="1"/>
            <a:r>
              <a:rPr lang="en-GB" sz="1800" dirty="0" err="1" smtClean="0"/>
              <a:t>Huan</a:t>
            </a:r>
            <a:r>
              <a:rPr lang="en-GB" sz="1800" dirty="0" smtClean="0"/>
              <a:t>-Bang Li: </a:t>
            </a:r>
            <a:r>
              <a:rPr lang="en-US" sz="1800" dirty="0" smtClean="0"/>
              <a:t>  “Discussion and Conclusion of Conference Call on February19” (DCN: 15-13-0124-00-0008</a:t>
            </a:r>
            <a:r>
              <a:rPr lang="en-US" sz="1800" dirty="0" smtClean="0"/>
              <a:t>), </a:t>
            </a:r>
            <a:r>
              <a:rPr lang="en-US" sz="1800" dirty="0" smtClean="0"/>
              <a:t>TG8 Call for Proposals (CFP) (DCN: 15-13-0069-05-0008)</a:t>
            </a:r>
          </a:p>
          <a:p>
            <a:pPr lvl="1"/>
            <a:r>
              <a:rPr lang="en-US" sz="1800" dirty="0" smtClean="0"/>
              <a:t>Marco </a:t>
            </a:r>
            <a:r>
              <a:rPr lang="en-US" sz="1800" dirty="0" smtClean="0"/>
              <a:t>Hernandez: </a:t>
            </a:r>
            <a:r>
              <a:rPr lang="en-US" sz="1800" dirty="0" smtClean="0"/>
              <a:t>“Comments to System-Level Simulation of TGD” (DCN: 15-13-099-02-0008) </a:t>
            </a:r>
            <a:r>
              <a:rPr lang="en-US" sz="1800" dirty="0" smtClean="0"/>
              <a:t>, “</a:t>
            </a:r>
            <a:r>
              <a:rPr lang="en-US" sz="1800" dirty="0" smtClean="0"/>
              <a:t>TG8 channel models” (DCN: 15-12-0459-05-0008) </a:t>
            </a:r>
          </a:p>
          <a:p>
            <a:pPr lvl="1"/>
            <a:r>
              <a:rPr lang="en-US" sz="1800" dirty="0" smtClean="0"/>
              <a:t>Shannon Park: “</a:t>
            </a:r>
            <a:r>
              <a:rPr lang="fr-FR" sz="1800" dirty="0" smtClean="0"/>
              <a:t>TG8 </a:t>
            </a:r>
            <a:r>
              <a:rPr lang="fr-FR" sz="1800" dirty="0" err="1" smtClean="0"/>
              <a:t>Technical</a:t>
            </a:r>
            <a:r>
              <a:rPr lang="fr-FR" sz="1800" dirty="0" smtClean="0"/>
              <a:t> Guidance </a:t>
            </a:r>
            <a:r>
              <a:rPr lang="fr-FR" sz="1800" dirty="0" smtClean="0"/>
              <a:t>Document » (</a:t>
            </a:r>
            <a:r>
              <a:rPr lang="fr-FR" sz="1800" dirty="0" smtClean="0"/>
              <a:t>DCN: 15-12-0568-05-0008) </a:t>
            </a:r>
            <a:endParaRPr lang="fr-FR" sz="1800" dirty="0" smtClean="0"/>
          </a:p>
          <a:p>
            <a:pPr lvl="1"/>
            <a:r>
              <a:rPr lang="en-US" sz="1800" dirty="0" err="1" smtClean="0"/>
              <a:t>Suhwook</a:t>
            </a:r>
            <a:r>
              <a:rPr lang="en-US" sz="1800" dirty="0" smtClean="0"/>
              <a:t> </a:t>
            </a:r>
            <a:r>
              <a:rPr lang="en-US" sz="1800" dirty="0" smtClean="0"/>
              <a:t>Kim:</a:t>
            </a:r>
            <a:r>
              <a:rPr lang="en-US" sz="1800" dirty="0" smtClean="0"/>
              <a:t> </a:t>
            </a:r>
            <a:r>
              <a:rPr lang="en-US" sz="1800" dirty="0" smtClean="0"/>
              <a:t> </a:t>
            </a:r>
            <a:r>
              <a:rPr lang="en-US" sz="1800" dirty="0" smtClean="0"/>
              <a:t>“Concurrent communications for PAC” (DCN: 15-13-0129-00-0008</a:t>
            </a:r>
            <a:r>
              <a:rPr lang="en-US" sz="1800" dirty="0" smtClean="0"/>
              <a:t>)</a:t>
            </a:r>
          </a:p>
          <a:p>
            <a:pPr lvl="1"/>
            <a:r>
              <a:rPr lang="en-US" sz="1800" dirty="0" smtClean="0"/>
              <a:t>Igor </a:t>
            </a:r>
            <a:r>
              <a:rPr lang="en-US" sz="1800" dirty="0" err="1" smtClean="0"/>
              <a:t>Dotlic</a:t>
            </a:r>
            <a:r>
              <a:rPr lang="en-US" sz="1800" dirty="0" smtClean="0"/>
              <a:t> </a:t>
            </a:r>
            <a:r>
              <a:rPr lang="en-US" sz="1800" dirty="0" smtClean="0"/>
              <a:t>:Differential </a:t>
            </a:r>
            <a:r>
              <a:rPr lang="en-US" sz="1800" dirty="0" smtClean="0"/>
              <a:t>detection of IR-UWB PPM symbols (DCN: 15-13-0127-00-0008</a:t>
            </a:r>
            <a:r>
              <a:rPr lang="en-US" sz="1800" dirty="0" smtClean="0"/>
              <a:t>)</a:t>
            </a:r>
          </a:p>
          <a:p>
            <a:pPr lvl="1"/>
            <a:r>
              <a:rPr lang="en-US" sz="1800" dirty="0" err="1" smtClean="0"/>
              <a:t>Jinyoung</a:t>
            </a:r>
            <a:r>
              <a:rPr lang="en-US" sz="1800" dirty="0" smtClean="0"/>
              <a:t> </a:t>
            </a:r>
            <a:r>
              <a:rPr lang="en-US" sz="1800" dirty="0" smtClean="0"/>
              <a:t>Chun: Analysis </a:t>
            </a:r>
            <a:r>
              <a:rPr lang="en-US" sz="1800" dirty="0" smtClean="0"/>
              <a:t>of synchronization under PAC situation (DCN: 15-13-0128-00-0008</a:t>
            </a:r>
            <a:r>
              <a:rPr lang="en-US" sz="1800" dirty="0" smtClean="0"/>
              <a:t>)</a:t>
            </a:r>
          </a:p>
          <a:p>
            <a:pPr lvl="1"/>
            <a:endParaRPr lang="en-GB" sz="1800" dirty="0" smtClean="0"/>
          </a:p>
          <a:p>
            <a:pPr lvl="1"/>
            <a:endParaRPr lang="en-US" sz="2000" dirty="0" smtClean="0"/>
          </a:p>
        </p:txBody>
      </p:sp>
      <p:sp>
        <p:nvSpPr>
          <p:cNvPr id="4" name="Date Placeholder 3"/>
          <p:cNvSpPr>
            <a:spLocks noGrp="1"/>
          </p:cNvSpPr>
          <p:nvPr>
            <p:ph type="dt" sz="half" idx="10"/>
          </p:nvPr>
        </p:nvSpPr>
        <p:spPr/>
        <p:txBody>
          <a:bodyPr/>
          <a:lstStyle/>
          <a:p>
            <a:pPr>
              <a:defRPr/>
            </a:pPr>
            <a:r>
              <a:rPr lang="en-US" altLang="ko-KR" smtClean="0"/>
              <a:t>&lt;March 2013&gt;</a:t>
            </a:r>
            <a:endParaRPr lang="en-US" altLang="ko-KR"/>
          </a:p>
        </p:txBody>
      </p:sp>
      <p:sp>
        <p:nvSpPr>
          <p:cNvPr id="5" name="Footer Placeholder 4"/>
          <p:cNvSpPr>
            <a:spLocks noGrp="1"/>
          </p:cNvSpPr>
          <p:nvPr>
            <p:ph type="ftr" sz="quarter" idx="11"/>
          </p:nvPr>
        </p:nvSpPr>
        <p:spPr/>
        <p:txBody>
          <a:bodyPr/>
          <a:lstStyle/>
          <a:p>
            <a:pPr>
              <a:defRPr/>
            </a:pPr>
            <a:r>
              <a:rPr lang="en-US" altLang="ko-KR" dirty="0" smtClean="0"/>
              <a:t>Myung Lee, CUNY</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Achievements (cont)</a:t>
            </a:r>
            <a:endParaRPr lang="en-US" dirty="0"/>
          </a:p>
        </p:txBody>
      </p:sp>
      <p:sp>
        <p:nvSpPr>
          <p:cNvPr id="3" name="Content Placeholder 2"/>
          <p:cNvSpPr>
            <a:spLocks noGrp="1"/>
          </p:cNvSpPr>
          <p:nvPr>
            <p:ph idx="1"/>
          </p:nvPr>
        </p:nvSpPr>
        <p:spPr>
          <a:xfrm>
            <a:off x="642910" y="1571612"/>
            <a:ext cx="7772400" cy="4114800"/>
          </a:xfrm>
        </p:spPr>
        <p:txBody>
          <a:bodyPr/>
          <a:lstStyle/>
          <a:p>
            <a:pPr>
              <a:buNone/>
            </a:pPr>
            <a:endParaRPr lang="en-US" sz="2000" dirty="0" smtClean="0"/>
          </a:p>
          <a:p>
            <a:pPr lvl="1"/>
            <a:r>
              <a:rPr lang="en-US" sz="1800" dirty="0" smtClean="0"/>
              <a:t>Tae-</a:t>
            </a:r>
            <a:r>
              <a:rPr lang="en-US" sz="1800" dirty="0" err="1" smtClean="0"/>
              <a:t>Joon</a:t>
            </a:r>
            <a:r>
              <a:rPr lang="en-US" sz="1800" dirty="0" smtClean="0"/>
              <a:t> </a:t>
            </a:r>
            <a:r>
              <a:rPr lang="en-US" sz="1800" dirty="0" smtClean="0"/>
              <a:t>Park: Common </a:t>
            </a:r>
            <a:r>
              <a:rPr lang="en-US" sz="1800" dirty="0" smtClean="0"/>
              <a:t>discovery mode for PAC (DCN: 15-13-0182-00-0008</a:t>
            </a:r>
            <a:r>
              <a:rPr lang="en-US" sz="1800" dirty="0" smtClean="0"/>
              <a:t>)</a:t>
            </a:r>
          </a:p>
          <a:p>
            <a:pPr lvl="1"/>
            <a:r>
              <a:rPr lang="en-US" sz="1800" dirty="0" smtClean="0"/>
              <a:t> </a:t>
            </a:r>
            <a:r>
              <a:rPr lang="en-US" sz="1800" dirty="0" smtClean="0"/>
              <a:t>Shannon Park: PAC </a:t>
            </a:r>
            <a:r>
              <a:rPr lang="en-US" sz="1800" dirty="0" smtClean="0"/>
              <a:t>Synchronous Operation (DCN: 15-13-0121-00-0008)</a:t>
            </a:r>
            <a:endParaRPr lang="en-US" sz="1800" dirty="0" smtClean="0"/>
          </a:p>
          <a:p>
            <a:pPr lvl="1"/>
            <a:endParaRPr lang="en-US" sz="1800" dirty="0" smtClean="0"/>
          </a:p>
          <a:p>
            <a:r>
              <a:rPr lang="en-US" sz="2000" dirty="0" smtClean="0"/>
              <a:t>Revised </a:t>
            </a:r>
            <a:r>
              <a:rPr lang="en-US" sz="2000" dirty="0" smtClean="0"/>
              <a:t>/Approved Technical Guidance Document (TGD) Doc: 15-12-568r5</a:t>
            </a:r>
          </a:p>
          <a:p>
            <a:r>
              <a:rPr lang="en-US" sz="2000" dirty="0" smtClean="0"/>
              <a:t>Issued Call for Proposals with new dates:  Doc. 15-13-69r5</a:t>
            </a:r>
          </a:p>
          <a:p>
            <a:endParaRPr lang="en-US" sz="2000" dirty="0" smtClean="0"/>
          </a:p>
          <a:p>
            <a:pPr lvl="1"/>
            <a:endParaRPr lang="en-US" sz="2000" dirty="0" smtClean="0"/>
          </a:p>
        </p:txBody>
      </p:sp>
      <p:sp>
        <p:nvSpPr>
          <p:cNvPr id="4" name="Date Placeholder 3"/>
          <p:cNvSpPr>
            <a:spLocks noGrp="1"/>
          </p:cNvSpPr>
          <p:nvPr>
            <p:ph type="dt" sz="half" idx="10"/>
          </p:nvPr>
        </p:nvSpPr>
        <p:spPr/>
        <p:txBody>
          <a:bodyPr/>
          <a:lstStyle/>
          <a:p>
            <a:pPr>
              <a:defRPr/>
            </a:pPr>
            <a:r>
              <a:rPr lang="en-US" altLang="ko-KR" smtClean="0"/>
              <a:t>&lt;March 2013&gt;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Call for Proposals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000" dirty="0" smtClean="0"/>
          </a:p>
          <a:p>
            <a:r>
              <a:rPr lang="en-US" sz="2000" dirty="0" smtClean="0"/>
              <a:t>TG8, PAC Call for Proposals: Doc. 15-13-69r5</a:t>
            </a:r>
          </a:p>
          <a:p>
            <a:r>
              <a:rPr lang="en-US" sz="2000" dirty="0" smtClean="0"/>
              <a:t>Submission Due Date: </a:t>
            </a:r>
          </a:p>
          <a:p>
            <a:pPr lvl="1"/>
            <a:r>
              <a:rPr lang="en-US" sz="2400" dirty="0" smtClean="0"/>
              <a:t>Mandatory Pre-proposal May 6, 2013, 23:59 (UTC)</a:t>
            </a:r>
          </a:p>
          <a:p>
            <a:pPr lvl="1"/>
            <a:r>
              <a:rPr lang="en-US" sz="2400" dirty="0" smtClean="0"/>
              <a:t>Final Proposal with Simulations, July 7, 23:59 (UTC) </a:t>
            </a:r>
          </a:p>
          <a:p>
            <a:pPr>
              <a:buNone/>
            </a:pPr>
            <a:r>
              <a:rPr lang="en-US" sz="2000" dirty="0" smtClean="0"/>
              <a:t>        To: Myung Lee (</a:t>
            </a:r>
            <a:r>
              <a:rPr lang="en-US" sz="2000" dirty="0" smtClean="0">
                <a:hlinkClick r:id="rId3"/>
              </a:rPr>
              <a:t>mlee@ccny.cuny.edu</a:t>
            </a:r>
            <a:r>
              <a:rPr lang="en-US" sz="2000" dirty="0" smtClean="0"/>
              <a:t>)</a:t>
            </a:r>
          </a:p>
          <a:p>
            <a:pPr>
              <a:buNone/>
            </a:pPr>
            <a:r>
              <a:rPr lang="en-US" sz="2000" dirty="0" smtClean="0"/>
              <a:t>              </a:t>
            </a:r>
            <a:r>
              <a:rPr lang="en-US" sz="2000" dirty="0" err="1" smtClean="0"/>
              <a:t>Huan</a:t>
            </a:r>
            <a:r>
              <a:rPr lang="en-US" sz="2000" dirty="0" smtClean="0"/>
              <a:t>-Bang LI (</a:t>
            </a:r>
            <a:r>
              <a:rPr lang="en-US" sz="2000" dirty="0" smtClean="0">
                <a:hlinkClick r:id="rId4"/>
              </a:rPr>
              <a:t>lee@nict.go.jp</a:t>
            </a:r>
            <a:r>
              <a:rPr lang="en-US" sz="2000" dirty="0" smtClean="0"/>
              <a:t>)</a:t>
            </a:r>
          </a:p>
          <a:p>
            <a:pPr>
              <a:buNone/>
            </a:pPr>
            <a:r>
              <a:rPr lang="en-US" sz="2000" dirty="0" smtClean="0"/>
              <a:t>              </a:t>
            </a:r>
            <a:r>
              <a:rPr lang="en-US" sz="2000" dirty="0" err="1" smtClean="0"/>
              <a:t>Suhwook</a:t>
            </a:r>
            <a:r>
              <a:rPr lang="en-US" sz="2000" dirty="0" smtClean="0"/>
              <a:t> Kim (suhwook.kim@lge.com)</a:t>
            </a:r>
          </a:p>
          <a:p>
            <a:r>
              <a:rPr lang="en-US" sz="2000" dirty="0" smtClean="0"/>
              <a:t>CFP refers to the following documents:</a:t>
            </a:r>
          </a:p>
          <a:p>
            <a:pPr lvl="1"/>
            <a:r>
              <a:rPr lang="en-US" sz="1800" dirty="0" smtClean="0"/>
              <a:t>PAR: Doc. 15-12-0063r2 </a:t>
            </a:r>
          </a:p>
          <a:p>
            <a:pPr lvl="1"/>
            <a:r>
              <a:rPr lang="en-US" sz="1800" dirty="0" smtClean="0"/>
              <a:t>5C: Doc. 15-12-0064r1</a:t>
            </a:r>
          </a:p>
          <a:p>
            <a:pPr lvl="1"/>
            <a:r>
              <a:rPr lang="en-US" sz="1800" dirty="0" smtClean="0"/>
              <a:t>Technical Guidance Document: 15-12-0568r5</a:t>
            </a:r>
          </a:p>
          <a:p>
            <a:pPr lvl="1"/>
            <a:r>
              <a:rPr lang="en-US" sz="1800" dirty="0" smtClean="0"/>
              <a:t>Application Matrix: 15-12-0684r0</a:t>
            </a:r>
          </a:p>
          <a:p>
            <a:pPr lvl="1"/>
            <a:endParaRPr lang="en-US" sz="1600" dirty="0" smtClean="0"/>
          </a:p>
          <a:p>
            <a:endParaRPr lang="en-US" sz="2000" dirty="0" smtClean="0"/>
          </a:p>
          <a:p>
            <a:pPr lvl="1"/>
            <a:endParaRPr lang="en-US" sz="2000" dirty="0" smtClean="0"/>
          </a:p>
        </p:txBody>
      </p:sp>
      <p:sp>
        <p:nvSpPr>
          <p:cNvPr id="4" name="Date Placeholder 3"/>
          <p:cNvSpPr>
            <a:spLocks noGrp="1"/>
          </p:cNvSpPr>
          <p:nvPr>
            <p:ph type="dt" sz="half" idx="10"/>
          </p:nvPr>
        </p:nvSpPr>
        <p:spPr/>
        <p:txBody>
          <a:bodyPr/>
          <a:lstStyle/>
          <a:p>
            <a:pPr>
              <a:defRPr/>
            </a:pPr>
            <a:r>
              <a:rPr lang="en-US" altLang="ko-KR" smtClean="0"/>
              <a:t>&lt;March 2013&gt;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571612"/>
            <a:ext cx="8229600" cy="4843482"/>
          </a:xfrm>
        </p:spPr>
        <p:txBody>
          <a:bodyPr>
            <a:normAutofit/>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t>Preliminary proposal presentation			     March  13</a:t>
            </a:r>
          </a:p>
          <a:p>
            <a:r>
              <a:rPr lang="en-US" altLang="ko-KR" sz="2000" dirty="0" smtClean="0"/>
              <a:t>Final proposal presentation			 May, July 13</a:t>
            </a:r>
          </a:p>
          <a:p>
            <a:r>
              <a:rPr lang="en-US" altLang="ko-KR" sz="2000" dirty="0" smtClean="0"/>
              <a:t>PAC Framework Document/Call for contribution	         Nov. 13</a:t>
            </a:r>
          </a:p>
          <a:p>
            <a:r>
              <a:rPr lang="en-US" altLang="ko-KR" sz="2000" dirty="0" smtClean="0"/>
              <a:t>Contribution presentation				      March 14</a:t>
            </a:r>
          </a:p>
          <a:p>
            <a:r>
              <a:rPr lang="en-US" altLang="ko-KR" sz="2000" dirty="0" smtClean="0"/>
              <a:t>Draft spec (P802.15.8 D1.0) complete/Letter Ballot       Sept 14           </a:t>
            </a:r>
          </a:p>
          <a:p>
            <a:r>
              <a:rPr lang="en-US" altLang="ko-KR" sz="2000" dirty="0" smtClean="0"/>
              <a:t>LB Comment resolution/ LB recirculation		         Nov 14</a:t>
            </a:r>
          </a:p>
          <a:p>
            <a:r>
              <a:rPr lang="en-US" altLang="ko-KR" sz="2000" dirty="0" smtClean="0"/>
              <a:t>Sponsor Ballot 					         July 15</a:t>
            </a:r>
          </a:p>
          <a:p>
            <a:r>
              <a:rPr lang="en-US" altLang="ko-KR" sz="2000" dirty="0" err="1" smtClean="0"/>
              <a:t>RevCom</a:t>
            </a:r>
            <a:r>
              <a:rPr lang="en-US" altLang="ko-KR" sz="2000" dirty="0" smtClean="0"/>
              <a:t> submission 				          Jan 16</a:t>
            </a:r>
          </a:p>
        </p:txBody>
      </p:sp>
      <p:sp>
        <p:nvSpPr>
          <p:cNvPr id="5" name="TextBox 4"/>
          <p:cNvSpPr txBox="1">
            <a:spLocks noChangeArrowheads="1"/>
          </p:cNvSpPr>
          <p:nvPr/>
        </p:nvSpPr>
        <p:spPr bwMode="auto">
          <a:xfrm>
            <a:off x="4191000" y="6324600"/>
            <a:ext cx="687388" cy="307975"/>
          </a:xfrm>
          <a:prstGeom prst="rect">
            <a:avLst/>
          </a:prstGeom>
          <a:noFill/>
          <a:ln w="9525">
            <a:noFill/>
            <a:miter lim="800000"/>
            <a:headEnd/>
            <a:tailEnd/>
          </a:ln>
        </p:spPr>
        <p:txBody>
          <a:bodyPr wrap="none">
            <a:spAutoFit/>
          </a:bodyPr>
          <a:lstStyle/>
          <a:p>
            <a:pPr latinLnBrk="0"/>
            <a:r>
              <a:rPr kumimoji="0" lang="en-US" altLang="ko-KR" sz="1400" dirty="0">
                <a:latin typeface="Times New Roman" pitchFamily="18" charset="0"/>
                <a:cs typeface="Times New Roman" pitchFamily="18" charset="0"/>
              </a:rPr>
              <a:t>Slide </a:t>
            </a:r>
            <a:r>
              <a:rPr kumimoji="0" lang="en-US" altLang="ko-KR" sz="1400" dirty="0" smtClean="0">
                <a:latin typeface="Times New Roman" pitchFamily="18" charset="0"/>
                <a:cs typeface="Times New Roman" pitchFamily="18" charset="0"/>
              </a:rPr>
              <a:t>5</a:t>
            </a:r>
            <a:endParaRPr kumimoji="0" lang="en-US" altLang="ko-KR" sz="1400" dirty="0">
              <a:latin typeface="Times New Roman" pitchFamily="18" charset="0"/>
              <a:cs typeface="Times New Roman" pitchFamily="18" charset="0"/>
            </a:endParaRPr>
          </a:p>
        </p:txBody>
      </p:sp>
      <p:sp>
        <p:nvSpPr>
          <p:cNvPr id="6" name="Date Placeholder 5"/>
          <p:cNvSpPr>
            <a:spLocks noGrp="1"/>
          </p:cNvSpPr>
          <p:nvPr>
            <p:ph type="dt" sz="half" idx="10"/>
          </p:nvPr>
        </p:nvSpPr>
        <p:spPr/>
        <p:txBody>
          <a:bodyPr/>
          <a:lstStyle/>
          <a:p>
            <a:pPr>
              <a:defRPr/>
            </a:pPr>
            <a:r>
              <a:rPr lang="en-US" altLang="ko-KR" smtClean="0"/>
              <a:t>&lt;March 2013&gt;</a:t>
            </a:r>
            <a:endParaRPr lang="en-US" altLang="ko-K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 </a:t>
            </a:r>
            <a:r>
              <a:rPr lang="en-US" sz="2000" dirty="0" err="1" smtClean="0"/>
              <a:t>Suhwook</a:t>
            </a:r>
            <a:r>
              <a:rPr lang="en-US" sz="2000" dirty="0" smtClean="0"/>
              <a:t> Kim (LGE)</a:t>
            </a:r>
            <a:endParaRPr lang="en-US" sz="2400" dirty="0" smtClean="0"/>
          </a:p>
          <a:p>
            <a:r>
              <a:rPr lang="en-US" sz="2400" dirty="0" smtClean="0"/>
              <a:t>Editors: </a:t>
            </a:r>
          </a:p>
          <a:p>
            <a:pPr>
              <a:buNone/>
            </a:pPr>
            <a:r>
              <a:rPr lang="en-US" sz="2400" dirty="0" smtClean="0"/>
              <a:t>    </a:t>
            </a:r>
            <a:r>
              <a:rPr lang="en-US" sz="2000" dirty="0" smtClean="0"/>
              <a:t>Shannon Park (Samsung), Sunggeun Jin (ETRI</a:t>
            </a:r>
            <a:r>
              <a:rPr lang="en-US" sz="2400" dirty="0" smtClean="0"/>
              <a:t>)</a:t>
            </a:r>
          </a:p>
          <a:p>
            <a:r>
              <a:rPr lang="en-US" sz="2400" dirty="0" smtClean="0"/>
              <a:t>Secretary pro tem</a:t>
            </a:r>
            <a:endParaRPr lang="en-US" sz="1200" dirty="0" smtClean="0"/>
          </a:p>
          <a:p>
            <a:pPr>
              <a:buNone/>
            </a:pPr>
            <a:r>
              <a:rPr lang="en-US" sz="2400" dirty="0" smtClean="0"/>
              <a:t>    </a:t>
            </a:r>
            <a:r>
              <a:rPr lang="en-US" sz="2000" dirty="0" err="1" smtClean="0"/>
              <a:t>Chanho</a:t>
            </a:r>
            <a:r>
              <a:rPr lang="en-US" sz="2000" dirty="0" smtClean="0"/>
              <a:t> Yoon (ETRI)</a:t>
            </a:r>
            <a:endParaRPr lang="en-US" sz="2400" dirty="0" smtClean="0"/>
          </a:p>
          <a:p>
            <a:pPr>
              <a:buNone/>
            </a:pPr>
            <a:endParaRPr lang="en-US" sz="2400" dirty="0" smtClean="0"/>
          </a:p>
        </p:txBody>
      </p:sp>
      <p:sp>
        <p:nvSpPr>
          <p:cNvPr id="4" name="Date Placeholder 3"/>
          <p:cNvSpPr>
            <a:spLocks noGrp="1"/>
          </p:cNvSpPr>
          <p:nvPr>
            <p:ph type="dt" sz="half" idx="10"/>
          </p:nvPr>
        </p:nvSpPr>
        <p:spPr/>
        <p:txBody>
          <a:bodyPr/>
          <a:lstStyle/>
          <a:p>
            <a:pPr>
              <a:defRPr/>
            </a:pPr>
            <a:r>
              <a:rPr lang="en-US" altLang="ko-KR" smtClean="0"/>
              <a:t>&lt;March 2013&gt;</a:t>
            </a:r>
            <a:endParaRPr lang="en-US" altLang="ko-KR"/>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8</a:t>
            </a:fld>
            <a:endParaRPr lang="en-US" altLang="ko-K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Welcome Your Proposals!</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 name="Date Placeholder 3"/>
          <p:cNvSpPr>
            <a:spLocks noGrp="1"/>
          </p:cNvSpPr>
          <p:nvPr>
            <p:ph type="dt" sz="half" idx="10"/>
          </p:nvPr>
        </p:nvSpPr>
        <p:spPr/>
        <p:txBody>
          <a:bodyPr/>
          <a:lstStyle/>
          <a:p>
            <a:pPr>
              <a:defRPr/>
            </a:pPr>
            <a:r>
              <a:rPr lang="en-US" altLang="ko-KR" smtClean="0"/>
              <a:t>&lt;March 2013&gt;</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Myung Lee, CUNY</a:t>
            </a:r>
            <a:endParaRPr lang="en-US" altLang="ko-K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9</a:t>
            </a:fld>
            <a:endParaRPr lang="en-US" altLang="ko-K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27096</TotalTime>
  <Words>386</Words>
  <Application>Microsoft Office PowerPoint</Application>
  <PresentationFormat>On-screen Show (4:3)</PresentationFormat>
  <Paragraphs>126</Paragraphs>
  <Slides>9</Slides>
  <Notes>5</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Blank Presentation</vt:lpstr>
      <vt:lpstr>Custom Design</vt:lpstr>
      <vt:lpstr>Slide 1</vt:lpstr>
      <vt:lpstr>TG8 PAC Closing Report</vt:lpstr>
      <vt:lpstr>Meeting Objectives</vt:lpstr>
      <vt:lpstr>Achievements</vt:lpstr>
      <vt:lpstr>Achievements (cont)</vt:lpstr>
      <vt:lpstr>Call for Proposals</vt:lpstr>
      <vt:lpstr>Timeline</vt:lpstr>
      <vt:lpstr>TG8 PAC Officers </vt:lpstr>
      <vt:lpstr>Welcome Your Proposals!  Thank you!</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mjlee999</cp:lastModifiedBy>
  <cp:revision>882</cp:revision>
  <cp:lastPrinted>1998-02-10T13:28:06Z</cp:lastPrinted>
  <dcterms:created xsi:type="dcterms:W3CDTF">1999-11-08T18:59:45Z</dcterms:created>
  <dcterms:modified xsi:type="dcterms:W3CDTF">2013-03-19T21:28:44Z</dcterms:modified>
</cp:coreProperties>
</file>