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70" r:id="rId3"/>
    <p:sldId id="280" r:id="rId4"/>
    <p:sldId id="279"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932" autoAdjust="0"/>
  </p:normalViewPr>
  <p:slideViewPr>
    <p:cSldViewPr>
      <p:cViewPr>
        <p:scale>
          <a:sx n="74" d="100"/>
          <a:sy n="74" d="100"/>
        </p:scale>
        <p:origin x="-117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4" d="100"/>
          <a:sy n="44" d="100"/>
        </p:scale>
        <p:origin x="-1982" y="-7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802.15-13-0xxx-00-0thz</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4C6E288-0E76-415F-881E-0A10FDF5DEE4}" type="slidenum">
              <a:rPr lang="en-US" altLang="ja-JP"/>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802.15-13-0xxx-00-0thz</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37E8896-000A-4EEB-9D9E-1097B2ADD038}" type="slidenum">
              <a:rPr lang="en-US" altLang="ja-JP"/>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p14="http://schemas.microsoft.com/office/powerpoint/2010/main" xmlns=""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p14="http://schemas.microsoft.com/office/powerpoint/2010/main" xmlns=""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3</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802.15-13-0xxx-00-0thz</a:t>
            </a:r>
            <a:endParaRPr lang="en-US" altLang="ja-JP"/>
          </a:p>
        </p:txBody>
      </p:sp>
    </p:spTree>
    <p:extLst>
      <p:ext uri="{BB962C8B-B14F-4D97-AF65-F5344CB8AC3E}">
        <p14:creationId xmlns:p14="http://schemas.microsoft.com/office/powerpoint/2010/main" xmlns="" val="3125778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ma14="http://schemas.microsoft.com/office/mac/drawingml/2011/main" xmlns=""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ma14="http://schemas.microsoft.com/office/mac/drawingml/2011/main" xmlns=""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extLst>
            <a:ext uri="{FAA26D3D-D897-4be2-8F04-BA451C77F1D7}">
              <ma14:placeholderFlag xmlns:ma14="http://schemas.microsoft.com/office/mac/drawingml/2011/main" xmlns="" val="1"/>
            </a:ext>
          </a:extLst>
        </p:spPr>
        <p:txBody>
          <a:bodyPr/>
          <a:lstStyle>
            <a:lvl1pPr defTabSz="933450">
              <a:defRPr sz="1200">
                <a:solidFill>
                  <a:schemeClr val="tx1"/>
                </a:solidFill>
                <a:latin typeface="Times New Roman" pitchFamily="18" charset="0"/>
                <a:ea typeface="ＭＳ Ｐゴシック" pitchFamily="50" charset="-128"/>
              </a:defRPr>
            </a:lvl1pPr>
            <a:lvl2pPr marL="742950" indent="-285750" defTabSz="933450">
              <a:defRPr sz="1200">
                <a:solidFill>
                  <a:schemeClr val="tx1"/>
                </a:solidFill>
                <a:latin typeface="Times New Roman" pitchFamily="18" charset="0"/>
                <a:ea typeface="ＭＳ Ｐゴシック" pitchFamily="50" charset="-128"/>
              </a:defRPr>
            </a:lvl2pPr>
            <a:lvl3pPr marL="1143000" indent="-228600" defTabSz="933450">
              <a:defRPr sz="1200">
                <a:solidFill>
                  <a:schemeClr val="tx1"/>
                </a:solidFill>
                <a:latin typeface="Times New Roman" pitchFamily="18" charset="0"/>
                <a:ea typeface="ＭＳ Ｐゴシック" pitchFamily="50" charset="-128"/>
              </a:defRPr>
            </a:lvl3pPr>
            <a:lvl4pPr marL="1600200" indent="-228600" defTabSz="933450">
              <a:defRPr sz="1200">
                <a:solidFill>
                  <a:schemeClr val="tx1"/>
                </a:solidFill>
                <a:latin typeface="Times New Roman" pitchFamily="18" charset="0"/>
                <a:ea typeface="ＭＳ Ｐゴシック" pitchFamily="50" charset="-128"/>
              </a:defRPr>
            </a:lvl4pPr>
            <a:lvl5pPr marL="2057400" indent="-228600" defTabSz="933450">
              <a:defRPr sz="1200">
                <a:solidFill>
                  <a:schemeClr val="tx1"/>
                </a:solidFill>
                <a:latin typeface="Times New Roman" pitchFamily="18" charset="0"/>
                <a:ea typeface="ＭＳ Ｐゴシック" pitchFamily="50"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802.15-13-0xxx-00-0thz</a:t>
            </a:r>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ma14="http://schemas.microsoft.com/office/mac/drawingml/2011/main" xmlns=""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ma14="http://schemas.microsoft.com/office/mac/drawingml/2011/main" xmlns=""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extLst>
            <a:ext uri="{FAA26D3D-D897-4be2-8F04-BA451C77F1D7}">
              <ma14:placeholderFlag xmlns:ma14="http://schemas.microsoft.com/office/mac/drawingml/2011/main" xmlns="" val="1"/>
            </a:ext>
          </a:extLst>
        </p:spPr>
        <p:txBody>
          <a:bodyPr/>
          <a:lstStyle>
            <a:lvl1pPr defTabSz="933450">
              <a:defRPr sz="1200">
                <a:solidFill>
                  <a:schemeClr val="tx1"/>
                </a:solidFill>
                <a:latin typeface="Times New Roman" pitchFamily="18" charset="0"/>
                <a:ea typeface="ＭＳ Ｐゴシック" pitchFamily="50" charset="-128"/>
              </a:defRPr>
            </a:lvl1pPr>
            <a:lvl2pPr marL="742950" indent="-285750" defTabSz="933450">
              <a:defRPr sz="1200">
                <a:solidFill>
                  <a:schemeClr val="tx1"/>
                </a:solidFill>
                <a:latin typeface="Times New Roman" pitchFamily="18" charset="0"/>
                <a:ea typeface="ＭＳ Ｐゴシック" pitchFamily="50" charset="-128"/>
              </a:defRPr>
            </a:lvl2pPr>
            <a:lvl3pPr marL="1143000" indent="-228600" defTabSz="933450">
              <a:defRPr sz="1200">
                <a:solidFill>
                  <a:schemeClr val="tx1"/>
                </a:solidFill>
                <a:latin typeface="Times New Roman" pitchFamily="18" charset="0"/>
                <a:ea typeface="ＭＳ Ｐゴシック" pitchFamily="50" charset="-128"/>
              </a:defRPr>
            </a:lvl3pPr>
            <a:lvl4pPr marL="1600200" indent="-228600" defTabSz="933450">
              <a:defRPr sz="1200">
                <a:solidFill>
                  <a:schemeClr val="tx1"/>
                </a:solidFill>
                <a:latin typeface="Times New Roman" pitchFamily="18" charset="0"/>
                <a:ea typeface="ＭＳ Ｐゴシック" pitchFamily="50" charset="-128"/>
              </a:defRPr>
            </a:lvl4pPr>
            <a:lvl5pPr marL="2057400" indent="-228600" defTabSz="933450">
              <a:defRPr sz="1200">
                <a:solidFill>
                  <a:schemeClr val="tx1"/>
                </a:solidFill>
                <a:latin typeface="Times New Roman" pitchFamily="18" charset="0"/>
                <a:ea typeface="ＭＳ Ｐゴシック" pitchFamily="50"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802.15-13-0xxx-00-0thz</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‹Nr.›</a:t>
            </a:fld>
            <a:endParaRPr lang="en-US" altLang="ja-JP"/>
          </a:p>
        </p:txBody>
      </p:sp>
    </p:spTree>
    <p:extLst>
      <p:ext uri="{BB962C8B-B14F-4D97-AF65-F5344CB8AC3E}">
        <p14:creationId xmlns:p14="http://schemas.microsoft.com/office/powerpoint/2010/main" xmlns="" val="19865830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21F2650-1B28-46E7-9EDF-CFDD3FE0E73A}" type="slidenum">
              <a:rPr lang="en-US" altLang="ja-JP"/>
              <a:pPr/>
              <a:t>‹Nr.›</a:t>
            </a:fld>
            <a:endParaRPr lang="en-US" altLang="ja-JP"/>
          </a:p>
        </p:txBody>
      </p:sp>
    </p:spTree>
    <p:extLst>
      <p:ext uri="{BB962C8B-B14F-4D97-AF65-F5344CB8AC3E}">
        <p14:creationId xmlns:p14="http://schemas.microsoft.com/office/powerpoint/2010/main" xmlns="" val="15273916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D2522DC-E150-4685-8DFD-5C7B049714EB}" type="slidenum">
              <a:rPr lang="en-US" altLang="ja-JP"/>
              <a:pPr/>
              <a:t>‹Nr.›</a:t>
            </a:fld>
            <a:endParaRPr lang="en-US" altLang="ja-JP"/>
          </a:p>
        </p:txBody>
      </p:sp>
    </p:spTree>
    <p:extLst>
      <p:ext uri="{BB962C8B-B14F-4D97-AF65-F5344CB8AC3E}">
        <p14:creationId xmlns:p14="http://schemas.microsoft.com/office/powerpoint/2010/main" xmlns="" val="16842480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Akifumi Kasamatsu, NICT</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80830CC-ADC9-40F5-A428-BA02D4CE6A86}" type="slidenum">
              <a:rPr lang="en-US" altLang="ja-JP" smtClean="0"/>
              <a:pPr/>
              <a:t>‹Nr.›</a:t>
            </a:fld>
            <a:endParaRPr lang="en-US" altLang="ja-JP"/>
          </a:p>
        </p:txBody>
      </p:sp>
    </p:spTree>
    <p:extLst>
      <p:ext uri="{BB962C8B-B14F-4D97-AF65-F5344CB8AC3E}">
        <p14:creationId xmlns:p14="http://schemas.microsoft.com/office/powerpoint/2010/main" xmlns="" val="38142081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‹Nr.›</a:t>
            </a:fld>
            <a:endParaRPr lang="en-US" altLang="ja-JP"/>
          </a:p>
        </p:txBody>
      </p:sp>
    </p:spTree>
    <p:extLst>
      <p:ext uri="{BB962C8B-B14F-4D97-AF65-F5344CB8AC3E}">
        <p14:creationId xmlns:p14="http://schemas.microsoft.com/office/powerpoint/2010/main" xmlns=""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ADB8AA7-051A-4618-A4A2-AD476F92A31C}" type="slidenum">
              <a:rPr lang="en-US" altLang="ja-JP"/>
              <a:pPr/>
              <a:t>‹Nr.›</a:t>
            </a:fld>
            <a:endParaRPr lang="en-US" altLang="ja-JP"/>
          </a:p>
        </p:txBody>
      </p:sp>
    </p:spTree>
    <p:extLst>
      <p:ext uri="{BB962C8B-B14F-4D97-AF65-F5344CB8AC3E}">
        <p14:creationId xmlns:p14="http://schemas.microsoft.com/office/powerpoint/2010/main" xmlns="" val="200465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2E7A364-905D-45EA-AC27-33900225F5B3}" type="slidenum">
              <a:rPr lang="en-US" altLang="ja-JP"/>
              <a:pPr/>
              <a:t>‹Nr.›</a:t>
            </a:fld>
            <a:endParaRPr lang="en-US" altLang="ja-JP"/>
          </a:p>
        </p:txBody>
      </p:sp>
    </p:spTree>
    <p:extLst>
      <p:ext uri="{BB962C8B-B14F-4D97-AF65-F5344CB8AC3E}">
        <p14:creationId xmlns:p14="http://schemas.microsoft.com/office/powerpoint/2010/main" xmlns="" val="107474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DFDBABA-4840-4B24-9D63-9BDCDD89398B}" type="slidenum">
              <a:rPr lang="en-US" altLang="ja-JP"/>
              <a:pPr/>
              <a:t>‹Nr.›</a:t>
            </a:fld>
            <a:endParaRPr lang="en-US" altLang="ja-JP"/>
          </a:p>
        </p:txBody>
      </p:sp>
    </p:spTree>
    <p:extLst>
      <p:ext uri="{BB962C8B-B14F-4D97-AF65-F5344CB8AC3E}">
        <p14:creationId xmlns:p14="http://schemas.microsoft.com/office/powerpoint/2010/main" xmlns="" val="14878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‹Nr.›</a:t>
            </a:fld>
            <a:endParaRPr lang="en-US" altLang="ja-JP"/>
          </a:p>
        </p:txBody>
      </p:sp>
    </p:spTree>
    <p:extLst>
      <p:ext uri="{BB962C8B-B14F-4D97-AF65-F5344CB8AC3E}">
        <p14:creationId xmlns:p14="http://schemas.microsoft.com/office/powerpoint/2010/main" xmlns="" val="103210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March 2013</a:t>
            </a:r>
            <a:endParaRPr lang="en-US" altLang="ja-JP" dirty="0"/>
          </a:p>
        </p:txBody>
      </p:sp>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smtClean="0"/>
              <a:t>Akifumi Kasamatsu, NICT</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‹Nr.›</a:t>
            </a:fld>
            <a:endParaRPr lang="en-US" altLang="ja-JP"/>
          </a:p>
        </p:txBody>
      </p:sp>
    </p:spTree>
    <p:extLst>
      <p:ext uri="{BB962C8B-B14F-4D97-AF65-F5344CB8AC3E}">
        <p14:creationId xmlns:p14="http://schemas.microsoft.com/office/powerpoint/2010/main" xmlns="" val="25427274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A21731BC-88F6-4EC1-8B9A-07DE36B40487}" type="slidenum">
              <a:rPr lang="en-US" altLang="ja-JP"/>
              <a:pPr/>
              <a:t>‹Nr.›</a:t>
            </a:fld>
            <a:endParaRPr lang="en-US" altLang="ja-JP"/>
          </a:p>
        </p:txBody>
      </p:sp>
    </p:spTree>
    <p:extLst>
      <p:ext uri="{BB962C8B-B14F-4D97-AF65-F5344CB8AC3E}">
        <p14:creationId xmlns:p14="http://schemas.microsoft.com/office/powerpoint/2010/main" xmlns="" val="1575715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7716312-ED3E-4172-AB76-ED0F5DC1F0FF}" type="slidenum">
              <a:rPr lang="en-US" altLang="ja-JP"/>
              <a:pPr/>
              <a:t>‹Nr.›</a:t>
            </a:fld>
            <a:endParaRPr lang="en-US" altLang="ja-JP"/>
          </a:p>
        </p:txBody>
      </p:sp>
    </p:spTree>
    <p:extLst>
      <p:ext uri="{BB962C8B-B14F-4D97-AF65-F5344CB8AC3E}">
        <p14:creationId xmlns:p14="http://schemas.microsoft.com/office/powerpoint/2010/main" xmlns="" val="27927321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March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Akifumi Kasamatsu,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‹Nr.›</a:t>
            </a:fld>
            <a:endParaRPr lang="en-US" altLang="ja-JP"/>
          </a:p>
        </p:txBody>
      </p:sp>
      <p:sp>
        <p:nvSpPr>
          <p:cNvPr id="1031" name="Rectangle 7"/>
          <p:cNvSpPr>
            <a:spLocks noChangeArrowheads="1"/>
          </p:cNvSpPr>
          <p:nvPr/>
        </p:nvSpPr>
        <p:spPr bwMode="auto">
          <a:xfrm>
            <a:off x="3939334" y="394156"/>
            <a:ext cx="4518866"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802.15-13-0181-00-0thz</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2013</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D02B5AD6-D54F-466C-83AC-2100E8B78AC9}" type="slidenum">
              <a:rPr lang="en-US" altLang="ja-JP" smtClean="0"/>
              <a:pPr/>
              <a:t>1</a:t>
            </a:fld>
            <a:endParaRPr lang="en-US" altLang="ja-JP"/>
          </a:p>
        </p:txBody>
      </p:sp>
      <p:sp>
        <p:nvSpPr>
          <p:cNvPr id="27651" name="Rectangle 3"/>
          <p:cNvSpPr>
            <a:spLocks noChangeArrowheads="1"/>
          </p:cNvSpPr>
          <p:nvPr/>
        </p:nvSpPr>
        <p:spPr bwMode="auto">
          <a:xfrm>
            <a:off x="152400" y="609600"/>
            <a:ext cx="8991600" cy="56630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a:t>
            </a:r>
            <a:r>
              <a:rPr lang="en-US" altLang="ja-JP" sz="1600" dirty="0" smtClean="0">
                <a:ea typeface="ＭＳ Ｐゴシック" pitchFamily="50" charset="-128"/>
              </a:rPr>
              <a:t>Optical interconnection of data center</a:t>
            </a:r>
            <a:endParaRPr lang="en-US" altLang="ja-JP" sz="1600" dirty="0">
              <a:ea typeface="ＭＳ Ｐゴシック" pitchFamily="50" charset="-128"/>
            </a:endParaRPr>
          </a:p>
          <a:p>
            <a:r>
              <a:rPr lang="en-US" altLang="ja-JP" sz="1600" b="1" dirty="0">
                <a:ea typeface="ＭＳ Ｐゴシック" pitchFamily="50" charset="-128"/>
              </a:rPr>
              <a:t>Date Submitted: </a:t>
            </a:r>
            <a:r>
              <a:rPr lang="en-US" altLang="ja-JP" sz="1600" dirty="0" smtClean="0">
                <a:ea typeface="ＭＳ Ｐゴシック" pitchFamily="50" charset="-128"/>
              </a:rPr>
              <a:t>19 March, 2013</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Source:</a:t>
            </a:r>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Akifumi</a:t>
            </a:r>
            <a:r>
              <a:rPr lang="en-US" altLang="ja-JP" sz="1600" dirty="0" smtClean="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Kasamatsu</a:t>
            </a:r>
            <a:r>
              <a:rPr lang="en-US" altLang="ja-JP" sz="1600" dirty="0" smtClean="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Tokuhiko</a:t>
            </a:r>
            <a:r>
              <a:rPr lang="en-US" altLang="ja-JP" sz="1600" dirty="0" smtClean="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Sekine</a:t>
            </a:r>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and </a:t>
            </a:r>
            <a:r>
              <a:rPr lang="en-US" altLang="ja-JP" sz="1600" dirty="0" err="1" smtClean="0">
                <a:solidFill>
                  <a:schemeClr val="tx2"/>
                </a:solidFill>
                <a:ea typeface="ＭＳ Ｐゴシック" pitchFamily="50" charset="-128"/>
              </a:rPr>
              <a:t>Hiroyo</a:t>
            </a:r>
            <a:r>
              <a:rPr lang="en-US" altLang="ja-JP" sz="1600" dirty="0" smtClean="0">
                <a:solidFill>
                  <a:schemeClr val="tx2"/>
                </a:solidFill>
                <a:ea typeface="ＭＳ Ｐゴシック" pitchFamily="50" charset="-128"/>
              </a:rPr>
              <a:t> Ogawa</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National </a:t>
            </a:r>
            <a:r>
              <a:rPr lang="en-US" altLang="ja-JP" sz="1600" dirty="0">
                <a:solidFill>
                  <a:schemeClr val="tx2"/>
                </a:solidFill>
                <a:ea typeface="ＭＳ Ｐゴシック" pitchFamily="50" charset="-128"/>
              </a:rPr>
              <a:t>Institute of Information and Communications Technology</a:t>
            </a:r>
          </a:p>
          <a:p>
            <a:r>
              <a:rPr lang="ja-JP" altLang="en-US" sz="1600" dirty="0" smtClean="0">
                <a:solidFill>
                  <a:schemeClr val="tx2"/>
                </a:solidFill>
                <a:ea typeface="ＭＳ Ｐゴシック" pitchFamily="50" charset="-128"/>
              </a:rPr>
              <a:t>              </a:t>
            </a:r>
            <a:r>
              <a:rPr lang="fi-FI" altLang="ja-JP" sz="1600" dirty="0" smtClean="0">
                <a:solidFill>
                  <a:schemeClr val="tx2"/>
                </a:solidFill>
                <a:ea typeface="ＭＳ Ｐゴシック" pitchFamily="50" charset="-128"/>
              </a:rPr>
              <a:t>4-2-1</a:t>
            </a:r>
            <a:r>
              <a:rPr lang="fi-FI" altLang="ja-JP" sz="1600" dirty="0">
                <a:solidFill>
                  <a:schemeClr val="tx2"/>
                </a:solidFill>
                <a:ea typeface="ＭＳ Ｐゴシック" pitchFamily="50" charset="-128"/>
              </a:rPr>
              <a:t>, Nukuikita, Koganei, 184-8795, Tokyo, </a:t>
            </a:r>
            <a:r>
              <a:rPr lang="fi-FI" altLang="ja-JP" sz="1600" dirty="0" smtClean="0">
                <a:solidFill>
                  <a:schemeClr val="tx2"/>
                </a:solidFill>
                <a:ea typeface="ＭＳ Ｐゴシック" pitchFamily="50" charset="-128"/>
              </a:rPr>
              <a:t>Japan</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+81 42 327 </a:t>
            </a:r>
            <a:r>
              <a:rPr lang="en-US" altLang="ja-JP" sz="1600" dirty="0"/>
              <a:t>6508</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FAX: </a:t>
            </a:r>
            <a:r>
              <a:rPr lang="en-US" altLang="ja-JP" sz="1600" dirty="0" smtClean="0">
                <a:solidFill>
                  <a:schemeClr val="tx2"/>
                </a:solidFill>
                <a:ea typeface="ＭＳ Ｐゴシック" pitchFamily="50" charset="-128"/>
              </a:rPr>
              <a:t>+81 42 327 </a:t>
            </a:r>
            <a:r>
              <a:rPr lang="en-US" altLang="ja-JP" sz="1600" dirty="0"/>
              <a:t>6941</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E-Mail</a:t>
            </a:r>
            <a:r>
              <a:rPr lang="en-US" altLang="ja-JP" sz="1600" dirty="0" smtClean="0">
                <a:solidFill>
                  <a:schemeClr val="tx2"/>
                </a:solidFill>
                <a:ea typeface="ＭＳ Ｐゴシック" pitchFamily="50" charset="-128"/>
              </a:rPr>
              <a:t>: </a:t>
            </a:r>
            <a:r>
              <a:rPr lang="en-US" altLang="ja-JP" sz="1600" dirty="0" smtClean="0"/>
              <a:t>hosako</a:t>
            </a:r>
            <a:r>
              <a:rPr lang="en-US" altLang="ja-JP" sz="1600" dirty="0" smtClean="0">
                <a:ea typeface="ＭＳ Ｐゴシック" pitchFamily="50" charset="-128"/>
              </a:rPr>
              <a:t>@nict.go.jp</a:t>
            </a:r>
          </a:p>
          <a:p>
            <a:r>
              <a:rPr lang="ja-JP" altLang="en-US"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Nobuhiko Shibagaki and Hiroshi </a:t>
            </a:r>
            <a:r>
              <a:rPr lang="en-US" altLang="ja-JP" sz="1600" dirty="0" err="1" smtClean="0">
                <a:solidFill>
                  <a:schemeClr val="tx2"/>
                </a:solidFill>
                <a:ea typeface="ＭＳ Ｐゴシック" pitchFamily="50" charset="-128"/>
              </a:rPr>
              <a:t>Hanyu</a:t>
            </a:r>
            <a:r>
              <a:rPr lang="en-US" altLang="ja-JP" sz="1600" dirty="0" smtClean="0">
                <a:solidFill>
                  <a:schemeClr val="tx2"/>
                </a:solidFill>
                <a:ea typeface="ＭＳ Ｐゴシック" pitchFamily="50" charset="-128"/>
              </a:rPr>
              <a:t>, Hitachi Limited</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+81 42 323 1111(</a:t>
            </a:r>
            <a:r>
              <a:rPr lang="en-US" altLang="ja-JP" sz="1600" dirty="0" err="1" smtClean="0">
                <a:solidFill>
                  <a:schemeClr val="tx2"/>
                </a:solidFill>
                <a:ea typeface="ＭＳ Ｐゴシック" pitchFamily="50" charset="-128"/>
              </a:rPr>
              <a:t>ext</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3559</a:t>
            </a:r>
            <a:r>
              <a:rPr lang="en-US" altLang="ja-JP" sz="1600" dirty="0" smtClean="0">
                <a:solidFill>
                  <a:schemeClr val="tx2"/>
                </a:solidFill>
                <a:ea typeface="ＭＳ Ｐゴシック" pitchFamily="50" charset="-128"/>
              </a:rPr>
              <a:t>), Fax:042-327-7775,  nobuhiko.shibagaki.qr@hitachi.com</a:t>
            </a:r>
          </a:p>
          <a:p>
            <a:pPr>
              <a:spcBef>
                <a:spcPts val="600"/>
              </a:spcBef>
              <a:spcAft>
                <a:spcPts val="600"/>
              </a:spcAft>
            </a:pPr>
            <a:r>
              <a:rPr lang="en-US" altLang="ja-JP" sz="1600" b="1" dirty="0" smtClean="0">
                <a:solidFill>
                  <a:schemeClr val="tx2"/>
                </a:solidFill>
                <a:ea typeface="ＭＳ Ｐゴシック" pitchFamily="50" charset="-128"/>
              </a:rPr>
              <a:t>Re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n</a:t>
            </a:r>
            <a:r>
              <a:rPr lang="en-US" altLang="ja-JP" sz="1600" dirty="0" smtClean="0">
                <a:solidFill>
                  <a:schemeClr val="tx2"/>
                </a:solidFill>
                <a:ea typeface="ＭＳ Ｐゴシック" pitchFamily="50" charset="-128"/>
              </a:rPr>
              <a:t>/a</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The data rate of optical interconnection known as </a:t>
            </a:r>
            <a:r>
              <a:rPr lang="en-US" altLang="ja-JP" sz="1600" dirty="0" err="1" smtClean="0">
                <a:solidFill>
                  <a:schemeClr val="tx2"/>
                </a:solidFill>
                <a:ea typeface="ＭＳ Ｐゴシック" pitchFamily="50" charset="-128"/>
              </a:rPr>
              <a:t>InfiniBand</a:t>
            </a:r>
            <a:r>
              <a:rPr lang="en-US" altLang="ja-JP" sz="1600" dirty="0" smtClean="0">
                <a:solidFill>
                  <a:schemeClr val="tx2"/>
                </a:solidFill>
                <a:ea typeface="ＭＳ Ｐゴシック" pitchFamily="50" charset="-128"/>
              </a:rPr>
              <a:t> are presented as information for future terahertz communication systems.</a:t>
            </a: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t>Informing</a:t>
            </a:r>
            <a:r>
              <a:rPr lang="ja-JP" altLang="en-US" sz="1600" dirty="0" smtClean="0"/>
              <a:t> </a:t>
            </a:r>
            <a:r>
              <a:rPr lang="en-US" altLang="ja-JP" sz="1600" dirty="0" smtClean="0"/>
              <a:t>802.15IGTHz </a:t>
            </a:r>
            <a:r>
              <a:rPr lang="en-US" altLang="ja-JP" sz="1600" dirty="0"/>
              <a:t>on </a:t>
            </a:r>
            <a:r>
              <a:rPr lang="en-US" altLang="ja-JP" sz="1600" dirty="0" smtClean="0"/>
              <a:t>data rate of optical interconnection used in data center</a:t>
            </a:r>
          </a:p>
          <a:p>
            <a:pPr>
              <a:spcBef>
                <a:spcPts val="600"/>
              </a:spcBef>
              <a:spcAft>
                <a:spcPts val="600"/>
              </a:spcAft>
            </a:pPr>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1628800"/>
            <a:ext cx="7772400" cy="1143000"/>
          </a:xfrm>
        </p:spPr>
        <p:txBody>
          <a:bodyPr/>
          <a:lstStyle/>
          <a:p>
            <a:r>
              <a:rPr lang="en-US" altLang="ja-JP" dirty="0" smtClean="0"/>
              <a:t>Optical Interconnection of </a:t>
            </a:r>
            <a:r>
              <a:rPr lang="en-US" altLang="ja-JP" dirty="0"/>
              <a:t>D</a:t>
            </a:r>
            <a:r>
              <a:rPr lang="en-US" altLang="ja-JP" dirty="0" smtClean="0"/>
              <a:t>ata Center</a:t>
            </a:r>
            <a:endParaRPr lang="ja-JP" altLang="ja-JP" dirty="0"/>
          </a:p>
        </p:txBody>
      </p:sp>
      <p:sp>
        <p:nvSpPr>
          <p:cNvPr id="26627" name="Rectangle 3"/>
          <p:cNvSpPr>
            <a:spLocks noGrp="1" noChangeArrowheads="1"/>
          </p:cNvSpPr>
          <p:nvPr>
            <p:ph type="subTitle" idx="1"/>
          </p:nvPr>
        </p:nvSpPr>
        <p:spPr>
          <a:xfrm>
            <a:off x="179512" y="3883496"/>
            <a:ext cx="8568952" cy="2209800"/>
          </a:xfrm>
        </p:spPr>
        <p:txBody>
          <a:bodyPr/>
          <a:lstStyle/>
          <a:p>
            <a:r>
              <a:rPr lang="en-US" altLang="ja-JP" sz="2400" dirty="0" err="1" smtClean="0"/>
              <a:t>Akifumi</a:t>
            </a:r>
            <a:r>
              <a:rPr lang="en-US" altLang="ja-JP" sz="2400" dirty="0" smtClean="0"/>
              <a:t> </a:t>
            </a:r>
            <a:r>
              <a:rPr lang="en-US" altLang="ja-JP" sz="2400" dirty="0" err="1" smtClean="0"/>
              <a:t>Kasamatsu</a:t>
            </a:r>
            <a:r>
              <a:rPr lang="en-US" altLang="ja-JP" sz="2400" dirty="0" smtClean="0"/>
              <a:t>*, </a:t>
            </a:r>
            <a:r>
              <a:rPr lang="en-US" altLang="ja-JP" sz="2400" dirty="0" err="1" smtClean="0"/>
              <a:t>Tokuhiko</a:t>
            </a:r>
            <a:r>
              <a:rPr lang="en-US" altLang="ja-JP" sz="2400" dirty="0" smtClean="0"/>
              <a:t> </a:t>
            </a:r>
            <a:r>
              <a:rPr lang="en-US" altLang="ja-JP" sz="2400" dirty="0" err="1" smtClean="0"/>
              <a:t>Sekine</a:t>
            </a:r>
            <a:r>
              <a:rPr lang="en-US" altLang="ja-JP" sz="2400" dirty="0" smtClean="0"/>
              <a:t>*, </a:t>
            </a:r>
            <a:r>
              <a:rPr lang="en-US" altLang="ja-JP" sz="2400" dirty="0" err="1"/>
              <a:t>Hiroyo</a:t>
            </a:r>
            <a:r>
              <a:rPr lang="en-US" altLang="ja-JP" sz="2400" dirty="0"/>
              <a:t> </a:t>
            </a:r>
            <a:r>
              <a:rPr lang="en-US" altLang="ja-JP" sz="2400" dirty="0" smtClean="0"/>
              <a:t>Ogawa*, Nobuhiko </a:t>
            </a:r>
            <a:r>
              <a:rPr lang="en-US" altLang="ja-JP" sz="2400" dirty="0" err="1" smtClean="0"/>
              <a:t>Shibagaki</a:t>
            </a:r>
            <a:r>
              <a:rPr lang="en-US" altLang="ja-JP" sz="2400" dirty="0" smtClean="0"/>
              <a:t>** and Hiroshi </a:t>
            </a:r>
            <a:r>
              <a:rPr lang="en-US" altLang="ja-JP" sz="2400" dirty="0" err="1" smtClean="0"/>
              <a:t>Hanyu</a:t>
            </a:r>
            <a:r>
              <a:rPr lang="en-US" altLang="ja-JP" sz="2400" dirty="0" smtClean="0"/>
              <a:t>**</a:t>
            </a:r>
          </a:p>
          <a:p>
            <a:endParaRPr lang="en-US" altLang="ja-JP" sz="2400" dirty="0" smtClean="0"/>
          </a:p>
          <a:p>
            <a:r>
              <a:rPr lang="en-US" altLang="ja-JP" sz="1800" dirty="0" smtClean="0"/>
              <a:t>*National Institute of Information and Communications</a:t>
            </a:r>
            <a:r>
              <a:rPr lang="ja-JP" altLang="en-US" sz="1800" dirty="0"/>
              <a:t> </a:t>
            </a:r>
            <a:r>
              <a:rPr lang="en-US" altLang="ja-JP" sz="1800" dirty="0" smtClean="0"/>
              <a:t>Technology (NICT), Japan</a:t>
            </a:r>
          </a:p>
          <a:p>
            <a:r>
              <a:rPr lang="en-US" altLang="ja-JP" sz="1800" dirty="0" smtClean="0"/>
              <a:t>**Hitachi Limited, Japan</a:t>
            </a:r>
            <a:endParaRPr lang="ja-JP" altLang="ja-JP" sz="1800" dirty="0"/>
          </a:p>
        </p:txBody>
      </p:sp>
    </p:spTree>
    <p:extLst>
      <p:ext uri="{BB962C8B-B14F-4D97-AF65-F5344CB8AC3E}">
        <p14:creationId xmlns:p14="http://schemas.microsoft.com/office/powerpoint/2010/main" xmlns="" val="87758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3</a:t>
            </a:fld>
            <a:endParaRPr lang="en-US" altLang="ja-JP"/>
          </a:p>
        </p:txBody>
      </p:sp>
      <p:sp>
        <p:nvSpPr>
          <p:cNvPr id="26626" name="Rectangle 2"/>
          <p:cNvSpPr>
            <a:spLocks noGrp="1" noChangeArrowheads="1"/>
          </p:cNvSpPr>
          <p:nvPr>
            <p:ph type="ctrTitle"/>
          </p:nvPr>
        </p:nvSpPr>
        <p:spPr>
          <a:xfrm>
            <a:off x="107504" y="692696"/>
            <a:ext cx="8964488" cy="720080"/>
          </a:xfrm>
        </p:spPr>
        <p:txBody>
          <a:bodyPr/>
          <a:lstStyle/>
          <a:p>
            <a:r>
              <a:rPr lang="en-US" altLang="ja-JP" dirty="0" smtClean="0"/>
              <a:t>Wall </a:t>
            </a:r>
            <a:r>
              <a:rPr lang="en-US" altLang="ja-JP" dirty="0"/>
              <a:t>of Ethernet </a:t>
            </a:r>
            <a:r>
              <a:rPr lang="en-US" altLang="ja-JP" dirty="0" smtClean="0"/>
              <a:t>Cable in </a:t>
            </a:r>
            <a:r>
              <a:rPr lang="en-US" altLang="ja-JP" dirty="0"/>
              <a:t>a </a:t>
            </a:r>
            <a:r>
              <a:rPr lang="en-US" altLang="ja-JP" dirty="0" smtClean="0"/>
              <a:t>Server-Farm-Room</a:t>
            </a:r>
            <a:endParaRPr lang="ja-JP" altLang="ja-JP"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009775" y="1772816"/>
            <a:ext cx="5124450" cy="38766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テキスト ボックス 2"/>
          <p:cNvSpPr txBox="1"/>
          <p:nvPr/>
        </p:nvSpPr>
        <p:spPr>
          <a:xfrm>
            <a:off x="1403648" y="5949280"/>
            <a:ext cx="6910482" cy="369332"/>
          </a:xfrm>
          <a:prstGeom prst="rect">
            <a:avLst/>
          </a:prstGeom>
          <a:noFill/>
        </p:spPr>
        <p:txBody>
          <a:bodyPr wrap="none" rtlCol="0">
            <a:spAutoFit/>
          </a:bodyPr>
          <a:lstStyle/>
          <a:p>
            <a:r>
              <a:rPr kumimoji="1" lang="en-US" altLang="ja-JP" sz="1800" dirty="0"/>
              <a:t>http://www.thebuzzmedia.com/the-super-internet-wall-of-ethernet-cable/</a:t>
            </a:r>
            <a:endParaRPr kumimoji="1" lang="ja-JP" altLang="en-US" sz="1800" dirty="0"/>
          </a:p>
        </p:txBody>
      </p:sp>
    </p:spTree>
    <p:extLst>
      <p:ext uri="{BB962C8B-B14F-4D97-AF65-F5344CB8AC3E}">
        <p14:creationId xmlns:p14="http://schemas.microsoft.com/office/powerpoint/2010/main" xmlns="" val="847926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85800"/>
            <a:ext cx="7772400" cy="870992"/>
          </a:xfrm>
          <a:extLst>
            <a:ext uri="{FAA26D3D-D897-4be2-8F04-BA451C77F1D7}">
              <ma14:placeholderFlag xmlns:ma14="http://schemas.microsoft.com/office/mac/drawingml/2011/main" xmlns="" val="1"/>
            </a:ext>
          </a:extLst>
        </p:spPr>
        <p:txBody>
          <a:bodyPr/>
          <a:lstStyle/>
          <a:p>
            <a:pPr>
              <a:defRPr/>
            </a:pPr>
            <a:r>
              <a:rPr lang="en-US" dirty="0" smtClean="0"/>
              <a:t>Optical Interconnection</a:t>
            </a:r>
          </a:p>
        </p:txBody>
      </p:sp>
      <p:sp>
        <p:nvSpPr>
          <p:cNvPr id="4" name="Date Placeholder 3"/>
          <p:cNvSpPr>
            <a:spLocks noGrp="1"/>
          </p:cNvSpPr>
          <p:nvPr>
            <p:ph type="dt" sz="quarter" idx="10"/>
          </p:nvPr>
        </p:nvSpPr>
        <p:spPr>
          <a:extLst>
            <a:ext uri="{FAA26D3D-D897-4be2-8F04-BA451C77F1D7}">
              <ma14:placeholderFlag xmlns:ma14="http://schemas.microsoft.com/office/mac/drawingml/2011/main" xmlns="" val="1"/>
            </a:ext>
          </a:extLst>
        </p:spPr>
        <p:txBody>
          <a:bodyPr/>
          <a:lstStyle/>
          <a:p>
            <a:pPr>
              <a:defRPr/>
            </a:pPr>
            <a:r>
              <a:rPr lang="en-US" altLang="ja-JP" smtClean="0"/>
              <a:t>March 2013</a:t>
            </a:r>
            <a:endParaRPr lang="en-US"/>
          </a:p>
        </p:txBody>
      </p:sp>
      <p:sp>
        <p:nvSpPr>
          <p:cNvPr id="5" name="Footer Placeholder 4"/>
          <p:cNvSpPr>
            <a:spLocks noGrp="1"/>
          </p:cNvSpPr>
          <p:nvPr>
            <p:ph type="ftr" sz="quarter" idx="11"/>
          </p:nvPr>
        </p:nvSpPr>
        <p:spPr>
          <a:extLst>
            <a:ext uri="{FAA26D3D-D897-4be2-8F04-BA451C77F1D7}">
              <ma14:placeholderFlag xmlns:ma14="http://schemas.microsoft.com/office/mac/drawingml/2011/main" xmlns=""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Slide </a:t>
            </a:r>
            <a:fld id="{604FEFE9-9D38-422A-8EA4-FD8840805906}" type="slidenum">
              <a:rPr lang="en-US" altLang="ja-JP"/>
              <a:pPr/>
              <a:t>4</a:t>
            </a:fld>
            <a:endParaRPr lang="en-US" altLang="ja-JP"/>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1945581"/>
            <a:ext cx="8675188" cy="321161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Rectangle 3"/>
          <p:cNvSpPr txBox="1">
            <a:spLocks noChangeArrowheads="1"/>
          </p:cNvSpPr>
          <p:nvPr/>
        </p:nvSpPr>
        <p:spPr bwMode="auto">
          <a:xfrm>
            <a:off x="1115616" y="5661248"/>
            <a:ext cx="7400894" cy="4320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lnSpc>
                <a:spcPct val="80000"/>
              </a:lnSpc>
              <a:buFontTx/>
              <a:buNone/>
            </a:pPr>
            <a:r>
              <a:rPr lang="en-US" altLang="ja-JP" sz="2200" i="1" kern="0" smtClean="0"/>
              <a:t>Ref: InfiniBand</a:t>
            </a:r>
            <a:r>
              <a:rPr lang="en-US" altLang="ja-JP" sz="2200" i="1" kern="0" baseline="30000" smtClean="0"/>
              <a:t>TM</a:t>
            </a:r>
            <a:r>
              <a:rPr lang="en-US" altLang="ja-JP" sz="2200" i="1" kern="0" smtClean="0"/>
              <a:t> Architecture Specification Volume 2</a:t>
            </a:r>
            <a:endParaRPr lang="en-US" altLang="ja-JP" sz="2200" i="1" kern="0" dirty="0" smtClean="0"/>
          </a:p>
        </p:txBody>
      </p:sp>
    </p:spTree>
    <p:extLst>
      <p:ext uri="{BB962C8B-B14F-4D97-AF65-F5344CB8AC3E}">
        <p14:creationId xmlns:p14="http://schemas.microsoft.com/office/powerpoint/2010/main" xmlns="" val="3417701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13792"/>
            <a:ext cx="7772400" cy="870992"/>
          </a:xfrm>
          <a:extLst>
            <a:ext uri="{FAA26D3D-D897-4be2-8F04-BA451C77F1D7}">
              <ma14:placeholderFlag xmlns:ma14="http://schemas.microsoft.com/office/mac/drawingml/2011/main" xmlns="" val="1"/>
            </a:ext>
          </a:extLst>
        </p:spPr>
        <p:txBody>
          <a:bodyPr/>
          <a:lstStyle/>
          <a:p>
            <a:pPr>
              <a:defRPr/>
            </a:pPr>
            <a:r>
              <a:rPr lang="en-US" dirty="0" err="1" smtClean="0"/>
              <a:t>InfiniBand</a:t>
            </a:r>
            <a:r>
              <a:rPr lang="en-US" dirty="0" smtClean="0"/>
              <a:t> Link Data Rates</a:t>
            </a:r>
          </a:p>
        </p:txBody>
      </p:sp>
      <p:sp>
        <p:nvSpPr>
          <p:cNvPr id="4099" name="Rectangle 3"/>
          <p:cNvSpPr>
            <a:spLocks noGrp="1" noChangeArrowheads="1"/>
          </p:cNvSpPr>
          <p:nvPr>
            <p:ph type="body" idx="1"/>
          </p:nvPr>
        </p:nvSpPr>
        <p:spPr>
          <a:xfrm>
            <a:off x="1259632" y="5661248"/>
            <a:ext cx="7400894" cy="432048"/>
          </a:xfrm>
          <a:extLst>
            <a:ext uri="{FAA26D3D-D897-4be2-8F04-BA451C77F1D7}">
              <ma14:placeholderFlag xmlns:ma14="http://schemas.microsoft.com/office/mac/drawingml/2011/main" xmlns="" val="1"/>
            </a:ext>
          </a:extLst>
        </p:spPr>
        <p:txBody>
          <a:bodyPr/>
          <a:lstStyle/>
          <a:p>
            <a:pPr marL="0" indent="0">
              <a:lnSpc>
                <a:spcPct val="80000"/>
              </a:lnSpc>
              <a:buNone/>
            </a:pPr>
            <a:r>
              <a:rPr lang="en-US" altLang="ja-JP" sz="2200" i="1" dirty="0" smtClean="0"/>
              <a:t>Ref: </a:t>
            </a:r>
            <a:r>
              <a:rPr lang="en-US" altLang="ja-JP" sz="2200" i="1" dirty="0" err="1" smtClean="0"/>
              <a:t>InfiniBand</a:t>
            </a:r>
            <a:r>
              <a:rPr lang="en-US" altLang="ja-JP" sz="2200" i="1" baseline="30000" dirty="0" err="1" smtClean="0"/>
              <a:t>TM</a:t>
            </a:r>
            <a:r>
              <a:rPr lang="en-US" altLang="ja-JP" sz="2200" i="1" dirty="0" smtClean="0"/>
              <a:t> Architecture Specification Volume 2</a:t>
            </a:r>
          </a:p>
        </p:txBody>
      </p:sp>
      <p:sp>
        <p:nvSpPr>
          <p:cNvPr id="4" name="Date Placeholder 3"/>
          <p:cNvSpPr>
            <a:spLocks noGrp="1"/>
          </p:cNvSpPr>
          <p:nvPr>
            <p:ph type="dt" sz="quarter" idx="10"/>
          </p:nvPr>
        </p:nvSpPr>
        <p:spPr>
          <a:extLst>
            <a:ext uri="{FAA26D3D-D897-4be2-8F04-BA451C77F1D7}">
              <ma14:placeholderFlag xmlns:ma14="http://schemas.microsoft.com/office/mac/drawingml/2011/main" xmlns="" val="1"/>
            </a:ext>
          </a:extLst>
        </p:spPr>
        <p:txBody>
          <a:bodyPr/>
          <a:lstStyle/>
          <a:p>
            <a:pPr>
              <a:defRPr/>
            </a:pPr>
            <a:r>
              <a:rPr lang="en-US" altLang="ja-JP" smtClean="0"/>
              <a:t>March 2013</a:t>
            </a:r>
            <a:endParaRPr lang="en-US"/>
          </a:p>
        </p:txBody>
      </p:sp>
      <p:sp>
        <p:nvSpPr>
          <p:cNvPr id="5" name="Footer Placeholder 4"/>
          <p:cNvSpPr>
            <a:spLocks noGrp="1"/>
          </p:cNvSpPr>
          <p:nvPr>
            <p:ph type="ftr" sz="quarter" idx="11"/>
          </p:nvPr>
        </p:nvSpPr>
        <p:spPr>
          <a:extLst>
            <a:ext uri="{FAA26D3D-D897-4be2-8F04-BA451C77F1D7}">
              <ma14:placeholderFlag xmlns:ma14="http://schemas.microsoft.com/office/mac/drawingml/2011/main" xmlns=""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Slide </a:t>
            </a:r>
            <a:fld id="{604FEFE9-9D38-422A-8EA4-FD8840805906}" type="slidenum">
              <a:rPr lang="en-US" altLang="ja-JP"/>
              <a:pPr/>
              <a:t>5</a:t>
            </a:fld>
            <a:endParaRPr lang="en-US" altLang="ja-JP"/>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1772816"/>
            <a:ext cx="8742596" cy="30008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398476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268</Words>
  <Application>Microsoft Office PowerPoint</Application>
  <PresentationFormat>Bildschirmpräsentation (4:3)</PresentationFormat>
  <Paragraphs>61</Paragraphs>
  <Slides>5</Slides>
  <Notes>5</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Optical Interconnection of Data Center</vt:lpstr>
      <vt:lpstr>Wall of Ethernet Cable in a Server-Farm-Room</vt:lpstr>
      <vt:lpstr>Optical Interconnection</vt:lpstr>
      <vt:lpstr>InfiniBand Link Data Rates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Thomas Kürner</cp:lastModifiedBy>
  <cp:revision>59</cp:revision>
  <cp:lastPrinted>1998-02-10T13:28:06Z</cp:lastPrinted>
  <dcterms:created xsi:type="dcterms:W3CDTF">2012-03-06T01:22:04Z</dcterms:created>
  <dcterms:modified xsi:type="dcterms:W3CDTF">2013-03-19T17:22:32Z</dcterms:modified>
</cp:coreProperties>
</file>