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79" r:id="rId3"/>
    <p:sldId id="280" r:id="rId4"/>
    <p:sldId id="281" r:id="rId5"/>
    <p:sldId id="287" r:id="rId6"/>
    <p:sldId id="285" r:id="rId7"/>
    <p:sldId id="296" r:id="rId8"/>
    <p:sldId id="297" r:id="rId9"/>
    <p:sldId id="289" r:id="rId10"/>
    <p:sldId id="286" r:id="rId11"/>
    <p:sldId id="295" r:id="rId12"/>
    <p:sldId id="294" r:id="rId13"/>
    <p:sldId id="291" r:id="rId14"/>
    <p:sldId id="292" r:id="rId15"/>
    <p:sldId id="293" r:id="rId16"/>
    <p:sldId id="277" r:id="rId1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3399FF"/>
    <a:srgbClr val="99FF66"/>
    <a:srgbClr val="FFCC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157" autoAdjust="0"/>
    <p:restoredTop sz="86453" autoAdjust="0"/>
  </p:normalViewPr>
  <p:slideViewPr>
    <p:cSldViewPr showGuides="1">
      <p:cViewPr>
        <p:scale>
          <a:sx n="75" d="100"/>
          <a:sy n="75" d="100"/>
        </p:scale>
        <p:origin x="-1002" y="426"/>
      </p:cViewPr>
      <p:guideLst>
        <p:guide orient="horz" pos="2160"/>
        <p:guide pos="2880"/>
      </p:guideLst>
    </p:cSldViewPr>
  </p:slideViewPr>
  <p:outlineViewPr>
    <p:cViewPr>
      <p:scale>
        <a:sx n="33" d="100"/>
        <a:sy n="33" d="100"/>
      </p:scale>
      <p:origin x="0" y="210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1" d="100"/>
          <a:sy n="61" d="100"/>
        </p:scale>
        <p:origin x="-2058" y="-78"/>
      </p:cViewPr>
      <p:guideLst>
        <p:guide orient="horz" pos="2880"/>
        <p:guide pos="2160"/>
      </p:guideLst>
    </p:cSldViewPr>
  </p:notes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AEA2C9-9059-4A76-87DC-91066FBCDDEF}" type="datetimeFigureOut">
              <a:rPr kumimoji="1" lang="ja-JP" altLang="en-US" smtClean="0"/>
              <a:pPr/>
              <a:t>2013/3/19</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BDA014-7703-495F-9904-70CB2CEA9577}" type="slidenum">
              <a:rPr kumimoji="1" lang="ja-JP" altLang="en-US" smtClean="0"/>
              <a:pPr/>
              <a:t>‹#›</a:t>
            </a:fld>
            <a:endParaRPr kumimoji="1" lang="ja-JP" altLang="en-US"/>
          </a:p>
        </p:txBody>
      </p:sp>
    </p:spTree>
    <p:extLst>
      <p:ext uri="{BB962C8B-B14F-4D97-AF65-F5344CB8AC3E}">
        <p14:creationId xmlns:p14="http://schemas.microsoft.com/office/powerpoint/2010/main" xmlns="" val="29603790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5BDA014-7703-495F-9904-70CB2CEA9577}" type="slidenum">
              <a:rPr kumimoji="1" lang="ja-JP" altLang="en-US" smtClean="0"/>
              <a:pPr/>
              <a:t>1</a:t>
            </a:fld>
            <a:endParaRPr kumimoji="1" lang="ja-JP" altLang="en-US"/>
          </a:p>
        </p:txBody>
      </p:sp>
    </p:spTree>
    <p:extLst>
      <p:ext uri="{BB962C8B-B14F-4D97-AF65-F5344CB8AC3E}">
        <p14:creationId xmlns:p14="http://schemas.microsoft.com/office/powerpoint/2010/main" xmlns="" val="1394658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5BDA014-7703-495F-9904-70CB2CEA9577}" type="slidenum">
              <a:rPr kumimoji="1" lang="ja-JP" altLang="en-US" smtClean="0"/>
              <a:pPr/>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マスター タイトルの書式設定</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US"/>
          </a:p>
        </p:txBody>
      </p:sp>
      <p:sp>
        <p:nvSpPr>
          <p:cNvPr id="4" name="Rectangle 4"/>
          <p:cNvSpPr>
            <a:spLocks noGrp="1" noChangeArrowheads="1"/>
          </p:cNvSpPr>
          <p:nvPr>
            <p:ph type="dt" sz="half" idx="10"/>
          </p:nvPr>
        </p:nvSpPr>
        <p:spPr>
          <a:ln/>
        </p:spPr>
        <p:txBody>
          <a:bodyPr/>
          <a:lstStyle>
            <a:lvl1pPr>
              <a:defRPr/>
            </a:lvl1pPr>
          </a:lstStyle>
          <a:p>
            <a:r>
              <a:rPr kumimoji="1" lang="en-US" altLang="ja-JP" smtClean="0"/>
              <a:t>2013-03-19</a:t>
            </a:r>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r>
              <a:rPr lang="en-US" altLang="ja-JP" smtClean="0"/>
              <a:t>Integration of Ranging Capabilities with PHY supporting CMB</a:t>
            </a:r>
            <a:endParaRPr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xmlns="" val="197683355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r>
              <a:rPr kumimoji="1" lang="en-US" altLang="ja-JP" smtClean="0"/>
              <a:t>2013-03-19</a:t>
            </a:r>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r>
              <a:rPr lang="en-US" altLang="ja-JP" smtClean="0"/>
              <a:t>Integration of Ranging Capabilities with PHY supporting CMB</a:t>
            </a:r>
            <a:endParaRPr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xmlns="" val="3773828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r>
              <a:rPr kumimoji="1" lang="en-US" altLang="ja-JP" smtClean="0"/>
              <a:t>2013-03-19</a:t>
            </a:r>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r>
              <a:rPr lang="en-US" altLang="ja-JP" smtClean="0"/>
              <a:t>Integration of Ranging Capabilities with PHY supporting CMB</a:t>
            </a:r>
            <a:endParaRPr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xmlns="" val="23423451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371600"/>
            <a:ext cx="38100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100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r>
              <a:rPr lang="en-US" altLang="ja-JP" smtClean="0"/>
              <a:t>Integration of Ranging Capabilities with PHY supporting CMB</a:t>
            </a:r>
            <a:endParaRPr lang="ja-JP" alt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B1E3716E-21BF-49F9-BC8D-542C2EE76F60}"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A: Head, sub, smart">
    <p:spTree>
      <p:nvGrpSpPr>
        <p:cNvPr id="1" name=""/>
        <p:cNvGrpSpPr/>
        <p:nvPr/>
      </p:nvGrpSpPr>
      <p:grpSpPr>
        <a:xfrm>
          <a:off x="0" y="0"/>
          <a:ext cx="0" cy="0"/>
          <a:chOff x="0" y="0"/>
          <a:chExt cx="0" cy="0"/>
        </a:xfrm>
      </p:grpSpPr>
      <p:sp>
        <p:nvSpPr>
          <p:cNvPr id="13" name="Content Placeholder 12"/>
          <p:cNvSpPr>
            <a:spLocks noGrp="1"/>
          </p:cNvSpPr>
          <p:nvPr>
            <p:ph sz="quarter" idx="18" hasCustomPrompt="1"/>
          </p:nvPr>
        </p:nvSpPr>
        <p:spPr>
          <a:xfrm>
            <a:off x="466165" y="1362636"/>
            <a:ext cx="8265459" cy="4805082"/>
          </a:xfrm>
          <a:prstGeom prst="rect">
            <a:avLst/>
          </a:prstGeom>
        </p:spPr>
        <p:txBody>
          <a:bodyPr/>
          <a:lstStyle>
            <a:lvl1pPr marL="228600" indent="-228600">
              <a:buSzPct val="150000"/>
              <a:defRPr sz="1800">
                <a:solidFill>
                  <a:schemeClr val="accent2"/>
                </a:solidFill>
              </a:defRPr>
            </a:lvl1pPr>
            <a:lvl2pPr marL="685800" indent="-228600">
              <a:defRPr>
                <a:solidFill>
                  <a:schemeClr val="accent2"/>
                </a:solidFill>
              </a:defRPr>
            </a:lvl2pPr>
            <a:lvl3pPr marL="1085850" indent="-171450">
              <a:defRPr sz="1500">
                <a:solidFill>
                  <a:schemeClr val="accent2"/>
                </a:solidFill>
              </a:defRPr>
            </a:lvl3pPr>
            <a:lvl4pPr marL="1543050" indent="-171450">
              <a:defRPr>
                <a:solidFill>
                  <a:schemeClr val="accent2"/>
                </a:solidFill>
              </a:defRPr>
            </a:lvl4pPr>
            <a:lvl5pPr marL="2000250" indent="-171450">
              <a:defRPr sz="1200">
                <a:solidFill>
                  <a:schemeClr val="accent2"/>
                </a:solidFill>
              </a:defRPr>
            </a:lvl5pPr>
          </a:lstStyle>
          <a:p>
            <a:pPr lvl="0"/>
            <a:r>
              <a:rPr lang="en-US" dirty="0" smtClean="0"/>
              <a:t>Click to add text or object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Date Placeholder 3"/>
          <p:cNvSpPr>
            <a:spLocks noGrp="1"/>
          </p:cNvSpPr>
          <p:nvPr>
            <p:ph type="dt" sz="half" idx="2"/>
          </p:nvPr>
        </p:nvSpPr>
        <p:spPr>
          <a:xfrm>
            <a:off x="7004649" y="6466156"/>
            <a:ext cx="806090" cy="210689"/>
          </a:xfrm>
          <a:prstGeom prst="rect">
            <a:avLst/>
          </a:prstGeom>
        </p:spPr>
        <p:txBody>
          <a:bodyPr lIns="0"/>
          <a:lstStyle>
            <a:lvl1pPr algn="r">
              <a:defRPr sz="800">
                <a:solidFill>
                  <a:srgbClr val="5F5F5F"/>
                </a:solidFill>
                <a:latin typeface="+mn-lt"/>
              </a:defRPr>
            </a:lvl1pPr>
          </a:lstStyle>
          <a:p>
            <a:r>
              <a:rPr lang="en-US" smtClean="0"/>
              <a:t>2013-03-19</a:t>
            </a:r>
            <a:endParaRPr lang="en-US" dirty="0"/>
          </a:p>
        </p:txBody>
      </p:sp>
      <p:sp>
        <p:nvSpPr>
          <p:cNvPr id="12" name="Footer Placeholder 4"/>
          <p:cNvSpPr>
            <a:spLocks noGrp="1"/>
          </p:cNvSpPr>
          <p:nvPr>
            <p:ph type="ftr" sz="quarter" idx="3"/>
          </p:nvPr>
        </p:nvSpPr>
        <p:spPr>
          <a:xfrm>
            <a:off x="2723743" y="6462470"/>
            <a:ext cx="4258102" cy="184666"/>
          </a:xfrm>
          <a:prstGeom prst="rect">
            <a:avLst/>
          </a:prstGeom>
        </p:spPr>
        <p:txBody>
          <a:bodyPr lIns="0" rIns="0"/>
          <a:lstStyle>
            <a:lvl1pPr>
              <a:defRPr sz="1200">
                <a:solidFill>
                  <a:srgbClr val="5F5F5F"/>
                </a:solidFill>
                <a:latin typeface="+mn-lt"/>
              </a:defRPr>
            </a:lvl1pPr>
          </a:lstStyle>
          <a:p>
            <a:r>
              <a:rPr lang="en-US" dirty="0" smtClean="0"/>
              <a:t>Integration of Ranging Capabilities with PHY supporting CMB</a:t>
            </a:r>
            <a:endParaRPr lang="en-US" dirty="0"/>
          </a:p>
        </p:txBody>
      </p:sp>
      <p:sp>
        <p:nvSpPr>
          <p:cNvPr id="14" name="Title 1"/>
          <p:cNvSpPr>
            <a:spLocks noGrp="1"/>
          </p:cNvSpPr>
          <p:nvPr>
            <p:ph type="title" hasCustomPrompt="1"/>
          </p:nvPr>
        </p:nvSpPr>
        <p:spPr bwMode="auto">
          <a:xfrm>
            <a:off x="457200" y="301752"/>
            <a:ext cx="8229601" cy="449942"/>
          </a:xfrm>
          <a:prstGeom prst="rect">
            <a:avLst/>
          </a:prstGeom>
          <a:noFill/>
          <a:ln>
            <a:miter lim="800000"/>
            <a:headEnd/>
            <a:tailEnd/>
          </a:ln>
        </p:spPr>
        <p:txBody>
          <a:bodyPr vert="horz" wrap="square" lIns="91440" tIns="45720" rIns="91440" bIns="45720" numCol="1" compatLnSpc="1">
            <a:prstTxWarp prst="textNoShape">
              <a:avLst/>
            </a:prstTxWarp>
          </a:bodyPr>
          <a:lstStyle>
            <a:lvl1pPr>
              <a:defRPr sz="2400"/>
            </a:lvl1pPr>
          </a:lstStyle>
          <a:p>
            <a:r>
              <a:rPr lang="en-US" dirty="0" smtClean="0"/>
              <a:t>Click to add title</a:t>
            </a:r>
          </a:p>
        </p:txBody>
      </p:sp>
      <p:sp>
        <p:nvSpPr>
          <p:cNvPr id="15" name="Text Placeholder 29"/>
          <p:cNvSpPr>
            <a:spLocks noGrp="1"/>
          </p:cNvSpPr>
          <p:nvPr>
            <p:ph type="body" sz="quarter" idx="14" hasCustomPrompt="1"/>
          </p:nvPr>
        </p:nvSpPr>
        <p:spPr>
          <a:xfrm>
            <a:off x="457200" y="758952"/>
            <a:ext cx="8229600" cy="348343"/>
          </a:xfrm>
          <a:prstGeom prst="rect">
            <a:avLst/>
          </a:prstGeom>
        </p:spPr>
        <p:txBody>
          <a:bodyPr lIns="91440" rIns="91440"/>
          <a:lstStyle>
            <a:lvl1pPr marL="0" indent="0">
              <a:buNone/>
              <a:defRPr sz="2000" baseline="0">
                <a:solidFill>
                  <a:schemeClr val="accent2"/>
                </a:solidFill>
              </a:defRPr>
            </a:lvl1pPr>
          </a:lstStyle>
          <a:p>
            <a:pPr lvl="0"/>
            <a:r>
              <a:rPr lang="en-US" dirty="0" smtClean="0"/>
              <a:t>Click to add subtitle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r>
              <a:rPr kumimoji="1" lang="en-US" altLang="ja-JP" smtClean="0"/>
              <a:t>2013-03-19</a:t>
            </a:r>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r>
              <a:rPr lang="en-US" altLang="ja-JP" smtClean="0"/>
              <a:t>Integration of Ranging Capabilities with PHY supporting CMB</a:t>
            </a:r>
            <a:endParaRPr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xmlns="" val="3680066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r>
              <a:rPr kumimoji="1" lang="en-US" altLang="ja-JP" smtClean="0"/>
              <a:t>2013-03-19</a:t>
            </a:r>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r>
              <a:rPr kumimoji="1" lang="en-US" altLang="ja-JP" smtClean="0"/>
              <a:t>Integration of Ranging Capabilities with PHY supporting CMB</a:t>
            </a:r>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xmlns="" val="1960125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Rectangle 4"/>
          <p:cNvSpPr>
            <a:spLocks noGrp="1" noChangeArrowheads="1"/>
          </p:cNvSpPr>
          <p:nvPr>
            <p:ph type="dt" sz="half" idx="10"/>
          </p:nvPr>
        </p:nvSpPr>
        <p:spPr>
          <a:ln/>
        </p:spPr>
        <p:txBody>
          <a:bodyPr/>
          <a:lstStyle>
            <a:lvl1pPr>
              <a:defRPr/>
            </a:lvl1pPr>
          </a:lstStyle>
          <a:p>
            <a:r>
              <a:rPr kumimoji="1" lang="en-US" altLang="ja-JP" smtClean="0"/>
              <a:t>2013-03-19</a:t>
            </a:r>
            <a:endParaRPr kumimoji="1" lang="ja-JP" altLang="en-US"/>
          </a:p>
        </p:txBody>
      </p:sp>
      <p:sp>
        <p:nvSpPr>
          <p:cNvPr id="6" name="Rectangle 5"/>
          <p:cNvSpPr>
            <a:spLocks noGrp="1" noChangeArrowheads="1"/>
          </p:cNvSpPr>
          <p:nvPr>
            <p:ph type="ftr" sz="quarter" idx="11"/>
          </p:nvPr>
        </p:nvSpPr>
        <p:spPr>
          <a:ln/>
        </p:spPr>
        <p:txBody>
          <a:bodyPr/>
          <a:lstStyle>
            <a:lvl1pPr>
              <a:defRPr/>
            </a:lvl1pPr>
          </a:lstStyle>
          <a:p>
            <a:r>
              <a:rPr lang="en-US" altLang="ja-JP" smtClean="0"/>
              <a:t>Integration of Ranging Capabilities with PHY supporting CMB</a:t>
            </a:r>
            <a:endParaRPr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xmlns="" val="2183539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Rectangle 4"/>
          <p:cNvSpPr>
            <a:spLocks noGrp="1" noChangeArrowheads="1"/>
          </p:cNvSpPr>
          <p:nvPr>
            <p:ph type="dt" sz="half" idx="10"/>
          </p:nvPr>
        </p:nvSpPr>
        <p:spPr>
          <a:ln/>
        </p:spPr>
        <p:txBody>
          <a:bodyPr/>
          <a:lstStyle>
            <a:lvl1pPr>
              <a:defRPr/>
            </a:lvl1pPr>
          </a:lstStyle>
          <a:p>
            <a:r>
              <a:rPr kumimoji="1" lang="en-US" altLang="ja-JP" smtClean="0"/>
              <a:t>2013-03-19</a:t>
            </a:r>
            <a:endParaRPr kumimoji="1" lang="ja-JP" altLang="en-US"/>
          </a:p>
        </p:txBody>
      </p:sp>
      <p:sp>
        <p:nvSpPr>
          <p:cNvPr id="8" name="Rectangle 5"/>
          <p:cNvSpPr>
            <a:spLocks noGrp="1" noChangeArrowheads="1"/>
          </p:cNvSpPr>
          <p:nvPr>
            <p:ph type="ftr" sz="quarter" idx="11"/>
          </p:nvPr>
        </p:nvSpPr>
        <p:spPr>
          <a:ln/>
        </p:spPr>
        <p:txBody>
          <a:bodyPr/>
          <a:lstStyle>
            <a:lvl1pPr>
              <a:defRPr/>
            </a:lvl1pPr>
          </a:lstStyle>
          <a:p>
            <a:r>
              <a:rPr lang="en-US" altLang="ja-JP" smtClean="0"/>
              <a:t>Integration of Ranging Capabilities with PHY supporting CMB</a:t>
            </a:r>
            <a:endParaRPr lang="ja-JP" altLang="en-US"/>
          </a:p>
        </p:txBody>
      </p:sp>
      <p:sp>
        <p:nvSpPr>
          <p:cNvPr id="9"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xmlns="" val="2264307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Rectangle 4"/>
          <p:cNvSpPr>
            <a:spLocks noGrp="1" noChangeArrowheads="1"/>
          </p:cNvSpPr>
          <p:nvPr>
            <p:ph type="dt" sz="half" idx="10"/>
          </p:nvPr>
        </p:nvSpPr>
        <p:spPr>
          <a:ln/>
        </p:spPr>
        <p:txBody>
          <a:bodyPr/>
          <a:lstStyle>
            <a:lvl1pPr>
              <a:defRPr/>
            </a:lvl1pPr>
          </a:lstStyle>
          <a:p>
            <a:r>
              <a:rPr kumimoji="1" lang="en-US" altLang="ja-JP" smtClean="0"/>
              <a:t>2013-03-19</a:t>
            </a:r>
            <a:endParaRPr kumimoji="1" lang="ja-JP" altLang="en-US"/>
          </a:p>
        </p:txBody>
      </p:sp>
      <p:sp>
        <p:nvSpPr>
          <p:cNvPr id="4" name="Rectangle 5"/>
          <p:cNvSpPr>
            <a:spLocks noGrp="1" noChangeArrowheads="1"/>
          </p:cNvSpPr>
          <p:nvPr>
            <p:ph type="ftr" sz="quarter" idx="11"/>
          </p:nvPr>
        </p:nvSpPr>
        <p:spPr>
          <a:xfrm>
            <a:off x="4932040" y="6597352"/>
            <a:ext cx="3996444" cy="260648"/>
          </a:xfrm>
          <a:ln/>
        </p:spPr>
        <p:txBody>
          <a:bodyPr/>
          <a:lstStyle>
            <a:lvl1pPr>
              <a:defRPr/>
            </a:lvl1pPr>
          </a:lstStyle>
          <a:p>
            <a:r>
              <a:rPr lang="en-US" altLang="ja-JP" smtClean="0"/>
              <a:t>Integration of Ranging Capabilities with PHY supporting CMB</a:t>
            </a:r>
            <a:endParaRPr lang="ja-JP" altLang="en-US"/>
          </a:p>
        </p:txBody>
      </p:sp>
      <p:sp>
        <p:nvSpPr>
          <p:cNvPr id="5"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xmlns="" val="4292448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kumimoji="1" lang="en-US" altLang="ja-JP" smtClean="0"/>
              <a:t>2013-03-19</a:t>
            </a:r>
            <a:endParaRPr kumimoji="1" lang="ja-JP" altLang="en-US"/>
          </a:p>
        </p:txBody>
      </p:sp>
      <p:sp>
        <p:nvSpPr>
          <p:cNvPr id="3" name="Rectangle 5"/>
          <p:cNvSpPr>
            <a:spLocks noGrp="1" noChangeArrowheads="1"/>
          </p:cNvSpPr>
          <p:nvPr>
            <p:ph type="ftr" sz="quarter" idx="11"/>
          </p:nvPr>
        </p:nvSpPr>
        <p:spPr>
          <a:xfrm>
            <a:off x="4860032" y="6475412"/>
            <a:ext cx="4068452" cy="215444"/>
          </a:xfrm>
          <a:ln/>
        </p:spPr>
        <p:txBody>
          <a:bodyPr/>
          <a:lstStyle>
            <a:lvl1pPr>
              <a:defRPr/>
            </a:lvl1pPr>
          </a:lstStyle>
          <a:p>
            <a:r>
              <a:rPr lang="en-US" altLang="ja-JP" smtClean="0"/>
              <a:t>Integration of Ranging Capabilities with PHY supporting CMB</a:t>
            </a:r>
            <a:endParaRPr lang="ja-JP" altLang="en-US"/>
          </a:p>
        </p:txBody>
      </p:sp>
      <p:sp>
        <p:nvSpPr>
          <p:cNvPr id="4"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xmlns="" val="1424000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r>
              <a:rPr kumimoji="1" lang="en-US" altLang="ja-JP" smtClean="0"/>
              <a:t>2013-03-19</a:t>
            </a:r>
            <a:endParaRPr kumimoji="1" lang="ja-JP" altLang="en-US"/>
          </a:p>
        </p:txBody>
      </p:sp>
      <p:sp>
        <p:nvSpPr>
          <p:cNvPr id="6" name="Rectangle 5"/>
          <p:cNvSpPr>
            <a:spLocks noGrp="1" noChangeArrowheads="1"/>
          </p:cNvSpPr>
          <p:nvPr>
            <p:ph type="ftr" sz="quarter" idx="11"/>
          </p:nvPr>
        </p:nvSpPr>
        <p:spPr>
          <a:xfrm>
            <a:off x="4824028" y="6475412"/>
            <a:ext cx="4104456" cy="215444"/>
          </a:xfrm>
          <a:ln/>
        </p:spPr>
        <p:txBody>
          <a:bodyPr/>
          <a:lstStyle>
            <a:lvl1pPr>
              <a:defRPr/>
            </a:lvl1pPr>
          </a:lstStyle>
          <a:p>
            <a:r>
              <a:rPr lang="en-US" altLang="ja-JP" smtClean="0"/>
              <a:t>Integration of Ranging Capabilities with PHY supporting CMB</a:t>
            </a:r>
            <a:endParaRPr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xmlns="" val="2514316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r>
              <a:rPr kumimoji="1" lang="en-US" altLang="ja-JP" smtClean="0"/>
              <a:t>2013-03-19</a:t>
            </a:r>
            <a:endParaRPr kumimoji="1" lang="ja-JP" altLang="en-US"/>
          </a:p>
        </p:txBody>
      </p:sp>
      <p:sp>
        <p:nvSpPr>
          <p:cNvPr id="6" name="Rectangle 5"/>
          <p:cNvSpPr>
            <a:spLocks noGrp="1" noChangeArrowheads="1"/>
          </p:cNvSpPr>
          <p:nvPr>
            <p:ph type="ftr" sz="quarter" idx="11"/>
          </p:nvPr>
        </p:nvSpPr>
        <p:spPr>
          <a:xfrm>
            <a:off x="4860032" y="6475412"/>
            <a:ext cx="4104456" cy="215444"/>
          </a:xfrm>
          <a:ln/>
        </p:spPr>
        <p:txBody>
          <a:bodyPr/>
          <a:lstStyle>
            <a:lvl1pPr>
              <a:defRPr/>
            </a:lvl1pPr>
          </a:lstStyle>
          <a:p>
            <a:r>
              <a:rPr lang="en-US" altLang="ja-JP" smtClean="0"/>
              <a:t>Integration of Ranging Capabilities with PHY supporting CMB</a:t>
            </a:r>
            <a:endParaRPr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xmlns="" val="1977427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zh-CN"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dirty="0" smtClean="0"/>
              <a:t>2 </a:t>
            </a:r>
            <a:r>
              <a:rPr lang="ja-JP" altLang="en-US" smtClean="0"/>
              <a:t>レベル</a:t>
            </a:r>
          </a:p>
          <a:p>
            <a:pPr lvl="2"/>
            <a:r>
              <a:rPr lang="ja-JP" altLang="en-US" smtClean="0"/>
              <a:t>第 </a:t>
            </a:r>
            <a:r>
              <a:rPr lang="en-US" altLang="ja-JP" dirty="0" smtClean="0"/>
              <a:t>3 </a:t>
            </a:r>
            <a:r>
              <a:rPr lang="ja-JP" altLang="en-US" smtClean="0"/>
              <a:t>レベル</a:t>
            </a:r>
          </a:p>
          <a:p>
            <a:pPr lvl="3"/>
            <a:r>
              <a:rPr lang="ja-JP" altLang="en-US" smtClean="0"/>
              <a:t>第 </a:t>
            </a:r>
            <a:r>
              <a:rPr lang="en-US" altLang="ja-JP" dirty="0" smtClean="0"/>
              <a:t>4 </a:t>
            </a:r>
            <a:r>
              <a:rPr lang="ja-JP" altLang="en-US" smtClean="0"/>
              <a:t>レベル</a:t>
            </a:r>
          </a:p>
          <a:p>
            <a:pPr lvl="4"/>
            <a:r>
              <a:rPr lang="ja-JP" altLang="en-US" smtClean="0"/>
              <a:t>第 </a:t>
            </a:r>
            <a:r>
              <a:rPr lang="en-US" altLang="ja-JP" dirty="0" smtClean="0"/>
              <a:t>5 </a:t>
            </a:r>
            <a:r>
              <a:rPr lang="ja-JP" altLang="en-US" smtClean="0"/>
              <a:t>レベル</a:t>
            </a:r>
            <a:endParaRPr lang="en-US" altLang="zh-CN" dirty="0" smtClean="0"/>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smtClean="0">
                <a:ea typeface="+mn-ea"/>
              </a:defRPr>
            </a:lvl1pPr>
          </a:lstStyle>
          <a:p>
            <a:r>
              <a:rPr kumimoji="1" lang="en-US" altLang="ja-JP" smtClean="0"/>
              <a:t>2013-03-19</a:t>
            </a:r>
            <a:endParaRPr kumimoji="1" lang="ja-JP" altLang="en-US" dirty="0"/>
          </a:p>
        </p:txBody>
      </p:sp>
      <p:sp>
        <p:nvSpPr>
          <p:cNvPr id="1029" name="Rectangle 5"/>
          <p:cNvSpPr>
            <a:spLocks noGrp="1" noChangeArrowheads="1"/>
          </p:cNvSpPr>
          <p:nvPr>
            <p:ph type="ftr" sz="quarter" idx="3"/>
          </p:nvPr>
        </p:nvSpPr>
        <p:spPr bwMode="auto">
          <a:xfrm>
            <a:off x="4932040" y="6475413"/>
            <a:ext cx="3996444" cy="215444"/>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400" baseline="0" smtClean="0">
                <a:ea typeface="+mn-ea"/>
              </a:defRPr>
            </a:lvl1pPr>
          </a:lstStyle>
          <a:p>
            <a:r>
              <a:rPr lang="en-US" altLang="ja-JP" smtClean="0"/>
              <a:t>Integration of Ranging Capabilities with PHY supporting CMB</a:t>
            </a:r>
            <a:endParaRPr lang="ja-JP"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fld id="{690A14BF-E132-4BDE-B1CB-39223ACD2D34}" type="slidenum">
              <a:rPr kumimoji="1" lang="ja-JP" altLang="en-US" smtClean="0"/>
              <a:pPr/>
              <a:t>‹#›</a:t>
            </a:fld>
            <a:endParaRPr kumimoji="1" lang="ja-JP" altLang="en-US"/>
          </a:p>
        </p:txBody>
      </p:sp>
      <p:sp>
        <p:nvSpPr>
          <p:cNvPr id="1031" name="Rectangle 7"/>
          <p:cNvSpPr>
            <a:spLocks noChangeArrowheads="1"/>
          </p:cNvSpPr>
          <p:nvPr/>
        </p:nvSpPr>
        <p:spPr bwMode="auto">
          <a:xfrm>
            <a:off x="3581400" y="394156"/>
            <a:ext cx="4876800" cy="215444"/>
          </a:xfrm>
          <a:prstGeom prst="rect">
            <a:avLst/>
          </a:prstGeom>
          <a:noFill/>
          <a:ln w="9525">
            <a:noFill/>
            <a:miter lim="800000"/>
            <a:headEnd/>
            <a:tailEnd/>
          </a:ln>
        </p:spPr>
        <p:txBody>
          <a:bodyPr lIns="0" tIns="0" rIns="0" bIns="0" anchor="b">
            <a:spAutoFit/>
          </a:bodyPr>
          <a:lstStyle/>
          <a:p>
            <a:pPr lvl="4" algn="r" eaLnBrk="0" hangingPunct="0">
              <a:defRPr/>
            </a:pPr>
            <a:r>
              <a:rPr lang="en-US" sz="1400" b="1" dirty="0" smtClean="0"/>
              <a:t>IEEE802.15-13-0180-00-004n</a:t>
            </a:r>
            <a:endParaRPr lang="en-US" altLang="zh-CN"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1329916" cy="276999"/>
          </a:xfrm>
          <a:prstGeom prst="rect">
            <a:avLst/>
          </a:prstGeom>
          <a:noFill/>
          <a:ln w="9525">
            <a:noFill/>
            <a:miter lim="800000"/>
            <a:headEnd/>
            <a:tailEnd/>
          </a:ln>
        </p:spPr>
        <p:txBody>
          <a:bodyPr wrap="square" lIns="0" tIns="0" rIns="0" bIns="0">
            <a:spAutoFit/>
          </a:bodyPr>
          <a:lstStyle/>
          <a:p>
            <a:pPr eaLnBrk="0" hangingPunct="0">
              <a:defRPr/>
            </a:pPr>
            <a:r>
              <a:rPr lang="en-US" altLang="zh-CN"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iming>
    <p:tnLst>
      <p:par>
        <p:cTn id="1" dur="indefinite" restart="never" nodeType="tmRoot"/>
      </p:par>
    </p:tnLst>
  </p:timing>
  <p:hf sldNum="0"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76200" y="800708"/>
            <a:ext cx="8991600" cy="4801314"/>
          </a:xfrm>
          <a:prstGeom prst="rect">
            <a:avLst/>
          </a:prstGeom>
          <a:noFill/>
          <a:ln w="12700">
            <a:noFill/>
            <a:miter lim="800000"/>
            <a:headEnd type="none" w="sm" len="sm"/>
            <a:tailEnd type="none" w="sm" len="sm"/>
          </a:ln>
          <a:effectLst/>
        </p:spPr>
        <p:txBody>
          <a:bodyPr>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a:lstStyle>
          <a:p>
            <a:pPr algn="ctr" eaLnBrk="0" hangingPunct="0">
              <a:defRPr/>
            </a:pPr>
            <a:r>
              <a:rPr lang="en-US" altLang="zh-CN"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zh-CN" sz="1800" b="1" dirty="0">
              <a:solidFill>
                <a:schemeClr val="tx2"/>
              </a:solidFill>
            </a:endParaRPr>
          </a:p>
          <a:p>
            <a:pPr eaLnBrk="0" hangingPunct="0">
              <a:defRPr/>
            </a:pPr>
            <a:endParaRPr lang="en-US" altLang="zh-CN" sz="1800" dirty="0">
              <a:solidFill>
                <a:schemeClr val="tx2"/>
              </a:solidFill>
            </a:endParaRPr>
          </a:p>
          <a:p>
            <a:pPr eaLnBrk="0" hangingPunct="0">
              <a:defRPr/>
            </a:pPr>
            <a:r>
              <a:rPr lang="en-US" altLang="zh-CN" sz="1800" b="1" dirty="0">
                <a:solidFill>
                  <a:schemeClr val="tx2"/>
                </a:solidFill>
                <a:latin typeface="+mj-lt"/>
              </a:rPr>
              <a:t>Submission Title:</a:t>
            </a:r>
            <a:r>
              <a:rPr lang="en-US" altLang="zh-CN" sz="1800" dirty="0">
                <a:solidFill>
                  <a:schemeClr val="tx2"/>
                </a:solidFill>
                <a:latin typeface="+mj-lt"/>
              </a:rPr>
              <a:t>	</a:t>
            </a:r>
            <a:r>
              <a:rPr lang="en-US" altLang="zh-CN" sz="1800" dirty="0" smtClean="0">
                <a:solidFill>
                  <a:schemeClr val="tx2"/>
                </a:solidFill>
                <a:latin typeface="+mj-lt"/>
              </a:rPr>
              <a:t>Integration of</a:t>
            </a:r>
            <a:r>
              <a:rPr lang="en-US" sz="1800" dirty="0" smtClean="0">
                <a:latin typeface="+mj-lt"/>
              </a:rPr>
              <a:t> Ranging Capabilities with PHY supporting CMB</a:t>
            </a:r>
            <a:endParaRPr lang="en-US" altLang="zh-CN" sz="1800" dirty="0">
              <a:solidFill>
                <a:schemeClr val="tx2"/>
              </a:solidFill>
              <a:latin typeface="+mj-lt"/>
            </a:endParaRPr>
          </a:p>
          <a:p>
            <a:pPr eaLnBrk="0" hangingPunct="0">
              <a:defRPr/>
            </a:pPr>
            <a:r>
              <a:rPr lang="en-US" altLang="zh-CN" sz="1800" b="1" dirty="0">
                <a:solidFill>
                  <a:schemeClr val="tx2"/>
                </a:solidFill>
                <a:latin typeface="+mj-lt"/>
              </a:rPr>
              <a:t>Date </a:t>
            </a:r>
            <a:r>
              <a:rPr lang="en-US" altLang="zh-CN" sz="1800" b="1" dirty="0">
                <a:latin typeface="+mj-lt"/>
              </a:rPr>
              <a:t>Submitted:	</a:t>
            </a:r>
            <a:r>
              <a:rPr lang="en-US" altLang="zh-CN" sz="1800" dirty="0" smtClean="0">
                <a:latin typeface="+mj-lt"/>
              </a:rPr>
              <a:t>January 14, 2013</a:t>
            </a:r>
            <a:r>
              <a:rPr lang="en-US" altLang="zh-CN" sz="1800" dirty="0">
                <a:latin typeface="+mj-lt"/>
              </a:rPr>
              <a:t>	</a:t>
            </a:r>
          </a:p>
          <a:p>
            <a:pPr eaLnBrk="0" hangingPunct="0">
              <a:defRPr/>
            </a:pPr>
            <a:r>
              <a:rPr lang="en-US" altLang="zh-CN" sz="1800" b="1" dirty="0" smtClean="0">
                <a:latin typeface="+mj-lt"/>
              </a:rPr>
              <a:t>Source: 		</a:t>
            </a:r>
            <a:r>
              <a:rPr lang="en-US" sz="1800" dirty="0" smtClean="0">
                <a:latin typeface="+mj-lt"/>
              </a:rPr>
              <a:t>Wolfram Kluge, Dietmar Eggert, Liang Li </a:t>
            </a:r>
          </a:p>
          <a:p>
            <a:pPr marL="914400" indent="-914400" eaLnBrk="0" hangingPunct="0"/>
            <a:r>
              <a:rPr lang="en-US" sz="1600" b="1" dirty="0" smtClean="0">
                <a:latin typeface="+mj-lt"/>
              </a:rPr>
              <a:t>Company:</a:t>
            </a:r>
            <a:r>
              <a:rPr lang="en-US" sz="1600" dirty="0" smtClean="0">
                <a:latin typeface="+mj-lt"/>
              </a:rPr>
              <a:t> 	[Atmel, </a:t>
            </a:r>
            <a:r>
              <a:rPr lang="en-US" sz="1600" dirty="0" err="1" smtClean="0">
                <a:latin typeface="+mj-lt"/>
              </a:rPr>
              <a:t>Vinno</a:t>
            </a:r>
            <a:r>
              <a:rPr lang="en-US" sz="1600" dirty="0" smtClean="0">
                <a:latin typeface="+mj-lt"/>
              </a:rPr>
              <a:t>]</a:t>
            </a:r>
          </a:p>
          <a:p>
            <a:pPr marL="914400" indent="-914400" eaLnBrk="0" hangingPunct="0"/>
            <a:r>
              <a:rPr lang="en-US" sz="1600" b="1" dirty="0" smtClean="0">
                <a:latin typeface="+mj-lt"/>
              </a:rPr>
              <a:t>Address:</a:t>
            </a:r>
            <a:r>
              <a:rPr lang="en-US" sz="1600" dirty="0" smtClean="0">
                <a:latin typeface="+mj-lt"/>
              </a:rPr>
              <a:t>   	[Atmel, </a:t>
            </a:r>
            <a:r>
              <a:rPr lang="en-US" sz="1600" dirty="0" err="1" smtClean="0">
                <a:latin typeface="+mj-lt"/>
              </a:rPr>
              <a:t>Koenigsbruecker</a:t>
            </a:r>
            <a:r>
              <a:rPr lang="en-US" sz="1600" dirty="0" smtClean="0">
                <a:latin typeface="+mj-lt"/>
              </a:rPr>
              <a:t> </a:t>
            </a:r>
            <a:r>
              <a:rPr lang="en-US" sz="1600" dirty="0" err="1" smtClean="0">
                <a:latin typeface="+mj-lt"/>
              </a:rPr>
              <a:t>Strasse</a:t>
            </a:r>
            <a:r>
              <a:rPr lang="en-US" sz="1600" dirty="0" smtClean="0">
                <a:latin typeface="+mj-lt"/>
              </a:rPr>
              <a:t> 61, 01099 Dresden, Germany; </a:t>
            </a:r>
            <a:br>
              <a:rPr lang="en-US" sz="1600" dirty="0" smtClean="0">
                <a:latin typeface="+mj-lt"/>
              </a:rPr>
            </a:br>
            <a:r>
              <a:rPr lang="en-US" sz="1600" dirty="0" smtClean="0">
                <a:latin typeface="+mj-lt"/>
              </a:rPr>
              <a:t>   	 </a:t>
            </a:r>
            <a:r>
              <a:rPr lang="en-US" sz="1600" dirty="0" err="1" smtClean="0">
                <a:latin typeface="+mj-lt"/>
              </a:rPr>
              <a:t>Vinnotech</a:t>
            </a:r>
            <a:r>
              <a:rPr lang="en-US" sz="1600" dirty="0" smtClean="0">
                <a:latin typeface="+mj-lt"/>
              </a:rPr>
              <a:t>, </a:t>
            </a:r>
            <a:r>
              <a:rPr lang="en-US" altLang="zh-CN" sz="1600" dirty="0" smtClean="0">
                <a:latin typeface="+mj-lt"/>
              </a:rPr>
              <a:t>Suite 202, Building D, No.2 </a:t>
            </a:r>
            <a:r>
              <a:rPr lang="en-US" altLang="zh-CN" sz="1600" dirty="0" err="1" smtClean="0">
                <a:latin typeface="+mj-lt"/>
              </a:rPr>
              <a:t>Xinxi</a:t>
            </a:r>
            <a:r>
              <a:rPr lang="en-US" altLang="zh-CN" sz="1600" dirty="0" smtClean="0">
                <a:latin typeface="+mj-lt"/>
              </a:rPr>
              <a:t> Lu, Beijing, China,</a:t>
            </a:r>
            <a:r>
              <a:rPr lang="en-US" sz="1600" dirty="0" smtClean="0">
                <a:latin typeface="+mj-lt"/>
              </a:rPr>
              <a:t>]</a:t>
            </a:r>
          </a:p>
          <a:p>
            <a:pPr marL="914400" indent="-914400" eaLnBrk="0" hangingPunct="0"/>
            <a:r>
              <a:rPr lang="en-US" sz="1600" b="1" dirty="0" smtClean="0">
                <a:latin typeface="+mj-lt"/>
              </a:rPr>
              <a:t>Re:</a:t>
            </a:r>
            <a:r>
              <a:rPr lang="en-US" sz="1600" dirty="0" smtClean="0">
                <a:latin typeface="+mj-lt"/>
              </a:rPr>
              <a:t> 	[Response to Call for Tech Proposals]</a:t>
            </a:r>
          </a:p>
          <a:p>
            <a:pPr marL="914400" indent="-914400" eaLnBrk="0" hangingPunct="0"/>
            <a:r>
              <a:rPr lang="en-US" sz="1600" b="1" dirty="0" smtClean="0">
                <a:latin typeface="+mj-lt"/>
              </a:rPr>
              <a:t>Purpose:</a:t>
            </a:r>
            <a:r>
              <a:rPr lang="en-US" sz="1600" dirty="0" smtClean="0">
                <a:latin typeface="+mj-lt"/>
              </a:rPr>
              <a:t>	</a:t>
            </a:r>
            <a:r>
              <a:rPr lang="en-US" altLang="ja-JP" sz="1600" dirty="0" smtClean="0">
                <a:latin typeface="+mj-lt"/>
                <a:ea typeface="ＭＳ Ｐゴシック"/>
                <a:cs typeface="ＭＳ Ｐゴシック"/>
              </a:rPr>
              <a:t>[To present the method of performing ranging in a narrow-band transceiver using phase measurements] </a:t>
            </a:r>
            <a:endParaRPr lang="en-US" sz="1600" dirty="0" smtClean="0">
              <a:latin typeface="+mj-lt"/>
            </a:endParaRPr>
          </a:p>
          <a:p>
            <a:pPr marL="914400" indent="-914400" eaLnBrk="0" hangingPunct="0"/>
            <a:r>
              <a:rPr lang="en-US" sz="1600" b="1" dirty="0" smtClean="0">
                <a:latin typeface="+mj-lt"/>
              </a:rPr>
              <a:t>Notice:</a:t>
            </a:r>
            <a:r>
              <a:rPr lang="en-US" sz="1600" dirty="0" smtClean="0">
                <a:latin typeface="+mj-lt"/>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r>
              <a:rPr lang="en-US" sz="1600" b="1" dirty="0" smtClean="0">
                <a:latin typeface="+mj-lt"/>
              </a:rPr>
              <a:t>Release:</a:t>
            </a:r>
            <a:r>
              <a:rPr lang="en-US" sz="1600" dirty="0" smtClean="0">
                <a:latin typeface="+mj-lt"/>
              </a:rPr>
              <a:t>	The contributor acknowledges and accepts that this contribution becomes the property of IEEE and may be made publicly available by P802.15. </a:t>
            </a:r>
            <a:r>
              <a:rPr lang="en-US" altLang="zh-CN" sz="1800" dirty="0">
                <a:solidFill>
                  <a:schemeClr val="tx2"/>
                </a:solidFill>
                <a:latin typeface="+mj-lt"/>
              </a:rPr>
              <a:t>	</a:t>
            </a:r>
          </a:p>
        </p:txBody>
      </p:sp>
      <p:sp>
        <p:nvSpPr>
          <p:cNvPr id="6" name="Footer Placeholder 5"/>
          <p:cNvSpPr>
            <a:spLocks noGrp="1"/>
          </p:cNvSpPr>
          <p:nvPr>
            <p:ph type="ftr" sz="quarter" idx="11"/>
          </p:nvPr>
        </p:nvSpPr>
        <p:spPr>
          <a:xfrm>
            <a:off x="3779912" y="6475413"/>
            <a:ext cx="5148572" cy="193947"/>
          </a:xfrm>
        </p:spPr>
        <p:txBody>
          <a:bodyPr/>
          <a:lstStyle/>
          <a:p>
            <a:r>
              <a:rPr lang="en-US" altLang="ja-JP" dirty="0" smtClean="0"/>
              <a:t>Integration of Ranging Capabilities with PHY supporting CMB</a:t>
            </a:r>
            <a:endParaRPr lang="ja-JP" altLang="en-US"/>
          </a:p>
        </p:txBody>
      </p:sp>
      <p:sp>
        <p:nvSpPr>
          <p:cNvPr id="8" name="Date Placeholder 7"/>
          <p:cNvSpPr>
            <a:spLocks noGrp="1"/>
          </p:cNvSpPr>
          <p:nvPr>
            <p:ph type="dt" sz="half" idx="10"/>
          </p:nvPr>
        </p:nvSpPr>
        <p:spPr/>
        <p:txBody>
          <a:bodyPr/>
          <a:lstStyle/>
          <a:p>
            <a:r>
              <a:rPr kumimoji="1" lang="en-US" altLang="ja-JP" smtClean="0"/>
              <a:t>2013-03-19</a:t>
            </a:r>
            <a:endParaRPr kumimoji="1" lang="ja-JP" altLang="en-US"/>
          </a:p>
        </p:txBody>
      </p:sp>
    </p:spTree>
    <p:extLst>
      <p:ext uri="{BB962C8B-B14F-4D97-AF65-F5344CB8AC3E}">
        <p14:creationId xmlns:p14="http://schemas.microsoft.com/office/powerpoint/2010/main" xmlns="" val="35684194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p:cNvSpPr>
            <a:spLocks noGrp="1"/>
          </p:cNvSpPr>
          <p:nvPr>
            <p:ph sz="quarter" idx="18"/>
          </p:nvPr>
        </p:nvSpPr>
        <p:spPr>
          <a:xfrm>
            <a:off x="503548" y="1340768"/>
            <a:ext cx="8265459" cy="4805082"/>
          </a:xfrm>
        </p:spPr>
        <p:txBody>
          <a:bodyPr/>
          <a:lstStyle/>
          <a:p>
            <a:pPr>
              <a:buNone/>
            </a:pPr>
            <a:r>
              <a:rPr lang="en-US" dirty="0" smtClean="0">
                <a:solidFill>
                  <a:schemeClr val="tx1"/>
                </a:solidFill>
                <a:latin typeface="+mj-lt"/>
              </a:rPr>
              <a:t>PIB attributes: </a:t>
            </a:r>
          </a:p>
          <a:p>
            <a:r>
              <a:rPr lang="en-US" dirty="0" err="1" smtClean="0">
                <a:solidFill>
                  <a:schemeClr val="tx1"/>
                </a:solidFill>
                <a:latin typeface="+mj-lt"/>
              </a:rPr>
              <a:t>macPMRangingEnabled</a:t>
            </a:r>
            <a:r>
              <a:rPr lang="en-US" dirty="0" smtClean="0">
                <a:solidFill>
                  <a:schemeClr val="tx1"/>
                </a:solidFill>
                <a:latin typeface="+mj-lt"/>
              </a:rPr>
              <a:t>: Indicates whether the node currently supports Phase Difference Measurement ranging (both as originator or responder)</a:t>
            </a:r>
            <a:br>
              <a:rPr lang="en-US" dirty="0" smtClean="0">
                <a:solidFill>
                  <a:schemeClr val="tx1"/>
                </a:solidFill>
                <a:latin typeface="+mj-lt"/>
              </a:rPr>
            </a:br>
            <a:endParaRPr lang="en-US" dirty="0" smtClean="0">
              <a:solidFill>
                <a:schemeClr val="tx1"/>
              </a:solidFill>
              <a:latin typeface="+mj-lt"/>
            </a:endParaRPr>
          </a:p>
          <a:p>
            <a:r>
              <a:rPr lang="en-US" dirty="0" err="1" smtClean="0">
                <a:solidFill>
                  <a:schemeClr val="tx1"/>
                </a:solidFill>
                <a:latin typeface="+mj-lt"/>
              </a:rPr>
              <a:t>phyPMStartFreq</a:t>
            </a:r>
            <a:r>
              <a:rPr lang="en-US" dirty="0" smtClean="0">
                <a:solidFill>
                  <a:schemeClr val="tx1"/>
                </a:solidFill>
                <a:latin typeface="+mj-lt"/>
              </a:rPr>
              <a:t>, </a:t>
            </a:r>
            <a:r>
              <a:rPr lang="en-US" dirty="0" err="1" smtClean="0">
                <a:solidFill>
                  <a:schemeClr val="tx1"/>
                </a:solidFill>
                <a:latin typeface="+mj-lt"/>
              </a:rPr>
              <a:t>phyPMStopFreq</a:t>
            </a:r>
            <a:r>
              <a:rPr lang="en-US" dirty="0" smtClean="0">
                <a:solidFill>
                  <a:schemeClr val="tx1"/>
                </a:solidFill>
                <a:latin typeface="+mj-lt"/>
              </a:rPr>
              <a:t>, </a:t>
            </a:r>
            <a:r>
              <a:rPr lang="en-US" dirty="0" err="1" smtClean="0">
                <a:solidFill>
                  <a:schemeClr val="tx1"/>
                </a:solidFill>
                <a:latin typeface="+mj-lt"/>
              </a:rPr>
              <a:t>phyPMStep</a:t>
            </a:r>
            <a:r>
              <a:rPr lang="en-US" dirty="0" smtClean="0">
                <a:solidFill>
                  <a:schemeClr val="tx1"/>
                </a:solidFill>
                <a:latin typeface="+mj-lt"/>
              </a:rPr>
              <a:t>: </a:t>
            </a:r>
            <a:br>
              <a:rPr lang="en-US" dirty="0" smtClean="0">
                <a:solidFill>
                  <a:schemeClr val="tx1"/>
                </a:solidFill>
                <a:latin typeface="+mj-lt"/>
              </a:rPr>
            </a:br>
            <a:r>
              <a:rPr lang="en-US" dirty="0" smtClean="0">
                <a:solidFill>
                  <a:schemeClr val="tx1"/>
                </a:solidFill>
                <a:latin typeface="+mj-lt"/>
              </a:rPr>
              <a:t>start frequency, stop frequency, frequency step for Phase Difference measurement</a:t>
            </a:r>
            <a:br>
              <a:rPr lang="en-US" dirty="0" smtClean="0">
                <a:solidFill>
                  <a:schemeClr val="tx1"/>
                </a:solidFill>
                <a:latin typeface="+mj-lt"/>
              </a:rPr>
            </a:br>
            <a:r>
              <a:rPr lang="en-US" dirty="0" smtClean="0">
                <a:solidFill>
                  <a:schemeClr val="tx1"/>
                </a:solidFill>
                <a:latin typeface="+mj-lt"/>
              </a:rPr>
              <a:t>unsigned integer</a:t>
            </a:r>
            <a:br>
              <a:rPr lang="en-US" dirty="0" smtClean="0">
                <a:solidFill>
                  <a:schemeClr val="tx1"/>
                </a:solidFill>
                <a:latin typeface="+mj-lt"/>
              </a:rPr>
            </a:br>
            <a:r>
              <a:rPr lang="en-US" dirty="0" smtClean="0">
                <a:solidFill>
                  <a:schemeClr val="tx1"/>
                </a:solidFill>
                <a:latin typeface="+mj-lt"/>
              </a:rPr>
              <a:t>unit: 100 kHz (thus, 16 bits allow for frequencies up to 6.5 GHz)</a:t>
            </a:r>
            <a:br>
              <a:rPr lang="en-US" dirty="0" smtClean="0">
                <a:solidFill>
                  <a:schemeClr val="tx1"/>
                </a:solidFill>
                <a:latin typeface="+mj-lt"/>
              </a:rPr>
            </a:br>
            <a:r>
              <a:rPr lang="en-US" dirty="0" smtClean="0">
                <a:solidFill>
                  <a:schemeClr val="tx1"/>
                </a:solidFill>
                <a:latin typeface="+mj-lt"/>
              </a:rPr>
              <a:t>All three parameters define the actually used frequency range for the entire Phase Difference Measurement</a:t>
            </a:r>
          </a:p>
          <a:p>
            <a:endParaRPr lang="en-US" dirty="0" smtClean="0">
              <a:solidFill>
                <a:schemeClr val="tx1"/>
              </a:solidFill>
              <a:latin typeface="+mj-lt"/>
            </a:endParaRPr>
          </a:p>
          <a:p>
            <a:r>
              <a:rPr lang="en-US" dirty="0" smtClean="0">
                <a:solidFill>
                  <a:schemeClr val="tx1"/>
                </a:solidFill>
                <a:latin typeface="+mj-lt"/>
              </a:rPr>
              <a:t>PICS may be impacted by defining ranging specific feature sets </a:t>
            </a:r>
          </a:p>
          <a:p>
            <a:pPr>
              <a:buNone/>
            </a:pPr>
            <a:endParaRPr lang="en-US" dirty="0" smtClean="0">
              <a:solidFill>
                <a:schemeClr val="tx1"/>
              </a:solidFill>
              <a:latin typeface="+mj-lt"/>
            </a:endParaRPr>
          </a:p>
          <a:p>
            <a:endParaRPr lang="en-US" dirty="0" smtClean="0">
              <a:solidFill>
                <a:schemeClr val="tx1"/>
              </a:solidFill>
              <a:latin typeface="+mj-lt"/>
            </a:endParaRPr>
          </a:p>
          <a:p>
            <a:pPr>
              <a:buNone/>
            </a:pPr>
            <a:endParaRPr lang="en-US" dirty="0" smtClean="0">
              <a:solidFill>
                <a:schemeClr val="tx1"/>
              </a:solidFill>
              <a:latin typeface="+mj-lt"/>
            </a:endParaRPr>
          </a:p>
          <a:p>
            <a:pPr>
              <a:buNone/>
            </a:pPr>
            <a:endParaRPr lang="en-US" dirty="0" smtClean="0">
              <a:solidFill>
                <a:srgbClr val="000000"/>
              </a:solidFill>
              <a:latin typeface="+mj-lt"/>
              <a:ea typeface="+mn-ea"/>
              <a:cs typeface="+mn-cs"/>
            </a:endParaRPr>
          </a:p>
        </p:txBody>
      </p:sp>
      <p:sp>
        <p:nvSpPr>
          <p:cNvPr id="6" name="Date Placeholder 5"/>
          <p:cNvSpPr>
            <a:spLocks noGrp="1"/>
          </p:cNvSpPr>
          <p:nvPr>
            <p:ph type="dt" sz="half" idx="2"/>
          </p:nvPr>
        </p:nvSpPr>
        <p:spPr/>
        <p:txBody>
          <a:bodyPr/>
          <a:lstStyle/>
          <a:p>
            <a:r>
              <a:rPr lang="en-US" smtClean="0"/>
              <a:t>2013-03-19</a:t>
            </a:r>
            <a:endParaRPr lang="en-US" dirty="0"/>
          </a:p>
        </p:txBody>
      </p:sp>
      <p:sp>
        <p:nvSpPr>
          <p:cNvPr id="10" name="Title 9"/>
          <p:cNvSpPr>
            <a:spLocks noGrp="1"/>
          </p:cNvSpPr>
          <p:nvPr>
            <p:ph type="title"/>
          </p:nvPr>
        </p:nvSpPr>
        <p:spPr>
          <a:xfrm>
            <a:off x="503548" y="944724"/>
            <a:ext cx="8229601" cy="449942"/>
          </a:xfrm>
        </p:spPr>
        <p:txBody>
          <a:bodyPr/>
          <a:lstStyle/>
          <a:p>
            <a:r>
              <a:rPr lang="en-US" dirty="0" smtClean="0"/>
              <a:t>Phase Difference Measurement</a:t>
            </a:r>
            <a:endParaRPr lang="en-US" dirty="0"/>
          </a:p>
        </p:txBody>
      </p:sp>
      <p:sp>
        <p:nvSpPr>
          <p:cNvPr id="7" name="Footer Placeholder 6"/>
          <p:cNvSpPr>
            <a:spLocks noGrp="1"/>
          </p:cNvSpPr>
          <p:nvPr>
            <p:ph type="ftr" sz="quarter" idx="3"/>
          </p:nvPr>
        </p:nvSpPr>
        <p:spPr/>
        <p:txBody>
          <a:bodyPr/>
          <a:lstStyle/>
          <a:p>
            <a:pPr algn="r"/>
            <a:r>
              <a:rPr lang="en-US" smtClean="0"/>
              <a:t>Integration of Ranging Capabilities with PHY supporting CMB</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p:cNvSpPr>
            <a:spLocks noGrp="1"/>
          </p:cNvSpPr>
          <p:nvPr>
            <p:ph sz="quarter" idx="18"/>
          </p:nvPr>
        </p:nvSpPr>
        <p:spPr>
          <a:xfrm>
            <a:off x="503548" y="1268760"/>
            <a:ext cx="8265459" cy="4805082"/>
          </a:xfrm>
        </p:spPr>
        <p:txBody>
          <a:bodyPr/>
          <a:lstStyle/>
          <a:p>
            <a:pPr>
              <a:buNone/>
            </a:pPr>
            <a:endParaRPr lang="en-US" dirty="0" smtClean="0">
              <a:solidFill>
                <a:schemeClr val="tx1"/>
              </a:solidFill>
              <a:latin typeface="+mj-lt"/>
            </a:endParaRPr>
          </a:p>
          <a:p>
            <a:pPr>
              <a:buNone/>
            </a:pPr>
            <a:endParaRPr lang="en-US" dirty="0" smtClean="0">
              <a:solidFill>
                <a:schemeClr val="tx1"/>
              </a:solidFill>
              <a:latin typeface="+mj-lt"/>
            </a:endParaRPr>
          </a:p>
          <a:p>
            <a:pPr>
              <a:buNone/>
            </a:pPr>
            <a:endParaRPr lang="en-US" b="1" dirty="0" smtClean="0">
              <a:solidFill>
                <a:schemeClr val="tx1"/>
              </a:solidFill>
              <a:latin typeface="+mj-lt"/>
            </a:endParaRPr>
          </a:p>
        </p:txBody>
      </p:sp>
      <p:sp>
        <p:nvSpPr>
          <p:cNvPr id="6" name="Date Placeholder 5"/>
          <p:cNvSpPr>
            <a:spLocks noGrp="1"/>
          </p:cNvSpPr>
          <p:nvPr>
            <p:ph type="dt" sz="half" idx="2"/>
          </p:nvPr>
        </p:nvSpPr>
        <p:spPr/>
        <p:txBody>
          <a:bodyPr/>
          <a:lstStyle/>
          <a:p>
            <a:r>
              <a:rPr lang="en-US" smtClean="0"/>
              <a:t>2013-03-19</a:t>
            </a:r>
            <a:endParaRPr lang="en-US" dirty="0"/>
          </a:p>
        </p:txBody>
      </p:sp>
      <p:sp>
        <p:nvSpPr>
          <p:cNvPr id="10" name="Title 9"/>
          <p:cNvSpPr>
            <a:spLocks noGrp="1"/>
          </p:cNvSpPr>
          <p:nvPr>
            <p:ph type="title"/>
          </p:nvPr>
        </p:nvSpPr>
        <p:spPr>
          <a:xfrm>
            <a:off x="503548" y="944724"/>
            <a:ext cx="8229601" cy="449942"/>
          </a:xfrm>
        </p:spPr>
        <p:txBody>
          <a:bodyPr/>
          <a:lstStyle/>
          <a:p>
            <a:r>
              <a:rPr lang="en-US" dirty="0" smtClean="0"/>
              <a:t>Phase Difference Measurement  Loops</a:t>
            </a:r>
            <a:endParaRPr lang="en-US" dirty="0"/>
          </a:p>
        </p:txBody>
      </p:sp>
      <p:sp>
        <p:nvSpPr>
          <p:cNvPr id="7" name="Footer Placeholder 6"/>
          <p:cNvSpPr>
            <a:spLocks noGrp="1"/>
          </p:cNvSpPr>
          <p:nvPr>
            <p:ph type="ftr" sz="quarter" idx="3"/>
          </p:nvPr>
        </p:nvSpPr>
        <p:spPr/>
        <p:txBody>
          <a:bodyPr/>
          <a:lstStyle/>
          <a:p>
            <a:pPr algn="r"/>
            <a:r>
              <a:rPr lang="en-US" smtClean="0"/>
              <a:t>Integration of Ranging Capabilities with PHY supporting CMB</a:t>
            </a:r>
            <a:endParaRPr lang="en-US" dirty="0"/>
          </a:p>
        </p:txBody>
      </p:sp>
      <p:grpSp>
        <p:nvGrpSpPr>
          <p:cNvPr id="65" name="Group 64"/>
          <p:cNvGrpSpPr/>
          <p:nvPr/>
        </p:nvGrpSpPr>
        <p:grpSpPr>
          <a:xfrm>
            <a:off x="1763688" y="1412776"/>
            <a:ext cx="6552728" cy="4896544"/>
            <a:chOff x="1763688" y="1412776"/>
            <a:chExt cx="6552728" cy="4896544"/>
          </a:xfrm>
        </p:grpSpPr>
        <p:sp>
          <p:nvSpPr>
            <p:cNvPr id="29" name="Rounded Rectangle 28"/>
            <p:cNvSpPr/>
            <p:nvPr/>
          </p:nvSpPr>
          <p:spPr bwMode="auto">
            <a:xfrm>
              <a:off x="4175956" y="1556792"/>
              <a:ext cx="4140460" cy="936104"/>
            </a:xfrm>
            <a:prstGeom prst="roundRect">
              <a:avLst/>
            </a:prstGeom>
            <a:solidFill>
              <a:srgbClr val="3399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Initial Setup</a:t>
              </a:r>
              <a:br>
                <a:rPr kumimoji="0" lang="en-US" sz="1600" b="1" i="0" u="none" strike="noStrike" cap="none" normalizeH="0" baseline="0" dirty="0" smtClean="0">
                  <a:ln>
                    <a:noFill/>
                  </a:ln>
                  <a:solidFill>
                    <a:schemeClr val="tx1"/>
                  </a:solidFill>
                  <a:effectLst/>
                  <a:latin typeface="Times New Roman" pitchFamily="18" charset="0"/>
                </a:rPr>
              </a:br>
              <a:r>
                <a:rPr kumimoji="0" lang="en-US" sz="1600" b="1" i="0" u="none" strike="noStrike" cap="none" normalizeH="0" baseline="0" dirty="0" smtClean="0">
                  <a:ln>
                    <a:noFill/>
                  </a:ln>
                  <a:solidFill>
                    <a:schemeClr val="tx1"/>
                  </a:solidFill>
                  <a:effectLst/>
                  <a:latin typeface="Times New Roman" pitchFamily="18" charset="0"/>
                </a:rPr>
                <a:t>Phase for</a:t>
              </a:r>
              <a:r>
                <a:rPr kumimoji="0" lang="en-US" sz="1600" b="1" i="0" u="none" strike="noStrike" cap="none" normalizeH="0" dirty="0" smtClean="0">
                  <a:ln>
                    <a:noFill/>
                  </a:ln>
                  <a:solidFill>
                    <a:schemeClr val="tx1"/>
                  </a:solidFill>
                  <a:effectLst/>
                  <a:latin typeface="Times New Roman" pitchFamily="18" charset="0"/>
                </a:rPr>
                <a:t> </a:t>
              </a:r>
              <a:br>
                <a:rPr kumimoji="0" lang="en-US" sz="1600" b="1" i="0" u="none" strike="noStrike" cap="none" normalizeH="0" dirty="0" smtClean="0">
                  <a:ln>
                    <a:noFill/>
                  </a:ln>
                  <a:solidFill>
                    <a:schemeClr val="tx1"/>
                  </a:solidFill>
                  <a:effectLst/>
                  <a:latin typeface="Times New Roman" pitchFamily="18" charset="0"/>
                </a:rPr>
              </a:br>
              <a:r>
                <a:rPr kumimoji="0" lang="en-US" sz="1600" b="1" i="0" u="none" strike="noStrike" cap="none" normalizeH="0" dirty="0" smtClean="0">
                  <a:ln>
                    <a:noFill/>
                  </a:ln>
                  <a:solidFill>
                    <a:schemeClr val="tx1"/>
                  </a:solidFill>
                  <a:effectLst/>
                  <a:latin typeface="Times New Roman" pitchFamily="18" charset="0"/>
                </a:rPr>
                <a:t>each freq</a:t>
              </a: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28" name="Rounded Rectangle 27"/>
            <p:cNvSpPr/>
            <p:nvPr/>
          </p:nvSpPr>
          <p:spPr bwMode="auto">
            <a:xfrm>
              <a:off x="4175956" y="4473116"/>
              <a:ext cx="4140460" cy="1656184"/>
            </a:xfrm>
            <a:prstGeom prst="roundRect">
              <a:avLst/>
            </a:prstGeom>
            <a:solidFill>
              <a:srgbClr val="99FF6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Measurement </a:t>
              </a:r>
            </a:p>
            <a:p>
              <a:pPr marL="0" marR="0" indent="0" algn="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Phase 2</a:t>
              </a:r>
            </a:p>
          </p:txBody>
        </p:sp>
        <p:sp>
          <p:nvSpPr>
            <p:cNvPr id="27" name="Rounded Rectangle 26"/>
            <p:cNvSpPr/>
            <p:nvPr/>
          </p:nvSpPr>
          <p:spPr bwMode="auto">
            <a:xfrm>
              <a:off x="4175956" y="2636912"/>
              <a:ext cx="4140460" cy="1656184"/>
            </a:xfrm>
            <a:prstGeom prst="roundRect">
              <a:avLst/>
            </a:prstGeom>
            <a:solidFill>
              <a:srgbClr val="FFCC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Measurement </a:t>
              </a:r>
            </a:p>
            <a:p>
              <a:pPr marL="0" marR="0" indent="0" algn="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Phase 1</a:t>
              </a:r>
            </a:p>
          </p:txBody>
        </p:sp>
        <p:cxnSp>
          <p:nvCxnSpPr>
            <p:cNvPr id="18" name="Straight Arrow Connector 17"/>
            <p:cNvCxnSpPr/>
            <p:nvPr/>
          </p:nvCxnSpPr>
          <p:spPr bwMode="auto">
            <a:xfrm>
              <a:off x="3851920" y="1412776"/>
              <a:ext cx="0" cy="4896544"/>
            </a:xfrm>
            <a:prstGeom prst="straightConnector1">
              <a:avLst/>
            </a:prstGeom>
            <a:solidFill>
              <a:schemeClr val="accent1"/>
            </a:solidFill>
            <a:ln w="25400" cap="flat" cmpd="sng" algn="ctr">
              <a:solidFill>
                <a:schemeClr val="tx1"/>
              </a:solidFill>
              <a:prstDash val="solid"/>
              <a:round/>
              <a:headEnd type="none" w="sm" len="sm"/>
              <a:tailEnd type="arrow"/>
            </a:ln>
            <a:effectLst/>
          </p:spPr>
        </p:cxnSp>
        <p:sp>
          <p:nvSpPr>
            <p:cNvPr id="20" name="Rounded Rectangle 19"/>
            <p:cNvSpPr/>
            <p:nvPr/>
          </p:nvSpPr>
          <p:spPr bwMode="auto">
            <a:xfrm>
              <a:off x="4355976" y="1664804"/>
              <a:ext cx="2484276" cy="720080"/>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fontAlgn="base" hangingPunct="0">
                <a:spcBef>
                  <a:spcPct val="0"/>
                </a:spcBef>
                <a:spcAft>
                  <a:spcPct val="0"/>
                </a:spcAft>
              </a:pPr>
              <a:r>
                <a:rPr lang="en-US" sz="1400" b="1" dirty="0" err="1" smtClean="0"/>
                <a:t>phyPMFreqSettleDuration</a:t>
              </a: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22" name="Rounded Rectangle 21"/>
            <p:cNvSpPr/>
            <p:nvPr/>
          </p:nvSpPr>
          <p:spPr bwMode="auto">
            <a:xfrm>
              <a:off x="4355976" y="2672916"/>
              <a:ext cx="2592288" cy="720080"/>
            </a:xfrm>
            <a:prstGeom prst="round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fontAlgn="base" hangingPunct="0">
                <a:spcBef>
                  <a:spcPct val="0"/>
                </a:spcBef>
                <a:spcAft>
                  <a:spcPct val="0"/>
                </a:spcAft>
              </a:pPr>
              <a:r>
                <a:rPr lang="en-US" sz="1400" b="1" dirty="0" err="1" smtClean="0"/>
                <a:t>phyPMTxSetupDurationA</a:t>
              </a: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23" name="Rounded Rectangle 22"/>
            <p:cNvSpPr/>
            <p:nvPr/>
          </p:nvSpPr>
          <p:spPr bwMode="auto">
            <a:xfrm>
              <a:off x="4355976" y="3537012"/>
              <a:ext cx="2628292" cy="720080"/>
            </a:xfrm>
            <a:prstGeom prst="round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fontAlgn="base" hangingPunct="0">
                <a:spcBef>
                  <a:spcPct val="0"/>
                </a:spcBef>
                <a:spcAft>
                  <a:spcPct val="0"/>
                </a:spcAft>
              </a:pPr>
              <a:r>
                <a:rPr lang="en-US" sz="1400" b="1" dirty="0" err="1" smtClean="0"/>
                <a:t>phyPMSamplingDurationB</a:t>
              </a: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24" name="Rounded Rectangle 23"/>
            <p:cNvSpPr/>
            <p:nvPr/>
          </p:nvSpPr>
          <p:spPr bwMode="auto">
            <a:xfrm>
              <a:off x="4355976" y="4509120"/>
              <a:ext cx="2556284" cy="720080"/>
            </a:xfrm>
            <a:prstGeom prst="round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fontAlgn="base" hangingPunct="0">
                <a:spcBef>
                  <a:spcPct val="0"/>
                </a:spcBef>
                <a:spcAft>
                  <a:spcPct val="0"/>
                </a:spcAft>
              </a:pPr>
              <a:r>
                <a:rPr lang="en-US" sz="1400" b="1" dirty="0" err="1" smtClean="0"/>
                <a:t>phyPMTxSetupDurationB</a:t>
              </a:r>
              <a:endParaRPr kumimoji="0" lang="en-US" sz="1400" b="1" dirty="0" smtClean="0">
                <a:latin typeface="Times New Roman" pitchFamily="18" charset="0"/>
              </a:endParaRPr>
            </a:p>
          </p:txBody>
        </p:sp>
        <p:sp>
          <p:nvSpPr>
            <p:cNvPr id="25" name="Rounded Rectangle 24"/>
            <p:cNvSpPr/>
            <p:nvPr/>
          </p:nvSpPr>
          <p:spPr bwMode="auto">
            <a:xfrm>
              <a:off x="4355976" y="5373216"/>
              <a:ext cx="2592288" cy="720080"/>
            </a:xfrm>
            <a:prstGeom prst="round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fontAlgn="base" hangingPunct="0">
                <a:spcBef>
                  <a:spcPct val="0"/>
                </a:spcBef>
                <a:spcAft>
                  <a:spcPct val="0"/>
                </a:spcAft>
              </a:pPr>
              <a:r>
                <a:rPr lang="en-US" sz="1400" b="1" dirty="0" err="1" smtClean="0"/>
                <a:t>phyPMSamplingDurationA</a:t>
              </a:r>
              <a:endParaRPr kumimoji="0" lang="en-US" sz="1400" b="1" i="0" u="none" strike="noStrike" cap="none" normalizeH="0" baseline="0" dirty="0" smtClean="0">
                <a:ln>
                  <a:noFill/>
                </a:ln>
                <a:solidFill>
                  <a:schemeClr val="tx1"/>
                </a:solidFill>
                <a:effectLst/>
                <a:latin typeface="Times New Roman" pitchFamily="18" charset="0"/>
              </a:endParaRPr>
            </a:p>
          </p:txBody>
        </p:sp>
        <p:cxnSp>
          <p:nvCxnSpPr>
            <p:cNvPr id="39" name="Straight Connector 38"/>
            <p:cNvCxnSpPr/>
            <p:nvPr/>
          </p:nvCxnSpPr>
          <p:spPr bwMode="auto">
            <a:xfrm flipV="1">
              <a:off x="2951820" y="2672916"/>
              <a:ext cx="0" cy="3312368"/>
            </a:xfrm>
            <a:prstGeom prst="line">
              <a:avLst/>
            </a:prstGeom>
            <a:solidFill>
              <a:schemeClr val="accent1"/>
            </a:solidFill>
            <a:ln w="25400" cap="flat" cmpd="sng" algn="ctr">
              <a:solidFill>
                <a:schemeClr val="tx1"/>
              </a:solidFill>
              <a:prstDash val="solid"/>
              <a:round/>
              <a:headEnd type="none" w="sm" len="sm"/>
              <a:tailEnd type="none" w="sm" len="sm"/>
            </a:ln>
            <a:effectLst/>
          </p:spPr>
        </p:cxnSp>
        <p:cxnSp>
          <p:nvCxnSpPr>
            <p:cNvPr id="41" name="Straight Connector 40"/>
            <p:cNvCxnSpPr/>
            <p:nvPr/>
          </p:nvCxnSpPr>
          <p:spPr bwMode="auto">
            <a:xfrm>
              <a:off x="2951820" y="2672916"/>
              <a:ext cx="792088" cy="0"/>
            </a:xfrm>
            <a:prstGeom prst="line">
              <a:avLst/>
            </a:prstGeom>
            <a:solidFill>
              <a:schemeClr val="accent1"/>
            </a:solidFill>
            <a:ln w="25400" cap="flat" cmpd="sng" algn="ctr">
              <a:solidFill>
                <a:schemeClr val="tx1"/>
              </a:solidFill>
              <a:prstDash val="solid"/>
              <a:round/>
              <a:headEnd type="none" w="sm" len="sm"/>
              <a:tailEnd type="triangle" w="lg" len="lg"/>
            </a:ln>
            <a:effectLst/>
          </p:spPr>
        </p:cxnSp>
        <p:cxnSp>
          <p:nvCxnSpPr>
            <p:cNvPr id="44" name="Straight Connector 43"/>
            <p:cNvCxnSpPr/>
            <p:nvPr/>
          </p:nvCxnSpPr>
          <p:spPr bwMode="auto">
            <a:xfrm>
              <a:off x="2951820" y="5985284"/>
              <a:ext cx="756084" cy="0"/>
            </a:xfrm>
            <a:prstGeom prst="line">
              <a:avLst/>
            </a:prstGeom>
            <a:solidFill>
              <a:schemeClr val="accent1"/>
            </a:solidFill>
            <a:ln w="25400" cap="flat" cmpd="sng" algn="ctr">
              <a:solidFill>
                <a:schemeClr val="tx1"/>
              </a:solidFill>
              <a:prstDash val="solid"/>
              <a:round/>
              <a:headEnd type="none" w="sm" len="sm"/>
              <a:tailEnd type="none" w="sm" len="sm"/>
            </a:ln>
            <a:effectLst/>
          </p:spPr>
        </p:cxnSp>
        <p:cxnSp>
          <p:nvCxnSpPr>
            <p:cNvPr id="46" name="Straight Connector 45"/>
            <p:cNvCxnSpPr/>
            <p:nvPr/>
          </p:nvCxnSpPr>
          <p:spPr bwMode="auto">
            <a:xfrm flipV="1">
              <a:off x="1763688" y="1556792"/>
              <a:ext cx="0" cy="4500500"/>
            </a:xfrm>
            <a:prstGeom prst="line">
              <a:avLst/>
            </a:prstGeom>
            <a:solidFill>
              <a:schemeClr val="accent1"/>
            </a:solidFill>
            <a:ln w="25400" cap="flat" cmpd="sng" algn="ctr">
              <a:solidFill>
                <a:schemeClr val="tx1"/>
              </a:solidFill>
              <a:prstDash val="solid"/>
              <a:round/>
              <a:headEnd type="none" w="sm" len="sm"/>
              <a:tailEnd type="none" w="sm" len="sm"/>
            </a:ln>
            <a:effectLst/>
          </p:spPr>
        </p:cxnSp>
        <p:cxnSp>
          <p:nvCxnSpPr>
            <p:cNvPr id="47" name="Straight Connector 46"/>
            <p:cNvCxnSpPr/>
            <p:nvPr/>
          </p:nvCxnSpPr>
          <p:spPr bwMode="auto">
            <a:xfrm>
              <a:off x="1763688" y="1556792"/>
              <a:ext cx="1908212" cy="0"/>
            </a:xfrm>
            <a:prstGeom prst="line">
              <a:avLst/>
            </a:prstGeom>
            <a:solidFill>
              <a:schemeClr val="accent1"/>
            </a:solidFill>
            <a:ln w="25400" cap="flat" cmpd="sng" algn="ctr">
              <a:solidFill>
                <a:schemeClr val="tx1"/>
              </a:solidFill>
              <a:prstDash val="solid"/>
              <a:round/>
              <a:headEnd type="none" w="sm" len="sm"/>
              <a:tailEnd type="triangle" w="lg" len="lg"/>
            </a:ln>
            <a:effectLst/>
          </p:spPr>
        </p:cxnSp>
        <p:cxnSp>
          <p:nvCxnSpPr>
            <p:cNvPr id="48" name="Straight Connector 47"/>
            <p:cNvCxnSpPr/>
            <p:nvPr/>
          </p:nvCxnSpPr>
          <p:spPr bwMode="auto">
            <a:xfrm>
              <a:off x="1763688" y="6057292"/>
              <a:ext cx="1944216" cy="0"/>
            </a:xfrm>
            <a:prstGeom prst="line">
              <a:avLst/>
            </a:prstGeom>
            <a:solidFill>
              <a:schemeClr val="accent1"/>
            </a:solidFill>
            <a:ln w="25400" cap="flat" cmpd="sng" algn="ctr">
              <a:solidFill>
                <a:schemeClr val="tx1"/>
              </a:solidFill>
              <a:prstDash val="solid"/>
              <a:round/>
              <a:headEnd type="none" w="sm" len="sm"/>
              <a:tailEnd type="none" w="sm" len="sm"/>
            </a:ln>
            <a:effectLst/>
          </p:spPr>
        </p:cxnSp>
        <p:sp>
          <p:nvSpPr>
            <p:cNvPr id="52" name="TextBox 51"/>
            <p:cNvSpPr txBox="1"/>
            <p:nvPr/>
          </p:nvSpPr>
          <p:spPr>
            <a:xfrm rot="16200000">
              <a:off x="1710552" y="4023936"/>
              <a:ext cx="3276364" cy="646331"/>
            </a:xfrm>
            <a:prstGeom prst="rect">
              <a:avLst/>
            </a:prstGeom>
            <a:noFill/>
          </p:spPr>
          <p:txBody>
            <a:bodyPr wrap="square" rtlCol="0">
              <a:spAutoFit/>
            </a:bodyPr>
            <a:lstStyle/>
            <a:p>
              <a:r>
                <a:rPr lang="en-US" b="1" dirty="0" smtClean="0"/>
                <a:t>Inner loop </a:t>
              </a:r>
              <a:br>
                <a:rPr lang="en-US" b="1" dirty="0" smtClean="0"/>
              </a:br>
              <a:r>
                <a:rPr lang="en-US" dirty="0" smtClean="0"/>
                <a:t>(</a:t>
              </a:r>
              <a:r>
                <a:rPr lang="en-US" dirty="0" err="1" smtClean="0"/>
                <a:t>phyPMInnerLoopRepetitions</a:t>
              </a:r>
              <a:r>
                <a:rPr lang="en-US" dirty="0" smtClean="0"/>
                <a:t>)</a:t>
              </a:r>
              <a:endParaRPr lang="en-US" dirty="0"/>
            </a:p>
          </p:txBody>
        </p:sp>
        <p:sp>
          <p:nvSpPr>
            <p:cNvPr id="57" name="TextBox 56"/>
            <p:cNvSpPr txBox="1"/>
            <p:nvPr/>
          </p:nvSpPr>
          <p:spPr>
            <a:xfrm rot="16200000">
              <a:off x="362" y="3465875"/>
              <a:ext cx="4320481" cy="646331"/>
            </a:xfrm>
            <a:prstGeom prst="rect">
              <a:avLst/>
            </a:prstGeom>
            <a:noFill/>
          </p:spPr>
          <p:txBody>
            <a:bodyPr wrap="square" rtlCol="0">
              <a:spAutoFit/>
            </a:bodyPr>
            <a:lstStyle/>
            <a:p>
              <a:r>
                <a:rPr lang="en-US" b="1" dirty="0" smtClean="0"/>
                <a:t>Outer loop </a:t>
              </a:r>
              <a:br>
                <a:rPr lang="en-US" b="1" dirty="0" smtClean="0"/>
              </a:br>
              <a:r>
                <a:rPr lang="en-US" dirty="0" smtClean="0"/>
                <a:t>(</a:t>
              </a:r>
              <a:r>
                <a:rPr lang="en-US" dirty="0" err="1" smtClean="0"/>
                <a:t>phyPMOuterLoopRepetitions</a:t>
              </a:r>
              <a:r>
                <a:rPr lang="en-US" dirty="0" smtClean="0"/>
                <a:t>)</a:t>
              </a:r>
              <a:endParaRPr lang="en-US" dirty="0"/>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p:cNvSpPr>
            <a:spLocks noGrp="1"/>
          </p:cNvSpPr>
          <p:nvPr>
            <p:ph sz="quarter" idx="18"/>
          </p:nvPr>
        </p:nvSpPr>
        <p:spPr>
          <a:xfrm>
            <a:off x="503548" y="1340768"/>
            <a:ext cx="8265459" cy="4805082"/>
          </a:xfrm>
        </p:spPr>
        <p:txBody>
          <a:bodyPr/>
          <a:lstStyle/>
          <a:p>
            <a:pPr>
              <a:buNone/>
            </a:pPr>
            <a:r>
              <a:rPr lang="en-US" dirty="0" smtClean="0">
                <a:solidFill>
                  <a:schemeClr val="tx1"/>
                </a:solidFill>
                <a:latin typeface="+mj-lt"/>
              </a:rPr>
              <a:t>PIB attributes (cont.): </a:t>
            </a:r>
          </a:p>
          <a:p>
            <a:r>
              <a:rPr lang="en-US" dirty="0" err="1" smtClean="0">
                <a:solidFill>
                  <a:schemeClr val="tx1"/>
                </a:solidFill>
                <a:latin typeface="+mj-lt"/>
              </a:rPr>
              <a:t>phyPMFreqShift</a:t>
            </a:r>
            <a:r>
              <a:rPr lang="en-US" dirty="0" smtClean="0">
                <a:solidFill>
                  <a:schemeClr val="tx1"/>
                </a:solidFill>
                <a:latin typeface="+mj-lt"/>
              </a:rPr>
              <a:t>: </a:t>
            </a:r>
            <a:br>
              <a:rPr lang="en-US" dirty="0" smtClean="0">
                <a:solidFill>
                  <a:schemeClr val="tx1"/>
                </a:solidFill>
                <a:latin typeface="+mj-lt"/>
              </a:rPr>
            </a:br>
            <a:r>
              <a:rPr lang="en-US" dirty="0" smtClean="0">
                <a:solidFill>
                  <a:schemeClr val="tx1"/>
                </a:solidFill>
                <a:latin typeface="+mj-lt"/>
              </a:rPr>
              <a:t>Transmit frequency shift between phase 1 and phase 2 </a:t>
            </a:r>
            <a:br>
              <a:rPr lang="en-US" dirty="0" smtClean="0">
                <a:solidFill>
                  <a:schemeClr val="tx1"/>
                </a:solidFill>
                <a:latin typeface="+mj-lt"/>
              </a:rPr>
            </a:br>
            <a:r>
              <a:rPr lang="en-US" dirty="0" smtClean="0">
                <a:solidFill>
                  <a:schemeClr val="tx1"/>
                </a:solidFill>
                <a:latin typeface="+mj-lt"/>
              </a:rPr>
              <a:t>signed integer</a:t>
            </a:r>
            <a:br>
              <a:rPr lang="en-US" dirty="0" smtClean="0">
                <a:solidFill>
                  <a:schemeClr val="tx1"/>
                </a:solidFill>
                <a:latin typeface="+mj-lt"/>
              </a:rPr>
            </a:br>
            <a:r>
              <a:rPr lang="en-US" dirty="0" smtClean="0">
                <a:solidFill>
                  <a:schemeClr val="tx1"/>
                </a:solidFill>
                <a:latin typeface="+mj-lt"/>
              </a:rPr>
              <a:t>unit: 100 kHz</a:t>
            </a:r>
            <a:br>
              <a:rPr lang="en-US" dirty="0" smtClean="0">
                <a:solidFill>
                  <a:schemeClr val="tx1"/>
                </a:solidFill>
                <a:latin typeface="+mj-lt"/>
              </a:rPr>
            </a:br>
            <a:r>
              <a:rPr lang="en-US" dirty="0" smtClean="0">
                <a:solidFill>
                  <a:schemeClr val="tx1"/>
                </a:solidFill>
                <a:latin typeface="+mj-lt"/>
              </a:rPr>
              <a:t>f</a:t>
            </a:r>
            <a:r>
              <a:rPr lang="en-US" baseline="-25000" dirty="0" smtClean="0">
                <a:solidFill>
                  <a:schemeClr val="tx1"/>
                </a:solidFill>
                <a:latin typeface="+mj-lt"/>
              </a:rPr>
              <a:t>Phase2 </a:t>
            </a:r>
            <a:r>
              <a:rPr lang="en-US" dirty="0" smtClean="0">
                <a:solidFill>
                  <a:schemeClr val="tx1"/>
                </a:solidFill>
                <a:latin typeface="+mj-lt"/>
              </a:rPr>
              <a:t>= f</a:t>
            </a:r>
            <a:r>
              <a:rPr lang="en-US" baseline="-25000" dirty="0" smtClean="0">
                <a:solidFill>
                  <a:schemeClr val="tx1"/>
                </a:solidFill>
                <a:latin typeface="+mj-lt"/>
              </a:rPr>
              <a:t>Phase1</a:t>
            </a:r>
            <a:r>
              <a:rPr lang="en-US" dirty="0" smtClean="0">
                <a:solidFill>
                  <a:schemeClr val="tx1"/>
                </a:solidFill>
                <a:latin typeface="+mj-lt"/>
              </a:rPr>
              <a:t> + </a:t>
            </a:r>
            <a:r>
              <a:rPr lang="en-US" dirty="0" err="1" smtClean="0">
                <a:solidFill>
                  <a:srgbClr val="000000"/>
                </a:solidFill>
                <a:latin typeface="+mj-lt"/>
                <a:ea typeface="+mn-ea"/>
                <a:cs typeface="+mn-cs"/>
              </a:rPr>
              <a:t>phyPMFreqShift</a:t>
            </a:r>
            <a:endParaRPr lang="en-US" dirty="0" smtClean="0">
              <a:solidFill>
                <a:srgbClr val="000000"/>
              </a:solidFill>
              <a:latin typeface="+mj-lt"/>
              <a:ea typeface="+mn-ea"/>
              <a:cs typeface="+mn-cs"/>
            </a:endParaRPr>
          </a:p>
          <a:p>
            <a:endParaRPr lang="en-US" dirty="0" smtClean="0">
              <a:solidFill>
                <a:schemeClr val="tx1"/>
              </a:solidFill>
              <a:latin typeface="+mj-lt"/>
            </a:endParaRPr>
          </a:p>
          <a:p>
            <a:r>
              <a:rPr lang="en-US" dirty="0" err="1" smtClean="0">
                <a:solidFill>
                  <a:schemeClr val="tx1"/>
                </a:solidFill>
                <a:latin typeface="+mj-lt"/>
              </a:rPr>
              <a:t>phyPMFreqSettleDuration</a:t>
            </a:r>
            <a:r>
              <a:rPr lang="en-US" dirty="0" smtClean="0">
                <a:solidFill>
                  <a:schemeClr val="tx1"/>
                </a:solidFill>
                <a:latin typeface="+mj-lt"/>
              </a:rPr>
              <a:t/>
            </a:r>
            <a:br>
              <a:rPr lang="en-US" dirty="0" smtClean="0">
                <a:solidFill>
                  <a:schemeClr val="tx1"/>
                </a:solidFill>
                <a:latin typeface="+mj-lt"/>
              </a:rPr>
            </a:br>
            <a:r>
              <a:rPr lang="en-US" dirty="0" smtClean="0">
                <a:solidFill>
                  <a:schemeClr val="tx1"/>
                </a:solidFill>
                <a:latin typeface="+mj-lt"/>
              </a:rPr>
              <a:t>Settle duration required for initializing a new frequency </a:t>
            </a:r>
            <a:br>
              <a:rPr lang="en-US" dirty="0" smtClean="0">
                <a:solidFill>
                  <a:schemeClr val="tx1"/>
                </a:solidFill>
                <a:latin typeface="+mj-lt"/>
              </a:rPr>
            </a:br>
            <a:r>
              <a:rPr lang="en-US" dirty="0" smtClean="0">
                <a:solidFill>
                  <a:schemeClr val="tx1"/>
                </a:solidFill>
                <a:latin typeface="+mj-lt"/>
              </a:rPr>
              <a:t>unsigned integer</a:t>
            </a:r>
            <a:br>
              <a:rPr lang="en-US" dirty="0" smtClean="0">
                <a:solidFill>
                  <a:schemeClr val="tx1"/>
                </a:solidFill>
                <a:latin typeface="+mj-lt"/>
              </a:rPr>
            </a:br>
            <a:r>
              <a:rPr lang="en-US" dirty="0" smtClean="0">
                <a:solidFill>
                  <a:schemeClr val="tx1"/>
                </a:solidFill>
                <a:latin typeface="+mj-lt"/>
              </a:rPr>
              <a:t>unit: us</a:t>
            </a:r>
          </a:p>
          <a:p>
            <a:pPr>
              <a:buNone/>
            </a:pPr>
            <a:endParaRPr lang="en-US" dirty="0" smtClean="0">
              <a:solidFill>
                <a:srgbClr val="000000"/>
              </a:solidFill>
              <a:latin typeface="+mj-lt"/>
              <a:ea typeface="+mn-ea"/>
              <a:cs typeface="+mn-cs"/>
            </a:endParaRPr>
          </a:p>
        </p:txBody>
      </p:sp>
      <p:sp>
        <p:nvSpPr>
          <p:cNvPr id="6" name="Date Placeholder 5"/>
          <p:cNvSpPr>
            <a:spLocks noGrp="1"/>
          </p:cNvSpPr>
          <p:nvPr>
            <p:ph type="dt" sz="half" idx="2"/>
          </p:nvPr>
        </p:nvSpPr>
        <p:spPr/>
        <p:txBody>
          <a:bodyPr/>
          <a:lstStyle/>
          <a:p>
            <a:r>
              <a:rPr lang="en-US" smtClean="0"/>
              <a:t>2013-03-19</a:t>
            </a:r>
            <a:endParaRPr lang="en-US" dirty="0"/>
          </a:p>
        </p:txBody>
      </p:sp>
      <p:sp>
        <p:nvSpPr>
          <p:cNvPr id="10" name="Title 9"/>
          <p:cNvSpPr>
            <a:spLocks noGrp="1"/>
          </p:cNvSpPr>
          <p:nvPr>
            <p:ph type="title"/>
          </p:nvPr>
        </p:nvSpPr>
        <p:spPr>
          <a:xfrm>
            <a:off x="503548" y="944724"/>
            <a:ext cx="8229601" cy="449942"/>
          </a:xfrm>
        </p:spPr>
        <p:txBody>
          <a:bodyPr/>
          <a:lstStyle/>
          <a:p>
            <a:r>
              <a:rPr lang="en-US" dirty="0" smtClean="0"/>
              <a:t>Phase Difference Measurement</a:t>
            </a:r>
            <a:endParaRPr lang="en-US" dirty="0"/>
          </a:p>
        </p:txBody>
      </p:sp>
      <p:sp>
        <p:nvSpPr>
          <p:cNvPr id="7" name="Footer Placeholder 6"/>
          <p:cNvSpPr>
            <a:spLocks noGrp="1"/>
          </p:cNvSpPr>
          <p:nvPr>
            <p:ph type="ftr" sz="quarter" idx="3"/>
          </p:nvPr>
        </p:nvSpPr>
        <p:spPr/>
        <p:txBody>
          <a:bodyPr/>
          <a:lstStyle/>
          <a:p>
            <a:pPr algn="r"/>
            <a:r>
              <a:rPr lang="en-US" smtClean="0"/>
              <a:t>Integration of Ranging Capabilities with PHY supporting CMB</a:t>
            </a:r>
            <a:endParaRPr lang="en-US" dirty="0"/>
          </a:p>
        </p:txBody>
      </p:sp>
      <p:grpSp>
        <p:nvGrpSpPr>
          <p:cNvPr id="28" name="Group 27"/>
          <p:cNvGrpSpPr/>
          <p:nvPr/>
        </p:nvGrpSpPr>
        <p:grpSpPr>
          <a:xfrm>
            <a:off x="4247964" y="4545124"/>
            <a:ext cx="4104456" cy="1764196"/>
            <a:chOff x="1763688" y="1412776"/>
            <a:chExt cx="6588732" cy="4896544"/>
          </a:xfrm>
        </p:grpSpPr>
        <p:sp>
          <p:nvSpPr>
            <p:cNvPr id="29" name="Rounded Rectangle 28"/>
            <p:cNvSpPr/>
            <p:nvPr/>
          </p:nvSpPr>
          <p:spPr bwMode="auto">
            <a:xfrm>
              <a:off x="4175956" y="1556792"/>
              <a:ext cx="4140460" cy="936104"/>
            </a:xfrm>
            <a:prstGeom prst="roundRect">
              <a:avLst/>
            </a:prstGeom>
            <a:solidFill>
              <a:srgbClr val="3399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30" name="Rounded Rectangle 29"/>
            <p:cNvSpPr/>
            <p:nvPr/>
          </p:nvSpPr>
          <p:spPr bwMode="auto">
            <a:xfrm>
              <a:off x="4211960" y="4473116"/>
              <a:ext cx="4140460" cy="1656184"/>
            </a:xfrm>
            <a:prstGeom prst="roundRect">
              <a:avLst/>
            </a:prstGeom>
            <a:solidFill>
              <a:srgbClr val="99FF6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p>
              <a:pPr marL="0" marR="0" indent="0" algn="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31" name="Rounded Rectangle 30"/>
            <p:cNvSpPr/>
            <p:nvPr/>
          </p:nvSpPr>
          <p:spPr bwMode="auto">
            <a:xfrm>
              <a:off x="4175956" y="2636912"/>
              <a:ext cx="4140460" cy="1656184"/>
            </a:xfrm>
            <a:prstGeom prst="roundRect">
              <a:avLst/>
            </a:prstGeom>
            <a:solidFill>
              <a:srgbClr val="FFCC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cxnSp>
          <p:nvCxnSpPr>
            <p:cNvPr id="32" name="Straight Arrow Connector 31"/>
            <p:cNvCxnSpPr/>
            <p:nvPr/>
          </p:nvCxnSpPr>
          <p:spPr bwMode="auto">
            <a:xfrm>
              <a:off x="3851920" y="1412776"/>
              <a:ext cx="0" cy="4896544"/>
            </a:xfrm>
            <a:prstGeom prst="straightConnector1">
              <a:avLst/>
            </a:prstGeom>
            <a:solidFill>
              <a:schemeClr val="accent1"/>
            </a:solidFill>
            <a:ln w="25400" cap="flat" cmpd="sng" algn="ctr">
              <a:solidFill>
                <a:schemeClr val="tx1"/>
              </a:solidFill>
              <a:prstDash val="solid"/>
              <a:round/>
              <a:headEnd type="none" w="sm" len="sm"/>
              <a:tailEnd type="arrow"/>
            </a:ln>
            <a:effectLst/>
          </p:spPr>
        </p:cxnSp>
        <p:sp>
          <p:nvSpPr>
            <p:cNvPr id="33" name="Rounded Rectangle 32"/>
            <p:cNvSpPr/>
            <p:nvPr/>
          </p:nvSpPr>
          <p:spPr bwMode="auto">
            <a:xfrm>
              <a:off x="4355976" y="1664804"/>
              <a:ext cx="2484276" cy="720080"/>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fontAlgn="base" hangingPunct="0">
                <a:spcBef>
                  <a:spcPct val="0"/>
                </a:spcBef>
                <a:spcAft>
                  <a:spcPct val="0"/>
                </a:spcAft>
              </a:pP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34" name="Rounded Rectangle 33"/>
            <p:cNvSpPr/>
            <p:nvPr/>
          </p:nvSpPr>
          <p:spPr bwMode="auto">
            <a:xfrm>
              <a:off x="4355976" y="2672916"/>
              <a:ext cx="2484276" cy="720080"/>
            </a:xfrm>
            <a:prstGeom prst="round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fontAlgn="base" hangingPunct="0">
                <a:spcBef>
                  <a:spcPct val="0"/>
                </a:spcBef>
                <a:spcAft>
                  <a:spcPct val="0"/>
                </a:spcAft>
              </a:pP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35" name="Rounded Rectangle 34"/>
            <p:cNvSpPr/>
            <p:nvPr/>
          </p:nvSpPr>
          <p:spPr bwMode="auto">
            <a:xfrm>
              <a:off x="4355976" y="3537012"/>
              <a:ext cx="2484276" cy="720080"/>
            </a:xfrm>
            <a:prstGeom prst="round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fontAlgn="base" hangingPunct="0">
                <a:spcBef>
                  <a:spcPct val="0"/>
                </a:spcBef>
                <a:spcAft>
                  <a:spcPct val="0"/>
                </a:spcAft>
              </a:pP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36" name="Rounded Rectangle 35"/>
            <p:cNvSpPr/>
            <p:nvPr/>
          </p:nvSpPr>
          <p:spPr bwMode="auto">
            <a:xfrm>
              <a:off x="4355976" y="4509120"/>
              <a:ext cx="2484276" cy="720080"/>
            </a:xfrm>
            <a:prstGeom prst="round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fontAlgn="base" hangingPunct="0">
                <a:spcBef>
                  <a:spcPct val="0"/>
                </a:spcBef>
                <a:spcAft>
                  <a:spcPct val="0"/>
                </a:spcAft>
              </a:pPr>
              <a:endParaRPr kumimoji="0" lang="en-US" sz="1400" b="1" dirty="0" smtClean="0">
                <a:latin typeface="Times New Roman" pitchFamily="18" charset="0"/>
              </a:endParaRPr>
            </a:p>
          </p:txBody>
        </p:sp>
        <p:sp>
          <p:nvSpPr>
            <p:cNvPr id="37" name="Rounded Rectangle 36"/>
            <p:cNvSpPr/>
            <p:nvPr/>
          </p:nvSpPr>
          <p:spPr bwMode="auto">
            <a:xfrm>
              <a:off x="4355976" y="5373216"/>
              <a:ext cx="2484276" cy="720080"/>
            </a:xfrm>
            <a:prstGeom prst="round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fontAlgn="base" hangingPunct="0">
                <a:spcBef>
                  <a:spcPct val="0"/>
                </a:spcBef>
                <a:spcAft>
                  <a:spcPct val="0"/>
                </a:spcAft>
              </a:pPr>
              <a:endParaRPr kumimoji="0" lang="en-US" sz="1400" b="1" i="0" u="none" strike="noStrike" cap="none" normalizeH="0" baseline="0" dirty="0" smtClean="0">
                <a:ln>
                  <a:noFill/>
                </a:ln>
                <a:solidFill>
                  <a:schemeClr val="tx1"/>
                </a:solidFill>
                <a:effectLst/>
                <a:latin typeface="Times New Roman" pitchFamily="18" charset="0"/>
              </a:endParaRPr>
            </a:p>
          </p:txBody>
        </p:sp>
        <p:cxnSp>
          <p:nvCxnSpPr>
            <p:cNvPr id="38" name="Straight Connector 37"/>
            <p:cNvCxnSpPr/>
            <p:nvPr/>
          </p:nvCxnSpPr>
          <p:spPr bwMode="auto">
            <a:xfrm flipV="1">
              <a:off x="2951820" y="2672916"/>
              <a:ext cx="0" cy="3312368"/>
            </a:xfrm>
            <a:prstGeom prst="line">
              <a:avLst/>
            </a:prstGeom>
            <a:solidFill>
              <a:schemeClr val="accent1"/>
            </a:solidFill>
            <a:ln w="25400" cap="flat" cmpd="sng" algn="ctr">
              <a:solidFill>
                <a:schemeClr val="tx1"/>
              </a:solidFill>
              <a:prstDash val="solid"/>
              <a:round/>
              <a:headEnd type="none" w="sm" len="sm"/>
              <a:tailEnd type="none" w="sm" len="sm"/>
            </a:ln>
            <a:effectLst/>
          </p:spPr>
        </p:cxnSp>
        <p:cxnSp>
          <p:nvCxnSpPr>
            <p:cNvPr id="39" name="Straight Connector 38"/>
            <p:cNvCxnSpPr/>
            <p:nvPr/>
          </p:nvCxnSpPr>
          <p:spPr bwMode="auto">
            <a:xfrm>
              <a:off x="2951820" y="2672916"/>
              <a:ext cx="792088" cy="0"/>
            </a:xfrm>
            <a:prstGeom prst="line">
              <a:avLst/>
            </a:prstGeom>
            <a:solidFill>
              <a:schemeClr val="accent1"/>
            </a:solidFill>
            <a:ln w="25400" cap="flat" cmpd="sng" algn="ctr">
              <a:solidFill>
                <a:schemeClr val="tx1"/>
              </a:solidFill>
              <a:prstDash val="solid"/>
              <a:round/>
              <a:headEnd type="none" w="sm" len="sm"/>
              <a:tailEnd type="triangle" w="lg" len="lg"/>
            </a:ln>
            <a:effectLst/>
          </p:spPr>
        </p:cxnSp>
        <p:cxnSp>
          <p:nvCxnSpPr>
            <p:cNvPr id="40" name="Straight Connector 39"/>
            <p:cNvCxnSpPr/>
            <p:nvPr/>
          </p:nvCxnSpPr>
          <p:spPr bwMode="auto">
            <a:xfrm>
              <a:off x="2951820" y="5985284"/>
              <a:ext cx="756084" cy="0"/>
            </a:xfrm>
            <a:prstGeom prst="line">
              <a:avLst/>
            </a:prstGeom>
            <a:solidFill>
              <a:schemeClr val="accent1"/>
            </a:solidFill>
            <a:ln w="25400" cap="flat" cmpd="sng" algn="ctr">
              <a:solidFill>
                <a:schemeClr val="tx1"/>
              </a:solidFill>
              <a:prstDash val="solid"/>
              <a:round/>
              <a:headEnd type="none" w="sm" len="sm"/>
              <a:tailEnd type="none" w="sm" len="sm"/>
            </a:ln>
            <a:effectLst/>
          </p:spPr>
        </p:cxnSp>
        <p:cxnSp>
          <p:nvCxnSpPr>
            <p:cNvPr id="41" name="Straight Connector 40"/>
            <p:cNvCxnSpPr/>
            <p:nvPr/>
          </p:nvCxnSpPr>
          <p:spPr bwMode="auto">
            <a:xfrm flipV="1">
              <a:off x="1763688" y="1556792"/>
              <a:ext cx="0" cy="4500500"/>
            </a:xfrm>
            <a:prstGeom prst="line">
              <a:avLst/>
            </a:prstGeom>
            <a:solidFill>
              <a:schemeClr val="accent1"/>
            </a:solidFill>
            <a:ln w="25400" cap="flat" cmpd="sng" algn="ctr">
              <a:solidFill>
                <a:schemeClr val="tx1"/>
              </a:solidFill>
              <a:prstDash val="solid"/>
              <a:round/>
              <a:headEnd type="none" w="sm" len="sm"/>
              <a:tailEnd type="none" w="sm" len="sm"/>
            </a:ln>
            <a:effectLst/>
          </p:spPr>
        </p:cxnSp>
        <p:cxnSp>
          <p:nvCxnSpPr>
            <p:cNvPr id="42" name="Straight Connector 41"/>
            <p:cNvCxnSpPr/>
            <p:nvPr/>
          </p:nvCxnSpPr>
          <p:spPr bwMode="auto">
            <a:xfrm>
              <a:off x="1763688" y="1556792"/>
              <a:ext cx="1908212" cy="0"/>
            </a:xfrm>
            <a:prstGeom prst="line">
              <a:avLst/>
            </a:prstGeom>
            <a:solidFill>
              <a:schemeClr val="accent1"/>
            </a:solidFill>
            <a:ln w="25400" cap="flat" cmpd="sng" algn="ctr">
              <a:solidFill>
                <a:schemeClr val="tx1"/>
              </a:solidFill>
              <a:prstDash val="solid"/>
              <a:round/>
              <a:headEnd type="none" w="sm" len="sm"/>
              <a:tailEnd type="triangle" w="lg" len="lg"/>
            </a:ln>
            <a:effectLst/>
          </p:spPr>
        </p:cxnSp>
        <p:cxnSp>
          <p:nvCxnSpPr>
            <p:cNvPr id="43" name="Straight Connector 42"/>
            <p:cNvCxnSpPr/>
            <p:nvPr/>
          </p:nvCxnSpPr>
          <p:spPr bwMode="auto">
            <a:xfrm>
              <a:off x="1763688" y="6057292"/>
              <a:ext cx="1944216" cy="0"/>
            </a:xfrm>
            <a:prstGeom prst="line">
              <a:avLst/>
            </a:prstGeom>
            <a:solidFill>
              <a:schemeClr val="accent1"/>
            </a:solidFill>
            <a:ln w="25400" cap="flat" cmpd="sng" algn="ctr">
              <a:solidFill>
                <a:schemeClr val="tx1"/>
              </a:solidFill>
              <a:prstDash val="solid"/>
              <a:round/>
              <a:headEnd type="none" w="sm" len="sm"/>
              <a:tailEnd type="none" w="sm" len="sm"/>
            </a:ln>
            <a:effectLst/>
          </p:spPr>
        </p:cxnSp>
      </p:grpSp>
      <p:sp>
        <p:nvSpPr>
          <p:cNvPr id="44" name="Rounded Rectangle 43"/>
          <p:cNvSpPr/>
          <p:nvPr/>
        </p:nvSpPr>
        <p:spPr bwMode="auto">
          <a:xfrm>
            <a:off x="5688124" y="4545124"/>
            <a:ext cx="2736304" cy="468052"/>
          </a:xfrm>
          <a:prstGeom prst="roundRect">
            <a:avLst/>
          </a:prstGeom>
          <a:noFill/>
          <a:ln w="28575"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p:cNvSpPr>
            <a:spLocks noGrp="1"/>
          </p:cNvSpPr>
          <p:nvPr>
            <p:ph sz="quarter" idx="18"/>
          </p:nvPr>
        </p:nvSpPr>
        <p:spPr>
          <a:xfrm>
            <a:off x="503549" y="1268760"/>
            <a:ext cx="4860540" cy="4805082"/>
          </a:xfrm>
        </p:spPr>
        <p:txBody>
          <a:bodyPr/>
          <a:lstStyle/>
          <a:p>
            <a:pPr>
              <a:buNone/>
            </a:pPr>
            <a:r>
              <a:rPr lang="en-US" dirty="0" smtClean="0">
                <a:solidFill>
                  <a:schemeClr val="tx1"/>
                </a:solidFill>
                <a:latin typeface="+mj-lt"/>
              </a:rPr>
              <a:t>PIB attributes (cont.): </a:t>
            </a:r>
          </a:p>
          <a:p>
            <a:r>
              <a:rPr lang="en-US" dirty="0" err="1" smtClean="0">
                <a:solidFill>
                  <a:schemeClr val="tx1"/>
                </a:solidFill>
                <a:latin typeface="+mj-lt"/>
              </a:rPr>
              <a:t>phyPMTxSetupDurationA</a:t>
            </a:r>
            <a:r>
              <a:rPr lang="en-US" dirty="0" smtClean="0">
                <a:solidFill>
                  <a:schemeClr val="tx1"/>
                </a:solidFill>
                <a:latin typeface="+mj-lt"/>
              </a:rPr>
              <a:t> </a:t>
            </a:r>
            <a:br>
              <a:rPr lang="en-US" dirty="0" smtClean="0">
                <a:solidFill>
                  <a:schemeClr val="tx1"/>
                </a:solidFill>
                <a:latin typeface="+mj-lt"/>
              </a:rPr>
            </a:br>
            <a:r>
              <a:rPr lang="en-US" dirty="0" smtClean="0">
                <a:solidFill>
                  <a:schemeClr val="tx1"/>
                </a:solidFill>
                <a:latin typeface="+mj-lt"/>
              </a:rPr>
              <a:t>Time required for transmitter settling of node A within measurement phase 1</a:t>
            </a:r>
            <a:br>
              <a:rPr lang="en-US" dirty="0" smtClean="0">
                <a:solidFill>
                  <a:schemeClr val="tx1"/>
                </a:solidFill>
                <a:latin typeface="+mj-lt"/>
              </a:rPr>
            </a:br>
            <a:r>
              <a:rPr lang="en-US" dirty="0" smtClean="0">
                <a:solidFill>
                  <a:schemeClr val="tx1"/>
                </a:solidFill>
                <a:latin typeface="+mj-lt"/>
              </a:rPr>
              <a:t>unsigned integer; unit: us</a:t>
            </a:r>
          </a:p>
          <a:p>
            <a:r>
              <a:rPr lang="en-US" dirty="0" err="1" smtClean="0">
                <a:solidFill>
                  <a:schemeClr val="tx1"/>
                </a:solidFill>
                <a:latin typeface="+mj-lt"/>
              </a:rPr>
              <a:t>phyPMSamplingDurationB</a:t>
            </a:r>
            <a:r>
              <a:rPr lang="en-US" dirty="0" smtClean="0">
                <a:solidFill>
                  <a:schemeClr val="tx1"/>
                </a:solidFill>
                <a:latin typeface="+mj-lt"/>
              </a:rPr>
              <a:t/>
            </a:r>
            <a:br>
              <a:rPr lang="en-US" dirty="0" smtClean="0">
                <a:solidFill>
                  <a:schemeClr val="tx1"/>
                </a:solidFill>
                <a:latin typeface="+mj-lt"/>
              </a:rPr>
            </a:br>
            <a:r>
              <a:rPr lang="en-US" dirty="0" smtClean="0">
                <a:solidFill>
                  <a:schemeClr val="tx1"/>
                </a:solidFill>
                <a:latin typeface="+mj-lt"/>
              </a:rPr>
              <a:t>Time required for actual phase measurement of node B within measurement phase 1</a:t>
            </a:r>
            <a:br>
              <a:rPr lang="en-US" dirty="0" smtClean="0">
                <a:solidFill>
                  <a:schemeClr val="tx1"/>
                </a:solidFill>
                <a:latin typeface="+mj-lt"/>
              </a:rPr>
            </a:br>
            <a:r>
              <a:rPr lang="en-US" dirty="0" smtClean="0">
                <a:solidFill>
                  <a:schemeClr val="tx1"/>
                </a:solidFill>
                <a:latin typeface="+mj-lt"/>
              </a:rPr>
              <a:t>unsigned integer; unit: us</a:t>
            </a:r>
            <a:endParaRPr lang="en-US" dirty="0" smtClean="0">
              <a:solidFill>
                <a:srgbClr val="000000"/>
              </a:solidFill>
              <a:latin typeface="+mj-lt"/>
            </a:endParaRPr>
          </a:p>
          <a:p>
            <a:r>
              <a:rPr lang="en-US" dirty="0" err="1" smtClean="0">
                <a:solidFill>
                  <a:schemeClr val="tx1"/>
                </a:solidFill>
                <a:latin typeface="+mj-lt"/>
              </a:rPr>
              <a:t>phyPMTxSetupDurationB</a:t>
            </a:r>
            <a:r>
              <a:rPr lang="en-US" dirty="0" smtClean="0">
                <a:solidFill>
                  <a:schemeClr val="tx1"/>
                </a:solidFill>
                <a:latin typeface="+mj-lt"/>
              </a:rPr>
              <a:t> </a:t>
            </a:r>
            <a:br>
              <a:rPr lang="en-US" dirty="0" smtClean="0">
                <a:solidFill>
                  <a:schemeClr val="tx1"/>
                </a:solidFill>
                <a:latin typeface="+mj-lt"/>
              </a:rPr>
            </a:br>
            <a:r>
              <a:rPr lang="en-US" dirty="0" smtClean="0">
                <a:solidFill>
                  <a:schemeClr val="tx1"/>
                </a:solidFill>
                <a:latin typeface="+mj-lt"/>
              </a:rPr>
              <a:t>Time required for transmitter settling of node B within measurement phase 2</a:t>
            </a:r>
            <a:br>
              <a:rPr lang="en-US" dirty="0" smtClean="0">
                <a:solidFill>
                  <a:schemeClr val="tx1"/>
                </a:solidFill>
                <a:latin typeface="+mj-lt"/>
              </a:rPr>
            </a:br>
            <a:r>
              <a:rPr lang="en-US" dirty="0" smtClean="0">
                <a:solidFill>
                  <a:schemeClr val="tx1"/>
                </a:solidFill>
                <a:latin typeface="+mj-lt"/>
              </a:rPr>
              <a:t>unsigned integer; unit: us</a:t>
            </a:r>
          </a:p>
          <a:p>
            <a:r>
              <a:rPr lang="en-US" dirty="0" err="1" smtClean="0">
                <a:solidFill>
                  <a:schemeClr val="tx1"/>
                </a:solidFill>
                <a:latin typeface="+mj-lt"/>
              </a:rPr>
              <a:t>phyPMSamplingDurationA</a:t>
            </a:r>
            <a:r>
              <a:rPr lang="en-US" dirty="0" smtClean="0">
                <a:solidFill>
                  <a:schemeClr val="tx1"/>
                </a:solidFill>
                <a:latin typeface="+mj-lt"/>
              </a:rPr>
              <a:t/>
            </a:r>
            <a:br>
              <a:rPr lang="en-US" dirty="0" smtClean="0">
                <a:solidFill>
                  <a:schemeClr val="tx1"/>
                </a:solidFill>
                <a:latin typeface="+mj-lt"/>
              </a:rPr>
            </a:br>
            <a:r>
              <a:rPr lang="en-US" dirty="0" smtClean="0">
                <a:solidFill>
                  <a:schemeClr val="tx1"/>
                </a:solidFill>
                <a:latin typeface="+mj-lt"/>
              </a:rPr>
              <a:t>Time required for actual phase measurement of node A within measurement phase 2</a:t>
            </a:r>
            <a:br>
              <a:rPr lang="en-US" dirty="0" smtClean="0">
                <a:solidFill>
                  <a:schemeClr val="tx1"/>
                </a:solidFill>
                <a:latin typeface="+mj-lt"/>
              </a:rPr>
            </a:br>
            <a:r>
              <a:rPr lang="en-US" dirty="0" smtClean="0">
                <a:solidFill>
                  <a:schemeClr val="tx1"/>
                </a:solidFill>
                <a:latin typeface="+mj-lt"/>
              </a:rPr>
              <a:t>unsigned integer; unit: us</a:t>
            </a:r>
            <a:endParaRPr lang="en-US" dirty="0" smtClean="0">
              <a:solidFill>
                <a:srgbClr val="000000"/>
              </a:solidFill>
              <a:latin typeface="+mj-lt"/>
            </a:endParaRPr>
          </a:p>
        </p:txBody>
      </p:sp>
      <p:sp>
        <p:nvSpPr>
          <p:cNvPr id="6" name="Date Placeholder 5"/>
          <p:cNvSpPr>
            <a:spLocks noGrp="1"/>
          </p:cNvSpPr>
          <p:nvPr>
            <p:ph type="dt" sz="half" idx="2"/>
          </p:nvPr>
        </p:nvSpPr>
        <p:spPr/>
        <p:txBody>
          <a:bodyPr/>
          <a:lstStyle/>
          <a:p>
            <a:r>
              <a:rPr lang="en-US" smtClean="0"/>
              <a:t>2013-03-19</a:t>
            </a:r>
            <a:endParaRPr lang="en-US" dirty="0"/>
          </a:p>
        </p:txBody>
      </p:sp>
      <p:sp>
        <p:nvSpPr>
          <p:cNvPr id="10" name="Title 9"/>
          <p:cNvSpPr>
            <a:spLocks noGrp="1"/>
          </p:cNvSpPr>
          <p:nvPr>
            <p:ph type="title"/>
          </p:nvPr>
        </p:nvSpPr>
        <p:spPr>
          <a:xfrm>
            <a:off x="503548" y="944724"/>
            <a:ext cx="8229601" cy="449942"/>
          </a:xfrm>
        </p:spPr>
        <p:txBody>
          <a:bodyPr/>
          <a:lstStyle/>
          <a:p>
            <a:r>
              <a:rPr lang="en-US" dirty="0" smtClean="0"/>
              <a:t>Phase Difference Measurement</a:t>
            </a:r>
            <a:endParaRPr lang="en-US" dirty="0"/>
          </a:p>
        </p:txBody>
      </p:sp>
      <p:sp>
        <p:nvSpPr>
          <p:cNvPr id="7" name="Footer Placeholder 6"/>
          <p:cNvSpPr>
            <a:spLocks noGrp="1"/>
          </p:cNvSpPr>
          <p:nvPr>
            <p:ph type="ftr" sz="quarter" idx="3"/>
          </p:nvPr>
        </p:nvSpPr>
        <p:spPr/>
        <p:txBody>
          <a:bodyPr/>
          <a:lstStyle/>
          <a:p>
            <a:pPr algn="r"/>
            <a:r>
              <a:rPr lang="en-US" dirty="0" smtClean="0"/>
              <a:t>Integration of Ranging Capabilities with PHY supporting CMB</a:t>
            </a:r>
            <a:endParaRPr lang="en-US" dirty="0"/>
          </a:p>
        </p:txBody>
      </p:sp>
      <p:grpSp>
        <p:nvGrpSpPr>
          <p:cNvPr id="28" name="Group 27"/>
          <p:cNvGrpSpPr/>
          <p:nvPr/>
        </p:nvGrpSpPr>
        <p:grpSpPr>
          <a:xfrm>
            <a:off x="5688124" y="1759996"/>
            <a:ext cx="2715923" cy="876916"/>
            <a:chOff x="1763688" y="1412776"/>
            <a:chExt cx="6588732" cy="4896544"/>
          </a:xfrm>
        </p:grpSpPr>
        <p:sp>
          <p:nvSpPr>
            <p:cNvPr id="29" name="Rounded Rectangle 28"/>
            <p:cNvSpPr/>
            <p:nvPr/>
          </p:nvSpPr>
          <p:spPr bwMode="auto">
            <a:xfrm>
              <a:off x="4175956" y="1556792"/>
              <a:ext cx="4140460" cy="936104"/>
            </a:xfrm>
            <a:prstGeom prst="roundRect">
              <a:avLst/>
            </a:prstGeom>
            <a:solidFill>
              <a:srgbClr val="3399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30" name="Rounded Rectangle 29"/>
            <p:cNvSpPr/>
            <p:nvPr/>
          </p:nvSpPr>
          <p:spPr bwMode="auto">
            <a:xfrm>
              <a:off x="4211960" y="4473116"/>
              <a:ext cx="4140460" cy="1656184"/>
            </a:xfrm>
            <a:prstGeom prst="roundRect">
              <a:avLst/>
            </a:prstGeom>
            <a:solidFill>
              <a:srgbClr val="99FF6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p>
              <a:pPr marL="0" marR="0" indent="0" algn="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31" name="Rounded Rectangle 30"/>
            <p:cNvSpPr/>
            <p:nvPr/>
          </p:nvSpPr>
          <p:spPr bwMode="auto">
            <a:xfrm>
              <a:off x="4175956" y="2636912"/>
              <a:ext cx="4140460" cy="1656184"/>
            </a:xfrm>
            <a:prstGeom prst="roundRect">
              <a:avLst/>
            </a:prstGeom>
            <a:solidFill>
              <a:srgbClr val="FFCC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cxnSp>
          <p:nvCxnSpPr>
            <p:cNvPr id="32" name="Straight Arrow Connector 31"/>
            <p:cNvCxnSpPr/>
            <p:nvPr/>
          </p:nvCxnSpPr>
          <p:spPr bwMode="auto">
            <a:xfrm>
              <a:off x="3851920" y="1412776"/>
              <a:ext cx="0" cy="4896544"/>
            </a:xfrm>
            <a:prstGeom prst="straightConnector1">
              <a:avLst/>
            </a:prstGeom>
            <a:solidFill>
              <a:schemeClr val="accent1"/>
            </a:solidFill>
            <a:ln w="25400" cap="flat" cmpd="sng" algn="ctr">
              <a:solidFill>
                <a:schemeClr val="tx1"/>
              </a:solidFill>
              <a:prstDash val="solid"/>
              <a:round/>
              <a:headEnd type="none" w="sm" len="sm"/>
              <a:tailEnd type="arrow"/>
            </a:ln>
            <a:effectLst/>
          </p:spPr>
        </p:cxnSp>
        <p:sp>
          <p:nvSpPr>
            <p:cNvPr id="33" name="Rounded Rectangle 32"/>
            <p:cNvSpPr/>
            <p:nvPr/>
          </p:nvSpPr>
          <p:spPr bwMode="auto">
            <a:xfrm>
              <a:off x="4355976" y="1664804"/>
              <a:ext cx="2484276" cy="720080"/>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fontAlgn="base" hangingPunct="0">
                <a:spcBef>
                  <a:spcPct val="0"/>
                </a:spcBef>
                <a:spcAft>
                  <a:spcPct val="0"/>
                </a:spcAft>
              </a:pP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34" name="Rounded Rectangle 33"/>
            <p:cNvSpPr/>
            <p:nvPr/>
          </p:nvSpPr>
          <p:spPr bwMode="auto">
            <a:xfrm>
              <a:off x="4355976" y="2672916"/>
              <a:ext cx="2484276" cy="720080"/>
            </a:xfrm>
            <a:prstGeom prst="round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fontAlgn="base" hangingPunct="0">
                <a:spcBef>
                  <a:spcPct val="0"/>
                </a:spcBef>
                <a:spcAft>
                  <a:spcPct val="0"/>
                </a:spcAft>
              </a:pP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35" name="Rounded Rectangle 34"/>
            <p:cNvSpPr/>
            <p:nvPr/>
          </p:nvSpPr>
          <p:spPr bwMode="auto">
            <a:xfrm>
              <a:off x="4355976" y="3537012"/>
              <a:ext cx="2484276" cy="720080"/>
            </a:xfrm>
            <a:prstGeom prst="round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fontAlgn="base" hangingPunct="0">
                <a:spcBef>
                  <a:spcPct val="0"/>
                </a:spcBef>
                <a:spcAft>
                  <a:spcPct val="0"/>
                </a:spcAft>
              </a:pP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36" name="Rounded Rectangle 35"/>
            <p:cNvSpPr/>
            <p:nvPr/>
          </p:nvSpPr>
          <p:spPr bwMode="auto">
            <a:xfrm>
              <a:off x="4355976" y="4509120"/>
              <a:ext cx="2484276" cy="720080"/>
            </a:xfrm>
            <a:prstGeom prst="round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fontAlgn="base" hangingPunct="0">
                <a:spcBef>
                  <a:spcPct val="0"/>
                </a:spcBef>
                <a:spcAft>
                  <a:spcPct val="0"/>
                </a:spcAft>
              </a:pPr>
              <a:endParaRPr kumimoji="0" lang="en-US" sz="1400" b="1" dirty="0" smtClean="0">
                <a:latin typeface="Times New Roman" pitchFamily="18" charset="0"/>
              </a:endParaRPr>
            </a:p>
          </p:txBody>
        </p:sp>
        <p:sp>
          <p:nvSpPr>
            <p:cNvPr id="37" name="Rounded Rectangle 36"/>
            <p:cNvSpPr/>
            <p:nvPr/>
          </p:nvSpPr>
          <p:spPr bwMode="auto">
            <a:xfrm>
              <a:off x="4355976" y="5373216"/>
              <a:ext cx="2484276" cy="720080"/>
            </a:xfrm>
            <a:prstGeom prst="round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fontAlgn="base" hangingPunct="0">
                <a:spcBef>
                  <a:spcPct val="0"/>
                </a:spcBef>
                <a:spcAft>
                  <a:spcPct val="0"/>
                </a:spcAft>
              </a:pPr>
              <a:endParaRPr kumimoji="0" lang="en-US" sz="1400" b="1" i="0" u="none" strike="noStrike" cap="none" normalizeH="0" baseline="0" dirty="0" smtClean="0">
                <a:ln>
                  <a:noFill/>
                </a:ln>
                <a:solidFill>
                  <a:schemeClr val="tx1"/>
                </a:solidFill>
                <a:effectLst/>
                <a:latin typeface="Times New Roman" pitchFamily="18" charset="0"/>
              </a:endParaRPr>
            </a:p>
          </p:txBody>
        </p:sp>
        <p:cxnSp>
          <p:nvCxnSpPr>
            <p:cNvPr id="38" name="Straight Connector 37"/>
            <p:cNvCxnSpPr/>
            <p:nvPr/>
          </p:nvCxnSpPr>
          <p:spPr bwMode="auto">
            <a:xfrm flipV="1">
              <a:off x="2951820" y="2672916"/>
              <a:ext cx="0" cy="3312368"/>
            </a:xfrm>
            <a:prstGeom prst="line">
              <a:avLst/>
            </a:prstGeom>
            <a:solidFill>
              <a:schemeClr val="accent1"/>
            </a:solidFill>
            <a:ln w="25400" cap="flat" cmpd="sng" algn="ctr">
              <a:solidFill>
                <a:schemeClr val="tx1"/>
              </a:solidFill>
              <a:prstDash val="solid"/>
              <a:round/>
              <a:headEnd type="none" w="sm" len="sm"/>
              <a:tailEnd type="none" w="sm" len="sm"/>
            </a:ln>
            <a:effectLst/>
          </p:spPr>
        </p:cxnSp>
        <p:cxnSp>
          <p:nvCxnSpPr>
            <p:cNvPr id="39" name="Straight Connector 38"/>
            <p:cNvCxnSpPr/>
            <p:nvPr/>
          </p:nvCxnSpPr>
          <p:spPr bwMode="auto">
            <a:xfrm>
              <a:off x="2951820" y="2672916"/>
              <a:ext cx="792088" cy="0"/>
            </a:xfrm>
            <a:prstGeom prst="line">
              <a:avLst/>
            </a:prstGeom>
            <a:solidFill>
              <a:schemeClr val="accent1"/>
            </a:solidFill>
            <a:ln w="25400" cap="flat" cmpd="sng" algn="ctr">
              <a:solidFill>
                <a:schemeClr val="tx1"/>
              </a:solidFill>
              <a:prstDash val="solid"/>
              <a:round/>
              <a:headEnd type="none" w="sm" len="sm"/>
              <a:tailEnd type="triangle" w="lg" len="lg"/>
            </a:ln>
            <a:effectLst/>
          </p:spPr>
        </p:cxnSp>
        <p:cxnSp>
          <p:nvCxnSpPr>
            <p:cNvPr id="40" name="Straight Connector 39"/>
            <p:cNvCxnSpPr/>
            <p:nvPr/>
          </p:nvCxnSpPr>
          <p:spPr bwMode="auto">
            <a:xfrm>
              <a:off x="2951820" y="5985284"/>
              <a:ext cx="756084" cy="0"/>
            </a:xfrm>
            <a:prstGeom prst="line">
              <a:avLst/>
            </a:prstGeom>
            <a:solidFill>
              <a:schemeClr val="accent1"/>
            </a:solidFill>
            <a:ln w="25400" cap="flat" cmpd="sng" algn="ctr">
              <a:solidFill>
                <a:schemeClr val="tx1"/>
              </a:solidFill>
              <a:prstDash val="solid"/>
              <a:round/>
              <a:headEnd type="none" w="sm" len="sm"/>
              <a:tailEnd type="none" w="sm" len="sm"/>
            </a:ln>
            <a:effectLst/>
          </p:spPr>
        </p:cxnSp>
        <p:cxnSp>
          <p:nvCxnSpPr>
            <p:cNvPr id="41" name="Straight Connector 40"/>
            <p:cNvCxnSpPr/>
            <p:nvPr/>
          </p:nvCxnSpPr>
          <p:spPr bwMode="auto">
            <a:xfrm flipV="1">
              <a:off x="1763688" y="1556792"/>
              <a:ext cx="0" cy="4500500"/>
            </a:xfrm>
            <a:prstGeom prst="line">
              <a:avLst/>
            </a:prstGeom>
            <a:solidFill>
              <a:schemeClr val="accent1"/>
            </a:solidFill>
            <a:ln w="25400" cap="flat" cmpd="sng" algn="ctr">
              <a:solidFill>
                <a:schemeClr val="tx1"/>
              </a:solidFill>
              <a:prstDash val="solid"/>
              <a:round/>
              <a:headEnd type="none" w="sm" len="sm"/>
              <a:tailEnd type="none" w="sm" len="sm"/>
            </a:ln>
            <a:effectLst/>
          </p:spPr>
        </p:cxnSp>
        <p:cxnSp>
          <p:nvCxnSpPr>
            <p:cNvPr id="42" name="Straight Connector 41"/>
            <p:cNvCxnSpPr/>
            <p:nvPr/>
          </p:nvCxnSpPr>
          <p:spPr bwMode="auto">
            <a:xfrm>
              <a:off x="1763688" y="1556792"/>
              <a:ext cx="1908212" cy="0"/>
            </a:xfrm>
            <a:prstGeom prst="line">
              <a:avLst/>
            </a:prstGeom>
            <a:solidFill>
              <a:schemeClr val="accent1"/>
            </a:solidFill>
            <a:ln w="25400" cap="flat" cmpd="sng" algn="ctr">
              <a:solidFill>
                <a:schemeClr val="tx1"/>
              </a:solidFill>
              <a:prstDash val="solid"/>
              <a:round/>
              <a:headEnd type="none" w="sm" len="sm"/>
              <a:tailEnd type="triangle" w="lg" len="lg"/>
            </a:ln>
            <a:effectLst/>
          </p:spPr>
        </p:cxnSp>
        <p:cxnSp>
          <p:nvCxnSpPr>
            <p:cNvPr id="43" name="Straight Connector 42"/>
            <p:cNvCxnSpPr/>
            <p:nvPr/>
          </p:nvCxnSpPr>
          <p:spPr bwMode="auto">
            <a:xfrm>
              <a:off x="1763688" y="6057292"/>
              <a:ext cx="1944216" cy="0"/>
            </a:xfrm>
            <a:prstGeom prst="line">
              <a:avLst/>
            </a:prstGeom>
            <a:solidFill>
              <a:schemeClr val="accent1"/>
            </a:solidFill>
            <a:ln w="25400" cap="flat" cmpd="sng" algn="ctr">
              <a:solidFill>
                <a:schemeClr val="tx1"/>
              </a:solidFill>
              <a:prstDash val="solid"/>
              <a:round/>
              <a:headEnd type="none" w="sm" len="sm"/>
              <a:tailEnd type="none" w="sm" len="sm"/>
            </a:ln>
            <a:effectLst/>
          </p:spPr>
        </p:cxnSp>
      </p:grpSp>
      <p:sp>
        <p:nvSpPr>
          <p:cNvPr id="44" name="Rounded Rectangle 43"/>
          <p:cNvSpPr/>
          <p:nvPr/>
        </p:nvSpPr>
        <p:spPr bwMode="auto">
          <a:xfrm>
            <a:off x="6660234" y="1952836"/>
            <a:ext cx="1188131" cy="180020"/>
          </a:xfrm>
          <a:prstGeom prst="roundRect">
            <a:avLst/>
          </a:prstGeom>
          <a:noFill/>
          <a:ln w="28575"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nvGrpSpPr>
          <p:cNvPr id="45" name="Group 44"/>
          <p:cNvGrpSpPr/>
          <p:nvPr/>
        </p:nvGrpSpPr>
        <p:grpSpPr>
          <a:xfrm>
            <a:off x="5688124" y="2876120"/>
            <a:ext cx="2715923" cy="876916"/>
            <a:chOff x="1763688" y="1412776"/>
            <a:chExt cx="6588732" cy="4896544"/>
          </a:xfrm>
        </p:grpSpPr>
        <p:sp>
          <p:nvSpPr>
            <p:cNvPr id="46" name="Rounded Rectangle 45"/>
            <p:cNvSpPr/>
            <p:nvPr/>
          </p:nvSpPr>
          <p:spPr bwMode="auto">
            <a:xfrm>
              <a:off x="4175956" y="1556792"/>
              <a:ext cx="4140460" cy="936104"/>
            </a:xfrm>
            <a:prstGeom prst="roundRect">
              <a:avLst/>
            </a:prstGeom>
            <a:solidFill>
              <a:srgbClr val="3399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47" name="Rounded Rectangle 46"/>
            <p:cNvSpPr/>
            <p:nvPr/>
          </p:nvSpPr>
          <p:spPr bwMode="auto">
            <a:xfrm>
              <a:off x="4211960" y="4473116"/>
              <a:ext cx="4140460" cy="1656184"/>
            </a:xfrm>
            <a:prstGeom prst="roundRect">
              <a:avLst/>
            </a:prstGeom>
            <a:solidFill>
              <a:srgbClr val="99FF6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p>
              <a:pPr marL="0" marR="0" indent="0" algn="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48" name="Rounded Rectangle 47"/>
            <p:cNvSpPr/>
            <p:nvPr/>
          </p:nvSpPr>
          <p:spPr bwMode="auto">
            <a:xfrm>
              <a:off x="4175956" y="2636912"/>
              <a:ext cx="4140460" cy="1656184"/>
            </a:xfrm>
            <a:prstGeom prst="roundRect">
              <a:avLst/>
            </a:prstGeom>
            <a:solidFill>
              <a:srgbClr val="FFCC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cxnSp>
          <p:nvCxnSpPr>
            <p:cNvPr id="49" name="Straight Arrow Connector 48"/>
            <p:cNvCxnSpPr/>
            <p:nvPr/>
          </p:nvCxnSpPr>
          <p:spPr bwMode="auto">
            <a:xfrm>
              <a:off x="3851920" y="1412776"/>
              <a:ext cx="0" cy="4896544"/>
            </a:xfrm>
            <a:prstGeom prst="straightConnector1">
              <a:avLst/>
            </a:prstGeom>
            <a:solidFill>
              <a:schemeClr val="accent1"/>
            </a:solidFill>
            <a:ln w="25400" cap="flat" cmpd="sng" algn="ctr">
              <a:solidFill>
                <a:schemeClr val="tx1"/>
              </a:solidFill>
              <a:prstDash val="solid"/>
              <a:round/>
              <a:headEnd type="none" w="sm" len="sm"/>
              <a:tailEnd type="arrow"/>
            </a:ln>
            <a:effectLst/>
          </p:spPr>
        </p:cxnSp>
        <p:sp>
          <p:nvSpPr>
            <p:cNvPr id="50" name="Rounded Rectangle 49"/>
            <p:cNvSpPr/>
            <p:nvPr/>
          </p:nvSpPr>
          <p:spPr bwMode="auto">
            <a:xfrm>
              <a:off x="4355976" y="1664804"/>
              <a:ext cx="2484276" cy="720080"/>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fontAlgn="base" hangingPunct="0">
                <a:spcBef>
                  <a:spcPct val="0"/>
                </a:spcBef>
                <a:spcAft>
                  <a:spcPct val="0"/>
                </a:spcAft>
              </a:pP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51" name="Rounded Rectangle 50"/>
            <p:cNvSpPr/>
            <p:nvPr/>
          </p:nvSpPr>
          <p:spPr bwMode="auto">
            <a:xfrm>
              <a:off x="4355976" y="2672916"/>
              <a:ext cx="2484276" cy="720080"/>
            </a:xfrm>
            <a:prstGeom prst="round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fontAlgn="base" hangingPunct="0">
                <a:spcBef>
                  <a:spcPct val="0"/>
                </a:spcBef>
                <a:spcAft>
                  <a:spcPct val="0"/>
                </a:spcAft>
              </a:pP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52" name="Rounded Rectangle 51"/>
            <p:cNvSpPr/>
            <p:nvPr/>
          </p:nvSpPr>
          <p:spPr bwMode="auto">
            <a:xfrm>
              <a:off x="4355976" y="3537012"/>
              <a:ext cx="2484276" cy="720080"/>
            </a:xfrm>
            <a:prstGeom prst="round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fontAlgn="base" hangingPunct="0">
                <a:spcBef>
                  <a:spcPct val="0"/>
                </a:spcBef>
                <a:spcAft>
                  <a:spcPct val="0"/>
                </a:spcAft>
              </a:pP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53" name="Rounded Rectangle 52"/>
            <p:cNvSpPr/>
            <p:nvPr/>
          </p:nvSpPr>
          <p:spPr bwMode="auto">
            <a:xfrm>
              <a:off x="4355976" y="4509120"/>
              <a:ext cx="2484276" cy="720080"/>
            </a:xfrm>
            <a:prstGeom prst="round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fontAlgn="base" hangingPunct="0">
                <a:spcBef>
                  <a:spcPct val="0"/>
                </a:spcBef>
                <a:spcAft>
                  <a:spcPct val="0"/>
                </a:spcAft>
              </a:pPr>
              <a:endParaRPr kumimoji="0" lang="en-US" sz="1400" b="1" dirty="0" smtClean="0">
                <a:latin typeface="Times New Roman" pitchFamily="18" charset="0"/>
              </a:endParaRPr>
            </a:p>
          </p:txBody>
        </p:sp>
        <p:sp>
          <p:nvSpPr>
            <p:cNvPr id="54" name="Rounded Rectangle 53"/>
            <p:cNvSpPr/>
            <p:nvPr/>
          </p:nvSpPr>
          <p:spPr bwMode="auto">
            <a:xfrm>
              <a:off x="4355976" y="5373216"/>
              <a:ext cx="2484276" cy="720080"/>
            </a:xfrm>
            <a:prstGeom prst="round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fontAlgn="base" hangingPunct="0">
                <a:spcBef>
                  <a:spcPct val="0"/>
                </a:spcBef>
                <a:spcAft>
                  <a:spcPct val="0"/>
                </a:spcAft>
              </a:pPr>
              <a:endParaRPr kumimoji="0" lang="en-US" sz="1400" b="1" i="0" u="none" strike="noStrike" cap="none" normalizeH="0" baseline="0" dirty="0" smtClean="0">
                <a:ln>
                  <a:noFill/>
                </a:ln>
                <a:solidFill>
                  <a:schemeClr val="tx1"/>
                </a:solidFill>
                <a:effectLst/>
                <a:latin typeface="Times New Roman" pitchFamily="18" charset="0"/>
              </a:endParaRPr>
            </a:p>
          </p:txBody>
        </p:sp>
        <p:cxnSp>
          <p:nvCxnSpPr>
            <p:cNvPr id="55" name="Straight Connector 54"/>
            <p:cNvCxnSpPr/>
            <p:nvPr/>
          </p:nvCxnSpPr>
          <p:spPr bwMode="auto">
            <a:xfrm flipV="1">
              <a:off x="2951820" y="2672916"/>
              <a:ext cx="0" cy="3312368"/>
            </a:xfrm>
            <a:prstGeom prst="line">
              <a:avLst/>
            </a:prstGeom>
            <a:solidFill>
              <a:schemeClr val="accent1"/>
            </a:solidFill>
            <a:ln w="25400" cap="flat" cmpd="sng" algn="ctr">
              <a:solidFill>
                <a:schemeClr val="tx1"/>
              </a:solidFill>
              <a:prstDash val="solid"/>
              <a:round/>
              <a:headEnd type="none" w="sm" len="sm"/>
              <a:tailEnd type="none" w="sm" len="sm"/>
            </a:ln>
            <a:effectLst/>
          </p:spPr>
        </p:cxnSp>
        <p:cxnSp>
          <p:nvCxnSpPr>
            <p:cNvPr id="56" name="Straight Connector 55"/>
            <p:cNvCxnSpPr/>
            <p:nvPr/>
          </p:nvCxnSpPr>
          <p:spPr bwMode="auto">
            <a:xfrm>
              <a:off x="2951820" y="2672916"/>
              <a:ext cx="792088" cy="0"/>
            </a:xfrm>
            <a:prstGeom prst="line">
              <a:avLst/>
            </a:prstGeom>
            <a:solidFill>
              <a:schemeClr val="accent1"/>
            </a:solidFill>
            <a:ln w="25400" cap="flat" cmpd="sng" algn="ctr">
              <a:solidFill>
                <a:schemeClr val="tx1"/>
              </a:solidFill>
              <a:prstDash val="solid"/>
              <a:round/>
              <a:headEnd type="none" w="sm" len="sm"/>
              <a:tailEnd type="triangle" w="lg" len="lg"/>
            </a:ln>
            <a:effectLst/>
          </p:spPr>
        </p:cxnSp>
        <p:cxnSp>
          <p:nvCxnSpPr>
            <p:cNvPr id="57" name="Straight Connector 56"/>
            <p:cNvCxnSpPr/>
            <p:nvPr/>
          </p:nvCxnSpPr>
          <p:spPr bwMode="auto">
            <a:xfrm>
              <a:off x="2951820" y="5985284"/>
              <a:ext cx="756084" cy="0"/>
            </a:xfrm>
            <a:prstGeom prst="line">
              <a:avLst/>
            </a:prstGeom>
            <a:solidFill>
              <a:schemeClr val="accent1"/>
            </a:solidFill>
            <a:ln w="25400" cap="flat" cmpd="sng" algn="ctr">
              <a:solidFill>
                <a:schemeClr val="tx1"/>
              </a:solidFill>
              <a:prstDash val="solid"/>
              <a:round/>
              <a:headEnd type="none" w="sm" len="sm"/>
              <a:tailEnd type="none" w="sm" len="sm"/>
            </a:ln>
            <a:effectLst/>
          </p:spPr>
        </p:cxnSp>
        <p:cxnSp>
          <p:nvCxnSpPr>
            <p:cNvPr id="58" name="Straight Connector 57"/>
            <p:cNvCxnSpPr/>
            <p:nvPr/>
          </p:nvCxnSpPr>
          <p:spPr bwMode="auto">
            <a:xfrm flipV="1">
              <a:off x="1763688" y="1556792"/>
              <a:ext cx="0" cy="4500500"/>
            </a:xfrm>
            <a:prstGeom prst="line">
              <a:avLst/>
            </a:prstGeom>
            <a:solidFill>
              <a:schemeClr val="accent1"/>
            </a:solidFill>
            <a:ln w="25400" cap="flat" cmpd="sng" algn="ctr">
              <a:solidFill>
                <a:schemeClr val="tx1"/>
              </a:solidFill>
              <a:prstDash val="solid"/>
              <a:round/>
              <a:headEnd type="none" w="sm" len="sm"/>
              <a:tailEnd type="none" w="sm" len="sm"/>
            </a:ln>
            <a:effectLst/>
          </p:spPr>
        </p:cxnSp>
        <p:cxnSp>
          <p:nvCxnSpPr>
            <p:cNvPr id="59" name="Straight Connector 58"/>
            <p:cNvCxnSpPr/>
            <p:nvPr/>
          </p:nvCxnSpPr>
          <p:spPr bwMode="auto">
            <a:xfrm>
              <a:off x="1763688" y="1556792"/>
              <a:ext cx="1908212" cy="0"/>
            </a:xfrm>
            <a:prstGeom prst="line">
              <a:avLst/>
            </a:prstGeom>
            <a:solidFill>
              <a:schemeClr val="accent1"/>
            </a:solidFill>
            <a:ln w="25400" cap="flat" cmpd="sng" algn="ctr">
              <a:solidFill>
                <a:schemeClr val="tx1"/>
              </a:solidFill>
              <a:prstDash val="solid"/>
              <a:round/>
              <a:headEnd type="none" w="sm" len="sm"/>
              <a:tailEnd type="triangle" w="lg" len="lg"/>
            </a:ln>
            <a:effectLst/>
          </p:spPr>
        </p:cxnSp>
        <p:cxnSp>
          <p:nvCxnSpPr>
            <p:cNvPr id="60" name="Straight Connector 59"/>
            <p:cNvCxnSpPr/>
            <p:nvPr/>
          </p:nvCxnSpPr>
          <p:spPr bwMode="auto">
            <a:xfrm>
              <a:off x="1763688" y="6057292"/>
              <a:ext cx="1944216" cy="0"/>
            </a:xfrm>
            <a:prstGeom prst="line">
              <a:avLst/>
            </a:prstGeom>
            <a:solidFill>
              <a:schemeClr val="accent1"/>
            </a:solidFill>
            <a:ln w="25400" cap="flat" cmpd="sng" algn="ctr">
              <a:solidFill>
                <a:schemeClr val="tx1"/>
              </a:solidFill>
              <a:prstDash val="solid"/>
              <a:round/>
              <a:headEnd type="none" w="sm" len="sm"/>
              <a:tailEnd type="none" w="sm" len="sm"/>
            </a:ln>
            <a:effectLst/>
          </p:spPr>
        </p:cxnSp>
      </p:grpSp>
      <p:sp>
        <p:nvSpPr>
          <p:cNvPr id="61" name="Rounded Rectangle 60"/>
          <p:cNvSpPr/>
          <p:nvPr/>
        </p:nvSpPr>
        <p:spPr bwMode="auto">
          <a:xfrm>
            <a:off x="6660234" y="3248980"/>
            <a:ext cx="1188131" cy="180020"/>
          </a:xfrm>
          <a:prstGeom prst="roundRect">
            <a:avLst/>
          </a:prstGeom>
          <a:noFill/>
          <a:ln w="28575"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nvGrpSpPr>
          <p:cNvPr id="62" name="Group 61"/>
          <p:cNvGrpSpPr/>
          <p:nvPr/>
        </p:nvGrpSpPr>
        <p:grpSpPr>
          <a:xfrm>
            <a:off x="5688124" y="4064252"/>
            <a:ext cx="2715923" cy="876916"/>
            <a:chOff x="1763688" y="1412776"/>
            <a:chExt cx="6588732" cy="4896544"/>
          </a:xfrm>
        </p:grpSpPr>
        <p:sp>
          <p:nvSpPr>
            <p:cNvPr id="63" name="Rounded Rectangle 62"/>
            <p:cNvSpPr/>
            <p:nvPr/>
          </p:nvSpPr>
          <p:spPr bwMode="auto">
            <a:xfrm>
              <a:off x="4175956" y="1556792"/>
              <a:ext cx="4140460" cy="936104"/>
            </a:xfrm>
            <a:prstGeom prst="roundRect">
              <a:avLst/>
            </a:prstGeom>
            <a:solidFill>
              <a:srgbClr val="3399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64" name="Rounded Rectangle 63"/>
            <p:cNvSpPr/>
            <p:nvPr/>
          </p:nvSpPr>
          <p:spPr bwMode="auto">
            <a:xfrm>
              <a:off x="4211960" y="4473116"/>
              <a:ext cx="4140460" cy="1656184"/>
            </a:xfrm>
            <a:prstGeom prst="roundRect">
              <a:avLst/>
            </a:prstGeom>
            <a:solidFill>
              <a:srgbClr val="99FF6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p>
              <a:pPr marL="0" marR="0" indent="0" algn="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65" name="Rounded Rectangle 64"/>
            <p:cNvSpPr/>
            <p:nvPr/>
          </p:nvSpPr>
          <p:spPr bwMode="auto">
            <a:xfrm>
              <a:off x="4175956" y="2636912"/>
              <a:ext cx="4140460" cy="1656184"/>
            </a:xfrm>
            <a:prstGeom prst="roundRect">
              <a:avLst/>
            </a:prstGeom>
            <a:solidFill>
              <a:srgbClr val="FFCC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cxnSp>
          <p:nvCxnSpPr>
            <p:cNvPr id="66" name="Straight Arrow Connector 65"/>
            <p:cNvCxnSpPr/>
            <p:nvPr/>
          </p:nvCxnSpPr>
          <p:spPr bwMode="auto">
            <a:xfrm>
              <a:off x="3851920" y="1412776"/>
              <a:ext cx="0" cy="4896544"/>
            </a:xfrm>
            <a:prstGeom prst="straightConnector1">
              <a:avLst/>
            </a:prstGeom>
            <a:solidFill>
              <a:schemeClr val="accent1"/>
            </a:solidFill>
            <a:ln w="25400" cap="flat" cmpd="sng" algn="ctr">
              <a:solidFill>
                <a:schemeClr val="tx1"/>
              </a:solidFill>
              <a:prstDash val="solid"/>
              <a:round/>
              <a:headEnd type="none" w="sm" len="sm"/>
              <a:tailEnd type="arrow"/>
            </a:ln>
            <a:effectLst/>
          </p:spPr>
        </p:cxnSp>
        <p:sp>
          <p:nvSpPr>
            <p:cNvPr id="67" name="Rounded Rectangle 66"/>
            <p:cNvSpPr/>
            <p:nvPr/>
          </p:nvSpPr>
          <p:spPr bwMode="auto">
            <a:xfrm>
              <a:off x="4355976" y="1664804"/>
              <a:ext cx="2484276" cy="720080"/>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fontAlgn="base" hangingPunct="0">
                <a:spcBef>
                  <a:spcPct val="0"/>
                </a:spcBef>
                <a:spcAft>
                  <a:spcPct val="0"/>
                </a:spcAft>
              </a:pP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68" name="Rounded Rectangle 67"/>
            <p:cNvSpPr/>
            <p:nvPr/>
          </p:nvSpPr>
          <p:spPr bwMode="auto">
            <a:xfrm>
              <a:off x="4355976" y="2672916"/>
              <a:ext cx="2484276" cy="720080"/>
            </a:xfrm>
            <a:prstGeom prst="round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fontAlgn="base" hangingPunct="0">
                <a:spcBef>
                  <a:spcPct val="0"/>
                </a:spcBef>
                <a:spcAft>
                  <a:spcPct val="0"/>
                </a:spcAft>
              </a:pP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69" name="Rounded Rectangle 68"/>
            <p:cNvSpPr/>
            <p:nvPr/>
          </p:nvSpPr>
          <p:spPr bwMode="auto">
            <a:xfrm>
              <a:off x="4355976" y="3537012"/>
              <a:ext cx="2484276" cy="720080"/>
            </a:xfrm>
            <a:prstGeom prst="round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fontAlgn="base" hangingPunct="0">
                <a:spcBef>
                  <a:spcPct val="0"/>
                </a:spcBef>
                <a:spcAft>
                  <a:spcPct val="0"/>
                </a:spcAft>
              </a:pP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70" name="Rounded Rectangle 69"/>
            <p:cNvSpPr/>
            <p:nvPr/>
          </p:nvSpPr>
          <p:spPr bwMode="auto">
            <a:xfrm>
              <a:off x="4355976" y="4509120"/>
              <a:ext cx="2484276" cy="720080"/>
            </a:xfrm>
            <a:prstGeom prst="round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fontAlgn="base" hangingPunct="0">
                <a:spcBef>
                  <a:spcPct val="0"/>
                </a:spcBef>
                <a:spcAft>
                  <a:spcPct val="0"/>
                </a:spcAft>
              </a:pPr>
              <a:endParaRPr kumimoji="0" lang="en-US" sz="1400" b="1" dirty="0" smtClean="0">
                <a:latin typeface="Times New Roman" pitchFamily="18" charset="0"/>
              </a:endParaRPr>
            </a:p>
          </p:txBody>
        </p:sp>
        <p:sp>
          <p:nvSpPr>
            <p:cNvPr id="71" name="Rounded Rectangle 70"/>
            <p:cNvSpPr/>
            <p:nvPr/>
          </p:nvSpPr>
          <p:spPr bwMode="auto">
            <a:xfrm>
              <a:off x="4355976" y="5373216"/>
              <a:ext cx="2484276" cy="720080"/>
            </a:xfrm>
            <a:prstGeom prst="round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fontAlgn="base" hangingPunct="0">
                <a:spcBef>
                  <a:spcPct val="0"/>
                </a:spcBef>
                <a:spcAft>
                  <a:spcPct val="0"/>
                </a:spcAft>
              </a:pPr>
              <a:endParaRPr kumimoji="0" lang="en-US" sz="1400" b="1" i="0" u="none" strike="noStrike" cap="none" normalizeH="0" baseline="0" dirty="0" smtClean="0">
                <a:ln>
                  <a:noFill/>
                </a:ln>
                <a:solidFill>
                  <a:schemeClr val="tx1"/>
                </a:solidFill>
                <a:effectLst/>
                <a:latin typeface="Times New Roman" pitchFamily="18" charset="0"/>
              </a:endParaRPr>
            </a:p>
          </p:txBody>
        </p:sp>
        <p:cxnSp>
          <p:nvCxnSpPr>
            <p:cNvPr id="72" name="Straight Connector 71"/>
            <p:cNvCxnSpPr/>
            <p:nvPr/>
          </p:nvCxnSpPr>
          <p:spPr bwMode="auto">
            <a:xfrm flipV="1">
              <a:off x="2951820" y="2672916"/>
              <a:ext cx="0" cy="3312368"/>
            </a:xfrm>
            <a:prstGeom prst="line">
              <a:avLst/>
            </a:prstGeom>
            <a:solidFill>
              <a:schemeClr val="accent1"/>
            </a:solidFill>
            <a:ln w="25400" cap="flat" cmpd="sng" algn="ctr">
              <a:solidFill>
                <a:schemeClr val="tx1"/>
              </a:solidFill>
              <a:prstDash val="solid"/>
              <a:round/>
              <a:headEnd type="none" w="sm" len="sm"/>
              <a:tailEnd type="none" w="sm" len="sm"/>
            </a:ln>
            <a:effectLst/>
          </p:spPr>
        </p:cxnSp>
        <p:cxnSp>
          <p:nvCxnSpPr>
            <p:cNvPr id="73" name="Straight Connector 72"/>
            <p:cNvCxnSpPr/>
            <p:nvPr/>
          </p:nvCxnSpPr>
          <p:spPr bwMode="auto">
            <a:xfrm>
              <a:off x="2951820" y="2672916"/>
              <a:ext cx="792088" cy="0"/>
            </a:xfrm>
            <a:prstGeom prst="line">
              <a:avLst/>
            </a:prstGeom>
            <a:solidFill>
              <a:schemeClr val="accent1"/>
            </a:solidFill>
            <a:ln w="25400" cap="flat" cmpd="sng" algn="ctr">
              <a:solidFill>
                <a:schemeClr val="tx1"/>
              </a:solidFill>
              <a:prstDash val="solid"/>
              <a:round/>
              <a:headEnd type="none" w="sm" len="sm"/>
              <a:tailEnd type="triangle" w="lg" len="lg"/>
            </a:ln>
            <a:effectLst/>
          </p:spPr>
        </p:cxnSp>
        <p:cxnSp>
          <p:nvCxnSpPr>
            <p:cNvPr id="74" name="Straight Connector 73"/>
            <p:cNvCxnSpPr/>
            <p:nvPr/>
          </p:nvCxnSpPr>
          <p:spPr bwMode="auto">
            <a:xfrm>
              <a:off x="2951820" y="5985284"/>
              <a:ext cx="756084" cy="0"/>
            </a:xfrm>
            <a:prstGeom prst="line">
              <a:avLst/>
            </a:prstGeom>
            <a:solidFill>
              <a:schemeClr val="accent1"/>
            </a:solidFill>
            <a:ln w="25400" cap="flat" cmpd="sng" algn="ctr">
              <a:solidFill>
                <a:schemeClr val="tx1"/>
              </a:solidFill>
              <a:prstDash val="solid"/>
              <a:round/>
              <a:headEnd type="none" w="sm" len="sm"/>
              <a:tailEnd type="none" w="sm" len="sm"/>
            </a:ln>
            <a:effectLst/>
          </p:spPr>
        </p:cxnSp>
        <p:cxnSp>
          <p:nvCxnSpPr>
            <p:cNvPr id="75" name="Straight Connector 74"/>
            <p:cNvCxnSpPr/>
            <p:nvPr/>
          </p:nvCxnSpPr>
          <p:spPr bwMode="auto">
            <a:xfrm flipV="1">
              <a:off x="1763688" y="1556792"/>
              <a:ext cx="0" cy="4500500"/>
            </a:xfrm>
            <a:prstGeom prst="line">
              <a:avLst/>
            </a:prstGeom>
            <a:solidFill>
              <a:schemeClr val="accent1"/>
            </a:solidFill>
            <a:ln w="25400" cap="flat" cmpd="sng" algn="ctr">
              <a:solidFill>
                <a:schemeClr val="tx1"/>
              </a:solidFill>
              <a:prstDash val="solid"/>
              <a:round/>
              <a:headEnd type="none" w="sm" len="sm"/>
              <a:tailEnd type="none" w="sm" len="sm"/>
            </a:ln>
            <a:effectLst/>
          </p:spPr>
        </p:cxnSp>
        <p:cxnSp>
          <p:nvCxnSpPr>
            <p:cNvPr id="76" name="Straight Connector 75"/>
            <p:cNvCxnSpPr/>
            <p:nvPr/>
          </p:nvCxnSpPr>
          <p:spPr bwMode="auto">
            <a:xfrm>
              <a:off x="1763688" y="1556792"/>
              <a:ext cx="1908212" cy="0"/>
            </a:xfrm>
            <a:prstGeom prst="line">
              <a:avLst/>
            </a:prstGeom>
            <a:solidFill>
              <a:schemeClr val="accent1"/>
            </a:solidFill>
            <a:ln w="25400" cap="flat" cmpd="sng" algn="ctr">
              <a:solidFill>
                <a:schemeClr val="tx1"/>
              </a:solidFill>
              <a:prstDash val="solid"/>
              <a:round/>
              <a:headEnd type="none" w="sm" len="sm"/>
              <a:tailEnd type="triangle" w="lg" len="lg"/>
            </a:ln>
            <a:effectLst/>
          </p:spPr>
        </p:cxnSp>
        <p:cxnSp>
          <p:nvCxnSpPr>
            <p:cNvPr id="77" name="Straight Connector 76"/>
            <p:cNvCxnSpPr/>
            <p:nvPr/>
          </p:nvCxnSpPr>
          <p:spPr bwMode="auto">
            <a:xfrm>
              <a:off x="1763688" y="6057292"/>
              <a:ext cx="1944216" cy="0"/>
            </a:xfrm>
            <a:prstGeom prst="line">
              <a:avLst/>
            </a:prstGeom>
            <a:solidFill>
              <a:schemeClr val="accent1"/>
            </a:solidFill>
            <a:ln w="25400" cap="flat" cmpd="sng" algn="ctr">
              <a:solidFill>
                <a:schemeClr val="tx1"/>
              </a:solidFill>
              <a:prstDash val="solid"/>
              <a:round/>
              <a:headEnd type="none" w="sm" len="sm"/>
              <a:tailEnd type="none" w="sm" len="sm"/>
            </a:ln>
            <a:effectLst/>
          </p:spPr>
        </p:cxnSp>
      </p:grpSp>
      <p:sp>
        <p:nvSpPr>
          <p:cNvPr id="78" name="Rounded Rectangle 77"/>
          <p:cNvSpPr/>
          <p:nvPr/>
        </p:nvSpPr>
        <p:spPr bwMode="auto">
          <a:xfrm>
            <a:off x="6660234" y="4581128"/>
            <a:ext cx="1188131" cy="180020"/>
          </a:xfrm>
          <a:prstGeom prst="roundRect">
            <a:avLst/>
          </a:prstGeom>
          <a:noFill/>
          <a:ln w="28575"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nvGrpSpPr>
          <p:cNvPr id="79" name="Group 78"/>
          <p:cNvGrpSpPr/>
          <p:nvPr/>
        </p:nvGrpSpPr>
        <p:grpSpPr>
          <a:xfrm>
            <a:off x="5688124" y="5180376"/>
            <a:ext cx="2715923" cy="876916"/>
            <a:chOff x="1763688" y="1412776"/>
            <a:chExt cx="6588732" cy="4896544"/>
          </a:xfrm>
        </p:grpSpPr>
        <p:sp>
          <p:nvSpPr>
            <p:cNvPr id="80" name="Rounded Rectangle 79"/>
            <p:cNvSpPr/>
            <p:nvPr/>
          </p:nvSpPr>
          <p:spPr bwMode="auto">
            <a:xfrm>
              <a:off x="4175956" y="1556792"/>
              <a:ext cx="4140460" cy="936104"/>
            </a:xfrm>
            <a:prstGeom prst="roundRect">
              <a:avLst/>
            </a:prstGeom>
            <a:solidFill>
              <a:srgbClr val="3399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81" name="Rounded Rectangle 80"/>
            <p:cNvSpPr/>
            <p:nvPr/>
          </p:nvSpPr>
          <p:spPr bwMode="auto">
            <a:xfrm>
              <a:off x="4211960" y="4473116"/>
              <a:ext cx="4140460" cy="1656184"/>
            </a:xfrm>
            <a:prstGeom prst="roundRect">
              <a:avLst/>
            </a:prstGeom>
            <a:solidFill>
              <a:srgbClr val="99FF6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p>
              <a:pPr marL="0" marR="0" indent="0" algn="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82" name="Rounded Rectangle 81"/>
            <p:cNvSpPr/>
            <p:nvPr/>
          </p:nvSpPr>
          <p:spPr bwMode="auto">
            <a:xfrm>
              <a:off x="4175956" y="2636912"/>
              <a:ext cx="4140460" cy="1656184"/>
            </a:xfrm>
            <a:prstGeom prst="roundRect">
              <a:avLst/>
            </a:prstGeom>
            <a:solidFill>
              <a:srgbClr val="FFCC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cxnSp>
          <p:nvCxnSpPr>
            <p:cNvPr id="83" name="Straight Arrow Connector 82"/>
            <p:cNvCxnSpPr/>
            <p:nvPr/>
          </p:nvCxnSpPr>
          <p:spPr bwMode="auto">
            <a:xfrm>
              <a:off x="3851920" y="1412776"/>
              <a:ext cx="0" cy="4896544"/>
            </a:xfrm>
            <a:prstGeom prst="straightConnector1">
              <a:avLst/>
            </a:prstGeom>
            <a:solidFill>
              <a:schemeClr val="accent1"/>
            </a:solidFill>
            <a:ln w="25400" cap="flat" cmpd="sng" algn="ctr">
              <a:solidFill>
                <a:schemeClr val="tx1"/>
              </a:solidFill>
              <a:prstDash val="solid"/>
              <a:round/>
              <a:headEnd type="none" w="sm" len="sm"/>
              <a:tailEnd type="arrow"/>
            </a:ln>
            <a:effectLst/>
          </p:spPr>
        </p:cxnSp>
        <p:sp>
          <p:nvSpPr>
            <p:cNvPr id="84" name="Rounded Rectangle 83"/>
            <p:cNvSpPr/>
            <p:nvPr/>
          </p:nvSpPr>
          <p:spPr bwMode="auto">
            <a:xfrm>
              <a:off x="4355976" y="1664804"/>
              <a:ext cx="2484276" cy="720080"/>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fontAlgn="base" hangingPunct="0">
                <a:spcBef>
                  <a:spcPct val="0"/>
                </a:spcBef>
                <a:spcAft>
                  <a:spcPct val="0"/>
                </a:spcAft>
              </a:pP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85" name="Rounded Rectangle 84"/>
            <p:cNvSpPr/>
            <p:nvPr/>
          </p:nvSpPr>
          <p:spPr bwMode="auto">
            <a:xfrm>
              <a:off x="4355976" y="2672916"/>
              <a:ext cx="2484276" cy="720080"/>
            </a:xfrm>
            <a:prstGeom prst="round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fontAlgn="base" hangingPunct="0">
                <a:spcBef>
                  <a:spcPct val="0"/>
                </a:spcBef>
                <a:spcAft>
                  <a:spcPct val="0"/>
                </a:spcAft>
              </a:pP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86" name="Rounded Rectangle 85"/>
            <p:cNvSpPr/>
            <p:nvPr/>
          </p:nvSpPr>
          <p:spPr bwMode="auto">
            <a:xfrm>
              <a:off x="4355976" y="3537012"/>
              <a:ext cx="2484276" cy="720080"/>
            </a:xfrm>
            <a:prstGeom prst="round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fontAlgn="base" hangingPunct="0">
                <a:spcBef>
                  <a:spcPct val="0"/>
                </a:spcBef>
                <a:spcAft>
                  <a:spcPct val="0"/>
                </a:spcAft>
              </a:pP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87" name="Rounded Rectangle 86"/>
            <p:cNvSpPr/>
            <p:nvPr/>
          </p:nvSpPr>
          <p:spPr bwMode="auto">
            <a:xfrm>
              <a:off x="4355976" y="4509120"/>
              <a:ext cx="2484276" cy="720080"/>
            </a:xfrm>
            <a:prstGeom prst="round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fontAlgn="base" hangingPunct="0">
                <a:spcBef>
                  <a:spcPct val="0"/>
                </a:spcBef>
                <a:spcAft>
                  <a:spcPct val="0"/>
                </a:spcAft>
              </a:pPr>
              <a:endParaRPr kumimoji="0" lang="en-US" sz="1400" b="1" dirty="0" smtClean="0">
                <a:latin typeface="Times New Roman" pitchFamily="18" charset="0"/>
              </a:endParaRPr>
            </a:p>
          </p:txBody>
        </p:sp>
        <p:sp>
          <p:nvSpPr>
            <p:cNvPr id="88" name="Rounded Rectangle 87"/>
            <p:cNvSpPr/>
            <p:nvPr/>
          </p:nvSpPr>
          <p:spPr bwMode="auto">
            <a:xfrm>
              <a:off x="4355976" y="5373216"/>
              <a:ext cx="2484276" cy="720080"/>
            </a:xfrm>
            <a:prstGeom prst="round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fontAlgn="base" hangingPunct="0">
                <a:spcBef>
                  <a:spcPct val="0"/>
                </a:spcBef>
                <a:spcAft>
                  <a:spcPct val="0"/>
                </a:spcAft>
              </a:pPr>
              <a:endParaRPr kumimoji="0" lang="en-US" sz="1400" b="1" i="0" u="none" strike="noStrike" cap="none" normalizeH="0" baseline="0" dirty="0" smtClean="0">
                <a:ln>
                  <a:noFill/>
                </a:ln>
                <a:solidFill>
                  <a:schemeClr val="tx1"/>
                </a:solidFill>
                <a:effectLst/>
                <a:latin typeface="Times New Roman" pitchFamily="18" charset="0"/>
              </a:endParaRPr>
            </a:p>
          </p:txBody>
        </p:sp>
        <p:cxnSp>
          <p:nvCxnSpPr>
            <p:cNvPr id="89" name="Straight Connector 88"/>
            <p:cNvCxnSpPr/>
            <p:nvPr/>
          </p:nvCxnSpPr>
          <p:spPr bwMode="auto">
            <a:xfrm flipV="1">
              <a:off x="2951820" y="2672916"/>
              <a:ext cx="0" cy="3312368"/>
            </a:xfrm>
            <a:prstGeom prst="line">
              <a:avLst/>
            </a:prstGeom>
            <a:solidFill>
              <a:schemeClr val="accent1"/>
            </a:solidFill>
            <a:ln w="25400" cap="flat" cmpd="sng" algn="ctr">
              <a:solidFill>
                <a:schemeClr val="tx1"/>
              </a:solidFill>
              <a:prstDash val="solid"/>
              <a:round/>
              <a:headEnd type="none" w="sm" len="sm"/>
              <a:tailEnd type="none" w="sm" len="sm"/>
            </a:ln>
            <a:effectLst/>
          </p:spPr>
        </p:cxnSp>
        <p:cxnSp>
          <p:nvCxnSpPr>
            <p:cNvPr id="90" name="Straight Connector 89"/>
            <p:cNvCxnSpPr/>
            <p:nvPr/>
          </p:nvCxnSpPr>
          <p:spPr bwMode="auto">
            <a:xfrm>
              <a:off x="2951820" y="2672916"/>
              <a:ext cx="792088" cy="0"/>
            </a:xfrm>
            <a:prstGeom prst="line">
              <a:avLst/>
            </a:prstGeom>
            <a:solidFill>
              <a:schemeClr val="accent1"/>
            </a:solidFill>
            <a:ln w="25400" cap="flat" cmpd="sng" algn="ctr">
              <a:solidFill>
                <a:schemeClr val="tx1"/>
              </a:solidFill>
              <a:prstDash val="solid"/>
              <a:round/>
              <a:headEnd type="none" w="sm" len="sm"/>
              <a:tailEnd type="triangle" w="lg" len="lg"/>
            </a:ln>
            <a:effectLst/>
          </p:spPr>
        </p:cxnSp>
        <p:cxnSp>
          <p:nvCxnSpPr>
            <p:cNvPr id="91" name="Straight Connector 90"/>
            <p:cNvCxnSpPr/>
            <p:nvPr/>
          </p:nvCxnSpPr>
          <p:spPr bwMode="auto">
            <a:xfrm>
              <a:off x="2951820" y="5985284"/>
              <a:ext cx="756084" cy="0"/>
            </a:xfrm>
            <a:prstGeom prst="line">
              <a:avLst/>
            </a:prstGeom>
            <a:solidFill>
              <a:schemeClr val="accent1"/>
            </a:solidFill>
            <a:ln w="25400" cap="flat" cmpd="sng" algn="ctr">
              <a:solidFill>
                <a:schemeClr val="tx1"/>
              </a:solidFill>
              <a:prstDash val="solid"/>
              <a:round/>
              <a:headEnd type="none" w="sm" len="sm"/>
              <a:tailEnd type="none" w="sm" len="sm"/>
            </a:ln>
            <a:effectLst/>
          </p:spPr>
        </p:cxnSp>
        <p:cxnSp>
          <p:nvCxnSpPr>
            <p:cNvPr id="92" name="Straight Connector 91"/>
            <p:cNvCxnSpPr/>
            <p:nvPr/>
          </p:nvCxnSpPr>
          <p:spPr bwMode="auto">
            <a:xfrm flipV="1">
              <a:off x="1763688" y="1556792"/>
              <a:ext cx="0" cy="4500500"/>
            </a:xfrm>
            <a:prstGeom prst="line">
              <a:avLst/>
            </a:prstGeom>
            <a:solidFill>
              <a:schemeClr val="accent1"/>
            </a:solidFill>
            <a:ln w="25400" cap="flat" cmpd="sng" algn="ctr">
              <a:solidFill>
                <a:schemeClr val="tx1"/>
              </a:solidFill>
              <a:prstDash val="solid"/>
              <a:round/>
              <a:headEnd type="none" w="sm" len="sm"/>
              <a:tailEnd type="none" w="sm" len="sm"/>
            </a:ln>
            <a:effectLst/>
          </p:spPr>
        </p:cxnSp>
        <p:cxnSp>
          <p:nvCxnSpPr>
            <p:cNvPr id="93" name="Straight Connector 92"/>
            <p:cNvCxnSpPr/>
            <p:nvPr/>
          </p:nvCxnSpPr>
          <p:spPr bwMode="auto">
            <a:xfrm>
              <a:off x="1763688" y="1556792"/>
              <a:ext cx="1908212" cy="0"/>
            </a:xfrm>
            <a:prstGeom prst="line">
              <a:avLst/>
            </a:prstGeom>
            <a:solidFill>
              <a:schemeClr val="accent1"/>
            </a:solidFill>
            <a:ln w="25400" cap="flat" cmpd="sng" algn="ctr">
              <a:solidFill>
                <a:schemeClr val="tx1"/>
              </a:solidFill>
              <a:prstDash val="solid"/>
              <a:round/>
              <a:headEnd type="none" w="sm" len="sm"/>
              <a:tailEnd type="triangle" w="lg" len="lg"/>
            </a:ln>
            <a:effectLst/>
          </p:spPr>
        </p:cxnSp>
        <p:cxnSp>
          <p:nvCxnSpPr>
            <p:cNvPr id="94" name="Straight Connector 93"/>
            <p:cNvCxnSpPr/>
            <p:nvPr/>
          </p:nvCxnSpPr>
          <p:spPr bwMode="auto">
            <a:xfrm>
              <a:off x="1763688" y="6057292"/>
              <a:ext cx="1944216" cy="0"/>
            </a:xfrm>
            <a:prstGeom prst="line">
              <a:avLst/>
            </a:prstGeom>
            <a:solidFill>
              <a:schemeClr val="accent1"/>
            </a:solidFill>
            <a:ln w="25400" cap="flat" cmpd="sng" algn="ctr">
              <a:solidFill>
                <a:schemeClr val="tx1"/>
              </a:solidFill>
              <a:prstDash val="solid"/>
              <a:round/>
              <a:headEnd type="none" w="sm" len="sm"/>
              <a:tailEnd type="none" w="sm" len="sm"/>
            </a:ln>
            <a:effectLst/>
          </p:spPr>
        </p:cxnSp>
      </p:grpSp>
      <p:sp>
        <p:nvSpPr>
          <p:cNvPr id="95" name="Rounded Rectangle 94"/>
          <p:cNvSpPr/>
          <p:nvPr/>
        </p:nvSpPr>
        <p:spPr bwMode="auto">
          <a:xfrm>
            <a:off x="6660234" y="5877272"/>
            <a:ext cx="1188131" cy="180020"/>
          </a:xfrm>
          <a:prstGeom prst="roundRect">
            <a:avLst/>
          </a:prstGeom>
          <a:noFill/>
          <a:ln w="28575"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p:cNvSpPr>
            <a:spLocks noGrp="1"/>
          </p:cNvSpPr>
          <p:nvPr>
            <p:ph sz="quarter" idx="18"/>
          </p:nvPr>
        </p:nvSpPr>
        <p:spPr>
          <a:xfrm>
            <a:off x="503548" y="1556792"/>
            <a:ext cx="6264695" cy="5184576"/>
          </a:xfrm>
        </p:spPr>
        <p:txBody>
          <a:bodyPr/>
          <a:lstStyle/>
          <a:p>
            <a:pPr>
              <a:buNone/>
            </a:pPr>
            <a:r>
              <a:rPr lang="en-US" sz="1600" dirty="0" smtClean="0">
                <a:solidFill>
                  <a:schemeClr val="tx1"/>
                </a:solidFill>
                <a:latin typeface="+mj-lt"/>
              </a:rPr>
              <a:t>PIB attributes (cont.): </a:t>
            </a:r>
          </a:p>
          <a:p>
            <a:r>
              <a:rPr lang="en-US" sz="1600" dirty="0" smtClean="0">
                <a:solidFill>
                  <a:srgbClr val="000000"/>
                </a:solidFill>
                <a:latin typeface="+mj-lt"/>
              </a:rPr>
              <a:t>Note: Actual role A or B of originator and responder to be negotiated using initial ranging frame exchange</a:t>
            </a:r>
          </a:p>
          <a:p>
            <a:endParaRPr lang="en-US" sz="1600" dirty="0" smtClean="0">
              <a:solidFill>
                <a:schemeClr val="tx1"/>
              </a:solidFill>
              <a:latin typeface="+mj-lt"/>
            </a:endParaRPr>
          </a:p>
          <a:p>
            <a:r>
              <a:rPr lang="en-US" sz="1600" dirty="0" err="1" smtClean="0">
                <a:solidFill>
                  <a:schemeClr val="tx1"/>
                </a:solidFill>
                <a:latin typeface="+mj-lt"/>
              </a:rPr>
              <a:t>phyPMOuterLoopRepetitions</a:t>
            </a:r>
            <a:r>
              <a:rPr lang="en-US" sz="1600" dirty="0" smtClean="0">
                <a:solidFill>
                  <a:schemeClr val="tx1"/>
                </a:solidFill>
                <a:latin typeface="+mj-lt"/>
              </a:rPr>
              <a:t/>
            </a:r>
            <a:br>
              <a:rPr lang="en-US" sz="1600" dirty="0" smtClean="0">
                <a:solidFill>
                  <a:schemeClr val="tx1"/>
                </a:solidFill>
                <a:latin typeface="+mj-lt"/>
              </a:rPr>
            </a:br>
            <a:r>
              <a:rPr lang="en-US" sz="1600" dirty="0" smtClean="0">
                <a:solidFill>
                  <a:schemeClr val="tx1"/>
                </a:solidFill>
                <a:latin typeface="+mj-lt"/>
              </a:rPr>
              <a:t>Repetition count for outer measurement loop including </a:t>
            </a:r>
          </a:p>
          <a:p>
            <a:pPr lvl="1"/>
            <a:r>
              <a:rPr lang="en-US" sz="1600" dirty="0" err="1" smtClean="0">
                <a:solidFill>
                  <a:schemeClr val="tx1"/>
                </a:solidFill>
                <a:latin typeface="+mj-lt"/>
              </a:rPr>
              <a:t>phyPMFreqSettleDuration</a:t>
            </a:r>
            <a:endParaRPr lang="en-US" sz="1600" dirty="0" smtClean="0">
              <a:solidFill>
                <a:schemeClr val="tx1"/>
              </a:solidFill>
              <a:latin typeface="+mj-lt"/>
            </a:endParaRPr>
          </a:p>
          <a:p>
            <a:pPr lvl="1"/>
            <a:r>
              <a:rPr lang="en-US" sz="1600" dirty="0" err="1" smtClean="0">
                <a:solidFill>
                  <a:schemeClr val="tx1"/>
                </a:solidFill>
                <a:latin typeface="+mj-lt"/>
              </a:rPr>
              <a:t>phyPMTxSetupDurationA</a:t>
            </a:r>
            <a:r>
              <a:rPr lang="en-US" sz="1600" dirty="0" smtClean="0">
                <a:solidFill>
                  <a:schemeClr val="tx1"/>
                </a:solidFill>
                <a:latin typeface="+mj-lt"/>
              </a:rPr>
              <a:t> &amp; </a:t>
            </a:r>
            <a:r>
              <a:rPr lang="en-US" sz="1600" dirty="0" err="1" smtClean="0">
                <a:solidFill>
                  <a:schemeClr val="tx1"/>
                </a:solidFill>
                <a:latin typeface="+mj-lt"/>
              </a:rPr>
              <a:t>phyPMTxSetupDurationB</a:t>
            </a:r>
            <a:endParaRPr lang="en-US" sz="1600" dirty="0" smtClean="0">
              <a:solidFill>
                <a:schemeClr val="tx1"/>
              </a:solidFill>
              <a:latin typeface="+mj-lt"/>
            </a:endParaRPr>
          </a:p>
          <a:p>
            <a:pPr lvl="1"/>
            <a:r>
              <a:rPr lang="en-US" sz="1600" dirty="0" err="1" smtClean="0">
                <a:solidFill>
                  <a:schemeClr val="tx1"/>
                </a:solidFill>
                <a:latin typeface="+mj-lt"/>
              </a:rPr>
              <a:t>phyPMSamplingDurationA</a:t>
            </a:r>
            <a:r>
              <a:rPr lang="en-US" sz="1600" dirty="0" smtClean="0">
                <a:solidFill>
                  <a:schemeClr val="tx1"/>
                </a:solidFill>
                <a:latin typeface="+mj-lt"/>
              </a:rPr>
              <a:t> &amp; </a:t>
            </a:r>
            <a:r>
              <a:rPr lang="en-US" sz="1600" dirty="0" err="1" smtClean="0">
                <a:solidFill>
                  <a:schemeClr val="tx1"/>
                </a:solidFill>
                <a:latin typeface="+mj-lt"/>
              </a:rPr>
              <a:t>phyPMSamplingDurationB</a:t>
            </a:r>
            <a:endParaRPr lang="en-US" sz="1600" dirty="0" smtClean="0">
              <a:solidFill>
                <a:schemeClr val="tx1"/>
              </a:solidFill>
              <a:latin typeface="+mj-lt"/>
            </a:endParaRPr>
          </a:p>
          <a:p>
            <a:pPr>
              <a:buNone/>
            </a:pPr>
            <a:r>
              <a:rPr lang="en-US" sz="1600" dirty="0" smtClean="0">
                <a:solidFill>
                  <a:schemeClr val="tx1"/>
                </a:solidFill>
                <a:latin typeface="+mj-lt"/>
              </a:rPr>
              <a:t>	unsigned integer</a:t>
            </a:r>
          </a:p>
          <a:p>
            <a:endParaRPr lang="en-US" sz="1600" dirty="0" smtClean="0">
              <a:solidFill>
                <a:schemeClr val="tx1"/>
              </a:solidFill>
              <a:latin typeface="+mj-lt"/>
            </a:endParaRPr>
          </a:p>
          <a:p>
            <a:r>
              <a:rPr lang="en-US" sz="1600" dirty="0" err="1" smtClean="0">
                <a:solidFill>
                  <a:schemeClr val="tx1"/>
                </a:solidFill>
                <a:latin typeface="+mj-lt"/>
              </a:rPr>
              <a:t>phyPMInnerLoopRepetitions</a:t>
            </a:r>
            <a:r>
              <a:rPr lang="en-US" sz="1600" dirty="0" smtClean="0">
                <a:solidFill>
                  <a:schemeClr val="tx1"/>
                </a:solidFill>
                <a:latin typeface="+mj-lt"/>
              </a:rPr>
              <a:t/>
            </a:r>
            <a:br>
              <a:rPr lang="en-US" sz="1600" dirty="0" smtClean="0">
                <a:solidFill>
                  <a:schemeClr val="tx1"/>
                </a:solidFill>
                <a:latin typeface="+mj-lt"/>
              </a:rPr>
            </a:br>
            <a:r>
              <a:rPr lang="en-US" sz="1600" dirty="0" smtClean="0">
                <a:solidFill>
                  <a:schemeClr val="tx1"/>
                </a:solidFill>
                <a:latin typeface="+mj-lt"/>
              </a:rPr>
              <a:t>Repetition count for inner measurement loop including </a:t>
            </a:r>
          </a:p>
          <a:p>
            <a:pPr lvl="1"/>
            <a:r>
              <a:rPr lang="en-US" sz="1600" dirty="0" err="1" smtClean="0">
                <a:solidFill>
                  <a:schemeClr val="tx1"/>
                </a:solidFill>
                <a:latin typeface="+mj-lt"/>
              </a:rPr>
              <a:t>phyPMTxSetupDurationA</a:t>
            </a:r>
            <a:r>
              <a:rPr lang="en-US" sz="1600" dirty="0" smtClean="0">
                <a:solidFill>
                  <a:schemeClr val="tx1"/>
                </a:solidFill>
                <a:latin typeface="+mj-lt"/>
              </a:rPr>
              <a:t> &amp; </a:t>
            </a:r>
            <a:r>
              <a:rPr lang="en-US" sz="1600" dirty="0" err="1" smtClean="0">
                <a:solidFill>
                  <a:schemeClr val="tx1"/>
                </a:solidFill>
                <a:latin typeface="+mj-lt"/>
              </a:rPr>
              <a:t>phyPMTxSetupDurationB</a:t>
            </a:r>
            <a:endParaRPr lang="en-US" sz="1600" dirty="0" smtClean="0">
              <a:solidFill>
                <a:schemeClr val="tx1"/>
              </a:solidFill>
              <a:latin typeface="+mj-lt"/>
            </a:endParaRPr>
          </a:p>
          <a:p>
            <a:pPr lvl="1"/>
            <a:r>
              <a:rPr lang="en-US" sz="1600" dirty="0" err="1" smtClean="0">
                <a:solidFill>
                  <a:schemeClr val="tx1"/>
                </a:solidFill>
                <a:latin typeface="+mj-lt"/>
              </a:rPr>
              <a:t>phyPMSamplingDurationA</a:t>
            </a:r>
            <a:r>
              <a:rPr lang="en-US" sz="1600" dirty="0" smtClean="0">
                <a:solidFill>
                  <a:schemeClr val="tx1"/>
                </a:solidFill>
                <a:latin typeface="+mj-lt"/>
              </a:rPr>
              <a:t> &amp; </a:t>
            </a:r>
            <a:r>
              <a:rPr lang="en-US" sz="1600" dirty="0" err="1" smtClean="0">
                <a:solidFill>
                  <a:schemeClr val="tx1"/>
                </a:solidFill>
                <a:latin typeface="+mj-lt"/>
              </a:rPr>
              <a:t>phyPMSamplingDurationB</a:t>
            </a:r>
            <a:endParaRPr lang="en-US" sz="1600" dirty="0" smtClean="0">
              <a:solidFill>
                <a:schemeClr val="tx1"/>
              </a:solidFill>
              <a:latin typeface="+mj-lt"/>
            </a:endParaRPr>
          </a:p>
          <a:p>
            <a:pPr>
              <a:buNone/>
            </a:pPr>
            <a:r>
              <a:rPr lang="en-US" sz="1600" dirty="0" smtClean="0">
                <a:solidFill>
                  <a:schemeClr val="tx1"/>
                </a:solidFill>
                <a:latin typeface="+mj-lt"/>
              </a:rPr>
              <a:t>	unsigned integer</a:t>
            </a:r>
          </a:p>
          <a:p>
            <a:pPr>
              <a:buNone/>
            </a:pPr>
            <a:endParaRPr lang="en-US" sz="1600" dirty="0" smtClean="0">
              <a:solidFill>
                <a:srgbClr val="000000"/>
              </a:solidFill>
              <a:latin typeface="+mj-lt"/>
            </a:endParaRPr>
          </a:p>
        </p:txBody>
      </p:sp>
      <p:sp>
        <p:nvSpPr>
          <p:cNvPr id="6" name="Date Placeholder 5"/>
          <p:cNvSpPr>
            <a:spLocks noGrp="1"/>
          </p:cNvSpPr>
          <p:nvPr>
            <p:ph type="dt" sz="half" idx="2"/>
          </p:nvPr>
        </p:nvSpPr>
        <p:spPr/>
        <p:txBody>
          <a:bodyPr/>
          <a:lstStyle/>
          <a:p>
            <a:r>
              <a:rPr lang="en-US" smtClean="0"/>
              <a:t>2013-03-19</a:t>
            </a:r>
            <a:endParaRPr lang="en-US" dirty="0"/>
          </a:p>
        </p:txBody>
      </p:sp>
      <p:sp>
        <p:nvSpPr>
          <p:cNvPr id="10" name="Title 9"/>
          <p:cNvSpPr>
            <a:spLocks noGrp="1"/>
          </p:cNvSpPr>
          <p:nvPr>
            <p:ph type="title"/>
          </p:nvPr>
        </p:nvSpPr>
        <p:spPr>
          <a:xfrm>
            <a:off x="503548" y="944724"/>
            <a:ext cx="8229601" cy="449942"/>
          </a:xfrm>
        </p:spPr>
        <p:txBody>
          <a:bodyPr/>
          <a:lstStyle/>
          <a:p>
            <a:r>
              <a:rPr lang="en-US" dirty="0" smtClean="0"/>
              <a:t>Phase Difference Measurement</a:t>
            </a:r>
            <a:endParaRPr lang="en-US" dirty="0"/>
          </a:p>
        </p:txBody>
      </p:sp>
      <p:sp>
        <p:nvSpPr>
          <p:cNvPr id="7" name="Footer Placeholder 6"/>
          <p:cNvSpPr>
            <a:spLocks noGrp="1"/>
          </p:cNvSpPr>
          <p:nvPr>
            <p:ph type="ftr" sz="quarter" idx="3"/>
          </p:nvPr>
        </p:nvSpPr>
        <p:spPr/>
        <p:txBody>
          <a:bodyPr/>
          <a:lstStyle/>
          <a:p>
            <a:pPr algn="r"/>
            <a:r>
              <a:rPr lang="en-US" smtClean="0"/>
              <a:t>Integration of Ranging Capabilities with PHY supporting CMB</a:t>
            </a:r>
            <a:endParaRPr lang="en-US" dirty="0"/>
          </a:p>
        </p:txBody>
      </p:sp>
      <p:grpSp>
        <p:nvGrpSpPr>
          <p:cNvPr id="8" name="Group 7"/>
          <p:cNvGrpSpPr/>
          <p:nvPr/>
        </p:nvGrpSpPr>
        <p:grpSpPr>
          <a:xfrm>
            <a:off x="6696236" y="2672916"/>
            <a:ext cx="2232248" cy="1656184"/>
            <a:chOff x="1763688" y="1412776"/>
            <a:chExt cx="6588732" cy="4896544"/>
          </a:xfrm>
        </p:grpSpPr>
        <p:sp>
          <p:nvSpPr>
            <p:cNvPr id="9" name="Rounded Rectangle 8"/>
            <p:cNvSpPr/>
            <p:nvPr/>
          </p:nvSpPr>
          <p:spPr bwMode="auto">
            <a:xfrm>
              <a:off x="4175956" y="1556792"/>
              <a:ext cx="4140460" cy="936104"/>
            </a:xfrm>
            <a:prstGeom prst="roundRect">
              <a:avLst/>
            </a:prstGeom>
            <a:solidFill>
              <a:srgbClr val="3399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11" name="Rounded Rectangle 10"/>
            <p:cNvSpPr/>
            <p:nvPr/>
          </p:nvSpPr>
          <p:spPr bwMode="auto">
            <a:xfrm>
              <a:off x="4211960" y="4473116"/>
              <a:ext cx="4140460" cy="1656184"/>
            </a:xfrm>
            <a:prstGeom prst="roundRect">
              <a:avLst/>
            </a:prstGeom>
            <a:solidFill>
              <a:srgbClr val="99FF6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p>
              <a:pPr marL="0" marR="0" indent="0" algn="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13" name="Rounded Rectangle 12"/>
            <p:cNvSpPr/>
            <p:nvPr/>
          </p:nvSpPr>
          <p:spPr bwMode="auto">
            <a:xfrm>
              <a:off x="4175956" y="2636912"/>
              <a:ext cx="4140460" cy="1656184"/>
            </a:xfrm>
            <a:prstGeom prst="roundRect">
              <a:avLst/>
            </a:prstGeom>
            <a:solidFill>
              <a:srgbClr val="FFCC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cxnSp>
          <p:nvCxnSpPr>
            <p:cNvPr id="14" name="Straight Arrow Connector 13"/>
            <p:cNvCxnSpPr/>
            <p:nvPr/>
          </p:nvCxnSpPr>
          <p:spPr bwMode="auto">
            <a:xfrm>
              <a:off x="3851920" y="1412776"/>
              <a:ext cx="0" cy="4896544"/>
            </a:xfrm>
            <a:prstGeom prst="straightConnector1">
              <a:avLst/>
            </a:prstGeom>
            <a:solidFill>
              <a:schemeClr val="accent1"/>
            </a:solidFill>
            <a:ln w="25400" cap="flat" cmpd="sng" algn="ctr">
              <a:solidFill>
                <a:schemeClr val="tx1"/>
              </a:solidFill>
              <a:prstDash val="solid"/>
              <a:round/>
              <a:headEnd type="none" w="sm" len="sm"/>
              <a:tailEnd type="arrow"/>
            </a:ln>
            <a:effectLst/>
          </p:spPr>
        </p:cxnSp>
        <p:sp>
          <p:nvSpPr>
            <p:cNvPr id="15" name="Rounded Rectangle 14"/>
            <p:cNvSpPr/>
            <p:nvPr/>
          </p:nvSpPr>
          <p:spPr bwMode="auto">
            <a:xfrm>
              <a:off x="4355976" y="1664804"/>
              <a:ext cx="2484276" cy="720080"/>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fontAlgn="base" hangingPunct="0">
                <a:spcBef>
                  <a:spcPct val="0"/>
                </a:spcBef>
                <a:spcAft>
                  <a:spcPct val="0"/>
                </a:spcAft>
              </a:pP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16" name="Rounded Rectangle 15"/>
            <p:cNvSpPr/>
            <p:nvPr/>
          </p:nvSpPr>
          <p:spPr bwMode="auto">
            <a:xfrm>
              <a:off x="4355976" y="2672916"/>
              <a:ext cx="2484276" cy="720080"/>
            </a:xfrm>
            <a:prstGeom prst="round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fontAlgn="base" hangingPunct="0">
                <a:spcBef>
                  <a:spcPct val="0"/>
                </a:spcBef>
                <a:spcAft>
                  <a:spcPct val="0"/>
                </a:spcAft>
              </a:pP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17" name="Rounded Rectangle 16"/>
            <p:cNvSpPr/>
            <p:nvPr/>
          </p:nvSpPr>
          <p:spPr bwMode="auto">
            <a:xfrm>
              <a:off x="4355976" y="3537012"/>
              <a:ext cx="2484276" cy="720080"/>
            </a:xfrm>
            <a:prstGeom prst="round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fontAlgn="base" hangingPunct="0">
                <a:spcBef>
                  <a:spcPct val="0"/>
                </a:spcBef>
                <a:spcAft>
                  <a:spcPct val="0"/>
                </a:spcAft>
              </a:pP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18" name="Rounded Rectangle 17"/>
            <p:cNvSpPr/>
            <p:nvPr/>
          </p:nvSpPr>
          <p:spPr bwMode="auto">
            <a:xfrm>
              <a:off x="4355976" y="4509120"/>
              <a:ext cx="2484276" cy="720080"/>
            </a:xfrm>
            <a:prstGeom prst="round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fontAlgn="base" hangingPunct="0">
                <a:spcBef>
                  <a:spcPct val="0"/>
                </a:spcBef>
                <a:spcAft>
                  <a:spcPct val="0"/>
                </a:spcAft>
              </a:pPr>
              <a:endParaRPr kumimoji="0" lang="en-US" sz="1400" b="1" dirty="0" smtClean="0">
                <a:latin typeface="Times New Roman" pitchFamily="18" charset="0"/>
              </a:endParaRPr>
            </a:p>
          </p:txBody>
        </p:sp>
        <p:sp>
          <p:nvSpPr>
            <p:cNvPr id="19" name="Rounded Rectangle 18"/>
            <p:cNvSpPr/>
            <p:nvPr/>
          </p:nvSpPr>
          <p:spPr bwMode="auto">
            <a:xfrm>
              <a:off x="4355976" y="5373216"/>
              <a:ext cx="2484276" cy="720080"/>
            </a:xfrm>
            <a:prstGeom prst="round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fontAlgn="base" hangingPunct="0">
                <a:spcBef>
                  <a:spcPct val="0"/>
                </a:spcBef>
                <a:spcAft>
                  <a:spcPct val="0"/>
                </a:spcAft>
              </a:pPr>
              <a:endParaRPr kumimoji="0" lang="en-US" sz="1400" b="1" i="0" u="none" strike="noStrike" cap="none" normalizeH="0" baseline="0" dirty="0" smtClean="0">
                <a:ln>
                  <a:noFill/>
                </a:ln>
                <a:solidFill>
                  <a:schemeClr val="tx1"/>
                </a:solidFill>
                <a:effectLst/>
                <a:latin typeface="Times New Roman" pitchFamily="18" charset="0"/>
              </a:endParaRPr>
            </a:p>
          </p:txBody>
        </p:sp>
        <p:cxnSp>
          <p:nvCxnSpPr>
            <p:cNvPr id="20" name="Straight Connector 19"/>
            <p:cNvCxnSpPr/>
            <p:nvPr/>
          </p:nvCxnSpPr>
          <p:spPr bwMode="auto">
            <a:xfrm flipV="1">
              <a:off x="2951820" y="2672916"/>
              <a:ext cx="0" cy="3312368"/>
            </a:xfrm>
            <a:prstGeom prst="line">
              <a:avLst/>
            </a:prstGeom>
            <a:solidFill>
              <a:schemeClr val="accent1"/>
            </a:solidFill>
            <a:ln w="254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2951820" y="2672916"/>
              <a:ext cx="792088" cy="0"/>
            </a:xfrm>
            <a:prstGeom prst="line">
              <a:avLst/>
            </a:prstGeom>
            <a:solidFill>
              <a:schemeClr val="accent1"/>
            </a:solidFill>
            <a:ln w="25400" cap="flat" cmpd="sng" algn="ctr">
              <a:solidFill>
                <a:schemeClr val="tx1"/>
              </a:solidFill>
              <a:prstDash val="solid"/>
              <a:round/>
              <a:headEnd type="none" w="sm" len="sm"/>
              <a:tailEnd type="triangle" w="lg" len="lg"/>
            </a:ln>
            <a:effectLst/>
          </p:spPr>
        </p:cxnSp>
        <p:cxnSp>
          <p:nvCxnSpPr>
            <p:cNvPr id="22" name="Straight Connector 21"/>
            <p:cNvCxnSpPr/>
            <p:nvPr/>
          </p:nvCxnSpPr>
          <p:spPr bwMode="auto">
            <a:xfrm>
              <a:off x="2951820" y="5985284"/>
              <a:ext cx="756084" cy="0"/>
            </a:xfrm>
            <a:prstGeom prst="line">
              <a:avLst/>
            </a:prstGeom>
            <a:solidFill>
              <a:schemeClr val="accent1"/>
            </a:solidFill>
            <a:ln w="25400" cap="flat" cmpd="sng" algn="ctr">
              <a:solidFill>
                <a:schemeClr val="tx1"/>
              </a:solidFill>
              <a:prstDash val="solid"/>
              <a:round/>
              <a:headEnd type="none" w="sm" len="sm"/>
              <a:tailEnd type="none" w="sm" len="sm"/>
            </a:ln>
            <a:effectLst/>
          </p:spPr>
        </p:cxnSp>
        <p:cxnSp>
          <p:nvCxnSpPr>
            <p:cNvPr id="23" name="Straight Connector 22"/>
            <p:cNvCxnSpPr/>
            <p:nvPr/>
          </p:nvCxnSpPr>
          <p:spPr bwMode="auto">
            <a:xfrm flipV="1">
              <a:off x="1763688" y="1556792"/>
              <a:ext cx="0" cy="4500500"/>
            </a:xfrm>
            <a:prstGeom prst="line">
              <a:avLst/>
            </a:prstGeom>
            <a:solidFill>
              <a:schemeClr val="accent1"/>
            </a:solidFill>
            <a:ln w="25400" cap="flat" cmpd="sng" algn="ctr">
              <a:solidFill>
                <a:schemeClr val="tx1"/>
              </a:solidFill>
              <a:prstDash val="solid"/>
              <a:round/>
              <a:headEnd type="none" w="sm" len="sm"/>
              <a:tailEnd type="none" w="sm" len="sm"/>
            </a:ln>
            <a:effectLst/>
          </p:spPr>
        </p:cxnSp>
        <p:cxnSp>
          <p:nvCxnSpPr>
            <p:cNvPr id="24" name="Straight Connector 23"/>
            <p:cNvCxnSpPr/>
            <p:nvPr/>
          </p:nvCxnSpPr>
          <p:spPr bwMode="auto">
            <a:xfrm>
              <a:off x="1763688" y="1556792"/>
              <a:ext cx="1908212" cy="0"/>
            </a:xfrm>
            <a:prstGeom prst="line">
              <a:avLst/>
            </a:prstGeom>
            <a:solidFill>
              <a:schemeClr val="accent1"/>
            </a:solidFill>
            <a:ln w="25400" cap="flat" cmpd="sng" algn="ctr">
              <a:solidFill>
                <a:schemeClr val="tx1"/>
              </a:solidFill>
              <a:prstDash val="solid"/>
              <a:round/>
              <a:headEnd type="none" w="sm" len="sm"/>
              <a:tailEnd type="triangle" w="lg" len="lg"/>
            </a:ln>
            <a:effectLst/>
          </p:spPr>
        </p:cxnSp>
        <p:cxnSp>
          <p:nvCxnSpPr>
            <p:cNvPr id="25" name="Straight Connector 24"/>
            <p:cNvCxnSpPr/>
            <p:nvPr/>
          </p:nvCxnSpPr>
          <p:spPr bwMode="auto">
            <a:xfrm>
              <a:off x="1763688" y="6057292"/>
              <a:ext cx="1944216" cy="0"/>
            </a:xfrm>
            <a:prstGeom prst="line">
              <a:avLst/>
            </a:prstGeom>
            <a:solidFill>
              <a:schemeClr val="accent1"/>
            </a:solidFill>
            <a:ln w="25400" cap="flat" cmpd="sng" algn="ctr">
              <a:solidFill>
                <a:schemeClr val="tx1"/>
              </a:solidFill>
              <a:prstDash val="solid"/>
              <a:round/>
              <a:headEnd type="none" w="sm" len="sm"/>
              <a:tailEnd type="none" w="sm" len="sm"/>
            </a:ln>
            <a:effectLst/>
          </p:spPr>
        </p:cxnSp>
      </p:grpSp>
      <p:sp>
        <p:nvSpPr>
          <p:cNvPr id="26" name="Rounded Rectangle 25"/>
          <p:cNvSpPr/>
          <p:nvPr/>
        </p:nvSpPr>
        <p:spPr bwMode="auto">
          <a:xfrm>
            <a:off x="7056276" y="5121188"/>
            <a:ext cx="396044" cy="1260140"/>
          </a:xfrm>
          <a:prstGeom prst="roundRect">
            <a:avLst/>
          </a:prstGeom>
          <a:noFill/>
          <a:ln w="28575"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nvGrpSpPr>
          <p:cNvPr id="27" name="Group 26"/>
          <p:cNvGrpSpPr/>
          <p:nvPr/>
        </p:nvGrpSpPr>
        <p:grpSpPr>
          <a:xfrm>
            <a:off x="6696236" y="4761148"/>
            <a:ext cx="2232248" cy="1656184"/>
            <a:chOff x="1763688" y="1412776"/>
            <a:chExt cx="6588732" cy="4896544"/>
          </a:xfrm>
        </p:grpSpPr>
        <p:sp>
          <p:nvSpPr>
            <p:cNvPr id="28" name="Rounded Rectangle 27"/>
            <p:cNvSpPr/>
            <p:nvPr/>
          </p:nvSpPr>
          <p:spPr bwMode="auto">
            <a:xfrm>
              <a:off x="4175956" y="1556792"/>
              <a:ext cx="4140460" cy="936104"/>
            </a:xfrm>
            <a:prstGeom prst="roundRect">
              <a:avLst/>
            </a:prstGeom>
            <a:solidFill>
              <a:srgbClr val="3399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29" name="Rounded Rectangle 28"/>
            <p:cNvSpPr/>
            <p:nvPr/>
          </p:nvSpPr>
          <p:spPr bwMode="auto">
            <a:xfrm>
              <a:off x="4211960" y="4473116"/>
              <a:ext cx="4140460" cy="1656184"/>
            </a:xfrm>
            <a:prstGeom prst="roundRect">
              <a:avLst/>
            </a:prstGeom>
            <a:solidFill>
              <a:srgbClr val="99FF6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p>
              <a:pPr marL="0" marR="0" indent="0" algn="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30" name="Rounded Rectangle 29"/>
            <p:cNvSpPr/>
            <p:nvPr/>
          </p:nvSpPr>
          <p:spPr bwMode="auto">
            <a:xfrm>
              <a:off x="4175956" y="2636912"/>
              <a:ext cx="4140460" cy="1656184"/>
            </a:xfrm>
            <a:prstGeom prst="roundRect">
              <a:avLst/>
            </a:prstGeom>
            <a:solidFill>
              <a:srgbClr val="FFCC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cxnSp>
          <p:nvCxnSpPr>
            <p:cNvPr id="31" name="Straight Arrow Connector 30"/>
            <p:cNvCxnSpPr/>
            <p:nvPr/>
          </p:nvCxnSpPr>
          <p:spPr bwMode="auto">
            <a:xfrm>
              <a:off x="3851920" y="1412776"/>
              <a:ext cx="0" cy="4896544"/>
            </a:xfrm>
            <a:prstGeom prst="straightConnector1">
              <a:avLst/>
            </a:prstGeom>
            <a:solidFill>
              <a:schemeClr val="accent1"/>
            </a:solidFill>
            <a:ln w="25400" cap="flat" cmpd="sng" algn="ctr">
              <a:solidFill>
                <a:schemeClr val="tx1"/>
              </a:solidFill>
              <a:prstDash val="solid"/>
              <a:round/>
              <a:headEnd type="none" w="sm" len="sm"/>
              <a:tailEnd type="arrow"/>
            </a:ln>
            <a:effectLst/>
          </p:spPr>
        </p:cxnSp>
        <p:sp>
          <p:nvSpPr>
            <p:cNvPr id="32" name="Rounded Rectangle 31"/>
            <p:cNvSpPr/>
            <p:nvPr/>
          </p:nvSpPr>
          <p:spPr bwMode="auto">
            <a:xfrm>
              <a:off x="4355976" y="1664804"/>
              <a:ext cx="2484276" cy="720080"/>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fontAlgn="base" hangingPunct="0">
                <a:spcBef>
                  <a:spcPct val="0"/>
                </a:spcBef>
                <a:spcAft>
                  <a:spcPct val="0"/>
                </a:spcAft>
              </a:pP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33" name="Rounded Rectangle 32"/>
            <p:cNvSpPr/>
            <p:nvPr/>
          </p:nvSpPr>
          <p:spPr bwMode="auto">
            <a:xfrm>
              <a:off x="4355976" y="2672916"/>
              <a:ext cx="2484276" cy="720080"/>
            </a:xfrm>
            <a:prstGeom prst="round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fontAlgn="base" hangingPunct="0">
                <a:spcBef>
                  <a:spcPct val="0"/>
                </a:spcBef>
                <a:spcAft>
                  <a:spcPct val="0"/>
                </a:spcAft>
              </a:pP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34" name="Rounded Rectangle 33"/>
            <p:cNvSpPr/>
            <p:nvPr/>
          </p:nvSpPr>
          <p:spPr bwMode="auto">
            <a:xfrm>
              <a:off x="4355976" y="3537012"/>
              <a:ext cx="2484276" cy="720080"/>
            </a:xfrm>
            <a:prstGeom prst="round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fontAlgn="base" hangingPunct="0">
                <a:spcBef>
                  <a:spcPct val="0"/>
                </a:spcBef>
                <a:spcAft>
                  <a:spcPct val="0"/>
                </a:spcAft>
              </a:pP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35" name="Rounded Rectangle 34"/>
            <p:cNvSpPr/>
            <p:nvPr/>
          </p:nvSpPr>
          <p:spPr bwMode="auto">
            <a:xfrm>
              <a:off x="4355976" y="4509120"/>
              <a:ext cx="2484276" cy="720080"/>
            </a:xfrm>
            <a:prstGeom prst="round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fontAlgn="base" hangingPunct="0">
                <a:spcBef>
                  <a:spcPct val="0"/>
                </a:spcBef>
                <a:spcAft>
                  <a:spcPct val="0"/>
                </a:spcAft>
              </a:pPr>
              <a:endParaRPr kumimoji="0" lang="en-US" sz="1400" b="1" dirty="0" smtClean="0">
                <a:latin typeface="Times New Roman" pitchFamily="18" charset="0"/>
              </a:endParaRPr>
            </a:p>
          </p:txBody>
        </p:sp>
        <p:sp>
          <p:nvSpPr>
            <p:cNvPr id="36" name="Rounded Rectangle 35"/>
            <p:cNvSpPr/>
            <p:nvPr/>
          </p:nvSpPr>
          <p:spPr bwMode="auto">
            <a:xfrm>
              <a:off x="4355976" y="5373216"/>
              <a:ext cx="2484276" cy="720080"/>
            </a:xfrm>
            <a:prstGeom prst="round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fontAlgn="base" hangingPunct="0">
                <a:spcBef>
                  <a:spcPct val="0"/>
                </a:spcBef>
                <a:spcAft>
                  <a:spcPct val="0"/>
                </a:spcAft>
              </a:pPr>
              <a:endParaRPr kumimoji="0" lang="en-US" sz="1400" b="1" i="0" u="none" strike="noStrike" cap="none" normalizeH="0" baseline="0" dirty="0" smtClean="0">
                <a:ln>
                  <a:noFill/>
                </a:ln>
                <a:solidFill>
                  <a:schemeClr val="tx1"/>
                </a:solidFill>
                <a:effectLst/>
                <a:latin typeface="Times New Roman" pitchFamily="18" charset="0"/>
              </a:endParaRPr>
            </a:p>
          </p:txBody>
        </p:sp>
        <p:cxnSp>
          <p:nvCxnSpPr>
            <p:cNvPr id="37" name="Straight Connector 36"/>
            <p:cNvCxnSpPr/>
            <p:nvPr/>
          </p:nvCxnSpPr>
          <p:spPr bwMode="auto">
            <a:xfrm flipV="1">
              <a:off x="2951820" y="2672916"/>
              <a:ext cx="0" cy="3312368"/>
            </a:xfrm>
            <a:prstGeom prst="line">
              <a:avLst/>
            </a:prstGeom>
            <a:solidFill>
              <a:schemeClr val="accent1"/>
            </a:solidFill>
            <a:ln w="25400" cap="flat" cmpd="sng" algn="ctr">
              <a:solidFill>
                <a:schemeClr val="tx1"/>
              </a:solidFill>
              <a:prstDash val="solid"/>
              <a:round/>
              <a:headEnd type="none" w="sm" len="sm"/>
              <a:tailEnd type="none" w="sm" len="sm"/>
            </a:ln>
            <a:effectLst/>
          </p:spPr>
        </p:cxnSp>
        <p:cxnSp>
          <p:nvCxnSpPr>
            <p:cNvPr id="38" name="Straight Connector 37"/>
            <p:cNvCxnSpPr/>
            <p:nvPr/>
          </p:nvCxnSpPr>
          <p:spPr bwMode="auto">
            <a:xfrm>
              <a:off x="2951820" y="2672916"/>
              <a:ext cx="792088" cy="0"/>
            </a:xfrm>
            <a:prstGeom prst="line">
              <a:avLst/>
            </a:prstGeom>
            <a:solidFill>
              <a:schemeClr val="accent1"/>
            </a:solidFill>
            <a:ln w="25400" cap="flat" cmpd="sng" algn="ctr">
              <a:solidFill>
                <a:schemeClr val="tx1"/>
              </a:solidFill>
              <a:prstDash val="solid"/>
              <a:round/>
              <a:headEnd type="none" w="sm" len="sm"/>
              <a:tailEnd type="triangle" w="lg" len="lg"/>
            </a:ln>
            <a:effectLst/>
          </p:spPr>
        </p:cxnSp>
        <p:cxnSp>
          <p:nvCxnSpPr>
            <p:cNvPr id="39" name="Straight Connector 38"/>
            <p:cNvCxnSpPr/>
            <p:nvPr/>
          </p:nvCxnSpPr>
          <p:spPr bwMode="auto">
            <a:xfrm>
              <a:off x="2951820" y="5985284"/>
              <a:ext cx="756084" cy="0"/>
            </a:xfrm>
            <a:prstGeom prst="line">
              <a:avLst/>
            </a:prstGeom>
            <a:solidFill>
              <a:schemeClr val="accent1"/>
            </a:solidFill>
            <a:ln w="25400" cap="flat" cmpd="sng" algn="ctr">
              <a:solidFill>
                <a:schemeClr val="tx1"/>
              </a:solidFill>
              <a:prstDash val="solid"/>
              <a:round/>
              <a:headEnd type="none" w="sm" len="sm"/>
              <a:tailEnd type="none" w="sm" len="sm"/>
            </a:ln>
            <a:effectLst/>
          </p:spPr>
        </p:cxnSp>
        <p:cxnSp>
          <p:nvCxnSpPr>
            <p:cNvPr id="40" name="Straight Connector 39"/>
            <p:cNvCxnSpPr/>
            <p:nvPr/>
          </p:nvCxnSpPr>
          <p:spPr bwMode="auto">
            <a:xfrm flipV="1">
              <a:off x="1763688" y="1556792"/>
              <a:ext cx="0" cy="4500500"/>
            </a:xfrm>
            <a:prstGeom prst="line">
              <a:avLst/>
            </a:prstGeom>
            <a:solidFill>
              <a:schemeClr val="accent1"/>
            </a:solidFill>
            <a:ln w="25400" cap="flat" cmpd="sng" algn="ctr">
              <a:solidFill>
                <a:schemeClr val="tx1"/>
              </a:solidFill>
              <a:prstDash val="solid"/>
              <a:round/>
              <a:headEnd type="none" w="sm" len="sm"/>
              <a:tailEnd type="none" w="sm" len="sm"/>
            </a:ln>
            <a:effectLst/>
          </p:spPr>
        </p:cxnSp>
        <p:cxnSp>
          <p:nvCxnSpPr>
            <p:cNvPr id="41" name="Straight Connector 40"/>
            <p:cNvCxnSpPr/>
            <p:nvPr/>
          </p:nvCxnSpPr>
          <p:spPr bwMode="auto">
            <a:xfrm>
              <a:off x="1763688" y="1556792"/>
              <a:ext cx="1908212" cy="0"/>
            </a:xfrm>
            <a:prstGeom prst="line">
              <a:avLst/>
            </a:prstGeom>
            <a:solidFill>
              <a:schemeClr val="accent1"/>
            </a:solidFill>
            <a:ln w="25400" cap="flat" cmpd="sng" algn="ctr">
              <a:solidFill>
                <a:schemeClr val="tx1"/>
              </a:solidFill>
              <a:prstDash val="solid"/>
              <a:round/>
              <a:headEnd type="none" w="sm" len="sm"/>
              <a:tailEnd type="triangle" w="lg" len="lg"/>
            </a:ln>
            <a:effectLst/>
          </p:spPr>
        </p:cxnSp>
        <p:cxnSp>
          <p:nvCxnSpPr>
            <p:cNvPr id="42" name="Straight Connector 41"/>
            <p:cNvCxnSpPr/>
            <p:nvPr/>
          </p:nvCxnSpPr>
          <p:spPr bwMode="auto">
            <a:xfrm>
              <a:off x="1763688" y="6057292"/>
              <a:ext cx="1944216" cy="0"/>
            </a:xfrm>
            <a:prstGeom prst="line">
              <a:avLst/>
            </a:prstGeom>
            <a:solidFill>
              <a:schemeClr val="accent1"/>
            </a:solidFill>
            <a:ln w="25400" cap="flat" cmpd="sng" algn="ctr">
              <a:solidFill>
                <a:schemeClr val="tx1"/>
              </a:solidFill>
              <a:prstDash val="solid"/>
              <a:round/>
              <a:headEnd type="none" w="sm" len="sm"/>
              <a:tailEnd type="none" w="sm" len="sm"/>
            </a:ln>
            <a:effectLst/>
          </p:spPr>
        </p:cxnSp>
      </p:grpSp>
      <p:sp>
        <p:nvSpPr>
          <p:cNvPr id="43" name="Rounded Rectangle 42"/>
          <p:cNvSpPr/>
          <p:nvPr/>
        </p:nvSpPr>
        <p:spPr bwMode="auto">
          <a:xfrm>
            <a:off x="6624228" y="2672916"/>
            <a:ext cx="792088" cy="1620180"/>
          </a:xfrm>
          <a:prstGeom prst="roundRect">
            <a:avLst/>
          </a:prstGeom>
          <a:noFill/>
          <a:ln w="28575"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p:cNvSpPr>
            <a:spLocks noGrp="1"/>
          </p:cNvSpPr>
          <p:nvPr>
            <p:ph sz="quarter" idx="18"/>
          </p:nvPr>
        </p:nvSpPr>
        <p:spPr>
          <a:xfrm>
            <a:off x="503548" y="1268760"/>
            <a:ext cx="8265459" cy="4805082"/>
          </a:xfrm>
        </p:spPr>
        <p:txBody>
          <a:bodyPr/>
          <a:lstStyle/>
          <a:p>
            <a:endParaRPr lang="en-US" dirty="0" smtClean="0">
              <a:solidFill>
                <a:schemeClr val="tx1"/>
              </a:solidFill>
              <a:latin typeface="+mj-lt"/>
            </a:endParaRPr>
          </a:p>
          <a:p>
            <a:r>
              <a:rPr lang="en-US" dirty="0" smtClean="0">
                <a:solidFill>
                  <a:schemeClr val="tx1"/>
                </a:solidFill>
                <a:latin typeface="+mj-lt"/>
              </a:rPr>
              <a:t>Measurement time required for one frequency = </a:t>
            </a:r>
            <a:r>
              <a:rPr lang="en-US" dirty="0" err="1" smtClean="0">
                <a:solidFill>
                  <a:schemeClr val="tx1"/>
                </a:solidFill>
                <a:latin typeface="+mj-lt"/>
              </a:rPr>
              <a:t>t</a:t>
            </a:r>
            <a:r>
              <a:rPr lang="en-US" baseline="-25000" dirty="0" err="1" smtClean="0">
                <a:solidFill>
                  <a:schemeClr val="tx1"/>
                </a:solidFill>
                <a:latin typeface="+mj-lt"/>
              </a:rPr>
              <a:t>SingleFreq</a:t>
            </a:r>
            <a:r>
              <a:rPr lang="en-US" baseline="-25000" dirty="0" smtClean="0">
                <a:solidFill>
                  <a:schemeClr val="tx1"/>
                </a:solidFill>
                <a:latin typeface="+mj-lt"/>
              </a:rPr>
              <a:t> </a:t>
            </a:r>
            <a:r>
              <a:rPr lang="en-US" dirty="0" smtClean="0">
                <a:solidFill>
                  <a:schemeClr val="tx1"/>
                </a:solidFill>
                <a:latin typeface="+mj-lt"/>
              </a:rPr>
              <a:t>[us]</a:t>
            </a:r>
            <a:endParaRPr lang="en-US" baseline="-25000" dirty="0" smtClean="0">
              <a:solidFill>
                <a:schemeClr val="tx1"/>
              </a:solidFill>
              <a:latin typeface="+mj-lt"/>
            </a:endParaRPr>
          </a:p>
          <a:p>
            <a:pPr>
              <a:buNone/>
            </a:pPr>
            <a:r>
              <a:rPr lang="en-US" dirty="0" err="1" smtClean="0">
                <a:solidFill>
                  <a:schemeClr val="tx1"/>
                </a:solidFill>
                <a:latin typeface="+mj-lt"/>
              </a:rPr>
              <a:t>t</a:t>
            </a:r>
            <a:r>
              <a:rPr lang="en-US" baseline="-25000" dirty="0" err="1" smtClean="0">
                <a:solidFill>
                  <a:schemeClr val="tx1"/>
                </a:solidFill>
                <a:latin typeface="+mj-lt"/>
              </a:rPr>
              <a:t>SingleFreq</a:t>
            </a:r>
            <a:r>
              <a:rPr lang="en-US" baseline="-25000" dirty="0" smtClean="0">
                <a:solidFill>
                  <a:schemeClr val="tx1"/>
                </a:solidFill>
                <a:latin typeface="+mj-lt"/>
              </a:rPr>
              <a:t> </a:t>
            </a:r>
            <a:r>
              <a:rPr lang="en-US" dirty="0" smtClean="0">
                <a:solidFill>
                  <a:schemeClr val="tx1"/>
                </a:solidFill>
                <a:latin typeface="+mj-lt"/>
              </a:rPr>
              <a:t>= </a:t>
            </a:r>
          </a:p>
          <a:p>
            <a:pPr>
              <a:buNone/>
            </a:pPr>
            <a:r>
              <a:rPr lang="en-US" dirty="0" smtClean="0">
                <a:solidFill>
                  <a:schemeClr val="tx1"/>
                </a:solidFill>
                <a:latin typeface="+mj-lt"/>
              </a:rPr>
              <a:t>	</a:t>
            </a:r>
            <a:r>
              <a:rPr lang="en-US" dirty="0" err="1" smtClean="0">
                <a:solidFill>
                  <a:schemeClr val="tx1"/>
                </a:solidFill>
                <a:latin typeface="+mj-lt"/>
              </a:rPr>
              <a:t>phyPMOuterLoopRepetitions</a:t>
            </a:r>
            <a:r>
              <a:rPr lang="en-US" dirty="0" smtClean="0">
                <a:solidFill>
                  <a:schemeClr val="tx1"/>
                </a:solidFill>
                <a:latin typeface="+mj-lt"/>
              </a:rPr>
              <a:t> * </a:t>
            </a:r>
            <a:br>
              <a:rPr lang="en-US" dirty="0" smtClean="0">
                <a:solidFill>
                  <a:schemeClr val="tx1"/>
                </a:solidFill>
                <a:latin typeface="+mj-lt"/>
              </a:rPr>
            </a:br>
            <a:r>
              <a:rPr lang="en-US" dirty="0" smtClean="0">
                <a:solidFill>
                  <a:schemeClr val="tx1"/>
                </a:solidFill>
                <a:latin typeface="+mj-lt"/>
              </a:rPr>
              <a:t>(</a:t>
            </a:r>
            <a:r>
              <a:rPr lang="en-US" dirty="0" err="1" smtClean="0">
                <a:solidFill>
                  <a:schemeClr val="tx1"/>
                </a:solidFill>
                <a:latin typeface="+mj-lt"/>
              </a:rPr>
              <a:t>phyPMFreqSettleDuration</a:t>
            </a:r>
            <a:r>
              <a:rPr lang="en-US" dirty="0" smtClean="0">
                <a:solidFill>
                  <a:schemeClr val="tx1"/>
                </a:solidFill>
                <a:latin typeface="+mj-lt"/>
              </a:rPr>
              <a:t> + </a:t>
            </a:r>
            <a:r>
              <a:rPr lang="en-US" dirty="0" err="1" smtClean="0">
                <a:solidFill>
                  <a:schemeClr val="tx1"/>
                </a:solidFill>
                <a:latin typeface="+mj-lt"/>
              </a:rPr>
              <a:t>phyPMInnerLoopRepetitions</a:t>
            </a:r>
            <a:r>
              <a:rPr lang="en-US" dirty="0" smtClean="0">
                <a:solidFill>
                  <a:schemeClr val="tx1"/>
                </a:solidFill>
                <a:latin typeface="+mj-lt"/>
              </a:rPr>
              <a:t> * </a:t>
            </a:r>
            <a:br>
              <a:rPr lang="en-US" dirty="0" smtClean="0">
                <a:solidFill>
                  <a:schemeClr val="tx1"/>
                </a:solidFill>
                <a:latin typeface="+mj-lt"/>
              </a:rPr>
            </a:br>
            <a:r>
              <a:rPr lang="en-US" dirty="0" smtClean="0">
                <a:solidFill>
                  <a:schemeClr val="tx1"/>
                </a:solidFill>
                <a:latin typeface="+mj-lt"/>
              </a:rPr>
              <a:t>(</a:t>
            </a:r>
            <a:r>
              <a:rPr lang="en-US" dirty="0" err="1" smtClean="0">
                <a:solidFill>
                  <a:schemeClr val="tx1"/>
                </a:solidFill>
                <a:latin typeface="+mj-lt"/>
              </a:rPr>
              <a:t>phyPMTxSetupDurationA</a:t>
            </a:r>
            <a:r>
              <a:rPr lang="en-US" dirty="0" smtClean="0">
                <a:solidFill>
                  <a:schemeClr val="tx1"/>
                </a:solidFill>
                <a:latin typeface="+mj-lt"/>
              </a:rPr>
              <a:t> + </a:t>
            </a:r>
            <a:r>
              <a:rPr lang="en-US" dirty="0" err="1" smtClean="0">
                <a:solidFill>
                  <a:schemeClr val="tx1"/>
                </a:solidFill>
                <a:latin typeface="+mj-lt"/>
              </a:rPr>
              <a:t>phyPMSamplingDurationB</a:t>
            </a:r>
            <a:r>
              <a:rPr lang="en-US" dirty="0" smtClean="0">
                <a:solidFill>
                  <a:schemeClr val="tx1"/>
                </a:solidFill>
                <a:latin typeface="+mj-lt"/>
              </a:rPr>
              <a:t> +     </a:t>
            </a:r>
            <a:br>
              <a:rPr lang="en-US" dirty="0" smtClean="0">
                <a:solidFill>
                  <a:schemeClr val="tx1"/>
                </a:solidFill>
                <a:latin typeface="+mj-lt"/>
              </a:rPr>
            </a:br>
            <a:r>
              <a:rPr lang="en-US" dirty="0" smtClean="0">
                <a:solidFill>
                  <a:schemeClr val="tx1"/>
                </a:solidFill>
                <a:latin typeface="+mj-lt"/>
              </a:rPr>
              <a:t> </a:t>
            </a:r>
            <a:r>
              <a:rPr lang="en-US" dirty="0" err="1" smtClean="0">
                <a:solidFill>
                  <a:schemeClr val="tx1"/>
                </a:solidFill>
                <a:latin typeface="+mj-lt"/>
              </a:rPr>
              <a:t>phyPMTxSetupDurationB</a:t>
            </a:r>
            <a:r>
              <a:rPr lang="en-US" dirty="0" smtClean="0">
                <a:solidFill>
                  <a:schemeClr val="tx1"/>
                </a:solidFill>
                <a:latin typeface="+mj-lt"/>
              </a:rPr>
              <a:t> + </a:t>
            </a:r>
            <a:r>
              <a:rPr lang="en-US" dirty="0" err="1" smtClean="0">
                <a:solidFill>
                  <a:schemeClr val="tx1"/>
                </a:solidFill>
                <a:latin typeface="+mj-lt"/>
              </a:rPr>
              <a:t>phyPMSamplingDurationA</a:t>
            </a:r>
            <a:r>
              <a:rPr lang="en-US" dirty="0" smtClean="0">
                <a:solidFill>
                  <a:schemeClr val="tx1"/>
                </a:solidFill>
                <a:latin typeface="+mj-lt"/>
              </a:rPr>
              <a:t>)) [us]</a:t>
            </a:r>
          </a:p>
          <a:p>
            <a:pPr>
              <a:buNone/>
            </a:pPr>
            <a:endParaRPr lang="en-US" dirty="0" smtClean="0">
              <a:solidFill>
                <a:schemeClr val="tx1"/>
              </a:solidFill>
              <a:latin typeface="+mj-lt"/>
            </a:endParaRPr>
          </a:p>
          <a:p>
            <a:r>
              <a:rPr lang="en-US" dirty="0" smtClean="0">
                <a:solidFill>
                  <a:schemeClr val="tx1"/>
                </a:solidFill>
                <a:latin typeface="+mj-lt"/>
              </a:rPr>
              <a:t>Actual number of frequencies used during Phase Difference Measurement:</a:t>
            </a:r>
          </a:p>
          <a:p>
            <a:pPr>
              <a:buNone/>
            </a:pPr>
            <a:r>
              <a:rPr lang="en-US" dirty="0" err="1" smtClean="0">
                <a:solidFill>
                  <a:schemeClr val="tx1"/>
                </a:solidFill>
                <a:latin typeface="+mj-lt"/>
              </a:rPr>
              <a:t>n</a:t>
            </a:r>
            <a:r>
              <a:rPr lang="en-US" baseline="-25000" dirty="0" err="1" smtClean="0">
                <a:solidFill>
                  <a:schemeClr val="tx1"/>
                </a:solidFill>
                <a:latin typeface="+mj-lt"/>
              </a:rPr>
              <a:t>Freq</a:t>
            </a:r>
            <a:r>
              <a:rPr lang="en-US" dirty="0" smtClean="0">
                <a:solidFill>
                  <a:schemeClr val="tx1"/>
                </a:solidFill>
                <a:latin typeface="+mj-lt"/>
              </a:rPr>
              <a:t> = (</a:t>
            </a:r>
            <a:r>
              <a:rPr lang="en-US" dirty="0" err="1" smtClean="0">
                <a:solidFill>
                  <a:schemeClr val="tx1"/>
                </a:solidFill>
                <a:latin typeface="+mj-lt"/>
              </a:rPr>
              <a:t>phyPMStopFreq</a:t>
            </a:r>
            <a:r>
              <a:rPr lang="en-US" dirty="0" smtClean="0">
                <a:solidFill>
                  <a:schemeClr val="tx1"/>
                </a:solidFill>
                <a:latin typeface="+mj-lt"/>
              </a:rPr>
              <a:t> – </a:t>
            </a:r>
            <a:r>
              <a:rPr lang="en-US" dirty="0" err="1" smtClean="0">
                <a:solidFill>
                  <a:schemeClr val="tx1"/>
                </a:solidFill>
                <a:latin typeface="+mj-lt"/>
              </a:rPr>
              <a:t>phyPMStartFreq</a:t>
            </a:r>
            <a:r>
              <a:rPr lang="en-US" dirty="0" smtClean="0">
                <a:solidFill>
                  <a:schemeClr val="tx1"/>
                </a:solidFill>
                <a:latin typeface="+mj-lt"/>
              </a:rPr>
              <a:t>) / </a:t>
            </a:r>
            <a:r>
              <a:rPr lang="en-US" dirty="0" err="1" smtClean="0">
                <a:solidFill>
                  <a:schemeClr val="tx1"/>
                </a:solidFill>
                <a:latin typeface="+mj-lt"/>
              </a:rPr>
              <a:t>phyPMStep</a:t>
            </a:r>
            <a:r>
              <a:rPr lang="en-US" dirty="0" smtClean="0">
                <a:solidFill>
                  <a:schemeClr val="tx1"/>
                </a:solidFill>
                <a:latin typeface="+mj-lt"/>
              </a:rPr>
              <a:t> + 1</a:t>
            </a:r>
            <a:endParaRPr lang="en-US" dirty="0" smtClean="0">
              <a:solidFill>
                <a:srgbClr val="000000"/>
              </a:solidFill>
              <a:latin typeface="+mj-lt"/>
            </a:endParaRPr>
          </a:p>
          <a:p>
            <a:pPr>
              <a:buNone/>
            </a:pPr>
            <a:endParaRPr lang="en-US" dirty="0" smtClean="0">
              <a:solidFill>
                <a:schemeClr val="tx1"/>
              </a:solidFill>
              <a:latin typeface="+mj-lt"/>
            </a:endParaRPr>
          </a:p>
          <a:p>
            <a:r>
              <a:rPr lang="en-US" dirty="0" smtClean="0">
                <a:solidFill>
                  <a:schemeClr val="tx1"/>
                </a:solidFill>
                <a:latin typeface="+mj-lt"/>
              </a:rPr>
              <a:t>Overall Phase Difference Measurement time = </a:t>
            </a:r>
            <a:r>
              <a:rPr lang="en-US" dirty="0" err="1" smtClean="0">
                <a:solidFill>
                  <a:schemeClr val="tx1"/>
                </a:solidFill>
                <a:latin typeface="+mj-lt"/>
              </a:rPr>
              <a:t>t</a:t>
            </a:r>
            <a:r>
              <a:rPr lang="en-US" baseline="-25000" dirty="0" err="1" smtClean="0">
                <a:solidFill>
                  <a:schemeClr val="tx1"/>
                </a:solidFill>
                <a:latin typeface="+mj-lt"/>
              </a:rPr>
              <a:t>PM</a:t>
            </a:r>
            <a:r>
              <a:rPr lang="en-US" dirty="0" smtClean="0">
                <a:solidFill>
                  <a:schemeClr val="tx1"/>
                </a:solidFill>
                <a:latin typeface="+mj-lt"/>
              </a:rPr>
              <a:t> [us]</a:t>
            </a:r>
            <a:endParaRPr lang="en-US" baseline="-25000" dirty="0" smtClean="0">
              <a:solidFill>
                <a:schemeClr val="tx1"/>
              </a:solidFill>
              <a:latin typeface="+mj-lt"/>
            </a:endParaRPr>
          </a:p>
          <a:p>
            <a:pPr>
              <a:buNone/>
            </a:pPr>
            <a:r>
              <a:rPr lang="en-US" dirty="0" err="1" smtClean="0">
                <a:solidFill>
                  <a:schemeClr val="tx1"/>
                </a:solidFill>
                <a:latin typeface="+mj-lt"/>
              </a:rPr>
              <a:t>t</a:t>
            </a:r>
            <a:r>
              <a:rPr lang="en-US" baseline="-25000" dirty="0" err="1" smtClean="0">
                <a:solidFill>
                  <a:schemeClr val="tx1"/>
                </a:solidFill>
                <a:latin typeface="+mj-lt"/>
              </a:rPr>
              <a:t>PM</a:t>
            </a:r>
            <a:r>
              <a:rPr lang="en-US" dirty="0" smtClean="0">
                <a:solidFill>
                  <a:schemeClr val="tx1"/>
                </a:solidFill>
                <a:latin typeface="+mj-lt"/>
              </a:rPr>
              <a:t> = </a:t>
            </a:r>
            <a:r>
              <a:rPr lang="en-US" dirty="0" err="1" smtClean="0">
                <a:solidFill>
                  <a:schemeClr val="tx1"/>
                </a:solidFill>
                <a:latin typeface="+mj-lt"/>
              </a:rPr>
              <a:t>t</a:t>
            </a:r>
            <a:r>
              <a:rPr lang="en-US" baseline="-25000" dirty="0" err="1" smtClean="0">
                <a:solidFill>
                  <a:schemeClr val="tx1"/>
                </a:solidFill>
                <a:latin typeface="+mj-lt"/>
              </a:rPr>
              <a:t>SingleFreq</a:t>
            </a:r>
            <a:r>
              <a:rPr lang="en-US" baseline="-25000" dirty="0" smtClean="0">
                <a:solidFill>
                  <a:schemeClr val="tx1"/>
                </a:solidFill>
                <a:latin typeface="+mj-lt"/>
              </a:rPr>
              <a:t> </a:t>
            </a:r>
            <a:r>
              <a:rPr lang="en-US" dirty="0" smtClean="0">
                <a:solidFill>
                  <a:schemeClr val="tx1"/>
                </a:solidFill>
                <a:latin typeface="+mj-lt"/>
              </a:rPr>
              <a:t>* </a:t>
            </a:r>
            <a:r>
              <a:rPr lang="en-US" dirty="0" err="1" smtClean="0">
                <a:solidFill>
                  <a:schemeClr val="tx1"/>
                </a:solidFill>
                <a:latin typeface="+mj-lt"/>
              </a:rPr>
              <a:t>n</a:t>
            </a:r>
            <a:r>
              <a:rPr lang="en-US" baseline="-25000" dirty="0" err="1" smtClean="0">
                <a:solidFill>
                  <a:schemeClr val="tx1"/>
                </a:solidFill>
                <a:latin typeface="+mj-lt"/>
              </a:rPr>
              <a:t>Freq</a:t>
            </a:r>
            <a:r>
              <a:rPr lang="en-US" baseline="-25000" dirty="0" smtClean="0">
                <a:solidFill>
                  <a:schemeClr val="tx1"/>
                </a:solidFill>
                <a:latin typeface="+mj-lt"/>
              </a:rPr>
              <a:t> </a:t>
            </a:r>
            <a:endParaRPr lang="en-US" dirty="0" smtClean="0">
              <a:solidFill>
                <a:schemeClr val="tx1"/>
              </a:solidFill>
              <a:latin typeface="+mj-lt"/>
            </a:endParaRPr>
          </a:p>
          <a:p>
            <a:pPr>
              <a:buNone/>
            </a:pPr>
            <a:endParaRPr lang="en-US" dirty="0" smtClean="0">
              <a:solidFill>
                <a:schemeClr val="tx1"/>
              </a:solidFill>
              <a:latin typeface="+mj-lt"/>
            </a:endParaRPr>
          </a:p>
          <a:p>
            <a:pPr>
              <a:buNone/>
            </a:pPr>
            <a:endParaRPr lang="en-US" dirty="0" smtClean="0">
              <a:solidFill>
                <a:schemeClr val="tx1"/>
              </a:solidFill>
              <a:latin typeface="+mj-lt"/>
            </a:endParaRPr>
          </a:p>
          <a:p>
            <a:pPr>
              <a:buNone/>
            </a:pPr>
            <a:endParaRPr lang="en-US" dirty="0" smtClean="0">
              <a:solidFill>
                <a:schemeClr val="tx1"/>
              </a:solidFill>
              <a:latin typeface="+mj-lt"/>
            </a:endParaRPr>
          </a:p>
          <a:p>
            <a:pPr>
              <a:buNone/>
            </a:pPr>
            <a:endParaRPr lang="en-US" dirty="0" smtClean="0">
              <a:solidFill>
                <a:schemeClr val="tx1"/>
              </a:solidFill>
              <a:latin typeface="+mj-lt"/>
            </a:endParaRPr>
          </a:p>
        </p:txBody>
      </p:sp>
      <p:sp>
        <p:nvSpPr>
          <p:cNvPr id="6" name="Date Placeholder 5"/>
          <p:cNvSpPr>
            <a:spLocks noGrp="1"/>
          </p:cNvSpPr>
          <p:nvPr>
            <p:ph type="dt" sz="half" idx="2"/>
          </p:nvPr>
        </p:nvSpPr>
        <p:spPr/>
        <p:txBody>
          <a:bodyPr/>
          <a:lstStyle/>
          <a:p>
            <a:r>
              <a:rPr lang="en-US" smtClean="0"/>
              <a:t>2013-03-19</a:t>
            </a:r>
            <a:endParaRPr lang="en-US" dirty="0"/>
          </a:p>
        </p:txBody>
      </p:sp>
      <p:sp>
        <p:nvSpPr>
          <p:cNvPr id="10" name="Title 9"/>
          <p:cNvSpPr>
            <a:spLocks noGrp="1"/>
          </p:cNvSpPr>
          <p:nvPr>
            <p:ph type="title"/>
          </p:nvPr>
        </p:nvSpPr>
        <p:spPr>
          <a:xfrm>
            <a:off x="503548" y="944724"/>
            <a:ext cx="8229601" cy="449942"/>
          </a:xfrm>
        </p:spPr>
        <p:txBody>
          <a:bodyPr/>
          <a:lstStyle/>
          <a:p>
            <a:r>
              <a:rPr lang="en-US" dirty="0" smtClean="0"/>
              <a:t>Phase Difference Measurement Time</a:t>
            </a:r>
            <a:endParaRPr lang="en-US" dirty="0"/>
          </a:p>
        </p:txBody>
      </p:sp>
      <p:sp>
        <p:nvSpPr>
          <p:cNvPr id="7" name="Footer Placeholder 6"/>
          <p:cNvSpPr>
            <a:spLocks noGrp="1"/>
          </p:cNvSpPr>
          <p:nvPr>
            <p:ph type="ftr" sz="quarter" idx="3"/>
          </p:nvPr>
        </p:nvSpPr>
        <p:spPr/>
        <p:txBody>
          <a:bodyPr/>
          <a:lstStyle/>
          <a:p>
            <a:pPr algn="r"/>
            <a:r>
              <a:rPr lang="en-US" smtClean="0"/>
              <a:t>Integration of Ranging Capabilities with PHY supporting CMB</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8" name="Rectangle 2"/>
          <p:cNvSpPr>
            <a:spLocks noGrp="1" noChangeArrowheads="1"/>
          </p:cNvSpPr>
          <p:nvPr>
            <p:ph type="title"/>
          </p:nvPr>
        </p:nvSpPr>
        <p:spPr/>
        <p:txBody>
          <a:bodyPr/>
          <a:lstStyle/>
          <a:p>
            <a:r>
              <a:rPr lang="en-US" smtClean="0"/>
              <a:t>Summary</a:t>
            </a:r>
          </a:p>
        </p:txBody>
      </p:sp>
      <p:sp>
        <p:nvSpPr>
          <p:cNvPr id="72709" name="Rectangle 3"/>
          <p:cNvSpPr>
            <a:spLocks noGrp="1" noChangeArrowheads="1"/>
          </p:cNvSpPr>
          <p:nvPr>
            <p:ph type="body" sz="half" idx="1"/>
          </p:nvPr>
        </p:nvSpPr>
        <p:spPr>
          <a:xfrm>
            <a:off x="914400" y="2133600"/>
            <a:ext cx="7239000" cy="2971800"/>
          </a:xfrm>
        </p:spPr>
        <p:txBody>
          <a:bodyPr/>
          <a:lstStyle/>
          <a:p>
            <a:pPr>
              <a:spcBef>
                <a:spcPct val="50000"/>
              </a:spcBef>
              <a:spcAft>
                <a:spcPct val="50000"/>
              </a:spcAft>
            </a:pPr>
            <a:r>
              <a:rPr lang="en-GB" sz="1800" b="1" dirty="0" smtClean="0">
                <a:latin typeface="+mj-lt"/>
              </a:rPr>
              <a:t>New Method can be integrated in 802.15.4 leveraging the PHY/MAC approach established by existing wide band technologies</a:t>
            </a:r>
          </a:p>
          <a:p>
            <a:pPr>
              <a:spcBef>
                <a:spcPct val="50000"/>
              </a:spcBef>
              <a:spcAft>
                <a:spcPct val="50000"/>
              </a:spcAft>
            </a:pPr>
            <a:r>
              <a:rPr lang="en-GB" sz="1800" b="1" dirty="0" smtClean="0">
                <a:latin typeface="+mj-lt"/>
              </a:rPr>
              <a:t>Some adjustments required in PIB attributes and primitives</a:t>
            </a:r>
          </a:p>
          <a:p>
            <a:pPr>
              <a:spcBef>
                <a:spcPct val="50000"/>
              </a:spcBef>
              <a:spcAft>
                <a:spcPct val="50000"/>
              </a:spcAft>
            </a:pPr>
            <a:endParaRPr lang="en-GB" sz="1800" baseline="-20000" dirty="0" smtClean="0"/>
          </a:p>
        </p:txBody>
      </p:sp>
      <p:sp>
        <p:nvSpPr>
          <p:cNvPr id="7" name="Footer Placeholder 6"/>
          <p:cNvSpPr>
            <a:spLocks noGrp="1"/>
          </p:cNvSpPr>
          <p:nvPr>
            <p:ph type="ftr" sz="quarter" idx="10"/>
          </p:nvPr>
        </p:nvSpPr>
        <p:spPr>
          <a:xfrm>
            <a:off x="4031940" y="6475412"/>
            <a:ext cx="4896544" cy="382587"/>
          </a:xfrm>
        </p:spPr>
        <p:txBody>
          <a:bodyPr/>
          <a:lstStyle/>
          <a:p>
            <a:r>
              <a:rPr lang="en-US" altLang="ja-JP" dirty="0" smtClean="0"/>
              <a:t>Integration of Ranging Capabilities with PHY supporting CMB</a:t>
            </a:r>
            <a:endParaRPr lang="ja-JP"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p:cNvSpPr>
            <a:spLocks noGrp="1"/>
          </p:cNvSpPr>
          <p:nvPr>
            <p:ph sz="quarter" idx="18"/>
          </p:nvPr>
        </p:nvSpPr>
        <p:spPr/>
        <p:txBody>
          <a:bodyPr/>
          <a:lstStyle/>
          <a:p>
            <a:r>
              <a:rPr lang="en-US" sz="2400" dirty="0" smtClean="0">
                <a:solidFill>
                  <a:schemeClr val="tx1"/>
                </a:solidFill>
                <a:latin typeface="+mj-lt"/>
              </a:rPr>
              <a:t>Motivation</a:t>
            </a:r>
          </a:p>
          <a:p>
            <a:r>
              <a:rPr lang="en-US" sz="2400" dirty="0" smtClean="0">
                <a:solidFill>
                  <a:schemeClr val="tx1"/>
                </a:solidFill>
                <a:latin typeface="+mj-lt"/>
              </a:rPr>
              <a:t>Existing Methods to retrieve Ranging Information</a:t>
            </a:r>
          </a:p>
          <a:p>
            <a:r>
              <a:rPr lang="en-US" sz="2400" dirty="0" smtClean="0">
                <a:solidFill>
                  <a:schemeClr val="tx1"/>
                </a:solidFill>
                <a:latin typeface="+mj-lt"/>
              </a:rPr>
              <a:t>Proposal – Phase Difference Measurement</a:t>
            </a:r>
          </a:p>
          <a:p>
            <a:endParaRPr lang="en-US" sz="2400" dirty="0"/>
          </a:p>
        </p:txBody>
      </p:sp>
      <p:sp>
        <p:nvSpPr>
          <p:cNvPr id="6" name="Date Placeholder 5"/>
          <p:cNvSpPr>
            <a:spLocks noGrp="1"/>
          </p:cNvSpPr>
          <p:nvPr>
            <p:ph type="dt" sz="half" idx="2"/>
          </p:nvPr>
        </p:nvSpPr>
        <p:spPr/>
        <p:txBody>
          <a:bodyPr/>
          <a:lstStyle/>
          <a:p>
            <a:r>
              <a:rPr lang="en-US" smtClean="0"/>
              <a:t>2013-03-19</a:t>
            </a:r>
            <a:endParaRPr lang="en-US" dirty="0"/>
          </a:p>
        </p:txBody>
      </p:sp>
      <p:sp>
        <p:nvSpPr>
          <p:cNvPr id="7" name="Footer Placeholder 6"/>
          <p:cNvSpPr>
            <a:spLocks noGrp="1"/>
          </p:cNvSpPr>
          <p:nvPr>
            <p:ph type="ftr" sz="quarter" idx="3"/>
          </p:nvPr>
        </p:nvSpPr>
        <p:spPr/>
        <p:txBody>
          <a:bodyPr/>
          <a:lstStyle/>
          <a:p>
            <a:pPr algn="r"/>
            <a:r>
              <a:rPr lang="en-US" smtClean="0"/>
              <a:t>Integration of Ranging Capabilities with PHY supporting CMB</a:t>
            </a:r>
            <a:endParaRPr lang="en-US" dirty="0"/>
          </a:p>
        </p:txBody>
      </p:sp>
      <p:sp>
        <p:nvSpPr>
          <p:cNvPr id="9" name="Rectangle 2"/>
          <p:cNvSpPr txBox="1">
            <a:spLocks noChangeArrowheads="1"/>
          </p:cNvSpPr>
          <p:nvPr/>
        </p:nvSpPr>
        <p:spPr bwMode="auto">
          <a:xfrm>
            <a:off x="685800" y="685800"/>
            <a:ext cx="7772400" cy="1066800"/>
          </a:xfrm>
          <a:prstGeom prst="rect">
            <a:avLst/>
          </a:prstGeom>
          <a:noFill/>
          <a:ln>
            <a:noFill/>
            <a:miter lim="800000"/>
            <a:headEnd/>
            <a:tailEnd/>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GB" sz="2400" b="0" i="0" u="none" strike="noStrike" kern="0" cap="none" spc="0" normalizeH="0" baseline="0" noProof="0" dirty="0" smtClean="0">
                <a:ln>
                  <a:noFill/>
                </a:ln>
                <a:solidFill>
                  <a:schemeClr val="tx2"/>
                </a:solidFill>
                <a:effectLst/>
                <a:uLnTx/>
                <a:uFillTx/>
                <a:latin typeface="+mj-lt"/>
                <a:ea typeface="+mj-ea"/>
                <a:cs typeface="+mj-cs"/>
              </a:rPr>
              <a:t>Overview</a:t>
            </a:r>
            <a:endParaRPr kumimoji="1" lang="en-US" sz="2400" b="0" i="0" u="none" strike="noStrike" kern="0" cap="none" spc="0" normalizeH="0" baseline="0" noProof="0" dirty="0" smtClean="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p:cNvSpPr>
            <a:spLocks noGrp="1"/>
          </p:cNvSpPr>
          <p:nvPr>
            <p:ph sz="quarter" idx="18"/>
          </p:nvPr>
        </p:nvSpPr>
        <p:spPr>
          <a:xfrm>
            <a:off x="431540" y="1844824"/>
            <a:ext cx="8265459" cy="4805082"/>
          </a:xfrm>
        </p:spPr>
        <p:txBody>
          <a:bodyPr/>
          <a:lstStyle/>
          <a:p>
            <a:r>
              <a:rPr lang="en-US" dirty="0" smtClean="0">
                <a:solidFill>
                  <a:schemeClr val="tx1"/>
                </a:solidFill>
                <a:latin typeface="+mj-lt"/>
              </a:rPr>
              <a:t>Location becomes more and more desired in daily life</a:t>
            </a:r>
          </a:p>
          <a:p>
            <a:r>
              <a:rPr lang="en-US" dirty="0" smtClean="0">
                <a:solidFill>
                  <a:schemeClr val="tx1"/>
                </a:solidFill>
                <a:latin typeface="+mj-lt"/>
              </a:rPr>
              <a:t>Examples: locate medical equipment in hospitals, trace movements of patients and medical personal</a:t>
            </a:r>
          </a:p>
          <a:p>
            <a:r>
              <a:rPr lang="en-US" dirty="0" smtClean="0">
                <a:solidFill>
                  <a:schemeClr val="tx1"/>
                </a:solidFill>
                <a:latin typeface="+mj-lt"/>
              </a:rPr>
              <a:t>Basics for location is </a:t>
            </a:r>
            <a:r>
              <a:rPr lang="en-US" i="1" dirty="0" smtClean="0">
                <a:solidFill>
                  <a:schemeClr val="tx1"/>
                </a:solidFill>
                <a:latin typeface="+mj-lt"/>
              </a:rPr>
              <a:t>ranging</a:t>
            </a:r>
            <a:r>
              <a:rPr lang="en-US" dirty="0" smtClean="0">
                <a:solidFill>
                  <a:schemeClr val="tx1"/>
                </a:solidFill>
                <a:latin typeface="+mj-lt"/>
              </a:rPr>
              <a:t>: determining the distance between two (or more) devices</a:t>
            </a:r>
          </a:p>
          <a:p>
            <a:r>
              <a:rPr lang="en-US" dirty="0" smtClean="0">
                <a:solidFill>
                  <a:schemeClr val="tx1"/>
                </a:solidFill>
                <a:latin typeface="+mj-lt"/>
              </a:rPr>
              <a:t>Most approaches use different node classes, like </a:t>
            </a:r>
            <a:r>
              <a:rPr lang="en-US" i="1" dirty="0" smtClean="0">
                <a:solidFill>
                  <a:schemeClr val="tx1"/>
                </a:solidFill>
                <a:latin typeface="+mj-lt"/>
              </a:rPr>
              <a:t>anchors</a:t>
            </a:r>
            <a:r>
              <a:rPr lang="en-US" dirty="0" smtClean="0">
                <a:solidFill>
                  <a:schemeClr val="tx1"/>
                </a:solidFill>
                <a:latin typeface="+mj-lt"/>
              </a:rPr>
              <a:t>, and </a:t>
            </a:r>
            <a:r>
              <a:rPr lang="en-US" i="1" dirty="0" smtClean="0">
                <a:solidFill>
                  <a:schemeClr val="tx1"/>
                </a:solidFill>
                <a:latin typeface="+mj-lt"/>
              </a:rPr>
              <a:t>tags</a:t>
            </a:r>
            <a:r>
              <a:rPr lang="en-US" dirty="0" smtClean="0">
                <a:solidFill>
                  <a:schemeClr val="tx1"/>
                </a:solidFill>
                <a:latin typeface="+mj-lt"/>
              </a:rPr>
              <a:t>, for example</a:t>
            </a:r>
          </a:p>
          <a:p>
            <a:r>
              <a:rPr lang="en-US" dirty="0" smtClean="0">
                <a:solidFill>
                  <a:schemeClr val="tx1"/>
                </a:solidFill>
                <a:latin typeface="+mj-lt"/>
              </a:rPr>
              <a:t>IEEE 802.15.4 basic paradigm: “low cost and low power devices”</a:t>
            </a:r>
            <a:endParaRPr lang="en-US" dirty="0">
              <a:solidFill>
                <a:schemeClr val="tx1"/>
              </a:solidFill>
              <a:latin typeface="+mj-lt"/>
            </a:endParaRPr>
          </a:p>
        </p:txBody>
      </p:sp>
      <p:sp>
        <p:nvSpPr>
          <p:cNvPr id="6" name="Date Placeholder 5"/>
          <p:cNvSpPr>
            <a:spLocks noGrp="1"/>
          </p:cNvSpPr>
          <p:nvPr>
            <p:ph type="dt" sz="half" idx="2"/>
          </p:nvPr>
        </p:nvSpPr>
        <p:spPr/>
        <p:txBody>
          <a:bodyPr/>
          <a:lstStyle/>
          <a:p>
            <a:r>
              <a:rPr lang="en-US" smtClean="0"/>
              <a:t>2013-03-19</a:t>
            </a:r>
            <a:endParaRPr lang="en-US" dirty="0"/>
          </a:p>
        </p:txBody>
      </p:sp>
      <p:sp>
        <p:nvSpPr>
          <p:cNvPr id="10" name="Title 9"/>
          <p:cNvSpPr>
            <a:spLocks noGrp="1"/>
          </p:cNvSpPr>
          <p:nvPr>
            <p:ph type="title"/>
          </p:nvPr>
        </p:nvSpPr>
        <p:spPr>
          <a:xfrm>
            <a:off x="467544" y="800708"/>
            <a:ext cx="8229601" cy="449942"/>
          </a:xfrm>
        </p:spPr>
        <p:txBody>
          <a:bodyPr/>
          <a:lstStyle/>
          <a:p>
            <a:r>
              <a:rPr lang="en-US" dirty="0" smtClean="0"/>
              <a:t>Motivation</a:t>
            </a:r>
            <a:endParaRPr lang="en-US" dirty="0"/>
          </a:p>
        </p:txBody>
      </p:sp>
      <p:sp>
        <p:nvSpPr>
          <p:cNvPr id="11" name="Text Placeholder 10"/>
          <p:cNvSpPr>
            <a:spLocks noGrp="1"/>
          </p:cNvSpPr>
          <p:nvPr>
            <p:ph type="body" sz="quarter" idx="14"/>
          </p:nvPr>
        </p:nvSpPr>
        <p:spPr>
          <a:xfrm>
            <a:off x="359532" y="1484784"/>
            <a:ext cx="8229600" cy="348343"/>
          </a:xfrm>
        </p:spPr>
        <p:txBody>
          <a:bodyPr/>
          <a:lstStyle/>
          <a:p>
            <a:r>
              <a:rPr lang="en-US" dirty="0" smtClean="0">
                <a:solidFill>
                  <a:schemeClr val="tx1"/>
                </a:solidFill>
              </a:rPr>
              <a:t>“Know where your devices are …”</a:t>
            </a:r>
            <a:endParaRPr lang="en-US" dirty="0">
              <a:solidFill>
                <a:schemeClr val="tx1"/>
              </a:solidFill>
            </a:endParaRPr>
          </a:p>
        </p:txBody>
      </p:sp>
      <p:sp>
        <p:nvSpPr>
          <p:cNvPr id="7" name="Footer Placeholder 6"/>
          <p:cNvSpPr>
            <a:spLocks noGrp="1"/>
          </p:cNvSpPr>
          <p:nvPr>
            <p:ph type="ftr" sz="quarter" idx="3"/>
          </p:nvPr>
        </p:nvSpPr>
        <p:spPr/>
        <p:txBody>
          <a:bodyPr/>
          <a:lstStyle/>
          <a:p>
            <a:pPr algn="r"/>
            <a:r>
              <a:rPr lang="en-US" smtClean="0"/>
              <a:t>Integration of Ranging Capabilities with PHY supporting CMB</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p:cNvSpPr>
            <a:spLocks noGrp="1"/>
          </p:cNvSpPr>
          <p:nvPr>
            <p:ph sz="quarter" idx="18"/>
          </p:nvPr>
        </p:nvSpPr>
        <p:spPr>
          <a:xfrm>
            <a:off x="431540" y="1376772"/>
            <a:ext cx="8265459" cy="4805082"/>
          </a:xfrm>
        </p:spPr>
        <p:txBody>
          <a:bodyPr/>
          <a:lstStyle/>
          <a:p>
            <a:pPr>
              <a:buNone/>
            </a:pPr>
            <a:r>
              <a:rPr lang="en-US" sz="2400" dirty="0" smtClean="0">
                <a:solidFill>
                  <a:schemeClr val="tx1"/>
                </a:solidFill>
                <a:latin typeface="+mj-lt"/>
              </a:rPr>
              <a:t>What does already exist within IEEE 802.15.4?</a:t>
            </a:r>
          </a:p>
          <a:p>
            <a:r>
              <a:rPr lang="en-US" sz="2400" dirty="0" smtClean="0">
                <a:solidFill>
                  <a:schemeClr val="tx1"/>
                </a:solidFill>
                <a:latin typeface="+mj-lt"/>
              </a:rPr>
              <a:t>802.15.4a added UWB and CSS based methods; meanwhile merged into 802.15.4-2011</a:t>
            </a:r>
          </a:p>
          <a:p>
            <a:r>
              <a:rPr lang="en-US" sz="2400" smtClean="0">
                <a:solidFill>
                  <a:schemeClr val="tx1"/>
                </a:solidFill>
                <a:latin typeface="+mj-lt"/>
              </a:rPr>
              <a:t>802.15.4f added </a:t>
            </a:r>
            <a:r>
              <a:rPr lang="en-US" sz="2400" dirty="0" smtClean="0">
                <a:solidFill>
                  <a:schemeClr val="tx1"/>
                </a:solidFill>
                <a:latin typeface="+mj-lt"/>
              </a:rPr>
              <a:t>LRP UWB (Low Rate Pulse repetition frequency), and ranging based on it; pulse trains in the frequency range of 6.2 through 9.2 GHz are used here</a:t>
            </a:r>
            <a:endParaRPr lang="en-US" sz="2400" dirty="0" smtClean="0">
              <a:solidFill>
                <a:srgbClr val="FF0000"/>
              </a:solidFill>
              <a:latin typeface="+mj-lt"/>
            </a:endParaRPr>
          </a:p>
          <a:p>
            <a:r>
              <a:rPr lang="en-US" sz="2400" dirty="0" smtClean="0">
                <a:solidFill>
                  <a:schemeClr val="tx1"/>
                </a:solidFill>
                <a:latin typeface="+mj-lt"/>
              </a:rPr>
              <a:t>Annex E discusses various concepts and topics around location and ranging</a:t>
            </a:r>
          </a:p>
          <a:p>
            <a:r>
              <a:rPr lang="en-US" sz="2400" dirty="0" smtClean="0">
                <a:solidFill>
                  <a:schemeClr val="tx1"/>
                </a:solidFill>
                <a:latin typeface="+mj-lt"/>
              </a:rPr>
              <a:t>Many PIB attributes and primitive parameters have been added addressing  both PHY and MAC level functionality</a:t>
            </a:r>
            <a:endParaRPr lang="en-US" sz="2400" dirty="0">
              <a:solidFill>
                <a:schemeClr val="tx1"/>
              </a:solidFill>
              <a:latin typeface="+mj-lt"/>
            </a:endParaRPr>
          </a:p>
        </p:txBody>
      </p:sp>
      <p:sp>
        <p:nvSpPr>
          <p:cNvPr id="6" name="Date Placeholder 5"/>
          <p:cNvSpPr>
            <a:spLocks noGrp="1"/>
          </p:cNvSpPr>
          <p:nvPr>
            <p:ph type="dt" sz="half" idx="2"/>
          </p:nvPr>
        </p:nvSpPr>
        <p:spPr/>
        <p:txBody>
          <a:bodyPr/>
          <a:lstStyle/>
          <a:p>
            <a:r>
              <a:rPr lang="en-US" smtClean="0"/>
              <a:t>2013-03-19</a:t>
            </a:r>
            <a:endParaRPr lang="en-US" dirty="0"/>
          </a:p>
        </p:txBody>
      </p:sp>
      <p:sp>
        <p:nvSpPr>
          <p:cNvPr id="10" name="Title 9"/>
          <p:cNvSpPr>
            <a:spLocks noGrp="1"/>
          </p:cNvSpPr>
          <p:nvPr>
            <p:ph type="title"/>
          </p:nvPr>
        </p:nvSpPr>
        <p:spPr>
          <a:xfrm>
            <a:off x="467544" y="800708"/>
            <a:ext cx="8229601" cy="449942"/>
          </a:xfrm>
        </p:spPr>
        <p:txBody>
          <a:bodyPr/>
          <a:lstStyle/>
          <a:p>
            <a:r>
              <a:rPr lang="en-US" dirty="0" smtClean="0"/>
              <a:t>Status - Existing Methods</a:t>
            </a:r>
            <a:endParaRPr lang="en-US" dirty="0"/>
          </a:p>
        </p:txBody>
      </p:sp>
      <p:sp>
        <p:nvSpPr>
          <p:cNvPr id="7" name="Footer Placeholder 6"/>
          <p:cNvSpPr>
            <a:spLocks noGrp="1"/>
          </p:cNvSpPr>
          <p:nvPr>
            <p:ph type="ftr" sz="quarter" idx="3"/>
          </p:nvPr>
        </p:nvSpPr>
        <p:spPr/>
        <p:txBody>
          <a:bodyPr/>
          <a:lstStyle/>
          <a:p>
            <a:pPr algn="r"/>
            <a:r>
              <a:rPr lang="en-US" smtClean="0"/>
              <a:t>Integration of Ranging Capabilities with PHY supporting CMB</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p:cNvSpPr>
            <a:spLocks noGrp="1"/>
          </p:cNvSpPr>
          <p:nvPr>
            <p:ph sz="quarter" idx="18"/>
          </p:nvPr>
        </p:nvSpPr>
        <p:spPr>
          <a:xfrm>
            <a:off x="395536" y="1304764"/>
            <a:ext cx="8265459" cy="4805082"/>
          </a:xfrm>
        </p:spPr>
        <p:txBody>
          <a:bodyPr/>
          <a:lstStyle/>
          <a:p>
            <a:pPr>
              <a:buNone/>
            </a:pPr>
            <a:r>
              <a:rPr lang="en-US" sz="2000" dirty="0" smtClean="0">
                <a:solidFill>
                  <a:schemeClr val="tx1"/>
                </a:solidFill>
                <a:latin typeface="+mj-lt"/>
              </a:rPr>
              <a:t>Standardized methods require either</a:t>
            </a:r>
          </a:p>
          <a:p>
            <a:r>
              <a:rPr lang="en-US" sz="2000" dirty="0" smtClean="0">
                <a:solidFill>
                  <a:schemeClr val="tx1"/>
                </a:solidFill>
                <a:latin typeface="+mj-lt"/>
              </a:rPr>
              <a:t>Significant bandwidth (more than any of the bands for CMB can support)</a:t>
            </a:r>
          </a:p>
          <a:p>
            <a:r>
              <a:rPr lang="en-US" sz="2000" dirty="0" smtClean="0">
                <a:solidFill>
                  <a:schemeClr val="tx1"/>
                </a:solidFill>
                <a:latin typeface="+mj-lt"/>
              </a:rPr>
              <a:t>come with significant complexity</a:t>
            </a:r>
          </a:p>
          <a:p>
            <a:r>
              <a:rPr lang="en-US" sz="2000" dirty="0" smtClean="0">
                <a:solidFill>
                  <a:schemeClr val="tx1"/>
                </a:solidFill>
                <a:latin typeface="+mj-lt"/>
              </a:rPr>
              <a:t>Not suitable for battery operation</a:t>
            </a:r>
          </a:p>
          <a:p>
            <a:pPr>
              <a:buNone/>
            </a:pPr>
            <a:r>
              <a:rPr lang="en-US" sz="2000" dirty="0" smtClean="0">
                <a:solidFill>
                  <a:schemeClr val="tx1"/>
                </a:solidFill>
                <a:latin typeface="+mj-lt"/>
              </a:rPr>
              <a:t>or</a:t>
            </a:r>
          </a:p>
          <a:p>
            <a:r>
              <a:rPr lang="en-US" sz="2000" dirty="0" smtClean="0">
                <a:solidFill>
                  <a:schemeClr val="tx1"/>
                </a:solidFill>
                <a:latin typeface="+mj-lt"/>
              </a:rPr>
              <a:t>Provided limited accuracy in indoor as they use the magnitude of the radio signal (RRSI based)</a:t>
            </a:r>
          </a:p>
          <a:p>
            <a:endParaRPr lang="en-US" sz="2000" dirty="0" smtClean="0">
              <a:solidFill>
                <a:schemeClr val="tx1"/>
              </a:solidFill>
              <a:latin typeface="+mj-lt"/>
            </a:endParaRPr>
          </a:p>
          <a:p>
            <a:pPr>
              <a:buNone/>
            </a:pPr>
            <a:r>
              <a:rPr lang="en-US" sz="2000" dirty="0" smtClean="0">
                <a:solidFill>
                  <a:schemeClr val="tx1"/>
                </a:solidFill>
                <a:latin typeface="+mj-lt"/>
              </a:rPr>
              <a:t>Phase Difference Measurement Technology</a:t>
            </a:r>
          </a:p>
          <a:p>
            <a:r>
              <a:rPr lang="en-US" sz="2000" dirty="0" smtClean="0">
                <a:solidFill>
                  <a:schemeClr val="tx1"/>
                </a:solidFill>
                <a:latin typeface="+mj-lt"/>
              </a:rPr>
              <a:t>supports bands available under CMB</a:t>
            </a:r>
          </a:p>
          <a:p>
            <a:r>
              <a:rPr lang="en-US" sz="2000" dirty="0" smtClean="0">
                <a:solidFill>
                  <a:schemeClr val="tx1"/>
                </a:solidFill>
                <a:latin typeface="+mj-lt"/>
              </a:rPr>
              <a:t>provides scalable accuracy and range</a:t>
            </a:r>
          </a:p>
          <a:p>
            <a:r>
              <a:rPr lang="en-US" sz="2000" dirty="0" smtClean="0">
                <a:solidFill>
                  <a:schemeClr val="tx1"/>
                </a:solidFill>
                <a:latin typeface="+mj-lt"/>
              </a:rPr>
              <a:t>scalable power consumption to support battery operation</a:t>
            </a:r>
          </a:p>
          <a:p>
            <a:r>
              <a:rPr lang="en-US" sz="2000" dirty="0" smtClean="0">
                <a:solidFill>
                  <a:schemeClr val="tx1"/>
                </a:solidFill>
                <a:latin typeface="+mj-lt"/>
              </a:rPr>
              <a:t>Low complexity</a:t>
            </a:r>
          </a:p>
        </p:txBody>
      </p:sp>
      <p:sp>
        <p:nvSpPr>
          <p:cNvPr id="6" name="Date Placeholder 5"/>
          <p:cNvSpPr>
            <a:spLocks noGrp="1"/>
          </p:cNvSpPr>
          <p:nvPr>
            <p:ph type="dt" sz="half" idx="2"/>
          </p:nvPr>
        </p:nvSpPr>
        <p:spPr/>
        <p:txBody>
          <a:bodyPr/>
          <a:lstStyle/>
          <a:p>
            <a:r>
              <a:rPr lang="en-US" smtClean="0"/>
              <a:t>2013-03-19</a:t>
            </a:r>
            <a:endParaRPr lang="en-US" dirty="0"/>
          </a:p>
        </p:txBody>
      </p:sp>
      <p:sp>
        <p:nvSpPr>
          <p:cNvPr id="10" name="Title 9"/>
          <p:cNvSpPr>
            <a:spLocks noGrp="1"/>
          </p:cNvSpPr>
          <p:nvPr>
            <p:ph type="title"/>
          </p:nvPr>
        </p:nvSpPr>
        <p:spPr>
          <a:xfrm>
            <a:off x="467544" y="800708"/>
            <a:ext cx="8229601" cy="449942"/>
          </a:xfrm>
        </p:spPr>
        <p:txBody>
          <a:bodyPr/>
          <a:lstStyle/>
          <a:p>
            <a:r>
              <a:rPr lang="en-US" dirty="0" smtClean="0"/>
              <a:t>Why yet another method?</a:t>
            </a:r>
            <a:endParaRPr lang="en-US" dirty="0"/>
          </a:p>
        </p:txBody>
      </p:sp>
      <p:sp>
        <p:nvSpPr>
          <p:cNvPr id="7" name="Footer Placeholder 6"/>
          <p:cNvSpPr>
            <a:spLocks noGrp="1"/>
          </p:cNvSpPr>
          <p:nvPr>
            <p:ph type="ftr" sz="quarter" idx="3"/>
          </p:nvPr>
        </p:nvSpPr>
        <p:spPr/>
        <p:txBody>
          <a:bodyPr/>
          <a:lstStyle/>
          <a:p>
            <a:pPr algn="r"/>
            <a:r>
              <a:rPr lang="en-US" smtClean="0"/>
              <a:t>Integration of Ranging Capabilities with PHY supporting CMB</a:t>
            </a:r>
            <a:endParaRPr lang="en-US" dirty="0"/>
          </a:p>
        </p:txBody>
      </p:sp>
      <p:cxnSp>
        <p:nvCxnSpPr>
          <p:cNvPr id="9" name="Straight Connector 8"/>
          <p:cNvCxnSpPr/>
          <p:nvPr/>
        </p:nvCxnSpPr>
        <p:spPr bwMode="auto">
          <a:xfrm>
            <a:off x="287524" y="3933056"/>
            <a:ext cx="8532948" cy="0"/>
          </a:xfrm>
          <a:prstGeom prst="line">
            <a:avLst/>
          </a:prstGeom>
          <a:solidFill>
            <a:schemeClr val="accent1"/>
          </a:solidFill>
          <a:ln w="25400" cap="flat" cmpd="sng" algn="ctr">
            <a:solidFill>
              <a:schemeClr val="tx1"/>
            </a:solidFill>
            <a:prstDash val="solid"/>
            <a:round/>
            <a:headEnd type="none" w="sm" len="sm"/>
            <a:tailEnd type="none" w="sm" len="sm"/>
          </a:ln>
          <a:effectLst/>
        </p:spPr>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p:cNvSpPr>
            <a:spLocks noGrp="1"/>
          </p:cNvSpPr>
          <p:nvPr>
            <p:ph sz="quarter" idx="18"/>
          </p:nvPr>
        </p:nvSpPr>
        <p:spPr/>
        <p:txBody>
          <a:bodyPr/>
          <a:lstStyle/>
          <a:p>
            <a:r>
              <a:rPr lang="en-US" dirty="0" smtClean="0">
                <a:solidFill>
                  <a:schemeClr val="tx1"/>
                </a:solidFill>
                <a:latin typeface="+mj-lt"/>
              </a:rPr>
              <a:t>Transmitter transmits various carrier signals, receiver takes phase-angle snapshot values for them</a:t>
            </a:r>
          </a:p>
          <a:p>
            <a:r>
              <a:rPr lang="en-US" dirty="0" smtClean="0">
                <a:solidFill>
                  <a:schemeClr val="tx1"/>
                </a:solidFill>
                <a:latin typeface="+mj-lt"/>
              </a:rPr>
              <a:t>Since transmitter and receiver are not locked to a single, common master frequency, the receiver will always see variations in phase</a:t>
            </a:r>
          </a:p>
          <a:p>
            <a:r>
              <a:rPr lang="en-US" dirty="0" smtClean="0">
                <a:solidFill>
                  <a:schemeClr val="tx1"/>
                </a:solidFill>
                <a:latin typeface="+mj-lt"/>
              </a:rPr>
              <a:t>By transmitting on a number of adjacent frequencies, the frequency offset between transmitter and receiver can be eliminated, and as a result, the distance between both calculated from the snapshot values taken</a:t>
            </a:r>
          </a:p>
          <a:p>
            <a:r>
              <a:rPr lang="en-US" dirty="0" smtClean="0">
                <a:solidFill>
                  <a:schemeClr val="tx1"/>
                </a:solidFill>
                <a:latin typeface="+mj-lt"/>
              </a:rPr>
              <a:t>Interaction between originator and responder is needed in a tightly timed loop</a:t>
            </a:r>
          </a:p>
          <a:p>
            <a:r>
              <a:rPr lang="en-US" dirty="0" smtClean="0">
                <a:solidFill>
                  <a:schemeClr val="tx1"/>
                </a:solidFill>
                <a:latin typeface="+mj-lt"/>
              </a:rPr>
              <a:t>Requires new lean PHY</a:t>
            </a:r>
          </a:p>
          <a:p>
            <a:r>
              <a:rPr lang="en-US" dirty="0" smtClean="0">
                <a:solidFill>
                  <a:schemeClr val="tx1"/>
                </a:solidFill>
                <a:latin typeface="+mj-lt"/>
              </a:rPr>
              <a:t>See presentations</a:t>
            </a:r>
            <a:br>
              <a:rPr lang="en-US" dirty="0" smtClean="0">
                <a:solidFill>
                  <a:schemeClr val="tx1"/>
                </a:solidFill>
                <a:latin typeface="+mj-lt"/>
              </a:rPr>
            </a:br>
            <a:r>
              <a:rPr lang="en-US" dirty="0" smtClean="0">
                <a:solidFill>
                  <a:schemeClr val="tx1"/>
                </a:solidFill>
                <a:latin typeface="+mj-lt"/>
              </a:rPr>
              <a:t>“15-13-0054-02-004n Proposal of Ranging Capabilities with PHY supporting CMB”</a:t>
            </a:r>
            <a:br>
              <a:rPr lang="en-US" dirty="0" smtClean="0">
                <a:solidFill>
                  <a:schemeClr val="tx1"/>
                </a:solidFill>
                <a:latin typeface="+mj-lt"/>
              </a:rPr>
            </a:br>
            <a:r>
              <a:rPr lang="en-US" dirty="0" smtClean="0">
                <a:solidFill>
                  <a:schemeClr val="tx1"/>
                </a:solidFill>
                <a:latin typeface="+mj-lt"/>
              </a:rPr>
              <a:t>“15-12-0651-01-004n Ranging with IEEE 802.15.4 Narrow-Band PHY”</a:t>
            </a:r>
          </a:p>
          <a:p>
            <a:endParaRPr lang="en-US" dirty="0" smtClean="0"/>
          </a:p>
          <a:p>
            <a:endParaRPr lang="en-US" dirty="0"/>
          </a:p>
        </p:txBody>
      </p:sp>
      <p:sp>
        <p:nvSpPr>
          <p:cNvPr id="6" name="Date Placeholder 5"/>
          <p:cNvSpPr>
            <a:spLocks noGrp="1"/>
          </p:cNvSpPr>
          <p:nvPr>
            <p:ph type="dt" sz="half" idx="2"/>
          </p:nvPr>
        </p:nvSpPr>
        <p:spPr/>
        <p:txBody>
          <a:bodyPr/>
          <a:lstStyle/>
          <a:p>
            <a:r>
              <a:rPr lang="en-US" smtClean="0"/>
              <a:t>2013-03-19</a:t>
            </a:r>
            <a:endParaRPr lang="en-US" dirty="0"/>
          </a:p>
        </p:txBody>
      </p:sp>
      <p:sp>
        <p:nvSpPr>
          <p:cNvPr id="10" name="Title 9"/>
          <p:cNvSpPr>
            <a:spLocks noGrp="1"/>
          </p:cNvSpPr>
          <p:nvPr>
            <p:ph type="title"/>
          </p:nvPr>
        </p:nvSpPr>
        <p:spPr>
          <a:xfrm>
            <a:off x="395536" y="836712"/>
            <a:ext cx="8229601" cy="449942"/>
          </a:xfrm>
        </p:spPr>
        <p:txBody>
          <a:bodyPr/>
          <a:lstStyle/>
          <a:p>
            <a:r>
              <a:rPr lang="en-US" dirty="0" smtClean="0"/>
              <a:t>Phase Difference Measurement</a:t>
            </a:r>
            <a:endParaRPr lang="en-US" dirty="0"/>
          </a:p>
        </p:txBody>
      </p:sp>
      <p:sp>
        <p:nvSpPr>
          <p:cNvPr id="7" name="Footer Placeholder 6"/>
          <p:cNvSpPr>
            <a:spLocks noGrp="1"/>
          </p:cNvSpPr>
          <p:nvPr>
            <p:ph type="ftr" sz="quarter" idx="3"/>
          </p:nvPr>
        </p:nvSpPr>
        <p:spPr/>
        <p:txBody>
          <a:bodyPr/>
          <a:lstStyle/>
          <a:p>
            <a:pPr algn="r"/>
            <a:r>
              <a:rPr lang="en-US" smtClean="0"/>
              <a:t>Integration of Ranging Capabilities with PHY supporting CMB</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p:cNvSpPr>
            <a:spLocks noGrp="1"/>
          </p:cNvSpPr>
          <p:nvPr>
            <p:ph sz="quarter" idx="18"/>
          </p:nvPr>
        </p:nvSpPr>
        <p:spPr>
          <a:xfrm>
            <a:off x="503548" y="1340768"/>
            <a:ext cx="8265459" cy="4805082"/>
          </a:xfrm>
        </p:spPr>
        <p:txBody>
          <a:bodyPr/>
          <a:lstStyle/>
          <a:p>
            <a:pPr>
              <a:buNone/>
            </a:pPr>
            <a:r>
              <a:rPr lang="en-US" dirty="0" smtClean="0">
                <a:solidFill>
                  <a:schemeClr val="tx1"/>
                </a:solidFill>
                <a:latin typeface="+mj-lt"/>
              </a:rPr>
              <a:t>Primitives to allow for adding ranging features that are not accompanied by MCPS-DATA services </a:t>
            </a:r>
          </a:p>
          <a:p>
            <a:r>
              <a:rPr lang="en-US" dirty="0" smtClean="0">
                <a:solidFill>
                  <a:schemeClr val="tx1"/>
                </a:solidFill>
                <a:latin typeface="+mj-lt"/>
              </a:rPr>
              <a:t>MLME-</a:t>
            </a:r>
            <a:r>
              <a:rPr lang="en-US" dirty="0" err="1" smtClean="0">
                <a:solidFill>
                  <a:schemeClr val="tx1"/>
                </a:solidFill>
                <a:latin typeface="+mj-lt"/>
              </a:rPr>
              <a:t>RANGING.request</a:t>
            </a:r>
            <a:r>
              <a:rPr lang="en-US" dirty="0" smtClean="0">
                <a:solidFill>
                  <a:schemeClr val="tx1"/>
                </a:solidFill>
                <a:latin typeface="+mj-lt"/>
              </a:rPr>
              <a:t>: Requests a ranging measurement between to nodes </a:t>
            </a:r>
          </a:p>
          <a:p>
            <a:pPr>
              <a:buNone/>
            </a:pPr>
            <a:r>
              <a:rPr lang="en-US" dirty="0" smtClean="0">
                <a:solidFill>
                  <a:schemeClr val="tx1"/>
                </a:solidFill>
                <a:latin typeface="+mj-lt"/>
              </a:rPr>
              <a:t>	Parameters:</a:t>
            </a:r>
          </a:p>
          <a:p>
            <a:pPr lvl="1"/>
            <a:r>
              <a:rPr lang="en-US" sz="1800" dirty="0" err="1" smtClean="0">
                <a:solidFill>
                  <a:schemeClr val="tx1"/>
                </a:solidFill>
                <a:latin typeface="+mj-lt"/>
              </a:rPr>
              <a:t>OrigAddrMode</a:t>
            </a:r>
            <a:r>
              <a:rPr lang="en-US" sz="1800" dirty="0" smtClean="0">
                <a:solidFill>
                  <a:schemeClr val="tx1"/>
                </a:solidFill>
                <a:latin typeface="+mj-lt"/>
              </a:rPr>
              <a:t>	Addressing mode of  the ranging originator (*)</a:t>
            </a:r>
            <a:endParaRPr lang="en-US" sz="1800" dirty="0" smtClean="0">
              <a:solidFill>
                <a:srgbClr val="FF0000"/>
              </a:solidFill>
              <a:latin typeface="+mj-lt"/>
            </a:endParaRPr>
          </a:p>
          <a:p>
            <a:pPr lvl="1"/>
            <a:r>
              <a:rPr lang="en-US" sz="1800" dirty="0" err="1" smtClean="0">
                <a:solidFill>
                  <a:schemeClr val="tx1"/>
                </a:solidFill>
                <a:latin typeface="+mj-lt"/>
              </a:rPr>
              <a:t>OrigPANId</a:t>
            </a:r>
            <a:r>
              <a:rPr lang="en-US" sz="1800" dirty="0" smtClean="0">
                <a:solidFill>
                  <a:schemeClr val="tx1"/>
                </a:solidFill>
                <a:latin typeface="+mj-lt"/>
              </a:rPr>
              <a:t>		PAN Identifier of  the ranging originator</a:t>
            </a:r>
          </a:p>
          <a:p>
            <a:pPr lvl="1"/>
            <a:r>
              <a:rPr lang="en-US" sz="1800" dirty="0" err="1" smtClean="0">
                <a:solidFill>
                  <a:srgbClr val="000000"/>
                </a:solidFill>
                <a:latin typeface="+mj-lt"/>
              </a:rPr>
              <a:t>OrigAddr</a:t>
            </a:r>
            <a:r>
              <a:rPr lang="en-US" sz="1800" dirty="0" smtClean="0">
                <a:solidFill>
                  <a:srgbClr val="000000"/>
                </a:solidFill>
                <a:latin typeface="+mj-lt"/>
              </a:rPr>
              <a:t>		Individual device address of  the ranging originator</a:t>
            </a:r>
          </a:p>
          <a:p>
            <a:pPr lvl="1"/>
            <a:r>
              <a:rPr lang="en-US" sz="1800" dirty="0" err="1" smtClean="0">
                <a:solidFill>
                  <a:schemeClr val="tx1"/>
                </a:solidFill>
                <a:latin typeface="+mj-lt"/>
              </a:rPr>
              <a:t>RespAddrMode</a:t>
            </a:r>
            <a:r>
              <a:rPr lang="en-US" sz="1800" dirty="0" smtClean="0">
                <a:solidFill>
                  <a:schemeClr val="tx1"/>
                </a:solidFill>
                <a:latin typeface="+mj-lt"/>
              </a:rPr>
              <a:t>	Addressing mode of  the ranging responder (*)</a:t>
            </a:r>
          </a:p>
          <a:p>
            <a:pPr lvl="1"/>
            <a:r>
              <a:rPr lang="en-US" sz="1800" dirty="0" err="1" smtClean="0">
                <a:solidFill>
                  <a:schemeClr val="tx1"/>
                </a:solidFill>
                <a:latin typeface="+mj-lt"/>
              </a:rPr>
              <a:t>RespPANId</a:t>
            </a:r>
            <a:r>
              <a:rPr lang="en-US" sz="1800" dirty="0" smtClean="0">
                <a:solidFill>
                  <a:schemeClr val="tx1"/>
                </a:solidFill>
                <a:latin typeface="+mj-lt"/>
              </a:rPr>
              <a:t>		PAN Identifier of  the ranging responder</a:t>
            </a:r>
          </a:p>
          <a:p>
            <a:pPr lvl="1"/>
            <a:r>
              <a:rPr lang="en-US" sz="1800" dirty="0" err="1" smtClean="0">
                <a:solidFill>
                  <a:schemeClr val="tx1"/>
                </a:solidFill>
                <a:latin typeface="+mj-lt"/>
              </a:rPr>
              <a:t>RespAddr</a:t>
            </a:r>
            <a:r>
              <a:rPr lang="en-US" sz="1800" dirty="0" smtClean="0">
                <a:solidFill>
                  <a:schemeClr val="tx1"/>
                </a:solidFill>
                <a:latin typeface="+mj-lt"/>
              </a:rPr>
              <a:t>		</a:t>
            </a:r>
            <a:r>
              <a:rPr lang="en-US" sz="1800" dirty="0" smtClean="0">
                <a:solidFill>
                  <a:srgbClr val="000000"/>
                </a:solidFill>
                <a:latin typeface="+mj-lt"/>
              </a:rPr>
              <a:t>Individual device address of  the ranging </a:t>
            </a:r>
            <a:r>
              <a:rPr lang="en-US" sz="1800" dirty="0" smtClean="0">
                <a:solidFill>
                  <a:schemeClr val="tx1"/>
                </a:solidFill>
                <a:latin typeface="+mj-lt"/>
              </a:rPr>
              <a:t>responder</a:t>
            </a:r>
          </a:p>
          <a:p>
            <a:pPr lvl="1"/>
            <a:r>
              <a:rPr lang="en-US" sz="1800" dirty="0" err="1" smtClean="0">
                <a:solidFill>
                  <a:schemeClr val="tx1"/>
                </a:solidFill>
                <a:latin typeface="+mj-lt"/>
              </a:rPr>
              <a:t>RangingMode</a:t>
            </a:r>
            <a:r>
              <a:rPr lang="en-US" sz="1800" dirty="0" smtClean="0">
                <a:solidFill>
                  <a:schemeClr val="tx1"/>
                </a:solidFill>
                <a:latin typeface="+mj-lt"/>
              </a:rPr>
              <a:t>	Enumeration, such as PM_RANGING, indicating the </a:t>
            </a:r>
            <a:br>
              <a:rPr lang="en-US" sz="1800" dirty="0" smtClean="0">
                <a:solidFill>
                  <a:schemeClr val="tx1"/>
                </a:solidFill>
                <a:latin typeface="+mj-lt"/>
              </a:rPr>
            </a:br>
            <a:r>
              <a:rPr lang="en-US" sz="1800" dirty="0" smtClean="0">
                <a:solidFill>
                  <a:schemeClr val="tx1"/>
                </a:solidFill>
                <a:latin typeface="+mj-lt"/>
              </a:rPr>
              <a:t>			actually used ranging algorithm (*) </a:t>
            </a:r>
            <a:br>
              <a:rPr lang="en-US" sz="1800" dirty="0" smtClean="0">
                <a:solidFill>
                  <a:schemeClr val="tx1"/>
                </a:solidFill>
                <a:latin typeface="+mj-lt"/>
              </a:rPr>
            </a:br>
            <a:endParaRPr lang="en-US" sz="1800" dirty="0" smtClean="0">
              <a:solidFill>
                <a:schemeClr val="tx1"/>
              </a:solidFill>
              <a:latin typeface="+mj-lt"/>
            </a:endParaRPr>
          </a:p>
          <a:p>
            <a:pPr>
              <a:buNone/>
            </a:pPr>
            <a:r>
              <a:rPr lang="en-US" dirty="0" smtClean="0">
                <a:solidFill>
                  <a:schemeClr val="tx1"/>
                </a:solidFill>
                <a:latin typeface="+mj-lt"/>
              </a:rPr>
              <a:t>	 (*) See next slide</a:t>
            </a:r>
            <a:endParaRPr lang="en-US" sz="1600" dirty="0" smtClean="0">
              <a:solidFill>
                <a:srgbClr val="FF0000"/>
              </a:solidFill>
              <a:latin typeface="+mj-lt"/>
            </a:endParaRPr>
          </a:p>
        </p:txBody>
      </p:sp>
      <p:sp>
        <p:nvSpPr>
          <p:cNvPr id="6" name="Date Placeholder 5"/>
          <p:cNvSpPr>
            <a:spLocks noGrp="1"/>
          </p:cNvSpPr>
          <p:nvPr>
            <p:ph type="dt" sz="half" idx="2"/>
          </p:nvPr>
        </p:nvSpPr>
        <p:spPr/>
        <p:txBody>
          <a:bodyPr/>
          <a:lstStyle/>
          <a:p>
            <a:r>
              <a:rPr lang="en-US" smtClean="0"/>
              <a:t>2013-03-19</a:t>
            </a:r>
            <a:endParaRPr lang="en-US" dirty="0"/>
          </a:p>
        </p:txBody>
      </p:sp>
      <p:sp>
        <p:nvSpPr>
          <p:cNvPr id="10" name="Title 9"/>
          <p:cNvSpPr>
            <a:spLocks noGrp="1"/>
          </p:cNvSpPr>
          <p:nvPr>
            <p:ph type="title"/>
          </p:nvPr>
        </p:nvSpPr>
        <p:spPr>
          <a:xfrm>
            <a:off x="503548" y="944724"/>
            <a:ext cx="8229601" cy="449942"/>
          </a:xfrm>
        </p:spPr>
        <p:txBody>
          <a:bodyPr/>
          <a:lstStyle/>
          <a:p>
            <a:r>
              <a:rPr lang="en-US" dirty="0" smtClean="0"/>
              <a:t>Phase Difference Measurement</a:t>
            </a:r>
            <a:endParaRPr lang="en-US" dirty="0"/>
          </a:p>
        </p:txBody>
      </p:sp>
      <p:sp>
        <p:nvSpPr>
          <p:cNvPr id="7" name="Footer Placeholder 6"/>
          <p:cNvSpPr>
            <a:spLocks noGrp="1"/>
          </p:cNvSpPr>
          <p:nvPr>
            <p:ph type="ftr" sz="quarter" idx="3"/>
          </p:nvPr>
        </p:nvSpPr>
        <p:spPr/>
        <p:txBody>
          <a:bodyPr/>
          <a:lstStyle/>
          <a:p>
            <a:pPr algn="r"/>
            <a:r>
              <a:rPr lang="en-US" smtClean="0"/>
              <a:t>Integration of Ranging Capabilities with PHY supporting CMB</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p:cNvSpPr>
            <a:spLocks noGrp="1"/>
          </p:cNvSpPr>
          <p:nvPr>
            <p:ph sz="quarter" idx="18"/>
          </p:nvPr>
        </p:nvSpPr>
        <p:spPr>
          <a:xfrm>
            <a:off x="503548" y="1340768"/>
            <a:ext cx="8265459" cy="4805082"/>
          </a:xfrm>
        </p:spPr>
        <p:txBody>
          <a:bodyPr/>
          <a:lstStyle/>
          <a:p>
            <a:pPr>
              <a:buNone/>
            </a:pPr>
            <a:r>
              <a:rPr lang="en-US" dirty="0" smtClean="0">
                <a:solidFill>
                  <a:schemeClr val="tx1"/>
                </a:solidFill>
                <a:latin typeface="+mj-lt"/>
              </a:rPr>
              <a:t>Notes on MLME-</a:t>
            </a:r>
            <a:r>
              <a:rPr lang="en-US" dirty="0" err="1" smtClean="0">
                <a:solidFill>
                  <a:schemeClr val="tx1"/>
                </a:solidFill>
                <a:latin typeface="+mj-lt"/>
              </a:rPr>
              <a:t>RANGING.request</a:t>
            </a:r>
            <a:endParaRPr lang="en-US" dirty="0" smtClean="0">
              <a:solidFill>
                <a:schemeClr val="tx1"/>
              </a:solidFill>
              <a:latin typeface="+mj-lt"/>
            </a:endParaRPr>
          </a:p>
          <a:p>
            <a:r>
              <a:rPr lang="en-US" dirty="0" err="1" smtClean="0">
                <a:solidFill>
                  <a:schemeClr val="tx1"/>
                </a:solidFill>
                <a:latin typeface="+mj-lt"/>
              </a:rPr>
              <a:t>OrigAddrMode</a:t>
            </a:r>
            <a:r>
              <a:rPr lang="en-US" dirty="0" smtClean="0">
                <a:solidFill>
                  <a:schemeClr val="tx1"/>
                </a:solidFill>
                <a:latin typeface="+mj-lt"/>
              </a:rPr>
              <a:t> &amp; </a:t>
            </a:r>
            <a:r>
              <a:rPr lang="en-US" dirty="0" err="1" smtClean="0">
                <a:solidFill>
                  <a:schemeClr val="tx1"/>
                </a:solidFill>
                <a:latin typeface="+mj-lt"/>
              </a:rPr>
              <a:t>RespAddrMode</a:t>
            </a:r>
            <a:r>
              <a:rPr lang="en-US" dirty="0" smtClean="0">
                <a:solidFill>
                  <a:schemeClr val="tx1"/>
                </a:solidFill>
                <a:latin typeface="+mj-lt"/>
              </a:rPr>
              <a:t>:</a:t>
            </a:r>
          </a:p>
          <a:p>
            <a:pPr lvl="1"/>
            <a:r>
              <a:rPr lang="en-US" sz="1800" dirty="0" smtClean="0">
                <a:solidFill>
                  <a:schemeClr val="tx1"/>
                </a:solidFill>
                <a:latin typeface="+mj-lt"/>
              </a:rPr>
              <a:t>NO_ADDRESS: </a:t>
            </a:r>
          </a:p>
          <a:p>
            <a:pPr lvl="2"/>
            <a:r>
              <a:rPr lang="en-US" sz="1800" dirty="0" smtClean="0">
                <a:solidFill>
                  <a:schemeClr val="tx1"/>
                </a:solidFill>
                <a:latin typeface="+mj-lt"/>
              </a:rPr>
              <a:t>The current node is the ranging originator of the ranging measurement</a:t>
            </a:r>
          </a:p>
          <a:p>
            <a:pPr lvl="2"/>
            <a:r>
              <a:rPr lang="en-US" sz="1800" dirty="0" smtClean="0">
                <a:solidFill>
                  <a:schemeClr val="tx1"/>
                </a:solidFill>
                <a:latin typeface="+mj-lt"/>
              </a:rPr>
              <a:t>The current node requests a ranging measurement with the responder using the responder address information as destination address for any outgoing frame</a:t>
            </a:r>
          </a:p>
          <a:p>
            <a:pPr lvl="1"/>
            <a:r>
              <a:rPr lang="en-US" sz="1800" dirty="0" smtClean="0">
                <a:solidFill>
                  <a:schemeClr val="tx1"/>
                </a:solidFill>
                <a:latin typeface="+mj-lt"/>
              </a:rPr>
              <a:t>SHORT_ADDRESS, EXTENDED_ADDRESS: </a:t>
            </a:r>
          </a:p>
          <a:p>
            <a:pPr lvl="2"/>
            <a:r>
              <a:rPr lang="en-US" sz="1800" dirty="0" smtClean="0">
                <a:solidFill>
                  <a:schemeClr val="tx1"/>
                </a:solidFill>
                <a:latin typeface="+mj-lt"/>
              </a:rPr>
              <a:t>The current is not the originator of the ranging measurement</a:t>
            </a:r>
          </a:p>
          <a:p>
            <a:pPr lvl="2"/>
            <a:r>
              <a:rPr lang="en-US" sz="1800" dirty="0" smtClean="0">
                <a:solidFill>
                  <a:schemeClr val="tx1"/>
                </a:solidFill>
                <a:latin typeface="+mj-lt"/>
              </a:rPr>
              <a:t>The ranging request is forwarded to the intended ranging originator using the originator  address information as destination address for any outgoing frame</a:t>
            </a:r>
          </a:p>
          <a:p>
            <a:pPr lvl="2"/>
            <a:r>
              <a:rPr lang="en-US" sz="1800" dirty="0" smtClean="0">
                <a:solidFill>
                  <a:schemeClr val="tx1"/>
                </a:solidFill>
                <a:latin typeface="+mj-lt"/>
              </a:rPr>
              <a:t>The responder address information is contained within the frame payload</a:t>
            </a:r>
          </a:p>
          <a:p>
            <a:r>
              <a:rPr lang="en-US" dirty="0" err="1" smtClean="0">
                <a:solidFill>
                  <a:schemeClr val="tx1"/>
                </a:solidFill>
                <a:latin typeface="+mj-lt"/>
              </a:rPr>
              <a:t>RangingMode</a:t>
            </a:r>
            <a:r>
              <a:rPr lang="en-US" dirty="0" smtClean="0">
                <a:solidFill>
                  <a:schemeClr val="tx1"/>
                </a:solidFill>
                <a:latin typeface="+mj-lt"/>
              </a:rPr>
              <a:t>:</a:t>
            </a:r>
          </a:p>
          <a:p>
            <a:pPr lvl="1"/>
            <a:r>
              <a:rPr lang="en-US" sz="1800" dirty="0" smtClean="0">
                <a:solidFill>
                  <a:schemeClr val="tx1"/>
                </a:solidFill>
                <a:latin typeface="+mj-lt"/>
              </a:rPr>
              <a:t>PM_RANGING: Phase Difference Measurement</a:t>
            </a:r>
          </a:p>
          <a:p>
            <a:pPr lvl="1"/>
            <a:r>
              <a:rPr lang="en-US" sz="1800" dirty="0" smtClean="0">
                <a:solidFill>
                  <a:schemeClr val="tx1"/>
                </a:solidFill>
                <a:latin typeface="+mj-lt"/>
              </a:rPr>
              <a:t>Further Ranging methods and/or modes could be added later</a:t>
            </a:r>
            <a:endParaRPr lang="en-US" sz="1800" dirty="0" smtClean="0">
              <a:solidFill>
                <a:srgbClr val="FF0000"/>
              </a:solidFill>
              <a:latin typeface="+mj-lt"/>
            </a:endParaRPr>
          </a:p>
        </p:txBody>
      </p:sp>
      <p:sp>
        <p:nvSpPr>
          <p:cNvPr id="6" name="Date Placeholder 5"/>
          <p:cNvSpPr>
            <a:spLocks noGrp="1"/>
          </p:cNvSpPr>
          <p:nvPr>
            <p:ph type="dt" sz="half" idx="2"/>
          </p:nvPr>
        </p:nvSpPr>
        <p:spPr/>
        <p:txBody>
          <a:bodyPr/>
          <a:lstStyle/>
          <a:p>
            <a:r>
              <a:rPr lang="en-US" smtClean="0"/>
              <a:t>2013-03-19</a:t>
            </a:r>
            <a:endParaRPr lang="en-US" dirty="0"/>
          </a:p>
        </p:txBody>
      </p:sp>
      <p:sp>
        <p:nvSpPr>
          <p:cNvPr id="10" name="Title 9"/>
          <p:cNvSpPr>
            <a:spLocks noGrp="1"/>
          </p:cNvSpPr>
          <p:nvPr>
            <p:ph type="title"/>
          </p:nvPr>
        </p:nvSpPr>
        <p:spPr>
          <a:xfrm>
            <a:off x="503548" y="944724"/>
            <a:ext cx="8229601" cy="449942"/>
          </a:xfrm>
        </p:spPr>
        <p:txBody>
          <a:bodyPr/>
          <a:lstStyle/>
          <a:p>
            <a:r>
              <a:rPr lang="en-US" dirty="0" smtClean="0"/>
              <a:t>Phase Difference Measurement</a:t>
            </a:r>
            <a:endParaRPr lang="en-US" dirty="0"/>
          </a:p>
        </p:txBody>
      </p:sp>
      <p:sp>
        <p:nvSpPr>
          <p:cNvPr id="7" name="Footer Placeholder 6"/>
          <p:cNvSpPr>
            <a:spLocks noGrp="1"/>
          </p:cNvSpPr>
          <p:nvPr>
            <p:ph type="ftr" sz="quarter" idx="3"/>
          </p:nvPr>
        </p:nvSpPr>
        <p:spPr/>
        <p:txBody>
          <a:bodyPr/>
          <a:lstStyle/>
          <a:p>
            <a:pPr algn="r"/>
            <a:r>
              <a:rPr lang="en-US" smtClean="0"/>
              <a:t>Integration of Ranging Capabilities with PHY supporting CMB</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p:cNvSpPr>
            <a:spLocks noGrp="1"/>
          </p:cNvSpPr>
          <p:nvPr>
            <p:ph sz="quarter" idx="18"/>
          </p:nvPr>
        </p:nvSpPr>
        <p:spPr>
          <a:xfrm>
            <a:off x="503548" y="1340768"/>
            <a:ext cx="8265459" cy="4805082"/>
          </a:xfrm>
        </p:spPr>
        <p:txBody>
          <a:bodyPr/>
          <a:lstStyle/>
          <a:p>
            <a:pPr>
              <a:buNone/>
            </a:pPr>
            <a:r>
              <a:rPr lang="en-US" dirty="0" smtClean="0">
                <a:solidFill>
                  <a:schemeClr val="tx1"/>
                </a:solidFill>
                <a:latin typeface="+mj-lt"/>
              </a:rPr>
              <a:t>Primitives to allow for adding ranging features that are not accompanied by MCPS-DATA services (cont.)</a:t>
            </a:r>
          </a:p>
          <a:p>
            <a:r>
              <a:rPr lang="en-US" dirty="0" smtClean="0">
                <a:solidFill>
                  <a:schemeClr val="tx1"/>
                </a:solidFill>
                <a:latin typeface="+mj-lt"/>
              </a:rPr>
              <a:t>MLME-</a:t>
            </a:r>
            <a:r>
              <a:rPr lang="en-US" dirty="0" err="1" smtClean="0">
                <a:solidFill>
                  <a:schemeClr val="tx1"/>
                </a:solidFill>
                <a:latin typeface="+mj-lt"/>
              </a:rPr>
              <a:t>RANGING.confirm</a:t>
            </a:r>
            <a:r>
              <a:rPr lang="en-US" dirty="0" smtClean="0">
                <a:solidFill>
                  <a:schemeClr val="tx1"/>
                </a:solidFill>
                <a:latin typeface="+mj-lt"/>
              </a:rPr>
              <a:t>: Reports the result of a ranging request</a:t>
            </a:r>
          </a:p>
          <a:p>
            <a:pPr>
              <a:buNone/>
            </a:pPr>
            <a:r>
              <a:rPr lang="en-US" dirty="0" smtClean="0">
                <a:solidFill>
                  <a:schemeClr val="tx1"/>
                </a:solidFill>
                <a:latin typeface="+mj-lt"/>
              </a:rPr>
              <a:t>	Parameters:</a:t>
            </a:r>
          </a:p>
          <a:p>
            <a:pPr lvl="1"/>
            <a:r>
              <a:rPr lang="en-US" sz="1800" dirty="0" smtClean="0">
                <a:solidFill>
                  <a:schemeClr val="tx1"/>
                </a:solidFill>
                <a:latin typeface="+mj-lt"/>
              </a:rPr>
              <a:t>Status		Enumeration indicating the status of the previous request  			to  perform a ranging measurement, such as </a:t>
            </a:r>
            <a:br>
              <a:rPr lang="en-US" sz="1800" dirty="0" smtClean="0">
                <a:solidFill>
                  <a:schemeClr val="tx1"/>
                </a:solidFill>
                <a:latin typeface="+mj-lt"/>
              </a:rPr>
            </a:br>
            <a:r>
              <a:rPr lang="en-US" sz="1800" dirty="0" smtClean="0">
                <a:solidFill>
                  <a:schemeClr val="tx1"/>
                </a:solidFill>
                <a:latin typeface="+mj-lt"/>
              </a:rPr>
              <a:t>			SUCCESS,</a:t>
            </a:r>
            <a:br>
              <a:rPr lang="en-US" sz="1800" dirty="0" smtClean="0">
                <a:solidFill>
                  <a:schemeClr val="tx1"/>
                </a:solidFill>
                <a:latin typeface="+mj-lt"/>
              </a:rPr>
            </a:br>
            <a:r>
              <a:rPr lang="en-US" sz="1800" dirty="0" smtClean="0">
                <a:solidFill>
                  <a:schemeClr val="tx1"/>
                </a:solidFill>
                <a:latin typeface="+mj-lt"/>
              </a:rPr>
              <a:t>			RANGING_REJECTED, </a:t>
            </a:r>
            <a:br>
              <a:rPr lang="en-US" sz="1800" dirty="0" smtClean="0">
                <a:solidFill>
                  <a:schemeClr val="tx1"/>
                </a:solidFill>
                <a:latin typeface="+mj-lt"/>
              </a:rPr>
            </a:br>
            <a:r>
              <a:rPr lang="en-US" sz="1800" dirty="0" smtClean="0">
                <a:solidFill>
                  <a:schemeClr val="tx1"/>
                </a:solidFill>
                <a:latin typeface="+mj-lt"/>
              </a:rPr>
              <a:t>			INVALID_PARAMETER, </a:t>
            </a:r>
            <a:br>
              <a:rPr lang="en-US" sz="1800" dirty="0" smtClean="0">
                <a:solidFill>
                  <a:schemeClr val="tx1"/>
                </a:solidFill>
                <a:latin typeface="+mj-lt"/>
              </a:rPr>
            </a:br>
            <a:r>
              <a:rPr lang="en-US" sz="1800" dirty="0" smtClean="0">
                <a:solidFill>
                  <a:schemeClr val="tx1"/>
                </a:solidFill>
                <a:latin typeface="+mj-lt"/>
              </a:rPr>
              <a:t>			CHANNEL_ACCESS_FAILURE, </a:t>
            </a:r>
            <a:br>
              <a:rPr lang="en-US" sz="1800" dirty="0" smtClean="0">
                <a:solidFill>
                  <a:schemeClr val="tx1"/>
                </a:solidFill>
                <a:latin typeface="+mj-lt"/>
              </a:rPr>
            </a:br>
            <a:r>
              <a:rPr lang="en-US" sz="1800" dirty="0" smtClean="0">
                <a:solidFill>
                  <a:schemeClr val="tx1"/>
                </a:solidFill>
                <a:latin typeface="+mj-lt"/>
              </a:rPr>
              <a:t>			etc.</a:t>
            </a:r>
          </a:p>
          <a:p>
            <a:pPr lvl="1"/>
            <a:r>
              <a:rPr lang="en-US" sz="1800" dirty="0" smtClean="0">
                <a:solidFill>
                  <a:schemeClr val="tx1"/>
                </a:solidFill>
                <a:latin typeface="+mj-lt"/>
              </a:rPr>
              <a:t>Distance		Measured distance between originator and responder</a:t>
            </a:r>
            <a:br>
              <a:rPr lang="en-US" sz="1800" dirty="0" smtClean="0">
                <a:solidFill>
                  <a:schemeClr val="tx1"/>
                </a:solidFill>
                <a:latin typeface="+mj-lt"/>
              </a:rPr>
            </a:br>
            <a:r>
              <a:rPr lang="en-US" sz="1800" dirty="0" smtClean="0">
                <a:solidFill>
                  <a:schemeClr val="tx1"/>
                </a:solidFill>
                <a:latin typeface="+mj-lt"/>
              </a:rPr>
              <a:t>			unsigned integer</a:t>
            </a:r>
            <a:br>
              <a:rPr lang="en-US" sz="1800" dirty="0" smtClean="0">
                <a:solidFill>
                  <a:schemeClr val="tx1"/>
                </a:solidFill>
                <a:latin typeface="+mj-lt"/>
              </a:rPr>
            </a:br>
            <a:r>
              <a:rPr lang="en-US" sz="1800" dirty="0" smtClean="0">
                <a:solidFill>
                  <a:schemeClr val="tx1"/>
                </a:solidFill>
                <a:latin typeface="+mj-lt"/>
              </a:rPr>
              <a:t>			unit: mm</a:t>
            </a:r>
          </a:p>
          <a:p>
            <a:pPr lvl="1"/>
            <a:r>
              <a:rPr lang="en-US" sz="1800" dirty="0" smtClean="0">
                <a:solidFill>
                  <a:schemeClr val="tx1"/>
                </a:solidFill>
                <a:latin typeface="+mj-lt"/>
              </a:rPr>
              <a:t>Distance Quality	unsigned integer indicating the confidence level of the </a:t>
            </a:r>
            <a:br>
              <a:rPr lang="en-US" sz="1800" dirty="0" smtClean="0">
                <a:solidFill>
                  <a:schemeClr val="tx1"/>
                </a:solidFill>
                <a:latin typeface="+mj-lt"/>
              </a:rPr>
            </a:br>
            <a:r>
              <a:rPr lang="en-US" sz="1800" dirty="0" smtClean="0">
                <a:solidFill>
                  <a:schemeClr val="tx1"/>
                </a:solidFill>
                <a:latin typeface="+mj-lt"/>
              </a:rPr>
              <a:t>			ranging measurement in %</a:t>
            </a:r>
          </a:p>
        </p:txBody>
      </p:sp>
      <p:sp>
        <p:nvSpPr>
          <p:cNvPr id="6" name="Date Placeholder 5"/>
          <p:cNvSpPr>
            <a:spLocks noGrp="1"/>
          </p:cNvSpPr>
          <p:nvPr>
            <p:ph type="dt" sz="half" idx="2"/>
          </p:nvPr>
        </p:nvSpPr>
        <p:spPr/>
        <p:txBody>
          <a:bodyPr/>
          <a:lstStyle/>
          <a:p>
            <a:r>
              <a:rPr lang="en-US" smtClean="0"/>
              <a:t>2013-03-19</a:t>
            </a:r>
            <a:endParaRPr lang="en-US" dirty="0"/>
          </a:p>
        </p:txBody>
      </p:sp>
      <p:sp>
        <p:nvSpPr>
          <p:cNvPr id="10" name="Title 9"/>
          <p:cNvSpPr>
            <a:spLocks noGrp="1"/>
          </p:cNvSpPr>
          <p:nvPr>
            <p:ph type="title"/>
          </p:nvPr>
        </p:nvSpPr>
        <p:spPr>
          <a:xfrm>
            <a:off x="503548" y="944724"/>
            <a:ext cx="8229601" cy="449942"/>
          </a:xfrm>
        </p:spPr>
        <p:txBody>
          <a:bodyPr/>
          <a:lstStyle/>
          <a:p>
            <a:r>
              <a:rPr lang="en-US" dirty="0" smtClean="0"/>
              <a:t>Phase Difference Measurement</a:t>
            </a:r>
            <a:endParaRPr lang="en-US" dirty="0"/>
          </a:p>
        </p:txBody>
      </p:sp>
      <p:sp>
        <p:nvSpPr>
          <p:cNvPr id="7" name="Footer Placeholder 6"/>
          <p:cNvSpPr>
            <a:spLocks noGrp="1"/>
          </p:cNvSpPr>
          <p:nvPr>
            <p:ph type="ftr" sz="quarter" idx="3"/>
          </p:nvPr>
        </p:nvSpPr>
        <p:spPr/>
        <p:txBody>
          <a:bodyPr/>
          <a:lstStyle/>
          <a:p>
            <a:pPr algn="r"/>
            <a:r>
              <a:rPr lang="en-US" smtClean="0"/>
              <a:t>Integration of Ranging Capabilities with PHY supporting CMB</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15-12-0539-00-004n-summary-of-applications-for-tg-4n</Template>
  <TotalTime>75</TotalTime>
  <Words>797</Words>
  <Application>Microsoft Office PowerPoint</Application>
  <PresentationFormat>On-screen Show (4:3)</PresentationFormat>
  <Paragraphs>176</Paragraphs>
  <Slides>16</Slides>
  <Notes>2</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​​テーマ</vt:lpstr>
      <vt:lpstr>Slide 1</vt:lpstr>
      <vt:lpstr>Slide 2</vt:lpstr>
      <vt:lpstr>Motivation</vt:lpstr>
      <vt:lpstr>Status - Existing Methods</vt:lpstr>
      <vt:lpstr>Why yet another method?</vt:lpstr>
      <vt:lpstr>Phase Difference Measurement</vt:lpstr>
      <vt:lpstr>Phase Difference Measurement</vt:lpstr>
      <vt:lpstr>Phase Difference Measurement</vt:lpstr>
      <vt:lpstr>Phase Difference Measurement</vt:lpstr>
      <vt:lpstr>Phase Difference Measurement</vt:lpstr>
      <vt:lpstr>Phase Difference Measurement  Loops</vt:lpstr>
      <vt:lpstr>Phase Difference Measurement</vt:lpstr>
      <vt:lpstr>Phase Difference Measurement</vt:lpstr>
      <vt:lpstr>Phase Difference Measurement</vt:lpstr>
      <vt:lpstr>Phase Difference Measurement Time</vt:lpstr>
      <vt:lpstr>Summary</vt:lpstr>
    </vt:vector>
  </TitlesOfParts>
  <Company>パナソニック株式会社</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Kenichi Mori</dc:creator>
  <cp:lastModifiedBy>Atmel User</cp:lastModifiedBy>
  <cp:revision>241</cp:revision>
  <dcterms:created xsi:type="dcterms:W3CDTF">2012-11-04T11:02:43Z</dcterms:created>
  <dcterms:modified xsi:type="dcterms:W3CDTF">2013-03-19T17:37:22Z</dcterms:modified>
</cp:coreProperties>
</file>