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64" r:id="rId3"/>
    <p:sldId id="265" r:id="rId4"/>
    <p:sldId id="288" r:id="rId5"/>
    <p:sldId id="293" r:id="rId6"/>
    <p:sldId id="292" r:id="rId7"/>
    <p:sldId id="290" r:id="rId8"/>
    <p:sldId id="291"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704" y="-5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3</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3</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a:t>
            </a:r>
            <a:r>
              <a:rPr lang="en-US" b="1" dirty="0" smtClean="0"/>
              <a:t>0179-</a:t>
            </a:r>
            <a:r>
              <a:rPr lang="en-US" b="1" dirty="0" smtClean="0"/>
              <a:t>00-</a:t>
            </a:r>
            <a:r>
              <a:rPr lang="en-US" b="1" dirty="0"/>
              <a:t>004k</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Clos</a:t>
            </a:r>
            <a:r>
              <a:rPr lang="en-US" sz="1600" dirty="0" smtClean="0">
                <a:solidFill>
                  <a:srgbClr val="FF0000"/>
                </a:solidFill>
                <a:latin typeface="Times New Roman" pitchFamily="18" charset="0"/>
                <a:ea typeface="ＭＳ Ｐゴシック" pitchFamily="-65" charset="-128"/>
                <a:cs typeface="+mn-cs"/>
              </a:rPr>
              <a:t>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18 March2013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a:t>
            </a:r>
            <a:r>
              <a:rPr lang="en-US" sz="1600" dirty="0" smtClean="0">
                <a:latin typeface="Times New Roman" pitchFamily="18" charset="0"/>
                <a:ea typeface="ＭＳ Ｐゴシック" pitchFamily="-65" charset="-128"/>
                <a:cs typeface="+mn-cs"/>
              </a:rPr>
              <a:t>Clos</a:t>
            </a:r>
            <a:r>
              <a:rPr lang="en-US" sz="1600" dirty="0" smtClean="0">
                <a:latin typeface="Times New Roman" pitchFamily="18" charset="0"/>
                <a:ea typeface="ＭＳ Ｐゴシック" pitchFamily="-65" charset="-128"/>
                <a:cs typeface="+mn-cs"/>
              </a:rPr>
              <a:t>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March 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March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15-13-0115-00)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763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800" b="1" dirty="0" smtClean="0"/>
              <a:t>Review </a:t>
            </a:r>
            <a:r>
              <a:rPr lang="en-US" sz="2800" b="1" dirty="0"/>
              <a:t>voting and comments from </a:t>
            </a:r>
            <a:r>
              <a:rPr lang="en-US" sz="2800" b="1" dirty="0" smtClean="0"/>
              <a:t>Sponsor Ballot Recirculation</a:t>
            </a:r>
          </a:p>
          <a:p>
            <a:pPr marL="457200" indent="-457200" eaLnBrk="0" fontAlgn="b" hangingPunct="0">
              <a:buClr>
                <a:srgbClr val="FF0000"/>
              </a:buClr>
              <a:buFont typeface="Wingdings" charset="2"/>
              <a:buChar char="ü"/>
            </a:pPr>
            <a:r>
              <a:rPr lang="en-US" sz="2800" b="1" dirty="0" smtClean="0"/>
              <a:t>Review existing resolutions</a:t>
            </a:r>
            <a:endParaRPr lang="en-US" sz="2800" dirty="0" smtClean="0"/>
          </a:p>
          <a:p>
            <a:pPr marL="457200" indent="-457200" eaLnBrk="0" fontAlgn="b" hangingPunct="0">
              <a:buClr>
                <a:srgbClr val="FF0000"/>
              </a:buClr>
              <a:buFont typeface="Wingdings" charset="2"/>
              <a:buChar char="ü"/>
            </a:pPr>
            <a:r>
              <a:rPr lang="en-US" sz="2800" b="1" dirty="0" smtClean="0"/>
              <a:t>Start </a:t>
            </a:r>
            <a:r>
              <a:rPr lang="en-US" sz="2800" b="1" dirty="0"/>
              <a:t>resolving </a:t>
            </a:r>
            <a:r>
              <a:rPr lang="en-US" sz="2800" b="1" dirty="0" smtClean="0"/>
              <a:t>comments</a:t>
            </a:r>
          </a:p>
          <a:p>
            <a:pPr marL="914400" lvl="1" indent="-457200" eaLnBrk="0" fontAlgn="b" hangingPunct="0">
              <a:buClr>
                <a:srgbClr val="FF0000"/>
              </a:buClr>
              <a:buFont typeface="Wingdings" charset="2"/>
              <a:buChar char="ü"/>
            </a:pPr>
            <a:r>
              <a:rPr lang="en-US" sz="2800" b="1" dirty="0" smtClean="0"/>
              <a:t>Completed, refer to 15-13-0032-11</a:t>
            </a:r>
            <a:r>
              <a:rPr lang="en-US" sz="2800" dirty="0" smtClean="0"/>
              <a:t> </a:t>
            </a:r>
            <a:endParaRPr lang="en-US" sz="2800" dirty="0" smtClean="0"/>
          </a:p>
          <a:p>
            <a:pPr marL="457200" indent="-457200" eaLnBrk="0" fontAlgn="b" hangingPunct="0">
              <a:buClr>
                <a:srgbClr val="FF0000"/>
              </a:buClr>
              <a:buFont typeface="Wingdings" charset="2"/>
              <a:buChar char="ü"/>
            </a:pPr>
            <a:r>
              <a:rPr lang="en-US" sz="2800" b="1" dirty="0" smtClean="0"/>
              <a:t>Motion </a:t>
            </a:r>
            <a:r>
              <a:rPr lang="en-US" sz="2800" b="1" dirty="0"/>
              <a:t>to </a:t>
            </a:r>
            <a:r>
              <a:rPr lang="en-US" sz="2800" b="1" dirty="0" smtClean="0"/>
              <a:t>request EC conditional approval to go to </a:t>
            </a:r>
            <a:r>
              <a:rPr lang="en-US" sz="2800" b="1" dirty="0" err="1" smtClean="0"/>
              <a:t>RevCom</a:t>
            </a:r>
            <a:endParaRPr lang="en-US" sz="2800" dirty="0" smtClean="0"/>
          </a:p>
          <a:p>
            <a:pPr marL="457200" indent="-457200" eaLnBrk="0" fontAlgn="b" hangingPunct="0">
              <a:buClr>
                <a:srgbClr val="FF0000"/>
              </a:buClr>
              <a:buFont typeface="Wingdings" charset="2"/>
              <a:buChar char="ü"/>
            </a:pPr>
            <a:r>
              <a:rPr lang="en-US" sz="2800" b="1" dirty="0" smtClean="0"/>
              <a:t>Plan </a:t>
            </a:r>
            <a:r>
              <a:rPr lang="en-US" sz="2800" b="1" dirty="0"/>
              <a:t>for conference calls to resolve </a:t>
            </a:r>
            <a:r>
              <a:rPr lang="en-US" sz="2800" b="1" dirty="0" smtClean="0"/>
              <a:t>comments</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3</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3</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sz="2800" dirty="0" smtClean="0">
                <a:latin typeface="Times New Roman" charset="0"/>
                <a:ea typeface="ＭＳ Ｐゴシック" charset="0"/>
                <a:cs typeface="ＭＳ Ｐゴシック" charset="0"/>
              </a:rPr>
              <a:t>(15-13-0115-00)</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610977512"/>
              </p:ext>
            </p:extLst>
          </p:nvPr>
        </p:nvGraphicFramePr>
        <p:xfrm>
          <a:off x="152400" y="1295401"/>
          <a:ext cx="8763000" cy="4813934"/>
        </p:xfrm>
        <a:graphic>
          <a:graphicData uri="http://schemas.openxmlformats.org/drawingml/2006/table">
            <a:tbl>
              <a:tblPr/>
              <a:tblGrid>
                <a:gridCol w="762000"/>
                <a:gridCol w="2286000"/>
                <a:gridCol w="2667000"/>
                <a:gridCol w="1600200"/>
                <a:gridCol w="1447800"/>
              </a:tblGrid>
              <a:tr h="62956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864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8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644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 </a:t>
                      </a:r>
                      <a:r>
                        <a:rPr lang="en-US" sz="1600" baseline="0" dirty="0" smtClean="0"/>
                        <a:t>Request conditional approval to move to </a:t>
                      </a:r>
                      <a:r>
                        <a:rPr lang="en-US" sz="1600" baseline="0" dirty="0" err="1" smtClean="0"/>
                        <a:t>RevCom</a:t>
                      </a:r>
                      <a:r>
                        <a:rPr lang="en-US" sz="1600" baseline="0" dirty="0" smtClean="0"/>
                        <a:t>, closing report</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40824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Opening report, review SB results</a:t>
                      </a:r>
                      <a:r>
                        <a:rPr lang="en-US" sz="1600" baseline="0" dirty="0" smtClean="0"/>
                        <a:t>, review previous resolutions, start comment resolution effort</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Recessed</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adjourned</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574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Recessed</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152400"/>
            <a:ext cx="7772400" cy="1066800"/>
          </a:xfrm>
        </p:spPr>
        <p:txBody>
          <a:bodyPr/>
          <a:lstStyle/>
          <a:p>
            <a:r>
              <a:rPr lang="en-US" dirty="0">
                <a:latin typeface="Times New Roman" charset="0"/>
                <a:ea typeface="ＭＳ Ｐゴシック" charset="0"/>
                <a:cs typeface="ＭＳ Ｐゴシック" charset="0"/>
              </a:rPr>
              <a:t>TG4k </a:t>
            </a:r>
            <a:r>
              <a:rPr lang="en-US" dirty="0" smtClean="0">
                <a:latin typeface="Times New Roman" charset="0"/>
                <a:ea typeface="ＭＳ Ｐゴシック" charset="0"/>
                <a:cs typeface="ＭＳ Ｐゴシック" charset="0"/>
              </a:rPr>
              <a:t>Project Schedule</a:t>
            </a:r>
            <a:endParaRPr lang="en-US" dirty="0">
              <a:latin typeface="Times New Roman" charset="0"/>
              <a:ea typeface="ＭＳ Ｐゴシック" charset="0"/>
              <a:cs typeface="ＭＳ Ｐゴシック" charset="0"/>
            </a:endParaRPr>
          </a:p>
        </p:txBody>
      </p:sp>
      <p:sp>
        <p:nvSpPr>
          <p:cNvPr id="36866" name="Content Placeholder 2"/>
          <p:cNvSpPr>
            <a:spLocks noGrp="1"/>
          </p:cNvSpPr>
          <p:nvPr>
            <p:ph idx="1"/>
          </p:nvPr>
        </p:nvSpPr>
        <p:spPr>
          <a:xfrm>
            <a:off x="381000" y="838200"/>
            <a:ext cx="8382000" cy="5562600"/>
          </a:xfrm>
        </p:spPr>
        <p:txBody>
          <a:bodyPr/>
          <a:lstStyle/>
          <a:p>
            <a:r>
              <a:rPr lang="en-US" sz="2400" dirty="0" smtClean="0">
                <a:solidFill>
                  <a:srgbClr val="0000FF"/>
                </a:solidFill>
                <a:latin typeface="Arial" charset="0"/>
                <a:ea typeface="ＭＳ Ｐゴシック" charset="0"/>
                <a:cs typeface="ＭＳ Ｐゴシック" charset="0"/>
              </a:rPr>
              <a:t>WG </a:t>
            </a:r>
            <a:r>
              <a:rPr lang="en-US" sz="2400" dirty="0">
                <a:solidFill>
                  <a:srgbClr val="0000FF"/>
                </a:solidFill>
                <a:latin typeface="Arial" charset="0"/>
                <a:ea typeface="ＭＳ Ｐゴシック" charset="0"/>
                <a:cs typeface="ＭＳ Ｐゴシック" charset="0"/>
              </a:rPr>
              <a:t>Letter Ballot</a:t>
            </a:r>
          </a:p>
          <a:p>
            <a:pPr lvl="1"/>
            <a:r>
              <a:rPr lang="en-US" sz="1800" dirty="0">
                <a:solidFill>
                  <a:srgbClr val="0000FF"/>
                </a:solidFill>
                <a:latin typeface="Arial" charset="0"/>
                <a:ea typeface="ＭＳ Ｐゴシック" charset="0"/>
              </a:rPr>
              <a:t>Initial Release				Aug 2012</a:t>
            </a:r>
          </a:p>
          <a:p>
            <a:pPr lvl="1"/>
            <a:r>
              <a:rPr lang="en-US" sz="1800" dirty="0">
                <a:solidFill>
                  <a:srgbClr val="0000FF"/>
                </a:solidFill>
                <a:latin typeface="Arial" charset="0"/>
                <a:ea typeface="ＭＳ Ｐゴシック" charset="0"/>
              </a:rPr>
              <a:t>Comment resolution			Sep 2012</a:t>
            </a:r>
          </a:p>
          <a:p>
            <a:pPr lvl="1"/>
            <a:r>
              <a:rPr lang="en-US" sz="1800" dirty="0">
                <a:solidFill>
                  <a:srgbClr val="0000FF"/>
                </a:solidFill>
                <a:latin typeface="Arial" charset="0"/>
                <a:ea typeface="ＭＳ Ｐゴシック" charset="0"/>
              </a:rPr>
              <a:t>Recirculation I release			Oct 2012 </a:t>
            </a:r>
          </a:p>
          <a:p>
            <a:pPr lvl="1"/>
            <a:r>
              <a:rPr lang="en-US" sz="1800" dirty="0">
                <a:solidFill>
                  <a:srgbClr val="0000FF"/>
                </a:solidFill>
                <a:latin typeface="Arial" charset="0"/>
                <a:ea typeface="ＭＳ Ｐゴシック" charset="0"/>
              </a:rPr>
              <a:t>Recirculation I comment resolution		Nov 2012</a:t>
            </a:r>
          </a:p>
          <a:p>
            <a:pPr lvl="1"/>
            <a:r>
              <a:rPr lang="en-US" sz="1800" dirty="0">
                <a:solidFill>
                  <a:srgbClr val="0000FF"/>
                </a:solidFill>
                <a:latin typeface="Arial" charset="0"/>
                <a:ea typeface="ＭＳ Ｐゴシック" charset="0"/>
              </a:rPr>
              <a:t>Recirculation II release			Nov 2012</a:t>
            </a:r>
          </a:p>
          <a:p>
            <a:r>
              <a:rPr lang="en-US" sz="2200" dirty="0" smtClean="0">
                <a:solidFill>
                  <a:srgbClr val="000000"/>
                </a:solidFill>
                <a:latin typeface="Arial" charset="0"/>
                <a:ea typeface="ＭＳ Ｐゴシック" charset="0"/>
              </a:rPr>
              <a:t>Sponsor </a:t>
            </a:r>
            <a:r>
              <a:rPr lang="en-US" sz="2200" dirty="0">
                <a:solidFill>
                  <a:srgbClr val="000000"/>
                </a:solidFill>
                <a:latin typeface="Arial" charset="0"/>
                <a:ea typeface="ＭＳ Ｐゴシック" charset="0"/>
              </a:rPr>
              <a:t>Ballot 	</a:t>
            </a:r>
          </a:p>
          <a:p>
            <a:pPr lvl="1"/>
            <a:r>
              <a:rPr lang="en-US" sz="1800" dirty="0">
                <a:solidFill>
                  <a:srgbClr val="0000FF"/>
                </a:solidFill>
                <a:latin typeface="Arial" charset="0"/>
                <a:ea typeface="ＭＳ Ｐゴシック" charset="0"/>
              </a:rPr>
              <a:t>Initial Release				Dec 2012 </a:t>
            </a:r>
          </a:p>
          <a:p>
            <a:pPr lvl="1"/>
            <a:r>
              <a:rPr lang="en-US" sz="1800" dirty="0">
                <a:solidFill>
                  <a:srgbClr val="0000FF"/>
                </a:solidFill>
                <a:latin typeface="Arial" charset="0"/>
                <a:ea typeface="ＭＳ Ｐゴシック" charset="0"/>
              </a:rPr>
              <a:t>Comment resolution			Jan 2013</a:t>
            </a:r>
          </a:p>
          <a:p>
            <a:pPr lvl="1"/>
            <a:r>
              <a:rPr lang="en-US" sz="1800" dirty="0">
                <a:solidFill>
                  <a:srgbClr val="0000FF"/>
                </a:solidFill>
                <a:latin typeface="Arial" charset="0"/>
                <a:ea typeface="ＭＳ Ｐゴシック" charset="0"/>
              </a:rPr>
              <a:t>SB Recirculation I release			Feb 2013</a:t>
            </a:r>
          </a:p>
          <a:p>
            <a:pPr lvl="1"/>
            <a:r>
              <a:rPr lang="en-US" sz="1800" dirty="0">
                <a:solidFill>
                  <a:srgbClr val="000000"/>
                </a:solidFill>
                <a:latin typeface="Arial" charset="0"/>
                <a:ea typeface="ＭＳ Ｐゴシック" charset="0"/>
              </a:rPr>
              <a:t>SB Recirculation </a:t>
            </a:r>
            <a:r>
              <a:rPr lang="en-US" sz="1800" dirty="0" smtClean="0">
                <a:solidFill>
                  <a:srgbClr val="000000"/>
                </a:solidFill>
                <a:latin typeface="Arial" charset="0"/>
                <a:ea typeface="ＭＳ Ｐゴシック" charset="0"/>
              </a:rPr>
              <a:t>I </a:t>
            </a:r>
            <a:r>
              <a:rPr lang="en-US" sz="1800" dirty="0">
                <a:solidFill>
                  <a:srgbClr val="000000"/>
                </a:solidFill>
                <a:latin typeface="Arial" charset="0"/>
                <a:ea typeface="ＭＳ Ｐゴシック" charset="0"/>
              </a:rPr>
              <a:t>comment resolution	</a:t>
            </a:r>
            <a:r>
              <a:rPr lang="en-US" sz="1800" strike="sngStrike" dirty="0">
                <a:solidFill>
                  <a:srgbClr val="FF0000"/>
                </a:solidFill>
                <a:latin typeface="Arial" charset="0"/>
                <a:ea typeface="ＭＳ Ｐゴシック" charset="0"/>
              </a:rPr>
              <a:t>Feb </a:t>
            </a:r>
            <a:r>
              <a:rPr lang="en-US" sz="1800" strike="sngStrike" dirty="0" smtClean="0">
                <a:solidFill>
                  <a:srgbClr val="FF0000"/>
                </a:solidFill>
                <a:latin typeface="Arial" charset="0"/>
                <a:ea typeface="ＭＳ Ｐゴシック" charset="0"/>
              </a:rPr>
              <a:t>2013 </a:t>
            </a:r>
            <a:r>
              <a:rPr lang="en-US" sz="1800" dirty="0" smtClean="0">
                <a:latin typeface="Arial" charset="0"/>
                <a:ea typeface="ＭＳ Ｐゴシック" charset="0"/>
              </a:rPr>
              <a:t>Mar 2013</a:t>
            </a:r>
            <a:endParaRPr lang="en-US" sz="1800" dirty="0">
              <a:latin typeface="Arial" charset="0"/>
              <a:ea typeface="ＭＳ Ｐゴシック" charset="0"/>
            </a:endParaRPr>
          </a:p>
          <a:p>
            <a:pPr lvl="1"/>
            <a:r>
              <a:rPr lang="en-US" sz="1800" dirty="0">
                <a:solidFill>
                  <a:srgbClr val="000000"/>
                </a:solidFill>
                <a:latin typeface="Arial" charset="0"/>
                <a:ea typeface="ＭＳ Ｐゴシック" charset="0"/>
              </a:rPr>
              <a:t>SB Recirculation </a:t>
            </a:r>
            <a:r>
              <a:rPr lang="en-US" sz="1800" dirty="0" smtClean="0">
                <a:solidFill>
                  <a:srgbClr val="000000"/>
                </a:solidFill>
                <a:latin typeface="Arial" charset="0"/>
                <a:ea typeface="ＭＳ Ｐゴシック" charset="0"/>
              </a:rPr>
              <a:t>II</a:t>
            </a:r>
            <a:r>
              <a:rPr lang="en-US" sz="1800" dirty="0">
                <a:solidFill>
                  <a:srgbClr val="000000"/>
                </a:solidFill>
                <a:latin typeface="Arial" charset="0"/>
                <a:ea typeface="ＭＳ Ｐゴシック" charset="0"/>
              </a:rPr>
              <a:t>				</a:t>
            </a:r>
            <a:r>
              <a:rPr lang="en-US" sz="1800" dirty="0" smtClean="0">
                <a:solidFill>
                  <a:srgbClr val="000000"/>
                </a:solidFill>
                <a:latin typeface="Arial" charset="0"/>
                <a:ea typeface="ＭＳ Ｐゴシック" charset="0"/>
              </a:rPr>
              <a:t>Apr</a:t>
            </a:r>
            <a:r>
              <a:rPr lang="en-US" sz="1800" dirty="0" smtClean="0">
                <a:solidFill>
                  <a:srgbClr val="000000"/>
                </a:solidFill>
                <a:latin typeface="Arial" charset="0"/>
                <a:ea typeface="ＭＳ Ｐゴシック" charset="0"/>
              </a:rPr>
              <a:t> </a:t>
            </a:r>
            <a:r>
              <a:rPr lang="en-US" sz="1800" dirty="0" smtClean="0">
                <a:solidFill>
                  <a:srgbClr val="000000"/>
                </a:solidFill>
                <a:latin typeface="Arial" charset="0"/>
                <a:ea typeface="ＭＳ Ｐゴシック" charset="0"/>
              </a:rPr>
              <a:t>2013</a:t>
            </a:r>
          </a:p>
          <a:p>
            <a:pPr lvl="1"/>
            <a:r>
              <a:rPr lang="en-US" sz="1800" dirty="0" smtClean="0">
                <a:solidFill>
                  <a:srgbClr val="000000"/>
                </a:solidFill>
                <a:latin typeface="Arial" charset="0"/>
                <a:ea typeface="ＭＳ Ｐゴシック" charset="0"/>
              </a:rPr>
              <a:t>SB Recirculation III				Apr 2013</a:t>
            </a:r>
          </a:p>
          <a:p>
            <a:r>
              <a:rPr lang="en-US" sz="2200" dirty="0" err="1" smtClean="0">
                <a:solidFill>
                  <a:srgbClr val="000000"/>
                </a:solidFill>
                <a:latin typeface="Arial" charset="0"/>
                <a:ea typeface="ＭＳ Ｐゴシック" charset="0"/>
              </a:rPr>
              <a:t>RevCom</a:t>
            </a:r>
            <a:endParaRPr lang="en-US" sz="2200" dirty="0">
              <a:solidFill>
                <a:srgbClr val="000000"/>
              </a:solidFill>
              <a:latin typeface="Arial" charset="0"/>
              <a:ea typeface="ＭＳ Ｐゴシック" charset="0"/>
            </a:endParaRPr>
          </a:p>
          <a:p>
            <a:pPr lvl="1"/>
            <a:r>
              <a:rPr lang="en-US" sz="1800" dirty="0">
                <a:solidFill>
                  <a:srgbClr val="000000"/>
                </a:solidFill>
                <a:latin typeface="Arial" charset="0"/>
                <a:ea typeface="ＭＳ Ｐゴシック" charset="0"/>
              </a:rPr>
              <a:t>EC conditional approval			</a:t>
            </a:r>
            <a:r>
              <a:rPr lang="en-US" sz="1800" dirty="0" smtClean="0">
                <a:solidFill>
                  <a:srgbClr val="000000"/>
                </a:solidFill>
                <a:latin typeface="Arial" charset="0"/>
                <a:ea typeface="ＭＳ Ｐゴシック" charset="0"/>
              </a:rPr>
              <a:t>22 Mar </a:t>
            </a:r>
            <a:r>
              <a:rPr lang="en-US" sz="1800" dirty="0">
                <a:solidFill>
                  <a:srgbClr val="000000"/>
                </a:solidFill>
                <a:latin typeface="Arial" charset="0"/>
                <a:ea typeface="ＭＳ Ｐゴシック" charset="0"/>
              </a:rPr>
              <a:t>2013</a:t>
            </a:r>
          </a:p>
          <a:p>
            <a:pPr lvl="1"/>
            <a:r>
              <a:rPr lang="en-US" sz="1800" dirty="0" err="1">
                <a:solidFill>
                  <a:srgbClr val="000000"/>
                </a:solidFill>
                <a:latin typeface="Arial" charset="0"/>
                <a:ea typeface="ＭＳ Ｐゴシック" charset="0"/>
              </a:rPr>
              <a:t>RevCom</a:t>
            </a:r>
            <a:r>
              <a:rPr lang="en-US" sz="1800" dirty="0">
                <a:solidFill>
                  <a:srgbClr val="000000"/>
                </a:solidFill>
                <a:latin typeface="Arial" charset="0"/>
                <a:ea typeface="ＭＳ Ｐゴシック" charset="0"/>
              </a:rPr>
              <a:t> approval				</a:t>
            </a:r>
            <a:r>
              <a:rPr lang="en-US" sz="1800" dirty="0" smtClean="0">
                <a:solidFill>
                  <a:srgbClr val="000000"/>
                </a:solidFill>
                <a:latin typeface="Arial" charset="0"/>
                <a:ea typeface="ＭＳ Ｐゴシック" charset="0"/>
              </a:rPr>
              <a:t>13 Jun </a:t>
            </a:r>
            <a:r>
              <a:rPr lang="en-US" sz="1800" dirty="0">
                <a:solidFill>
                  <a:srgbClr val="000000"/>
                </a:solidFill>
                <a:latin typeface="Arial" charset="0"/>
                <a:ea typeface="ＭＳ Ｐゴシック" charset="0"/>
              </a:rPr>
              <a:t>2013</a:t>
            </a:r>
          </a:p>
          <a:p>
            <a:pPr lvl="1"/>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&lt;March 2013&gt;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4</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dirty="0">
                <a:latin typeface="Times New Roman" charset="0"/>
                <a:ea typeface="ＭＳ Ｐゴシック" charset="0"/>
                <a:cs typeface="ＭＳ Ｐゴシック" charset="0"/>
              </a:rPr>
              <a:t>TG4k </a:t>
            </a:r>
            <a:r>
              <a:rPr lang="en-US" dirty="0" smtClean="0">
                <a:latin typeface="Times New Roman" charset="0"/>
                <a:ea typeface="ＭＳ Ｐゴシック" charset="0"/>
                <a:cs typeface="ＭＳ Ｐゴシック" charset="0"/>
              </a:rPr>
              <a:t>Detailed Schedule</a:t>
            </a:r>
            <a:endParaRPr lang="en-US" dirty="0">
              <a:latin typeface="Times New Roman" charset="0"/>
              <a:ea typeface="ＭＳ Ｐゴシック" charset="0"/>
              <a:cs typeface="ＭＳ Ｐゴシック" charset="0"/>
            </a:endParaRPr>
          </a:p>
        </p:txBody>
      </p:sp>
      <p:sp>
        <p:nvSpPr>
          <p:cNvPr id="4" name="Date Placeholder 3"/>
          <p:cNvSpPr>
            <a:spLocks noGrp="1"/>
          </p:cNvSpPr>
          <p:nvPr>
            <p:ph type="dt" sz="quarter" idx="10"/>
          </p:nvPr>
        </p:nvSpPr>
        <p:spPr/>
        <p:txBody>
          <a:bodyPr/>
          <a:lstStyle/>
          <a:p>
            <a:pPr>
              <a:defRPr/>
            </a:pPr>
            <a:r>
              <a:rPr lang="en-US" smtClean="0"/>
              <a:t>&lt;March 2013&gt;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5</a:t>
            </a:fld>
            <a:endParaRPr lang="en-US"/>
          </a:p>
        </p:txBody>
      </p:sp>
      <p:sp>
        <p:nvSpPr>
          <p:cNvPr id="10" name="Title 1"/>
          <p:cNvSpPr txBox="1">
            <a:spLocks/>
          </p:cNvSpPr>
          <p:nvPr/>
        </p:nvSpPr>
        <p:spPr bwMode="auto">
          <a:xfrm>
            <a:off x="-1801744" y="795950"/>
            <a:ext cx="82296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normAutofit fontScale="25000" lnSpcReduction="20000"/>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1409987111"/>
              </p:ext>
            </p:extLst>
          </p:nvPr>
        </p:nvGraphicFramePr>
        <p:xfrm>
          <a:off x="533400" y="1524000"/>
          <a:ext cx="8077200" cy="4545208"/>
        </p:xfrm>
        <a:graphic>
          <a:graphicData uri="http://schemas.openxmlformats.org/drawingml/2006/table">
            <a:tbl>
              <a:tblPr firstRow="1" bandRow="1">
                <a:tableStyleId>{5C22544A-7EE6-4342-B048-85BDC9FD1C3A}</a:tableStyleId>
              </a:tblPr>
              <a:tblGrid>
                <a:gridCol w="4343400"/>
                <a:gridCol w="1913090"/>
                <a:gridCol w="1820710"/>
              </a:tblGrid>
              <a:tr h="54423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Activity</a:t>
                      </a:r>
                    </a:p>
                  </a:txBody>
                  <a:tcPr/>
                </a:tc>
                <a:tc>
                  <a:txBody>
                    <a:bodyPr/>
                    <a:lstStyle/>
                    <a:p>
                      <a:r>
                        <a:rPr lang="en-US" dirty="0" smtClean="0"/>
                        <a:t>Start</a:t>
                      </a:r>
                      <a:endParaRPr lang="en-US" dirty="0"/>
                    </a:p>
                  </a:txBody>
                  <a:tcPr/>
                </a:tc>
                <a:tc>
                  <a:txBody>
                    <a:bodyPr/>
                    <a:lstStyle/>
                    <a:p>
                      <a:r>
                        <a:rPr lang="en-US" dirty="0" smtClean="0"/>
                        <a:t>Complete</a:t>
                      </a:r>
                      <a:endParaRPr lang="en-US" dirty="0"/>
                    </a:p>
                  </a:txBody>
                  <a:tcPr/>
                </a:tc>
              </a:tr>
              <a:tr h="46590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P802.15.4k-D05 drafting</a:t>
                      </a:r>
                    </a:p>
                  </a:txBody>
                  <a:tcPr/>
                </a:tc>
                <a:tc>
                  <a:txBody>
                    <a:bodyPr/>
                    <a:lstStyle/>
                    <a:p>
                      <a:r>
                        <a:rPr lang="en-US" dirty="0" smtClean="0"/>
                        <a:t>19 March 2013</a:t>
                      </a:r>
                      <a:endParaRPr lang="en-US" dirty="0"/>
                    </a:p>
                  </a:txBody>
                  <a:tcPr/>
                </a:tc>
                <a:tc>
                  <a:txBody>
                    <a:bodyPr/>
                    <a:lstStyle/>
                    <a:p>
                      <a:r>
                        <a:rPr lang="en-US" dirty="0" smtClean="0"/>
                        <a:t>30 March 2013</a:t>
                      </a:r>
                      <a:endParaRPr lang="en-US" dirty="0"/>
                    </a:p>
                  </a:txBody>
                  <a:tcPr/>
                </a:tc>
              </a:tr>
              <a:tr h="3554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BRC conference call</a:t>
                      </a:r>
                    </a:p>
                  </a:txBody>
                  <a:tcPr/>
                </a:tc>
                <a:tc>
                  <a:txBody>
                    <a:bodyPr/>
                    <a:lstStyle/>
                    <a:p>
                      <a:r>
                        <a:rPr lang="en-US" dirty="0" smtClean="0"/>
                        <a:t>27 March 2013</a:t>
                      </a:r>
                      <a:endParaRPr lang="en-US" dirty="0"/>
                    </a:p>
                  </a:txBody>
                  <a:tcPr/>
                </a:tc>
                <a:tc>
                  <a:txBody>
                    <a:bodyPr/>
                    <a:lstStyle/>
                    <a:p>
                      <a:endParaRPr lang="en-US" dirty="0"/>
                    </a:p>
                  </a:txBody>
                  <a:tcPr/>
                </a:tc>
              </a:tr>
              <a:tr h="412940">
                <a:tc>
                  <a:txBody>
                    <a:bodyPr/>
                    <a:lstStyle/>
                    <a:p>
                      <a:r>
                        <a:rPr lang="en-US" dirty="0" smtClean="0"/>
                        <a:t>Recirculation II</a:t>
                      </a:r>
                      <a:endParaRPr lang="en-US" dirty="0"/>
                    </a:p>
                  </a:txBody>
                  <a:tcPr/>
                </a:tc>
                <a:tc>
                  <a:txBody>
                    <a:bodyPr/>
                    <a:lstStyle/>
                    <a:p>
                      <a:r>
                        <a:rPr lang="en-US" dirty="0" smtClean="0"/>
                        <a:t>2 April 2013</a:t>
                      </a:r>
                      <a:endParaRPr lang="en-US" dirty="0"/>
                    </a:p>
                  </a:txBody>
                  <a:tcPr/>
                </a:tc>
                <a:tc>
                  <a:txBody>
                    <a:bodyPr/>
                    <a:lstStyle/>
                    <a:p>
                      <a:r>
                        <a:rPr lang="en-US" dirty="0" smtClean="0"/>
                        <a:t>12 April 2013</a:t>
                      </a:r>
                      <a:endParaRPr lang="en-US" dirty="0"/>
                    </a:p>
                  </a:txBody>
                  <a:tcPr/>
                </a:tc>
              </a:tr>
              <a:tr h="373533">
                <a:tc>
                  <a:txBody>
                    <a:bodyPr/>
                    <a:lstStyle/>
                    <a:p>
                      <a:r>
                        <a:rPr lang="en-US" dirty="0" smtClean="0"/>
                        <a:t>Comment resolution</a:t>
                      </a:r>
                      <a:r>
                        <a:rPr lang="en-US" baseline="0" dirty="0" smtClean="0"/>
                        <a:t> </a:t>
                      </a:r>
                      <a:endParaRPr lang="en-US" dirty="0"/>
                    </a:p>
                  </a:txBody>
                  <a:tcPr/>
                </a:tc>
                <a:tc>
                  <a:txBody>
                    <a:bodyPr/>
                    <a:lstStyle/>
                    <a:p>
                      <a:r>
                        <a:rPr lang="en-US" dirty="0" smtClean="0"/>
                        <a:t>13 April 2013</a:t>
                      </a:r>
                      <a:endParaRPr lang="en-US" dirty="0"/>
                    </a:p>
                  </a:txBody>
                  <a:tcPr/>
                </a:tc>
                <a:tc>
                  <a:txBody>
                    <a:bodyPr/>
                    <a:lstStyle/>
                    <a:p>
                      <a:r>
                        <a:rPr lang="en-US" dirty="0" smtClean="0"/>
                        <a:t>17 April 2013</a:t>
                      </a:r>
                      <a:endParaRPr lang="en-US" dirty="0"/>
                    </a:p>
                  </a:txBody>
                  <a:tcPr/>
                </a:tc>
              </a:tr>
              <a:tr h="45990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BRC conference call</a:t>
                      </a:r>
                    </a:p>
                  </a:txBody>
                  <a:tcPr/>
                </a:tc>
                <a:tc>
                  <a:txBody>
                    <a:bodyPr/>
                    <a:lstStyle/>
                    <a:p>
                      <a:r>
                        <a:rPr lang="en-US" dirty="0" smtClean="0"/>
                        <a:t>17 April</a:t>
                      </a:r>
                      <a:endParaRPr lang="en-US" dirty="0"/>
                    </a:p>
                  </a:txBody>
                  <a:tcPr/>
                </a:tc>
                <a:tc>
                  <a:txBody>
                    <a:bodyPr/>
                    <a:lstStyle/>
                    <a:p>
                      <a:endParaRPr lang="en-US" dirty="0"/>
                    </a:p>
                  </a:txBody>
                  <a:tcPr/>
                </a:tc>
              </a:tr>
              <a:tr h="45990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P802.15.4k-D06 drafting</a:t>
                      </a:r>
                    </a:p>
                  </a:txBody>
                  <a:tcPr/>
                </a:tc>
                <a:tc>
                  <a:txBody>
                    <a:bodyPr/>
                    <a:lstStyle/>
                    <a:p>
                      <a:r>
                        <a:rPr lang="en-US" dirty="0" smtClean="0"/>
                        <a:t>15 April 2013</a:t>
                      </a:r>
                      <a:endParaRPr lang="en-US" dirty="0"/>
                    </a:p>
                  </a:txBody>
                  <a:tcPr/>
                </a:tc>
                <a:tc>
                  <a:txBody>
                    <a:bodyPr/>
                    <a:lstStyle/>
                    <a:p>
                      <a:r>
                        <a:rPr lang="en-US" dirty="0" smtClean="0"/>
                        <a:t>19 April 2013</a:t>
                      </a:r>
                      <a:endParaRPr lang="en-US" dirty="0"/>
                    </a:p>
                  </a:txBody>
                  <a:tcPr/>
                </a:tc>
              </a:tr>
              <a:tr h="329720">
                <a:tc>
                  <a:txBody>
                    <a:bodyPr/>
                    <a:lstStyle/>
                    <a:p>
                      <a:r>
                        <a:rPr lang="en-US" dirty="0" smtClean="0"/>
                        <a:t>Recirculation</a:t>
                      </a:r>
                      <a:r>
                        <a:rPr lang="en-US" baseline="0" dirty="0" smtClean="0"/>
                        <a:t> III</a:t>
                      </a:r>
                      <a:endParaRPr lang="en-US" dirty="0"/>
                    </a:p>
                  </a:txBody>
                  <a:tcPr/>
                </a:tc>
                <a:tc>
                  <a:txBody>
                    <a:bodyPr/>
                    <a:lstStyle/>
                    <a:p>
                      <a:r>
                        <a:rPr lang="en-US" dirty="0" smtClean="0"/>
                        <a:t>20 April 2013</a:t>
                      </a:r>
                      <a:endParaRPr lang="en-US" dirty="0"/>
                    </a:p>
                  </a:txBody>
                  <a:tcPr/>
                </a:tc>
                <a:tc>
                  <a:txBody>
                    <a:bodyPr/>
                    <a:lstStyle/>
                    <a:p>
                      <a:r>
                        <a:rPr lang="en-US" dirty="0" smtClean="0"/>
                        <a:t>30 April 2013</a:t>
                      </a:r>
                      <a:endParaRPr lang="en-US" dirty="0"/>
                    </a:p>
                  </a:txBody>
                  <a:tcPr/>
                </a:tc>
              </a:tr>
              <a:tr h="329720">
                <a:tc>
                  <a:txBody>
                    <a:bodyPr/>
                    <a:lstStyle/>
                    <a:p>
                      <a:r>
                        <a:rPr lang="en-US" dirty="0" smtClean="0"/>
                        <a:t>BRC conference</a:t>
                      </a:r>
                      <a:r>
                        <a:rPr lang="en-US" baseline="0" dirty="0" smtClean="0"/>
                        <a:t> call</a:t>
                      </a:r>
                      <a:endParaRPr lang="en-US" dirty="0"/>
                    </a:p>
                  </a:txBody>
                  <a:tcPr/>
                </a:tc>
                <a:tc>
                  <a:txBody>
                    <a:bodyPr/>
                    <a:lstStyle/>
                    <a:p>
                      <a:r>
                        <a:rPr lang="en-US" dirty="0" smtClean="0"/>
                        <a:t>1 May 2013</a:t>
                      </a:r>
                      <a:endParaRPr lang="en-US" dirty="0"/>
                    </a:p>
                  </a:txBody>
                  <a:tcPr/>
                </a:tc>
                <a:tc>
                  <a:txBody>
                    <a:bodyPr/>
                    <a:lstStyle/>
                    <a:p>
                      <a:endParaRPr lang="en-US" dirty="0"/>
                    </a:p>
                  </a:txBody>
                  <a:tcPr/>
                </a:tc>
              </a:tr>
              <a:tr h="329720">
                <a:tc>
                  <a:txBody>
                    <a:bodyPr/>
                    <a:lstStyle/>
                    <a:p>
                      <a:r>
                        <a:rPr lang="en-US" dirty="0" smtClean="0"/>
                        <a:t>Submit 802.15.4k </a:t>
                      </a:r>
                      <a:r>
                        <a:rPr lang="en-US" dirty="0" smtClean="0"/>
                        <a:t>package </a:t>
                      </a:r>
                      <a:r>
                        <a:rPr lang="en-US" dirty="0" smtClean="0"/>
                        <a:t>to </a:t>
                      </a:r>
                      <a:r>
                        <a:rPr lang="en-US" dirty="0" err="1" smtClean="0"/>
                        <a:t>RevCom</a:t>
                      </a:r>
                      <a:endParaRPr lang="en-US" dirty="0"/>
                    </a:p>
                  </a:txBody>
                  <a:tcPr/>
                </a:tc>
                <a:tc>
                  <a:txBody>
                    <a:bodyPr/>
                    <a:lstStyle/>
                    <a:p>
                      <a:r>
                        <a:rPr lang="en-US" dirty="0" smtClean="0"/>
                        <a:t>2 May 2013</a:t>
                      </a:r>
                      <a:endParaRPr lang="en-US" dirty="0"/>
                    </a:p>
                  </a:txBody>
                  <a:tcPr/>
                </a:tc>
                <a:tc>
                  <a:txBody>
                    <a:bodyPr/>
                    <a:lstStyle/>
                    <a:p>
                      <a:endParaRPr lang="en-US" dirty="0"/>
                    </a:p>
                  </a:txBody>
                  <a:tcPr/>
                </a:tc>
              </a:tr>
              <a:tr h="329720">
                <a:tc>
                  <a:txBody>
                    <a:bodyPr/>
                    <a:lstStyle/>
                    <a:p>
                      <a:r>
                        <a:rPr lang="en-US" dirty="0" err="1" smtClean="0"/>
                        <a:t>RevCom</a:t>
                      </a:r>
                      <a:r>
                        <a:rPr lang="en-US" dirty="0" smtClean="0"/>
                        <a:t> Meeting</a:t>
                      </a:r>
                      <a:endParaRPr lang="en-US" dirty="0"/>
                    </a:p>
                  </a:txBody>
                  <a:tcPr/>
                </a:tc>
                <a:tc>
                  <a:txBody>
                    <a:bodyPr/>
                    <a:lstStyle/>
                    <a:p>
                      <a:r>
                        <a:rPr lang="en-US" dirty="0" smtClean="0"/>
                        <a:t>13 June 2013</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45271648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a:t>
            </a:r>
            <a:endParaRPr lang="en-US" dirty="0"/>
          </a:p>
        </p:txBody>
      </p:sp>
      <p:sp>
        <p:nvSpPr>
          <p:cNvPr id="3" name="Content Placeholder 2"/>
          <p:cNvSpPr>
            <a:spLocks noGrp="1"/>
          </p:cNvSpPr>
          <p:nvPr>
            <p:ph idx="1"/>
          </p:nvPr>
        </p:nvSpPr>
        <p:spPr>
          <a:xfrm>
            <a:off x="457200" y="1981200"/>
            <a:ext cx="7543800" cy="4114800"/>
          </a:xfrm>
        </p:spPr>
        <p:txBody>
          <a:bodyPr/>
          <a:lstStyle/>
          <a:p>
            <a:r>
              <a:rPr lang="en-US" dirty="0"/>
              <a:t>Next </a:t>
            </a:r>
            <a:r>
              <a:rPr lang="en-US" dirty="0" smtClean="0"/>
              <a:t>TG4k &amp; BRC </a:t>
            </a:r>
            <a:r>
              <a:rPr lang="en-US" dirty="0"/>
              <a:t>conference call </a:t>
            </a:r>
            <a:r>
              <a:rPr lang="en-US" dirty="0" smtClean="0"/>
              <a:t>is:</a:t>
            </a:r>
            <a:endParaRPr lang="en-US" dirty="0"/>
          </a:p>
          <a:p>
            <a:pPr lvl="1"/>
            <a:r>
              <a:rPr lang="en-US" dirty="0" smtClean="0"/>
              <a:t>N.A.: Wednesday</a:t>
            </a:r>
            <a:r>
              <a:rPr lang="en-US" dirty="0"/>
              <a:t>, 27 </a:t>
            </a:r>
            <a:r>
              <a:rPr lang="en-US" dirty="0" smtClean="0"/>
              <a:t>March, </a:t>
            </a:r>
            <a:r>
              <a:rPr lang="en-US" dirty="0"/>
              <a:t>20:00 PDT, 22:00 </a:t>
            </a:r>
            <a:r>
              <a:rPr lang="en-US" dirty="0" smtClean="0"/>
              <a:t>CDT</a:t>
            </a:r>
          </a:p>
          <a:p>
            <a:pPr lvl="1"/>
            <a:r>
              <a:rPr lang="en-US" dirty="0" err="1" smtClean="0"/>
              <a:t>RoW</a:t>
            </a:r>
            <a:r>
              <a:rPr lang="en-US" dirty="0" smtClean="0"/>
              <a:t>: Thursday</a:t>
            </a:r>
            <a:r>
              <a:rPr lang="en-US" dirty="0"/>
              <a:t>, </a:t>
            </a:r>
            <a:r>
              <a:rPr lang="en-US" dirty="0" smtClean="0"/>
              <a:t>28 Mar </a:t>
            </a:r>
            <a:r>
              <a:rPr lang="en-US" dirty="0"/>
              <a:t>at </a:t>
            </a:r>
            <a:r>
              <a:rPr lang="en-US" dirty="0" smtClean="0"/>
              <a:t>04:</a:t>
            </a:r>
            <a:r>
              <a:rPr lang="en-US" dirty="0"/>
              <a:t>00 CET, </a:t>
            </a:r>
            <a:r>
              <a:rPr lang="en-US" dirty="0" smtClean="0"/>
              <a:t>11:</a:t>
            </a:r>
            <a:r>
              <a:rPr lang="en-US" dirty="0"/>
              <a:t>00 Beijing, </a:t>
            </a:r>
            <a:r>
              <a:rPr lang="en-US" dirty="0" smtClean="0"/>
              <a:t>12:</a:t>
            </a:r>
            <a:r>
              <a:rPr lang="en-US" dirty="0"/>
              <a:t>00 Tokyo.  </a:t>
            </a:r>
            <a:endParaRPr lang="en-US" dirty="0" smtClean="0"/>
          </a:p>
          <a:p>
            <a:pPr lvl="1"/>
            <a:r>
              <a:rPr lang="en-US" dirty="0" smtClean="0"/>
              <a:t>The </a:t>
            </a:r>
            <a:r>
              <a:rPr lang="en-US" dirty="0"/>
              <a:t>call details are: </a:t>
            </a:r>
            <a:r>
              <a:rPr lang="en-US" dirty="0" smtClean="0"/>
              <a:t>+1.626.677.3000, </a:t>
            </a:r>
            <a:r>
              <a:rPr lang="en-US" dirty="0"/>
              <a:t>participant access code: 802154</a:t>
            </a:r>
            <a:endParaRPr lang="en-US" dirty="0"/>
          </a:p>
        </p:txBody>
      </p:sp>
      <p:sp>
        <p:nvSpPr>
          <p:cNvPr id="4" name="Date Placeholder 3"/>
          <p:cNvSpPr>
            <a:spLocks noGrp="1"/>
          </p:cNvSpPr>
          <p:nvPr>
            <p:ph type="dt" sz="half" idx="10"/>
          </p:nvPr>
        </p:nvSpPr>
        <p:spPr/>
        <p:txBody>
          <a:bodyPr/>
          <a:lstStyle/>
          <a:p>
            <a:pPr>
              <a:defRPr/>
            </a:pPr>
            <a:r>
              <a:rPr lang="en-US" smtClean="0"/>
              <a:t>&lt;March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458223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March 2013</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a:t>&lt;Pat Kinney&gt;, &lt;Kinney Consulting LLC</a:t>
            </a:r>
            <a:endParaRPr lang="en-US" dirty="0"/>
          </a:p>
        </p:txBody>
      </p:sp>
      <p:sp>
        <p:nvSpPr>
          <p:cNvPr id="6" name="Slide Number Placeholder 5"/>
          <p:cNvSpPr>
            <a:spLocks noGrp="1"/>
          </p:cNvSpPr>
          <p:nvPr>
            <p:ph type="sldNum" sz="quarter" idx="12"/>
          </p:nvPr>
        </p:nvSpPr>
        <p:spPr/>
        <p:txBody>
          <a:bodyPr/>
          <a:lstStyle/>
          <a:p>
            <a:r>
              <a:rPr lang="en-US" dirty="0"/>
              <a:t>Slide 4</a:t>
            </a:r>
          </a:p>
        </p:txBody>
      </p:sp>
      <p:sp>
        <p:nvSpPr>
          <p:cNvPr id="56322" name="Rectangle 2"/>
          <p:cNvSpPr>
            <a:spLocks noGrp="1" noChangeArrowheads="1"/>
          </p:cNvSpPr>
          <p:nvPr>
            <p:ph type="title"/>
          </p:nvPr>
        </p:nvSpPr>
        <p:spPr/>
        <p:txBody>
          <a:bodyPr/>
          <a:lstStyle/>
          <a:p>
            <a:r>
              <a:rPr lang="en-US" dirty="0" smtClean="0"/>
              <a:t>TG </a:t>
            </a:r>
            <a:r>
              <a:rPr lang="en-US" dirty="0"/>
              <a:t>motion for </a:t>
            </a:r>
            <a:r>
              <a:rPr lang="en-US" dirty="0" smtClean="0"/>
              <a:t>802.15.4k</a:t>
            </a:r>
            <a:endParaRPr lang="en-US" dirty="0"/>
          </a:p>
        </p:txBody>
      </p:sp>
      <p:sp>
        <p:nvSpPr>
          <p:cNvPr id="56323" name="Rectangle 3"/>
          <p:cNvSpPr>
            <a:spLocks noGrp="1" noChangeArrowheads="1"/>
          </p:cNvSpPr>
          <p:nvPr>
            <p:ph type="body" idx="1"/>
          </p:nvPr>
        </p:nvSpPr>
        <p:spPr>
          <a:xfrm>
            <a:off x="457200" y="1752600"/>
            <a:ext cx="8349772" cy="4572000"/>
          </a:xfrm>
        </p:spPr>
        <p:txBody>
          <a:bodyPr>
            <a:normAutofit fontScale="92500" lnSpcReduction="10000"/>
          </a:bodyPr>
          <a:lstStyle/>
          <a:p>
            <a:pPr marL="0" indent="0">
              <a:buNone/>
            </a:pPr>
            <a:r>
              <a:rPr lang="en-US" i="1" dirty="0" smtClean="0"/>
              <a:t>TG4k requests that 802.15 request conditional </a:t>
            </a:r>
            <a:r>
              <a:rPr lang="en-US" i="1" dirty="0"/>
              <a:t>approval from the EC to submit </a:t>
            </a:r>
            <a:r>
              <a:rPr lang="en-US" i="1" dirty="0" smtClean="0"/>
              <a:t>the P802.15.4k draft </a:t>
            </a:r>
            <a:r>
              <a:rPr lang="en-US" i="1" dirty="0" smtClean="0"/>
              <a:t>amendment, with text changes as per comment resolution 15-13-0032-11, </a:t>
            </a:r>
            <a:r>
              <a:rPr lang="en-US" i="1" dirty="0" smtClean="0"/>
              <a:t>to </a:t>
            </a:r>
            <a:r>
              <a:rPr lang="en-US" i="1" dirty="0" err="1" smtClean="0"/>
              <a:t>RevCom</a:t>
            </a:r>
            <a:r>
              <a:rPr lang="en-US" dirty="0" smtClean="0"/>
              <a:t>.</a:t>
            </a:r>
            <a:endParaRPr lang="en-US" dirty="0"/>
          </a:p>
          <a:p>
            <a:pPr>
              <a:buFontTx/>
              <a:buNone/>
            </a:pPr>
            <a:r>
              <a:rPr lang="en-US" dirty="0" smtClean="0"/>
              <a:t>TG vote</a:t>
            </a:r>
          </a:p>
          <a:p>
            <a:pPr marL="574675" indent="-15875" defTabSz="117475">
              <a:buNone/>
            </a:pPr>
            <a:r>
              <a:rPr lang="en-US" dirty="0" smtClean="0"/>
              <a:t>Moved by</a:t>
            </a:r>
            <a:r>
              <a:rPr lang="en-US" dirty="0"/>
              <a:t>: David </a:t>
            </a:r>
            <a:r>
              <a:rPr lang="en-US" dirty="0" smtClean="0"/>
              <a:t>Howard</a:t>
            </a:r>
          </a:p>
          <a:p>
            <a:pPr marL="574675" indent="-15875" defTabSz="117475">
              <a:buNone/>
            </a:pPr>
            <a:r>
              <a:rPr lang="en-US" dirty="0"/>
              <a:t>Seconded by: </a:t>
            </a:r>
            <a:r>
              <a:rPr lang="en-US" dirty="0" err="1"/>
              <a:t>Shu</a:t>
            </a:r>
            <a:r>
              <a:rPr lang="en-US" dirty="0"/>
              <a:t> </a:t>
            </a:r>
            <a:r>
              <a:rPr lang="en-US" dirty="0" smtClean="0"/>
              <a:t>Kato</a:t>
            </a:r>
          </a:p>
          <a:p>
            <a:pPr marL="574675" indent="-15875" defTabSz="-74613">
              <a:buFontTx/>
              <a:buNone/>
            </a:pPr>
            <a:r>
              <a:rPr lang="en-US" dirty="0" smtClean="0"/>
              <a:t>Upon neither comment nor opposition the motion carries with unanimous consent</a:t>
            </a:r>
            <a:endParaRPr lang="en-US" dirty="0"/>
          </a:p>
        </p:txBody>
      </p:sp>
    </p:spTree>
    <p:extLst>
      <p:ext uri="{BB962C8B-B14F-4D97-AF65-F5344CB8AC3E}">
        <p14:creationId xmlns:p14="http://schemas.microsoft.com/office/powerpoint/2010/main" val="211097075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March 2013</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a:t>&lt;Pat Kinney&gt;, &lt;Kinney Consulting LLC</a:t>
            </a:r>
            <a:endParaRPr lang="en-US" dirty="0"/>
          </a:p>
        </p:txBody>
      </p:sp>
      <p:sp>
        <p:nvSpPr>
          <p:cNvPr id="6" name="Slide Number Placeholder 5"/>
          <p:cNvSpPr>
            <a:spLocks noGrp="1"/>
          </p:cNvSpPr>
          <p:nvPr>
            <p:ph type="sldNum" sz="quarter" idx="12"/>
          </p:nvPr>
        </p:nvSpPr>
        <p:spPr/>
        <p:txBody>
          <a:bodyPr/>
          <a:lstStyle/>
          <a:p>
            <a:r>
              <a:rPr lang="en-US" dirty="0"/>
              <a:t>Slide 4</a:t>
            </a:r>
          </a:p>
        </p:txBody>
      </p:sp>
      <p:sp>
        <p:nvSpPr>
          <p:cNvPr id="56322" name="Rectangle 2"/>
          <p:cNvSpPr>
            <a:spLocks noGrp="1" noChangeArrowheads="1"/>
          </p:cNvSpPr>
          <p:nvPr>
            <p:ph type="title"/>
          </p:nvPr>
        </p:nvSpPr>
        <p:spPr/>
        <p:txBody>
          <a:bodyPr/>
          <a:lstStyle/>
          <a:p>
            <a:r>
              <a:rPr lang="en-US" dirty="0" smtClean="0"/>
              <a:t>WG </a:t>
            </a:r>
            <a:r>
              <a:rPr lang="en-US" dirty="0"/>
              <a:t>motion for </a:t>
            </a:r>
            <a:r>
              <a:rPr lang="en-US" dirty="0" smtClean="0"/>
              <a:t>802.15.4k</a:t>
            </a:r>
            <a:endParaRPr lang="en-US" dirty="0"/>
          </a:p>
        </p:txBody>
      </p:sp>
      <p:sp>
        <p:nvSpPr>
          <p:cNvPr id="56323" name="Rectangle 3"/>
          <p:cNvSpPr>
            <a:spLocks noGrp="1" noChangeArrowheads="1"/>
          </p:cNvSpPr>
          <p:nvPr>
            <p:ph type="body" idx="1"/>
          </p:nvPr>
        </p:nvSpPr>
        <p:spPr>
          <a:xfrm>
            <a:off x="381000" y="1752600"/>
            <a:ext cx="8610600" cy="4114800"/>
          </a:xfrm>
        </p:spPr>
        <p:txBody>
          <a:bodyPr>
            <a:normAutofit lnSpcReduction="10000"/>
          </a:bodyPr>
          <a:lstStyle/>
          <a:p>
            <a:pPr marL="0" indent="0">
              <a:buNone/>
            </a:pPr>
            <a:r>
              <a:rPr lang="en-US" i="1" dirty="0" smtClean="0"/>
              <a:t>802.15 requests conditional </a:t>
            </a:r>
            <a:r>
              <a:rPr lang="en-US" i="1" dirty="0"/>
              <a:t>approval from the </a:t>
            </a:r>
            <a:r>
              <a:rPr lang="en-US" i="1" dirty="0"/>
              <a:t>EC to submit the P802.15.4k draft amendment, with text changes as per comment resolution 15-13-0032-11, </a:t>
            </a:r>
            <a:r>
              <a:rPr lang="en-US" i="1" dirty="0" smtClean="0"/>
              <a:t>to </a:t>
            </a:r>
            <a:r>
              <a:rPr lang="en-US" i="1" dirty="0" err="1" smtClean="0"/>
              <a:t>RevCom</a:t>
            </a:r>
            <a:r>
              <a:rPr lang="en-US" dirty="0" smtClean="0"/>
              <a:t>.</a:t>
            </a:r>
            <a:endParaRPr lang="en-US" dirty="0"/>
          </a:p>
          <a:p>
            <a:pPr>
              <a:buFontTx/>
              <a:buNone/>
            </a:pPr>
            <a:r>
              <a:rPr lang="en-US" dirty="0"/>
              <a:t>WG vote </a:t>
            </a:r>
            <a:r>
              <a:rPr lang="en-US" dirty="0" smtClean="0"/>
              <a:t>(?, </a:t>
            </a:r>
            <a:r>
              <a:rPr lang="en-US" dirty="0"/>
              <a:t>?</a:t>
            </a:r>
            <a:r>
              <a:rPr lang="en-US" dirty="0" smtClean="0"/>
              <a:t>, </a:t>
            </a:r>
            <a:r>
              <a:rPr lang="en-US" dirty="0"/>
              <a:t>?</a:t>
            </a:r>
            <a:r>
              <a:rPr lang="en-US" dirty="0" smtClean="0"/>
              <a:t>)</a:t>
            </a:r>
          </a:p>
          <a:p>
            <a:pPr>
              <a:buFontTx/>
              <a:buNone/>
            </a:pPr>
            <a:r>
              <a:rPr lang="en-US" dirty="0" smtClean="0"/>
              <a:t>Moved by Pat Kinney</a:t>
            </a:r>
          </a:p>
          <a:p>
            <a:pPr>
              <a:buFontTx/>
              <a:buNone/>
            </a:pPr>
            <a:r>
              <a:rPr lang="en-US" dirty="0" smtClean="0"/>
              <a:t>Seconded by </a:t>
            </a:r>
            <a:endParaRPr lang="en-US" dirty="0"/>
          </a:p>
        </p:txBody>
      </p:sp>
    </p:spTree>
    <p:extLst>
      <p:ext uri="{BB962C8B-B14F-4D97-AF65-F5344CB8AC3E}">
        <p14:creationId xmlns:p14="http://schemas.microsoft.com/office/powerpoint/2010/main" val="320808717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14138</TotalTime>
  <Words>620</Words>
  <Application>Microsoft Macintosh PowerPoint</Application>
  <PresentationFormat>On-screen Show (4:3)</PresentationFormat>
  <Paragraphs>141</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Meeting Goals (Agenda 15-13-0115-00)</vt:lpstr>
      <vt:lpstr>TG4k Meetings This Week (15-13-0115-00)</vt:lpstr>
      <vt:lpstr>TG4k Project Schedule</vt:lpstr>
      <vt:lpstr>TG4k Detailed Schedule</vt:lpstr>
      <vt:lpstr>Conference Call</vt:lpstr>
      <vt:lpstr>TG motion for 802.15.4k</vt:lpstr>
      <vt:lpstr>WG motion for 802.15.4k</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Closing Report for Orlando</dc:title>
  <dc:subject>IEEE 802.15 &lt;TG4k Opening Report&gt;</dc:subject>
  <dc:creator>Pat Kinney</dc:creator>
  <cp:keywords/>
  <dc:description>&lt;15-13-0179-00-004k&gt;</dc:description>
  <cp:lastModifiedBy>Pat Kinney</cp:lastModifiedBy>
  <cp:revision>458</cp:revision>
  <cp:lastPrinted>1998-02-10T13:28:06Z</cp:lastPrinted>
  <dcterms:created xsi:type="dcterms:W3CDTF">2009-07-12T16:25:16Z</dcterms:created>
  <dcterms:modified xsi:type="dcterms:W3CDTF">2013-03-19T20:12:22Z</dcterms:modified>
  <cp:category/>
</cp:coreProperties>
</file>