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312" r:id="rId3"/>
    <p:sldId id="342" r:id="rId4"/>
    <p:sldId id="338" r:id="rId5"/>
    <p:sldId id="343" r:id="rId6"/>
    <p:sldId id="344" r:id="rId7"/>
    <p:sldId id="346" r:id="rId8"/>
    <p:sldId id="340" r:id="rId9"/>
    <p:sldId id="345" r:id="rId10"/>
    <p:sldId id="339" r:id="rId11"/>
    <p:sldId id="337" r:id="rId12"/>
  </p:sldIdLst>
  <p:sldSz cx="9144000" cy="6858000" type="screen4x3"/>
  <p:notesSz cx="70104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33"/>
    <a:srgbClr val="CC0000"/>
    <a:srgbClr val="FFFF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47" autoAdjust="0"/>
    <p:restoredTop sz="94660"/>
  </p:normalViewPr>
  <p:slideViewPr>
    <p:cSldViewPr>
      <p:cViewPr>
        <p:scale>
          <a:sx n="100" d="100"/>
          <a:sy n="100" d="100"/>
        </p:scale>
        <p:origin x="-654" y="14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4575" y="-34925"/>
            <a:ext cx="2722563" cy="4254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smtClean="0"/>
              <a:t>September 2009doc.: IEEE 802.15-13-0172-00-0led</a:t>
            </a:r>
            <a:endParaRPr lang="en-US"/>
          </a:p>
        </p:txBody>
      </p:sp>
      <p:sp>
        <p:nvSpPr>
          <p:cNvPr id="3075" name="Rectangle 3"/>
          <p:cNvSpPr>
            <a:spLocks noGrp="1" noChangeArrowheads="1"/>
          </p:cNvSpPr>
          <p:nvPr>
            <p:ph type="dt" sz="quarter" idx="1"/>
          </p:nvPr>
        </p:nvSpPr>
        <p:spPr bwMode="auto">
          <a:xfrm>
            <a:off x="703263" y="177800"/>
            <a:ext cx="23352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378C396A-494E-4CAA-B146-1CF12B224978}" type="datetime1">
              <a:rPr lang="en-US"/>
              <a:pPr/>
              <a:t>3/19/2013</a:t>
            </a:fld>
            <a:r>
              <a:rPr lang="en-US"/>
              <a:t>&lt;month year&gt;</a:t>
            </a:r>
          </a:p>
        </p:txBody>
      </p:sp>
      <p:sp>
        <p:nvSpPr>
          <p:cNvPr id="3076" name="Rectangle 4"/>
          <p:cNvSpPr>
            <a:spLocks noGrp="1" noChangeArrowheads="1"/>
          </p:cNvSpPr>
          <p:nvPr>
            <p:ph type="ftr" sz="quarter" idx="2"/>
          </p:nvPr>
        </p:nvSpPr>
        <p:spPr bwMode="auto">
          <a:xfrm>
            <a:off x="4206875" y="8997950"/>
            <a:ext cx="2181225"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sz="1000"/>
            </a:lvl1pPr>
          </a:lstStyle>
          <a:p>
            <a:r>
              <a:rPr lang="en-US"/>
              <a:t>&lt;author&gt;, &lt;company&gt;</a:t>
            </a:r>
          </a:p>
        </p:txBody>
      </p:sp>
      <p:sp>
        <p:nvSpPr>
          <p:cNvPr id="3077" name="Rectangle 5"/>
          <p:cNvSpPr>
            <a:spLocks noGrp="1" noChangeArrowheads="1"/>
          </p:cNvSpPr>
          <p:nvPr>
            <p:ph type="sldNum" sz="quarter" idx="3"/>
          </p:nvPr>
        </p:nvSpPr>
        <p:spPr bwMode="auto">
          <a:xfrm>
            <a:off x="2727325" y="8997950"/>
            <a:ext cx="1400175"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8213" eaLnBrk="0" hangingPunct="0">
              <a:defRPr sz="1000"/>
            </a:lvl1pPr>
          </a:lstStyle>
          <a:p>
            <a:r>
              <a:rPr lang="en-US"/>
              <a:t>Page </a:t>
            </a:r>
            <a:fld id="{3356F652-433C-46BD-A755-9E2264A25F45}" type="slidenum">
              <a:rPr lang="en-US"/>
              <a:pPr/>
              <a:t>‹#›</a:t>
            </a:fld>
            <a:endParaRPr lang="en-US"/>
          </a:p>
        </p:txBody>
      </p:sp>
      <p:sp>
        <p:nvSpPr>
          <p:cNvPr id="3078" name="Line 6"/>
          <p:cNvSpPr>
            <a:spLocks noChangeShapeType="1"/>
          </p:cNvSpPr>
          <p:nvPr/>
        </p:nvSpPr>
        <p:spPr bwMode="auto">
          <a:xfrm>
            <a:off x="701675" y="387350"/>
            <a:ext cx="560705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701675" y="8997950"/>
            <a:ext cx="719138" cy="182563"/>
          </a:xfrm>
          <a:prstGeom prst="rect">
            <a:avLst/>
          </a:prstGeom>
          <a:noFill/>
          <a:ln w="9525">
            <a:noFill/>
            <a:miter lim="800000"/>
            <a:headEnd/>
            <a:tailEnd/>
          </a:ln>
          <a:effectLst/>
        </p:spPr>
        <p:txBody>
          <a:bodyPr lIns="0" tIns="0" rIns="0" bIns="0">
            <a:spAutoFit/>
          </a:bodyPr>
          <a:lstStyle/>
          <a:p>
            <a:pPr defTabSz="938213" eaLnBrk="0" hangingPunct="0"/>
            <a:r>
              <a:rPr lang="en-US"/>
              <a:t>Submission</a:t>
            </a:r>
          </a:p>
        </p:txBody>
      </p:sp>
      <p:sp>
        <p:nvSpPr>
          <p:cNvPr id="3080" name="Line 8"/>
          <p:cNvSpPr>
            <a:spLocks noChangeShapeType="1"/>
          </p:cNvSpPr>
          <p:nvPr/>
        </p:nvSpPr>
        <p:spPr bwMode="auto">
          <a:xfrm>
            <a:off x="701675" y="8986838"/>
            <a:ext cx="57626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80967435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114300"/>
            <a:ext cx="2844800" cy="4254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smtClean="0"/>
              <a:t>September 2009doc.: IEEE 802.15-13-0172-00-0led</a:t>
            </a:r>
            <a:endParaRPr lang="en-US"/>
          </a:p>
        </p:txBody>
      </p:sp>
      <p:sp>
        <p:nvSpPr>
          <p:cNvPr id="2051" name="Rectangle 3"/>
          <p:cNvSpPr>
            <a:spLocks noGrp="1" noChangeArrowheads="1"/>
          </p:cNvSpPr>
          <p:nvPr>
            <p:ph type="dt" idx="1"/>
          </p:nvPr>
        </p:nvSpPr>
        <p:spPr bwMode="auto">
          <a:xfrm>
            <a:off x="661988" y="98425"/>
            <a:ext cx="27654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AFDAFFE8-75B2-4EB4-8EB5-D649CD28A1B2}" type="datetime1">
              <a:rPr lang="en-US"/>
              <a:pPr/>
              <a:t>3/19/2013</a:t>
            </a:fld>
            <a:r>
              <a:rPr lang="en-US"/>
              <a:t>&lt;month year&gt;</a:t>
            </a:r>
          </a:p>
        </p:txBody>
      </p:sp>
      <p:sp>
        <p:nvSpPr>
          <p:cNvPr id="23556" name="Rectangle 4"/>
          <p:cNvSpPr>
            <a:spLocks noGrp="1" noRot="1" noChangeAspect="1" noChangeArrowheads="1" noTextEdit="1"/>
          </p:cNvSpPr>
          <p:nvPr>
            <p:ph type="sldImg" idx="2"/>
          </p:nvPr>
        </p:nvSpPr>
        <p:spPr bwMode="auto">
          <a:xfrm>
            <a:off x="1190625" y="703263"/>
            <a:ext cx="4630738"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33450" y="4416425"/>
            <a:ext cx="5143500" cy="4183063"/>
          </a:xfrm>
          <a:prstGeom prst="rect">
            <a:avLst/>
          </a:prstGeom>
          <a:noFill/>
          <a:ln w="9525">
            <a:noFill/>
            <a:miter lim="800000"/>
            <a:headEnd/>
            <a:tailEnd/>
          </a:ln>
        </p:spPr>
        <p:txBody>
          <a:bodyPr vert="horz" wrap="square" lIns="94187" tIns="46296" rIns="94187" bIns="462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813175" y="9001125"/>
            <a:ext cx="2536825"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375" lvl="4" algn="r" defTabSz="938213" eaLnBrk="0" hangingPunct="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65450" y="9001125"/>
            <a:ext cx="811213"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a:lvl1pPr>
          </a:lstStyle>
          <a:p>
            <a:r>
              <a:rPr lang="en-US"/>
              <a:t>Page </a:t>
            </a:r>
            <a:fld id="{3D3E9B2A-6799-40D7-89FD-ABBA798CF9AC}" type="slidenum">
              <a:rPr lang="en-US"/>
              <a:pPr/>
              <a:t>‹#›</a:t>
            </a:fld>
            <a:endParaRPr lang="en-US"/>
          </a:p>
        </p:txBody>
      </p:sp>
      <p:sp>
        <p:nvSpPr>
          <p:cNvPr id="2056" name="Rectangle 8"/>
          <p:cNvSpPr>
            <a:spLocks noChangeArrowheads="1"/>
          </p:cNvSpPr>
          <p:nvPr/>
        </p:nvSpPr>
        <p:spPr bwMode="auto">
          <a:xfrm>
            <a:off x="731838" y="9001125"/>
            <a:ext cx="719137" cy="182563"/>
          </a:xfrm>
          <a:prstGeom prst="rect">
            <a:avLst/>
          </a:prstGeom>
          <a:noFill/>
          <a:ln w="9525">
            <a:noFill/>
            <a:miter lim="800000"/>
            <a:headEnd/>
            <a:tailEnd/>
          </a:ln>
          <a:effectLst/>
        </p:spPr>
        <p:txBody>
          <a:bodyPr lIns="0" tIns="0" rIns="0" bIns="0">
            <a:spAutoFit/>
          </a:bodyPr>
          <a:lstStyle/>
          <a:p>
            <a:pPr defTabSz="919163" eaLnBrk="0" hangingPunct="0"/>
            <a:r>
              <a:rPr lang="en-US"/>
              <a:t>Submission</a:t>
            </a:r>
          </a:p>
        </p:txBody>
      </p:sp>
      <p:sp>
        <p:nvSpPr>
          <p:cNvPr id="2057" name="Line 9"/>
          <p:cNvSpPr>
            <a:spLocks noChangeShapeType="1"/>
          </p:cNvSpPr>
          <p:nvPr/>
        </p:nvSpPr>
        <p:spPr bwMode="auto">
          <a:xfrm>
            <a:off x="731838" y="8999538"/>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54050" y="296863"/>
            <a:ext cx="57023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263696951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hdr" sz="quarter"/>
          </p:nvPr>
        </p:nvSpPr>
        <p:spPr>
          <a:ln/>
        </p:spPr>
        <p:txBody>
          <a:bodyPr/>
          <a:lstStyle/>
          <a:p>
            <a:r>
              <a:rPr lang="en-US" smtClean="0"/>
              <a:t>September 2009doc.: IEEE 802.15-13-0172-00-0led</a:t>
            </a:r>
            <a:endParaRPr lang="en-US"/>
          </a:p>
        </p:txBody>
      </p:sp>
      <p:sp>
        <p:nvSpPr>
          <p:cNvPr id="9" name="Rectangle 3"/>
          <p:cNvSpPr>
            <a:spLocks noGrp="1" noChangeArrowheads="1"/>
          </p:cNvSpPr>
          <p:nvPr>
            <p:ph type="dt" idx="1"/>
          </p:nvPr>
        </p:nvSpPr>
        <p:spPr>
          <a:ln/>
        </p:spPr>
        <p:txBody>
          <a:bodyPr/>
          <a:lstStyle/>
          <a:p>
            <a:fld id="{DDEB5ECF-DBF0-4B00-A34B-6D739605B8EB}" type="datetime1">
              <a:rPr lang="en-US"/>
              <a:pPr/>
              <a:t>3/19/2013</a:t>
            </a:fld>
            <a:r>
              <a:rPr lang="en-US"/>
              <a:t>&lt;month year&gt;</a:t>
            </a:r>
          </a:p>
        </p:txBody>
      </p:sp>
      <p:sp>
        <p:nvSpPr>
          <p:cNvPr id="24578" name="Slide Image Placeholder 1"/>
          <p:cNvSpPr>
            <a:spLocks noGrp="1" noRot="1" noChangeAspect="1" noTextEdit="1"/>
          </p:cNvSpPr>
          <p:nvPr>
            <p:ph type="sldImg"/>
          </p:nvPr>
        </p:nvSpPr>
        <p:spPr>
          <a:xfrm>
            <a:off x="1189038" y="703263"/>
            <a:ext cx="4632325" cy="3473450"/>
          </a:xfrm>
          <a:ln/>
        </p:spPr>
      </p:sp>
      <p:sp>
        <p:nvSpPr>
          <p:cNvPr id="24579" name="Notes Placeholder 2"/>
          <p:cNvSpPr>
            <a:spLocks noGrp="1"/>
          </p:cNvSpPr>
          <p:nvPr>
            <p:ph type="body" idx="1"/>
          </p:nvPr>
        </p:nvSpPr>
        <p:spPr/>
        <p:txBody>
          <a:bodyPr/>
          <a:lstStyle/>
          <a:p>
            <a:endParaRPr lang="en-US" smtClean="0"/>
          </a:p>
        </p:txBody>
      </p:sp>
      <p:sp>
        <p:nvSpPr>
          <p:cNvPr id="24580" name="Header Placeholder 3"/>
          <p:cNvSpPr txBox="1">
            <a:spLocks noGrp="1"/>
          </p:cNvSpPr>
          <p:nvPr/>
        </p:nvSpPr>
        <p:spPr bwMode="auto">
          <a:xfrm>
            <a:off x="3505200" y="98425"/>
            <a:ext cx="2844800" cy="212725"/>
          </a:xfrm>
          <a:prstGeom prst="rect">
            <a:avLst/>
          </a:prstGeom>
          <a:noFill/>
          <a:ln w="9525">
            <a:noFill/>
            <a:miter lim="800000"/>
            <a:headEnd/>
            <a:tailEnd/>
          </a:ln>
        </p:spPr>
        <p:txBody>
          <a:bodyPr lIns="0" tIns="0" rIns="0" bIns="0" anchor="b">
            <a:spAutoFit/>
          </a:bodyPr>
          <a:lstStyle/>
          <a:p>
            <a:pPr algn="r" defTabSz="938213" eaLnBrk="0" hangingPunct="0"/>
            <a:r>
              <a:rPr lang="en-US" sz="1400" b="1"/>
              <a:t>doc.: IEEE 802.15-09-0117-00-0007</a:t>
            </a:r>
          </a:p>
        </p:txBody>
      </p:sp>
      <p:sp>
        <p:nvSpPr>
          <p:cNvPr id="24581" name="Date Placeholder 4"/>
          <p:cNvSpPr txBox="1">
            <a:spLocks noGrp="1"/>
          </p:cNvSpPr>
          <p:nvPr/>
        </p:nvSpPr>
        <p:spPr bwMode="auto">
          <a:xfrm>
            <a:off x="661988" y="98425"/>
            <a:ext cx="2765425" cy="212725"/>
          </a:xfrm>
          <a:prstGeom prst="rect">
            <a:avLst/>
          </a:prstGeom>
          <a:noFill/>
          <a:ln w="9525">
            <a:noFill/>
            <a:miter lim="800000"/>
            <a:headEnd/>
            <a:tailEnd/>
          </a:ln>
        </p:spPr>
        <p:txBody>
          <a:bodyPr lIns="0" tIns="0" rIns="0" bIns="0" anchor="b">
            <a:spAutoFit/>
          </a:bodyPr>
          <a:lstStyle/>
          <a:p>
            <a:pPr defTabSz="938213" eaLnBrk="0" hangingPunct="0"/>
            <a:r>
              <a:rPr lang="en-US" sz="1400" b="1"/>
              <a:t>&lt;month year&gt;</a:t>
            </a:r>
          </a:p>
        </p:txBody>
      </p:sp>
      <p:sp>
        <p:nvSpPr>
          <p:cNvPr id="24582" name="Footer Placeholder 5"/>
          <p:cNvSpPr>
            <a:spLocks noGrp="1"/>
          </p:cNvSpPr>
          <p:nvPr>
            <p:ph type="ftr" sz="quarter" idx="4"/>
          </p:nvPr>
        </p:nvSpPr>
        <p:spPr>
          <a:noFill/>
        </p:spPr>
        <p:txBody>
          <a:bodyPr/>
          <a:lstStyle/>
          <a:p>
            <a:pPr lvl="4"/>
            <a:r>
              <a:rPr lang="en-US"/>
              <a:t>&lt;author&gt;, &lt;company&gt;</a:t>
            </a:r>
          </a:p>
        </p:txBody>
      </p:sp>
      <p:sp>
        <p:nvSpPr>
          <p:cNvPr id="24583" name="Slide Number Placeholder 6"/>
          <p:cNvSpPr>
            <a:spLocks noGrp="1"/>
          </p:cNvSpPr>
          <p:nvPr>
            <p:ph type="sldNum" sz="quarter" idx="5"/>
          </p:nvPr>
        </p:nvSpPr>
        <p:spPr>
          <a:noFill/>
        </p:spPr>
        <p:txBody>
          <a:bodyPr/>
          <a:lstStyle/>
          <a:p>
            <a:r>
              <a:rPr lang="en-US"/>
              <a:t>Page </a:t>
            </a:r>
            <a:fld id="{DE724A62-13E4-4261-84BB-CCFBA250F072}" type="slidenum">
              <a:rPr lang="en-US"/>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September 2009doc.: IEEE 802.15-13-0172-00-0led</a:t>
            </a:r>
            <a:endParaRPr lang="en-US"/>
          </a:p>
        </p:txBody>
      </p:sp>
      <p:sp>
        <p:nvSpPr>
          <p:cNvPr id="5" name="Rectangle 3"/>
          <p:cNvSpPr>
            <a:spLocks noGrp="1" noChangeArrowheads="1"/>
          </p:cNvSpPr>
          <p:nvPr>
            <p:ph type="dt" idx="1"/>
          </p:nvPr>
        </p:nvSpPr>
        <p:spPr>
          <a:ln/>
        </p:spPr>
        <p:txBody>
          <a:bodyPr/>
          <a:lstStyle/>
          <a:p>
            <a:fld id="{11E650E0-DD4F-4648-8823-CBA1A06EC7D0}" type="datetime1">
              <a:rPr lang="en-US"/>
              <a:pPr/>
              <a:t>3/19/2013</a:t>
            </a:fld>
            <a:r>
              <a:rPr lang="en-US"/>
              <a:t>&lt;month year&gt;</a:t>
            </a:r>
          </a:p>
        </p:txBody>
      </p:sp>
      <p:sp>
        <p:nvSpPr>
          <p:cNvPr id="65538" name="Rectangle 2"/>
          <p:cNvSpPr>
            <a:spLocks noGrp="1" noRot="1" noChangeAspect="1" noChangeArrowheads="1" noTextEdit="1"/>
          </p:cNvSpPr>
          <p:nvPr>
            <p:ph type="sldImg"/>
          </p:nvPr>
        </p:nvSpPr>
        <p:spPr>
          <a:xfrm>
            <a:off x="1189038" y="703263"/>
            <a:ext cx="4632325" cy="3473450"/>
          </a:xfrm>
          <a:ln/>
        </p:spPr>
      </p:sp>
      <p:sp>
        <p:nvSpPr>
          <p:cNvPr id="65539" name="Rectangle 3"/>
          <p:cNvSpPr>
            <a:spLocks noGrp="1" noChangeArrowheads="1"/>
          </p:cNvSpPr>
          <p:nvPr>
            <p:ph type="body" idx="1"/>
          </p:nvPr>
        </p:nvSpPr>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September 2009doc.: IEEE 802.15-13-0172-00-0led</a:t>
            </a:r>
            <a:endParaRPr lang="en-US"/>
          </a:p>
        </p:txBody>
      </p:sp>
      <p:sp>
        <p:nvSpPr>
          <p:cNvPr id="5" name="Rectangle 3"/>
          <p:cNvSpPr>
            <a:spLocks noGrp="1" noChangeArrowheads="1"/>
          </p:cNvSpPr>
          <p:nvPr>
            <p:ph type="dt" idx="1"/>
          </p:nvPr>
        </p:nvSpPr>
        <p:spPr>
          <a:ln/>
        </p:spPr>
        <p:txBody>
          <a:bodyPr/>
          <a:lstStyle/>
          <a:p>
            <a:fld id="{11E650E0-DD4F-4648-8823-CBA1A06EC7D0}" type="datetime1">
              <a:rPr lang="en-US"/>
              <a:pPr/>
              <a:t>3/19/2013</a:t>
            </a:fld>
            <a:r>
              <a:rPr lang="en-US"/>
              <a:t>&lt;month year&gt;</a:t>
            </a:r>
          </a:p>
        </p:txBody>
      </p:sp>
      <p:sp>
        <p:nvSpPr>
          <p:cNvPr id="65538" name="Rectangle 2"/>
          <p:cNvSpPr>
            <a:spLocks noGrp="1" noRot="1" noChangeAspect="1" noChangeArrowheads="1" noTextEdit="1"/>
          </p:cNvSpPr>
          <p:nvPr>
            <p:ph type="sldImg"/>
          </p:nvPr>
        </p:nvSpPr>
        <p:spPr>
          <a:xfrm>
            <a:off x="1189038" y="703263"/>
            <a:ext cx="4632325" cy="3473450"/>
          </a:xfrm>
          <a:ln/>
        </p:spPr>
      </p:sp>
      <p:sp>
        <p:nvSpPr>
          <p:cNvPr id="65539" name="Rectangle 3"/>
          <p:cNvSpPr>
            <a:spLocks noGrp="1" noChangeArrowheads="1"/>
          </p:cNvSpPr>
          <p:nvPr>
            <p:ph type="body" idx="1"/>
          </p:nvPr>
        </p:nvSpPr>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September 2009doc.: IEEE 802.15-13-0172-00-0led</a:t>
            </a:r>
            <a:endParaRPr lang="en-US"/>
          </a:p>
        </p:txBody>
      </p:sp>
      <p:sp>
        <p:nvSpPr>
          <p:cNvPr id="5" name="Rectangle 3"/>
          <p:cNvSpPr>
            <a:spLocks noGrp="1" noChangeArrowheads="1"/>
          </p:cNvSpPr>
          <p:nvPr>
            <p:ph type="dt" idx="1"/>
          </p:nvPr>
        </p:nvSpPr>
        <p:spPr>
          <a:ln/>
        </p:spPr>
        <p:txBody>
          <a:bodyPr/>
          <a:lstStyle/>
          <a:p>
            <a:fld id="{11E650E0-DD4F-4648-8823-CBA1A06EC7D0}" type="datetime1">
              <a:rPr lang="en-US"/>
              <a:pPr/>
              <a:t>3/19/2013</a:t>
            </a:fld>
            <a:r>
              <a:rPr lang="en-US"/>
              <a:t>&lt;month year&gt;</a:t>
            </a:r>
          </a:p>
        </p:txBody>
      </p:sp>
      <p:sp>
        <p:nvSpPr>
          <p:cNvPr id="65538" name="Rectangle 2"/>
          <p:cNvSpPr>
            <a:spLocks noGrp="1" noRot="1" noChangeAspect="1" noChangeArrowheads="1" noTextEdit="1"/>
          </p:cNvSpPr>
          <p:nvPr>
            <p:ph type="sldImg"/>
          </p:nvPr>
        </p:nvSpPr>
        <p:spPr>
          <a:xfrm>
            <a:off x="1189038" y="703263"/>
            <a:ext cx="4632325" cy="3473450"/>
          </a:xfrm>
          <a:ln/>
        </p:spPr>
      </p:sp>
      <p:sp>
        <p:nvSpPr>
          <p:cNvPr id="65539" name="Rectangle 3"/>
          <p:cNvSpPr>
            <a:spLocks noGrp="1" noChangeArrowheads="1"/>
          </p:cNvSpPr>
          <p:nvPr>
            <p:ph type="body" idx="1"/>
          </p:nvPr>
        </p:nvSpPr>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September 2009doc.: IEEE 802.15-13-0172-00-0led</a:t>
            </a:r>
            <a:endParaRPr lang="en-US"/>
          </a:p>
        </p:txBody>
      </p:sp>
      <p:sp>
        <p:nvSpPr>
          <p:cNvPr id="5" name="Rectangle 3"/>
          <p:cNvSpPr>
            <a:spLocks noGrp="1" noChangeArrowheads="1"/>
          </p:cNvSpPr>
          <p:nvPr>
            <p:ph type="dt" idx="1"/>
          </p:nvPr>
        </p:nvSpPr>
        <p:spPr>
          <a:ln/>
        </p:spPr>
        <p:txBody>
          <a:bodyPr/>
          <a:lstStyle/>
          <a:p>
            <a:fld id="{11E650E0-DD4F-4648-8823-CBA1A06EC7D0}" type="datetime1">
              <a:rPr lang="en-US"/>
              <a:pPr/>
              <a:t>3/19/2013</a:t>
            </a:fld>
            <a:r>
              <a:rPr lang="en-US"/>
              <a:t>&lt;month year&gt;</a:t>
            </a:r>
          </a:p>
        </p:txBody>
      </p:sp>
      <p:sp>
        <p:nvSpPr>
          <p:cNvPr id="65538" name="Rectangle 2"/>
          <p:cNvSpPr>
            <a:spLocks noGrp="1" noRot="1" noChangeAspect="1" noChangeArrowheads="1" noTextEdit="1"/>
          </p:cNvSpPr>
          <p:nvPr>
            <p:ph type="sldImg"/>
          </p:nvPr>
        </p:nvSpPr>
        <p:spPr>
          <a:xfrm>
            <a:off x="1189038" y="703263"/>
            <a:ext cx="4632325" cy="3473450"/>
          </a:xfrm>
          <a:ln/>
        </p:spPr>
      </p:sp>
      <p:sp>
        <p:nvSpPr>
          <p:cNvPr id="65539" name="Rectangle 3"/>
          <p:cNvSpPr>
            <a:spLocks noGrp="1" noChangeArrowheads="1"/>
          </p:cNvSpPr>
          <p:nvPr>
            <p:ph type="body" idx="1"/>
          </p:nvPr>
        </p:nvSpPr>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September 2009doc.: IEEE 802.15-13-0172-00-0led</a:t>
            </a:r>
            <a:endParaRPr lang="en-US"/>
          </a:p>
        </p:txBody>
      </p:sp>
      <p:sp>
        <p:nvSpPr>
          <p:cNvPr id="5" name="Rectangle 3"/>
          <p:cNvSpPr>
            <a:spLocks noGrp="1" noChangeArrowheads="1"/>
          </p:cNvSpPr>
          <p:nvPr>
            <p:ph type="dt" idx="1"/>
          </p:nvPr>
        </p:nvSpPr>
        <p:spPr>
          <a:ln/>
        </p:spPr>
        <p:txBody>
          <a:bodyPr/>
          <a:lstStyle/>
          <a:p>
            <a:fld id="{11E650E0-DD4F-4648-8823-CBA1A06EC7D0}" type="datetime1">
              <a:rPr lang="en-US"/>
              <a:pPr/>
              <a:t>3/19/2013</a:t>
            </a:fld>
            <a:r>
              <a:rPr lang="en-US"/>
              <a:t>&lt;month year&gt;</a:t>
            </a:r>
          </a:p>
        </p:txBody>
      </p:sp>
      <p:sp>
        <p:nvSpPr>
          <p:cNvPr id="65538" name="Rectangle 2"/>
          <p:cNvSpPr>
            <a:spLocks noGrp="1" noRot="1" noChangeAspect="1" noChangeArrowheads="1" noTextEdit="1"/>
          </p:cNvSpPr>
          <p:nvPr>
            <p:ph type="sldImg"/>
          </p:nvPr>
        </p:nvSpPr>
        <p:spPr>
          <a:xfrm>
            <a:off x="1189038" y="703263"/>
            <a:ext cx="4632325" cy="3473450"/>
          </a:xfrm>
          <a:ln/>
        </p:spPr>
      </p:sp>
      <p:sp>
        <p:nvSpPr>
          <p:cNvPr id="65539" name="Rectangle 3"/>
          <p:cNvSpPr>
            <a:spLocks noGrp="1" noChangeArrowheads="1"/>
          </p:cNvSpPr>
          <p:nvPr>
            <p:ph type="body" idx="1"/>
          </p:nvPr>
        </p:nvSpPr>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September 2009doc.: IEEE 802.15-13-0172-00-0led</a:t>
            </a:r>
            <a:endParaRPr lang="en-US"/>
          </a:p>
        </p:txBody>
      </p:sp>
      <p:sp>
        <p:nvSpPr>
          <p:cNvPr id="5" name="Rectangle 3"/>
          <p:cNvSpPr>
            <a:spLocks noGrp="1" noChangeArrowheads="1"/>
          </p:cNvSpPr>
          <p:nvPr>
            <p:ph type="dt" idx="1"/>
          </p:nvPr>
        </p:nvSpPr>
        <p:spPr>
          <a:ln/>
        </p:spPr>
        <p:txBody>
          <a:bodyPr/>
          <a:lstStyle/>
          <a:p>
            <a:fld id="{11E650E0-DD4F-4648-8823-CBA1A06EC7D0}" type="datetime1">
              <a:rPr lang="en-US"/>
              <a:pPr/>
              <a:t>3/19/2013</a:t>
            </a:fld>
            <a:r>
              <a:rPr lang="en-US"/>
              <a:t>&lt;month year&gt;</a:t>
            </a:r>
          </a:p>
        </p:txBody>
      </p:sp>
      <p:sp>
        <p:nvSpPr>
          <p:cNvPr id="65538" name="Rectangle 2"/>
          <p:cNvSpPr>
            <a:spLocks noGrp="1" noRot="1" noChangeAspect="1" noChangeArrowheads="1" noTextEdit="1"/>
          </p:cNvSpPr>
          <p:nvPr>
            <p:ph type="sldImg"/>
          </p:nvPr>
        </p:nvSpPr>
        <p:spPr>
          <a:xfrm>
            <a:off x="1189038" y="703263"/>
            <a:ext cx="4632325" cy="3473450"/>
          </a:xfrm>
          <a:ln/>
        </p:spPr>
      </p:sp>
      <p:sp>
        <p:nvSpPr>
          <p:cNvPr id="65539" name="Rectangle 3"/>
          <p:cNvSpPr>
            <a:spLocks noGrp="1" noChangeArrowheads="1"/>
          </p:cNvSpPr>
          <p:nvPr>
            <p:ph type="body" idx="1"/>
          </p:nvPr>
        </p:nvSpPr>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September 2009doc.: IEEE 802.15-13-0172-00-0led</a:t>
            </a:r>
            <a:endParaRPr lang="en-US"/>
          </a:p>
        </p:txBody>
      </p:sp>
      <p:sp>
        <p:nvSpPr>
          <p:cNvPr id="5" name="Rectangle 3"/>
          <p:cNvSpPr>
            <a:spLocks noGrp="1" noChangeArrowheads="1"/>
          </p:cNvSpPr>
          <p:nvPr>
            <p:ph type="dt" idx="1"/>
          </p:nvPr>
        </p:nvSpPr>
        <p:spPr>
          <a:ln/>
        </p:spPr>
        <p:txBody>
          <a:bodyPr/>
          <a:lstStyle/>
          <a:p>
            <a:fld id="{11E650E0-DD4F-4648-8823-CBA1A06EC7D0}" type="datetime1">
              <a:rPr lang="en-US"/>
              <a:pPr/>
              <a:t>3/19/2013</a:t>
            </a:fld>
            <a:r>
              <a:rPr lang="en-US"/>
              <a:t>&lt;month year&gt;</a:t>
            </a:r>
          </a:p>
        </p:txBody>
      </p:sp>
      <p:sp>
        <p:nvSpPr>
          <p:cNvPr id="65538" name="Rectangle 2"/>
          <p:cNvSpPr>
            <a:spLocks noGrp="1" noRot="1" noChangeAspect="1" noChangeArrowheads="1" noTextEdit="1"/>
          </p:cNvSpPr>
          <p:nvPr>
            <p:ph type="sldImg"/>
          </p:nvPr>
        </p:nvSpPr>
        <p:spPr>
          <a:xfrm>
            <a:off x="1189038" y="703263"/>
            <a:ext cx="4632325" cy="3473450"/>
          </a:xfrm>
          <a:ln/>
        </p:spPr>
      </p:sp>
      <p:sp>
        <p:nvSpPr>
          <p:cNvPr id="65539" name="Rectangle 3"/>
          <p:cNvSpPr>
            <a:spLocks noGrp="1" noChangeArrowheads="1"/>
          </p:cNvSpPr>
          <p:nvPr>
            <p:ph type="body" idx="1"/>
          </p:nvPr>
        </p:nvSpPr>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September 2009doc.: IEEE 802.15-13-0172-00-0led</a:t>
            </a:r>
            <a:endParaRPr lang="en-US"/>
          </a:p>
        </p:txBody>
      </p:sp>
      <p:sp>
        <p:nvSpPr>
          <p:cNvPr id="5" name="Rectangle 3"/>
          <p:cNvSpPr>
            <a:spLocks noGrp="1" noChangeArrowheads="1"/>
          </p:cNvSpPr>
          <p:nvPr>
            <p:ph type="dt" idx="1"/>
          </p:nvPr>
        </p:nvSpPr>
        <p:spPr>
          <a:ln/>
        </p:spPr>
        <p:txBody>
          <a:bodyPr/>
          <a:lstStyle/>
          <a:p>
            <a:fld id="{11E650E0-DD4F-4648-8823-CBA1A06EC7D0}" type="datetime1">
              <a:rPr lang="en-US"/>
              <a:pPr/>
              <a:t>3/19/2013</a:t>
            </a:fld>
            <a:r>
              <a:rPr lang="en-US"/>
              <a:t>&lt;month year&gt;</a:t>
            </a:r>
          </a:p>
        </p:txBody>
      </p:sp>
      <p:sp>
        <p:nvSpPr>
          <p:cNvPr id="65538" name="Rectangle 2"/>
          <p:cNvSpPr>
            <a:spLocks noGrp="1" noRot="1" noChangeAspect="1" noChangeArrowheads="1" noTextEdit="1"/>
          </p:cNvSpPr>
          <p:nvPr>
            <p:ph type="sldImg"/>
          </p:nvPr>
        </p:nvSpPr>
        <p:spPr>
          <a:xfrm>
            <a:off x="1189038" y="703263"/>
            <a:ext cx="4632325" cy="3473450"/>
          </a:xfrm>
          <a:ln/>
        </p:spPr>
      </p:sp>
      <p:sp>
        <p:nvSpPr>
          <p:cNvPr id="65539" name="Rectangle 3"/>
          <p:cNvSpPr>
            <a:spLocks noGrp="1" noChangeArrowheads="1"/>
          </p:cNvSpPr>
          <p:nvPr>
            <p:ph type="body" idx="1"/>
          </p:nvPr>
        </p:nvSpPr>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11" name="Rectangle 10"/>
          <p:cNvSpPr>
            <a:spLocks noGrp="1" noChangeArrowheads="1"/>
          </p:cNvSpPr>
          <p:nvPr>
            <p:ph type="dt" sz="half" idx="10"/>
          </p:nvPr>
        </p:nvSpPr>
        <p:spPr/>
        <p:txBody>
          <a:bodyPr/>
          <a:lstStyle>
            <a:lvl1pPr>
              <a:defRPr/>
            </a:lvl1pPr>
          </a:lstStyle>
          <a:p>
            <a:r>
              <a:rPr lang="en-US"/>
              <a:t>September 2009July 2009</a:t>
            </a:r>
          </a:p>
        </p:txBody>
      </p:sp>
      <p:sp>
        <p:nvSpPr>
          <p:cNvPr id="12" name="Rectangle 11"/>
          <p:cNvSpPr>
            <a:spLocks noGrp="1" noChangeArrowheads="1"/>
          </p:cNvSpPr>
          <p:nvPr>
            <p:ph type="ftr" sz="quarter" idx="11"/>
          </p:nvPr>
        </p:nvSpPr>
        <p:spPr>
          <a:xfrm>
            <a:off x="5486400" y="6475413"/>
            <a:ext cx="3124200" cy="182562"/>
          </a:xfrm>
        </p:spPr>
        <p:txBody>
          <a:bodyPr/>
          <a:lstStyle>
            <a:lvl1pPr>
              <a:defRPr/>
            </a:lvl1pPr>
          </a:lstStyle>
          <a:p>
            <a:r>
              <a:rPr lang="en-US"/>
              <a:t>Yeong Min Jang, Kookmin UniversityYeong Min Jang, Kookmin University</a:t>
            </a:r>
          </a:p>
        </p:txBody>
      </p:sp>
      <p:sp>
        <p:nvSpPr>
          <p:cNvPr id="13" name="Rectangle 12"/>
          <p:cNvSpPr>
            <a:spLocks noGrp="1" noChangeArrowheads="1"/>
          </p:cNvSpPr>
          <p:nvPr>
            <p:ph type="sldNum" sz="quarter" idx="12"/>
          </p:nvPr>
        </p:nvSpPr>
        <p:spPr/>
        <p:txBody>
          <a:bodyPr/>
          <a:lstStyle>
            <a:lvl1pPr>
              <a:defRPr/>
            </a:lvl1pPr>
          </a:lstStyle>
          <a:p>
            <a:pPr>
              <a:defRPr/>
            </a:pPr>
            <a:r>
              <a:rPr lang="en-US"/>
              <a:t>Slide </a:t>
            </a:r>
            <a:fld id="{BF29BC87-BF55-421B-B54D-29C11A5C93C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t>September 2009</a:t>
            </a:r>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766B7E9-C1CC-4B81-9E3E-BDC5014A504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t>September 2009</a:t>
            </a:r>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9A7FD99-E112-416B-8982-6B30D5468DF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384175"/>
            <a:ext cx="1600200" cy="212725"/>
          </a:xfrm>
        </p:spPr>
        <p:txBody>
          <a:bodyPr/>
          <a:lstStyle>
            <a:lvl1pPr>
              <a:defRPr/>
            </a:lvl1pPr>
          </a:lstStyle>
          <a:p>
            <a:r>
              <a:rPr lang="en-US"/>
              <a:t>September 2009</a:t>
            </a:r>
          </a:p>
        </p:txBody>
      </p:sp>
      <p:sp>
        <p:nvSpPr>
          <p:cNvPr id="5" name="Footer Placeholder 4"/>
          <p:cNvSpPr>
            <a:spLocks noGrp="1"/>
          </p:cNvSpPr>
          <p:nvPr>
            <p:ph type="ftr" sz="quarter" idx="11"/>
          </p:nvPr>
        </p:nvSpPr>
        <p:spPr>
          <a:xfrm>
            <a:off x="5486400" y="6475413"/>
            <a:ext cx="3124200" cy="184150"/>
          </a:xfrm>
        </p:spPr>
        <p:txBody>
          <a:bodyPr/>
          <a:lstStyle>
            <a:lvl1pPr>
              <a:defRPr/>
            </a:lvl1pPr>
          </a:lstStyle>
          <a:p>
            <a:r>
              <a:rPr lang="en-US"/>
              <a:t>Yeong Min Jang, Kookmin University</a:t>
            </a:r>
          </a:p>
        </p:txBody>
      </p:sp>
      <p:sp>
        <p:nvSpPr>
          <p:cNvPr id="6" name="Slide Number Placeholder 5"/>
          <p:cNvSpPr>
            <a:spLocks noGrp="1"/>
          </p:cNvSpPr>
          <p:nvPr>
            <p:ph type="sldNum" sz="quarter" idx="12"/>
          </p:nvPr>
        </p:nvSpPr>
        <p:spPr>
          <a:xfrm>
            <a:off x="4344988" y="6475413"/>
            <a:ext cx="530225" cy="182562"/>
          </a:xfrm>
        </p:spPr>
        <p:txBody>
          <a:bodyPr/>
          <a:lstStyle>
            <a:lvl1pPr>
              <a:defRPr smtClean="0"/>
            </a:lvl1pPr>
          </a:lstStyle>
          <a:p>
            <a:pPr>
              <a:defRPr/>
            </a:pPr>
            <a:r>
              <a:rPr lang="en-US"/>
              <a:t>Slide </a:t>
            </a:r>
            <a:fld id="{656268D0-4611-45F7-BF6F-449ED53C6C0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9"/>
          <p:cNvSpPr>
            <a:spLocks noGrp="1" noChangeArrowheads="1"/>
          </p:cNvSpPr>
          <p:nvPr>
            <p:ph type="dt" sz="half" idx="10"/>
          </p:nvPr>
        </p:nvSpPr>
        <p:spPr>
          <a:xfrm>
            <a:off x="685800" y="171450"/>
            <a:ext cx="1600200" cy="425450"/>
          </a:xfrm>
        </p:spPr>
        <p:txBody>
          <a:bodyPr/>
          <a:lstStyle>
            <a:lvl1pPr>
              <a:defRPr/>
            </a:lvl1pPr>
          </a:lstStyle>
          <a:p>
            <a:r>
              <a:rPr lang="en-US"/>
              <a:t>September 2009September 2009</a:t>
            </a:r>
          </a:p>
        </p:txBody>
      </p:sp>
      <p:sp>
        <p:nvSpPr>
          <p:cNvPr id="11" name="Rectangle 10"/>
          <p:cNvSpPr>
            <a:spLocks noGrp="1" noChangeArrowheads="1"/>
          </p:cNvSpPr>
          <p:nvPr>
            <p:ph type="ftr" sz="quarter" idx="11"/>
          </p:nvPr>
        </p:nvSpPr>
        <p:spPr/>
        <p:txBody>
          <a:bodyPr/>
          <a:lstStyle>
            <a:lvl1pPr>
              <a:defRPr/>
            </a:lvl1pPr>
          </a:lstStyle>
          <a:p>
            <a:r>
              <a:rPr lang="en-US"/>
              <a:t>Yeong Min Jang, Kookmin UniversityYeong Min Jang, Kookmin University</a:t>
            </a:r>
          </a:p>
        </p:txBody>
      </p:sp>
      <p:sp>
        <p:nvSpPr>
          <p:cNvPr id="12" name="Rectangle 11"/>
          <p:cNvSpPr>
            <a:spLocks noGrp="1" noChangeArrowheads="1"/>
          </p:cNvSpPr>
          <p:nvPr>
            <p:ph type="sldNum" sz="quarter" idx="12"/>
          </p:nvPr>
        </p:nvSpPr>
        <p:spPr/>
        <p:txBody>
          <a:bodyPr/>
          <a:lstStyle>
            <a:lvl1pPr>
              <a:defRPr/>
            </a:lvl1pPr>
          </a:lstStyle>
          <a:p>
            <a:pPr>
              <a:defRPr/>
            </a:pPr>
            <a:r>
              <a:rPr lang="en-US"/>
              <a:t>Slide </a:t>
            </a:r>
            <a:fld id="{B3B06152-741F-4076-B040-D5427CE11BF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a:t>September 2009</a:t>
            </a:r>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C4D94FD-E4DD-4F9E-8EC1-ADEA95DCB7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a:t>September 2009</a:t>
            </a:r>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DD008D0-DE3E-462A-80B6-DB0642E9FE1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a:t>September 2009</a:t>
            </a:r>
          </a:p>
        </p:txBody>
      </p:sp>
      <p:sp>
        <p:nvSpPr>
          <p:cNvPr id="8"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922185FD-586F-4088-A214-BA15FCD9BB9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a:t>September 2009</a:t>
            </a:r>
          </a:p>
        </p:txBody>
      </p:sp>
      <p:sp>
        <p:nvSpPr>
          <p:cNvPr id="4"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88E86A2-24BB-437A-8099-76D2C87A480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a:t>September 2009</a:t>
            </a:r>
          </a:p>
        </p:txBody>
      </p:sp>
      <p:sp>
        <p:nvSpPr>
          <p:cNvPr id="3" name="Rectangle 5"/>
          <p:cNvSpPr>
            <a:spLocks noGrp="1" noChangeArrowheads="1"/>
          </p:cNvSpPr>
          <p:nvPr>
            <p:ph type="ftr" sz="quarter" idx="11"/>
          </p:nvPr>
        </p:nvSpPr>
        <p:spPr>
          <a:ln/>
        </p:spPr>
        <p:txBody>
          <a:bodyPr/>
          <a:lstStyle>
            <a:lvl1pPr>
              <a:defRPr/>
            </a:lvl1pPr>
          </a:lstStyle>
          <a:p>
            <a:r>
              <a:rPr lang="en-US" dirty="0" err="1"/>
              <a:t>Yeong</a:t>
            </a:r>
            <a:r>
              <a:rPr lang="en-US" dirty="0"/>
              <a:t> Min Jang, </a:t>
            </a:r>
            <a:r>
              <a:rPr lang="en-US" dirty="0" err="1"/>
              <a:t>Kookmin</a:t>
            </a:r>
            <a:r>
              <a:rPr lang="en-US" dirty="0"/>
              <a:t>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t>September 2009</a:t>
            </a:r>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471750D-E916-4F89-8F86-FAE22FA4F1D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t>September 2009</a:t>
            </a:r>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EC8C10B-49B0-4DCB-A09C-78F31659FC8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4175"/>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r>
              <a:rPr lang="en-US"/>
              <a:t>September 2009</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r>
              <a:rPr lang="en-US"/>
              <a:t>Yeong Min Jang, Kookmin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EBBADF4-F1EE-4625-B56B-3F43C0FFBEC0}" type="slidenum">
              <a:rPr lang="en-US"/>
              <a:pPr>
                <a:defRPr/>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921" r:id="rId1"/>
    <p:sldLayoutId id="2147483922" r:id="rId2"/>
    <p:sldLayoutId id="2147483919" r:id="rId3"/>
    <p:sldLayoutId id="2147483918" r:id="rId4"/>
    <p:sldLayoutId id="2147483917" r:id="rId5"/>
    <p:sldLayoutId id="2147483916" r:id="rId6"/>
    <p:sldLayoutId id="2147483915" r:id="rId7"/>
    <p:sldLayoutId id="2147483914" r:id="rId8"/>
    <p:sldLayoutId id="2147483913" r:id="rId9"/>
    <p:sldLayoutId id="2147483912" r:id="rId10"/>
    <p:sldLayoutId id="2147483911" r:id="rId11"/>
    <p:sldLayoutId id="2147483920" r:id="rId12"/>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Grp="1" noChangeArrowheads="1"/>
          </p:cNvSpPr>
          <p:nvPr>
            <p:ph type="dt" sz="half" idx="10"/>
          </p:nvPr>
        </p:nvSpPr>
        <p:spPr>
          <a:xfrm>
            <a:off x="285720" y="214290"/>
            <a:ext cx="2928958" cy="571504"/>
          </a:xfrm>
          <a:ln/>
        </p:spPr>
        <p:txBody>
          <a:bodyPr/>
          <a:lstStyle/>
          <a:p>
            <a:r>
              <a:rPr lang="en-US" dirty="0" smtClean="0"/>
              <a:t>March 2013</a:t>
            </a:r>
          </a:p>
          <a:p>
            <a:endParaRPr lang="en-US" dirty="0"/>
          </a:p>
        </p:txBody>
      </p:sp>
      <p:sp>
        <p:nvSpPr>
          <p:cNvPr id="6" name="Rectangle 5"/>
          <p:cNvSpPr>
            <a:spLocks noGrp="1" noChangeArrowheads="1"/>
          </p:cNvSpPr>
          <p:nvPr>
            <p:ph type="ftr" sz="quarter" idx="11"/>
          </p:nvPr>
        </p:nvSpPr>
        <p:spPr>
          <a:ln/>
        </p:spPr>
        <p:txBody>
          <a:bodyPr/>
          <a:lstStyle/>
          <a:p>
            <a:r>
              <a:rPr lang="en-US"/>
              <a:t>Yeong Min Jang, Kookmin University</a:t>
            </a:r>
          </a:p>
        </p:txBody>
      </p:sp>
      <p:sp>
        <p:nvSpPr>
          <p:cNvPr id="7" name="Rectangle 6"/>
          <p:cNvSpPr>
            <a:spLocks noGrp="1" noChangeArrowheads="1"/>
          </p:cNvSpPr>
          <p:nvPr>
            <p:ph type="sldNum" sz="quarter" idx="12"/>
          </p:nvPr>
        </p:nvSpPr>
        <p:spPr>
          <a:ln/>
        </p:spPr>
        <p:txBody>
          <a:bodyPr/>
          <a:lstStyle/>
          <a:p>
            <a:pPr>
              <a:defRPr/>
            </a:pPr>
            <a:r>
              <a:rPr lang="en-US"/>
              <a:t>Slide </a:t>
            </a:r>
            <a:fld id="{168A0E28-C750-41B9-A69D-2C32EC8D3106}" type="slidenum">
              <a:rPr lang="en-US"/>
              <a:pPr>
                <a:defRPr/>
              </a:pPr>
              <a:t>1</a:t>
            </a:fld>
            <a:endParaRPr lang="en-US"/>
          </a:p>
        </p:txBody>
      </p:sp>
      <p:sp>
        <p:nvSpPr>
          <p:cNvPr id="5124" name="Slide Number Placeholder 3"/>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dirty="0"/>
              <a:t>Slide </a:t>
            </a:r>
            <a:fld id="{911D9691-58C5-4164-BE99-69BB7BA310E3}" type="slidenum">
              <a:rPr lang="en-US"/>
              <a:pPr algn="ctr" eaLnBrk="0" hangingPunct="0"/>
              <a:t>1</a:t>
            </a:fld>
            <a:endParaRPr lang="en-US" dirty="0"/>
          </a:p>
        </p:txBody>
      </p:sp>
      <p:sp>
        <p:nvSpPr>
          <p:cNvPr id="27651" name="Rectangle 3"/>
          <p:cNvSpPr>
            <a:spLocks noChangeArrowheads="1"/>
          </p:cNvSpPr>
          <p:nvPr/>
        </p:nvSpPr>
        <p:spPr bwMode="auto">
          <a:xfrm>
            <a:off x="152400" y="609600"/>
            <a:ext cx="8763000" cy="5016758"/>
          </a:xfrm>
          <a:prstGeom prst="rect">
            <a:avLst/>
          </a:prstGeom>
          <a:noFill/>
          <a:ln w="12700">
            <a:noFill/>
            <a:miter lim="800000"/>
            <a:headEnd type="none" w="sm" len="sm"/>
            <a:tailEnd type="none" w="sm" len="sm"/>
          </a:ln>
          <a:effectLst/>
        </p:spPr>
        <p:txBody>
          <a:bodyPr>
            <a:spAutoFit/>
          </a:bodyPr>
          <a:lstStyle/>
          <a:p>
            <a:pPr marL="739775" indent="-739775" algn="ctr" eaLnBrk="0" hangingPunct="0"/>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marL="739775" indent="-739775" eaLnBrk="0" hangingPunct="0"/>
            <a:endParaRPr lang="en-US" sz="1600" dirty="0">
              <a:solidFill>
                <a:schemeClr val="tx2"/>
              </a:solidFill>
            </a:endParaRPr>
          </a:p>
          <a:p>
            <a:pPr marL="739775" indent="-739775" eaLnBrk="0" hangingPunct="0"/>
            <a:r>
              <a:rPr lang="en-US" sz="1600" b="1" dirty="0">
                <a:solidFill>
                  <a:schemeClr val="tx2"/>
                </a:solidFill>
              </a:rPr>
              <a:t>Submission Title:</a:t>
            </a:r>
            <a:r>
              <a:rPr lang="en-US" sz="1600" dirty="0">
                <a:solidFill>
                  <a:schemeClr val="tx2"/>
                </a:solidFill>
              </a:rPr>
              <a:t> </a:t>
            </a:r>
            <a:r>
              <a:rPr lang="en-US" sz="1600" dirty="0" smtClean="0">
                <a:solidFill>
                  <a:schemeClr val="tx2"/>
                </a:solidFill>
              </a:rPr>
              <a:t>[Amendment Issues of IEEE 802.15.7 Specification for LBS-based LED-ID]</a:t>
            </a:r>
            <a:r>
              <a:rPr lang="en-US" sz="1600" dirty="0">
                <a:solidFill>
                  <a:schemeClr val="tx2"/>
                </a:solidFill>
              </a:rPr>
              <a:t>	</a:t>
            </a:r>
          </a:p>
          <a:p>
            <a:pPr marL="739775" indent="-739775" eaLnBrk="0" hangingPunct="0"/>
            <a:r>
              <a:rPr lang="en-US" sz="1600" b="1" dirty="0">
                <a:solidFill>
                  <a:schemeClr val="tx2"/>
                </a:solidFill>
              </a:rPr>
              <a:t>Date Submitted: </a:t>
            </a:r>
            <a:r>
              <a:rPr lang="en-US" sz="1600" dirty="0" smtClean="0">
                <a:solidFill>
                  <a:schemeClr val="tx2"/>
                </a:solidFill>
              </a:rPr>
              <a:t>[March</a:t>
            </a:r>
            <a:r>
              <a:rPr lang="en-US" sz="1600" dirty="0" smtClean="0"/>
              <a:t>, 2013</a:t>
            </a:r>
            <a:r>
              <a:rPr lang="en-US" sz="1600" dirty="0" smtClean="0">
                <a:solidFill>
                  <a:schemeClr val="tx2"/>
                </a:solidFill>
              </a:rPr>
              <a:t>]</a:t>
            </a:r>
            <a:r>
              <a:rPr lang="en-US" sz="1600" dirty="0">
                <a:solidFill>
                  <a:schemeClr val="tx2"/>
                </a:solidFill>
              </a:rPr>
              <a:t>	</a:t>
            </a:r>
          </a:p>
          <a:p>
            <a:pPr marL="739775" indent="-739775" eaLnBrk="0" hangingPunct="0"/>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altLang="ko-KR" sz="1600" dirty="0" err="1" smtClean="0">
                <a:solidFill>
                  <a:schemeClr val="tx2"/>
                </a:solidFill>
                <a:ea typeface="굴림" pitchFamily="34" charset="-127"/>
              </a:rPr>
              <a:t>Yeong</a:t>
            </a:r>
            <a:r>
              <a:rPr lang="en-US" altLang="ko-KR" sz="1600" dirty="0" smtClean="0">
                <a:solidFill>
                  <a:schemeClr val="tx2"/>
                </a:solidFill>
                <a:ea typeface="굴림" pitchFamily="34" charset="-127"/>
              </a:rPr>
              <a:t> Min Jang,</a:t>
            </a:r>
            <a:r>
              <a:rPr lang="en-US" sz="1600" dirty="0" smtClean="0"/>
              <a:t> </a:t>
            </a:r>
            <a:r>
              <a:rPr lang="en-US" altLang="ko-KR" sz="1600" dirty="0" err="1" smtClean="0">
                <a:solidFill>
                  <a:schemeClr val="tx2"/>
                </a:solidFill>
                <a:ea typeface="굴림" pitchFamily="34" charset="-127"/>
              </a:rPr>
              <a:t>Ratan</a:t>
            </a:r>
            <a:r>
              <a:rPr lang="en-US" altLang="ko-KR" sz="1600" dirty="0" smtClean="0">
                <a:solidFill>
                  <a:schemeClr val="tx2"/>
                </a:solidFill>
                <a:ea typeface="굴림" pitchFamily="34" charset="-127"/>
              </a:rPr>
              <a:t> Kumar </a:t>
            </a:r>
            <a:r>
              <a:rPr lang="en-US" altLang="ko-KR" sz="1600" dirty="0" err="1" smtClean="0">
                <a:solidFill>
                  <a:schemeClr val="tx2"/>
                </a:solidFill>
                <a:ea typeface="굴림" pitchFamily="34" charset="-127"/>
              </a:rPr>
              <a:t>Mondal</a:t>
            </a:r>
            <a:r>
              <a:rPr lang="en-US" altLang="ko-KR" sz="1600" dirty="0" smtClean="0">
                <a:solidFill>
                  <a:schemeClr val="tx2"/>
                </a:solidFill>
                <a:ea typeface="굴림" pitchFamily="34" charset="-127"/>
              </a:rPr>
              <a:t>, Nam Tuan Le</a:t>
            </a:r>
            <a:r>
              <a:rPr lang="en-US" sz="1600" dirty="0" smtClean="0">
                <a:solidFill>
                  <a:schemeClr val="tx2"/>
                </a:solidFill>
              </a:rPr>
              <a:t> ]  </a:t>
            </a:r>
            <a:r>
              <a:rPr lang="en-US" sz="1600" dirty="0" err="1" smtClean="0">
                <a:solidFill>
                  <a:schemeClr val="tx2"/>
                </a:solidFill>
              </a:rPr>
              <a:t>Kookmin</a:t>
            </a:r>
            <a:r>
              <a:rPr lang="en-US" sz="1600" dirty="0" smtClean="0">
                <a:solidFill>
                  <a:schemeClr val="tx2"/>
                </a:solidFill>
              </a:rPr>
              <a:t> University; [</a:t>
            </a:r>
            <a:r>
              <a:rPr lang="en-US" sz="1600" dirty="0" err="1" smtClean="0"/>
              <a:t>Youn</a:t>
            </a:r>
            <a:r>
              <a:rPr lang="en-US" sz="1600" dirty="0" smtClean="0"/>
              <a:t>-Kwan Kim] High Gain Telecom, Korea</a:t>
            </a:r>
            <a:endParaRPr lang="en-US" sz="1600" dirty="0">
              <a:solidFill>
                <a:schemeClr val="tx2"/>
              </a:solidFill>
            </a:endParaRPr>
          </a:p>
          <a:p>
            <a:pPr marL="739775" indent="-739775" eaLnBrk="0" hangingPunct="0"/>
            <a:endParaRPr lang="en-US" sz="1600" dirty="0">
              <a:solidFill>
                <a:schemeClr val="tx2"/>
              </a:solidFill>
            </a:endParaRPr>
          </a:p>
          <a:p>
            <a:pPr marL="739775" indent="-739775" eaLnBrk="0" hangingPunct="0"/>
            <a:r>
              <a:rPr lang="en-US" sz="1600" dirty="0">
                <a:solidFill>
                  <a:schemeClr val="tx2"/>
                </a:solidFill>
              </a:rPr>
              <a:t>Address [</a:t>
            </a:r>
            <a:r>
              <a:rPr lang="en-US" sz="1600" dirty="0" err="1">
                <a:solidFill>
                  <a:schemeClr val="tx2"/>
                </a:solidFill>
              </a:rPr>
              <a:t>Kookmin</a:t>
            </a:r>
            <a:r>
              <a:rPr lang="en-US" sz="1600" dirty="0">
                <a:solidFill>
                  <a:schemeClr val="tx2"/>
                </a:solidFill>
              </a:rPr>
              <a:t> University, Seoul, Korea]</a:t>
            </a:r>
          </a:p>
          <a:p>
            <a:pPr marL="739775" indent="-739775" eaLnBrk="0" hangingPunct="0"/>
            <a:r>
              <a:rPr lang="en-US" sz="1600" dirty="0">
                <a:solidFill>
                  <a:schemeClr val="tx2"/>
                </a:solidFill>
              </a:rPr>
              <a:t>Voice:[82-2-910-5068</a:t>
            </a:r>
            <a:r>
              <a:rPr lang="en-US" sz="1600" dirty="0"/>
              <a:t>], </a:t>
            </a:r>
            <a:r>
              <a:rPr lang="en-US" sz="1600" dirty="0">
                <a:solidFill>
                  <a:schemeClr val="tx2"/>
                </a:solidFill>
              </a:rPr>
              <a:t>FAX: [82-2-910-5068], E-Mail:[ yjang@kookmin.ac.kr]	</a:t>
            </a:r>
          </a:p>
          <a:p>
            <a:pPr marL="739775" indent="-739775" eaLnBrk="0" hangingPunct="0">
              <a:spcBef>
                <a:spcPts val="600"/>
              </a:spcBef>
              <a:spcAft>
                <a:spcPts val="600"/>
              </a:spcAft>
            </a:pPr>
            <a:r>
              <a:rPr lang="en-US" sz="1600" b="1" dirty="0">
                <a:solidFill>
                  <a:schemeClr val="tx2"/>
                </a:solidFill>
              </a:rPr>
              <a:t>Re:</a:t>
            </a:r>
            <a:r>
              <a:rPr lang="en-US" sz="1600" dirty="0">
                <a:solidFill>
                  <a:schemeClr val="tx2"/>
                </a:solidFill>
              </a:rPr>
              <a:t> []</a:t>
            </a:r>
          </a:p>
          <a:p>
            <a:pPr marL="739775" indent="-739775" eaLnBrk="0" hangingPunct="0">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[Amendment </a:t>
            </a:r>
            <a:r>
              <a:rPr lang="en-US" altLang="ko-KR" sz="1600" dirty="0" smtClean="0">
                <a:solidFill>
                  <a:schemeClr val="tx2"/>
                </a:solidFill>
              </a:rPr>
              <a:t>Issues </a:t>
            </a:r>
            <a:r>
              <a:rPr lang="en-US" altLang="ko-KR" sz="1600" dirty="0">
                <a:solidFill>
                  <a:schemeClr val="tx2"/>
                </a:solidFill>
              </a:rPr>
              <a:t>of IEEE 802.15.7 Specification for LBS-based LED-ID</a:t>
            </a:r>
            <a:r>
              <a:rPr lang="en-US" sz="1600" dirty="0" smtClean="0">
                <a:solidFill>
                  <a:schemeClr val="tx2"/>
                </a:solidFill>
              </a:rPr>
              <a:t>]</a:t>
            </a:r>
            <a:endParaRPr lang="en-US" sz="1600" dirty="0">
              <a:solidFill>
                <a:schemeClr val="tx2"/>
              </a:solidFill>
            </a:endParaRPr>
          </a:p>
          <a:p>
            <a:pPr marL="739775" indent="-739775" eaLnBrk="0" hangingPunct="0">
              <a:spcBef>
                <a:spcPts val="600"/>
              </a:spcBef>
              <a:spcAft>
                <a:spcPts val="600"/>
              </a:spcAft>
            </a:pPr>
            <a:r>
              <a:rPr lang="en-US" sz="1600" b="1" dirty="0">
                <a:solidFill>
                  <a:schemeClr val="tx2"/>
                </a:solidFill>
              </a:rPr>
              <a:t>Purpose:</a:t>
            </a:r>
            <a:r>
              <a:rPr lang="en-US" sz="1600" dirty="0">
                <a:solidFill>
                  <a:schemeClr val="tx2"/>
                </a:solidFill>
              </a:rPr>
              <a:t>	[</a:t>
            </a:r>
            <a:r>
              <a:rPr lang="en-US" sz="1600" dirty="0"/>
              <a:t>Contribution to IEEE 802.15.7 </a:t>
            </a:r>
            <a:r>
              <a:rPr lang="en-US" sz="1600" dirty="0" smtClean="0"/>
              <a:t>IG-LED</a:t>
            </a:r>
            <a:r>
              <a:rPr lang="en-US" sz="1600" dirty="0" smtClean="0">
                <a:solidFill>
                  <a:schemeClr val="tx2"/>
                </a:solidFill>
              </a:rPr>
              <a:t>]</a:t>
            </a:r>
            <a:endParaRPr lang="en-US" sz="1600" dirty="0">
              <a:solidFill>
                <a:schemeClr val="tx2"/>
              </a:solidFill>
            </a:endParaRPr>
          </a:p>
          <a:p>
            <a:pPr marL="739775" indent="-739775" eaLnBrk="0" hangingPunct="0"/>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739775" indent="-739775" eaLnBrk="0" hangingPunct="0"/>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9" name="Rectangle 8"/>
          <p:cNvSpPr/>
          <p:nvPr/>
        </p:nvSpPr>
        <p:spPr>
          <a:xfrm>
            <a:off x="6215074" y="285728"/>
            <a:ext cx="2786082" cy="307777"/>
          </a:xfrm>
          <a:prstGeom prst="rect">
            <a:avLst/>
          </a:prstGeom>
        </p:spPr>
        <p:txBody>
          <a:bodyPr wrap="square">
            <a:spAutoFit/>
          </a:bodyPr>
          <a:lstStyle/>
          <a:p>
            <a:r>
              <a:rPr lang="en-US" sz="1400" b="1" dirty="0" smtClean="0"/>
              <a:t>IEEE </a:t>
            </a:r>
            <a:r>
              <a:rPr lang="en-US" sz="1400" b="1" dirty="0" smtClean="0"/>
              <a:t>802.15-13-0172-00-0led</a:t>
            </a:r>
            <a:endParaRPr lang="ko-KR" altLang="en-US" sz="14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normAutofit/>
          </a:bodyPr>
          <a:lstStyle/>
          <a:p>
            <a:r>
              <a:rPr lang="en-US" dirty="0" smtClean="0"/>
              <a:t>Some Amendments for IEEE 802.15.7</a:t>
            </a:r>
          </a:p>
        </p:txBody>
      </p:sp>
      <p:sp>
        <p:nvSpPr>
          <p:cNvPr id="45059" name="Rectangle 3"/>
          <p:cNvSpPr>
            <a:spLocks noGrp="1" noChangeArrowheads="1"/>
          </p:cNvSpPr>
          <p:nvPr>
            <p:ph idx="1"/>
          </p:nvPr>
        </p:nvSpPr>
        <p:spPr>
          <a:xfrm>
            <a:off x="685800" y="1676400"/>
            <a:ext cx="7772400" cy="4191000"/>
          </a:xfrm>
        </p:spPr>
        <p:txBody>
          <a:bodyPr/>
          <a:lstStyle/>
          <a:p>
            <a:r>
              <a:rPr lang="en-US" sz="2800" dirty="0" smtClean="0"/>
              <a:t>PHY functionality </a:t>
            </a:r>
          </a:p>
          <a:p>
            <a:pPr lvl="1"/>
            <a:r>
              <a:rPr lang="en-US" sz="2400" dirty="0" smtClean="0"/>
              <a:t>Distance estimation (ORSSI, Image sensor)</a:t>
            </a:r>
          </a:p>
          <a:p>
            <a:r>
              <a:rPr lang="en-US" sz="2800" dirty="0" smtClean="0"/>
              <a:t>MAC functionality</a:t>
            </a:r>
          </a:p>
          <a:p>
            <a:pPr lvl="1"/>
            <a:r>
              <a:rPr lang="en-US" sz="2400" dirty="0" smtClean="0"/>
              <a:t>Location Estimation</a:t>
            </a:r>
          </a:p>
          <a:p>
            <a:pPr lvl="1"/>
            <a:r>
              <a:rPr lang="en-US" sz="2400" dirty="0" smtClean="0"/>
              <a:t>MAC command frame modification for LBS</a:t>
            </a:r>
          </a:p>
          <a:p>
            <a:pPr lvl="1"/>
            <a:r>
              <a:rPr lang="en-US" sz="2400" dirty="0" smtClean="0"/>
              <a:t>Location information broadcasting</a:t>
            </a:r>
          </a:p>
          <a:p>
            <a:pPr lvl="1"/>
            <a:r>
              <a:rPr lang="en-US" sz="2400" dirty="0" smtClean="0"/>
              <a:t>Dynamic Modulation and Coding Scheme</a:t>
            </a:r>
          </a:p>
          <a:p>
            <a:pPr lvl="1"/>
            <a:endParaRPr lang="en-US" sz="2400" dirty="0" smtClean="0"/>
          </a:p>
          <a:p>
            <a:pPr lvl="1"/>
            <a:endParaRPr lang="en-US" dirty="0" smtClean="0"/>
          </a:p>
        </p:txBody>
      </p:sp>
      <p:sp>
        <p:nvSpPr>
          <p:cNvPr id="4" name="Date Placeholder 3"/>
          <p:cNvSpPr>
            <a:spLocks noGrp="1"/>
          </p:cNvSpPr>
          <p:nvPr>
            <p:ph type="dt" sz="half" idx="10"/>
          </p:nvPr>
        </p:nvSpPr>
        <p:spPr>
          <a:xfrm>
            <a:off x="685800" y="384175"/>
            <a:ext cx="1600200" cy="430887"/>
          </a:xfrm>
        </p:spPr>
        <p:txBody>
          <a:bodyPr/>
          <a:lstStyle/>
          <a:p>
            <a:r>
              <a:rPr lang="en-US" dirty="0" smtClean="0"/>
              <a:t>March 2013</a:t>
            </a:r>
          </a:p>
          <a:p>
            <a:endParaRPr lang="en-US" dirty="0"/>
          </a:p>
        </p:txBody>
      </p:sp>
      <p:sp>
        <p:nvSpPr>
          <p:cNvPr id="5" name="Footer Placeholder 4"/>
          <p:cNvSpPr>
            <a:spLocks noGrp="1"/>
          </p:cNvSpPr>
          <p:nvPr>
            <p:ph type="ftr" sz="quarter" idx="11"/>
          </p:nvPr>
        </p:nvSpPr>
        <p:spPr/>
        <p:txBody>
          <a:bodyPr/>
          <a:lstStyle/>
          <a:p>
            <a:r>
              <a:rPr lang="en-US"/>
              <a:t>Yeong Min Jang, Kookmin University</a:t>
            </a:r>
          </a:p>
        </p:txBody>
      </p:sp>
      <p:sp>
        <p:nvSpPr>
          <p:cNvPr id="6" name="Slide Number Placeholder 5"/>
          <p:cNvSpPr>
            <a:spLocks noGrp="1"/>
          </p:cNvSpPr>
          <p:nvPr>
            <p:ph type="sldNum" sz="quarter" idx="12"/>
          </p:nvPr>
        </p:nvSpPr>
        <p:spPr/>
        <p:txBody>
          <a:bodyPr/>
          <a:lstStyle/>
          <a:p>
            <a:pPr>
              <a:defRPr/>
            </a:pPr>
            <a:r>
              <a:rPr lang="en-US"/>
              <a:t>Slide </a:t>
            </a:r>
            <a:fld id="{0378C6A3-7036-4E6F-8085-A918276A0AAD}" type="slidenum">
              <a:rPr lang="en-US"/>
              <a:pPr>
                <a:defRPr/>
              </a:pPr>
              <a:t>10</a:t>
            </a:fld>
            <a:endParaRPr lang="en-US"/>
          </a:p>
        </p:txBody>
      </p:sp>
      <p:sp>
        <p:nvSpPr>
          <p:cNvPr id="7" name="Rectangle 6"/>
          <p:cNvSpPr/>
          <p:nvPr/>
        </p:nvSpPr>
        <p:spPr>
          <a:xfrm>
            <a:off x="6215074" y="285728"/>
            <a:ext cx="2786082" cy="307777"/>
          </a:xfrm>
          <a:prstGeom prst="rect">
            <a:avLst/>
          </a:prstGeom>
        </p:spPr>
        <p:txBody>
          <a:bodyPr wrap="square">
            <a:spAutoFit/>
          </a:bodyPr>
          <a:lstStyle/>
          <a:p>
            <a:r>
              <a:rPr lang="en-US" sz="1400" b="1" dirty="0" smtClean="0"/>
              <a:t>IEEE </a:t>
            </a:r>
            <a:r>
              <a:rPr lang="en-US" sz="1400" b="1" dirty="0" smtClean="0"/>
              <a:t>802.15-13-0172-00-0led</a:t>
            </a:r>
            <a:endParaRPr lang="ko-KR" altLang="en-US" sz="14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85800" y="384175"/>
            <a:ext cx="1600200" cy="430887"/>
          </a:xfrm>
        </p:spPr>
        <p:txBody>
          <a:bodyPr/>
          <a:lstStyle/>
          <a:p>
            <a:r>
              <a:rPr lang="en-US" dirty="0" smtClean="0"/>
              <a:t>March 2013</a:t>
            </a:r>
          </a:p>
          <a:p>
            <a:endParaRPr lang="en-US" dirty="0"/>
          </a:p>
        </p:txBody>
      </p:sp>
      <p:sp>
        <p:nvSpPr>
          <p:cNvPr id="3" name="Footer Placeholder 2"/>
          <p:cNvSpPr>
            <a:spLocks noGrp="1"/>
          </p:cNvSpPr>
          <p:nvPr>
            <p:ph type="ftr" sz="quarter" idx="11"/>
          </p:nvPr>
        </p:nvSpPr>
        <p:spPr/>
        <p:txBody>
          <a:bodyPr/>
          <a:lstStyle/>
          <a:p>
            <a:r>
              <a:rPr lang="en-US" dirty="0" err="1" smtClean="0"/>
              <a:t>Yeong</a:t>
            </a:r>
            <a:r>
              <a:rPr lang="en-US" dirty="0" smtClean="0"/>
              <a:t> Min Jang, </a:t>
            </a:r>
            <a:r>
              <a:rPr lang="en-US" dirty="0" err="1" smtClean="0"/>
              <a:t>Kookmin</a:t>
            </a:r>
            <a:r>
              <a:rPr lang="en-US" dirty="0" smtClean="0"/>
              <a:t> University</a:t>
            </a:r>
            <a:endParaRPr lang="en-US" dirty="0"/>
          </a:p>
        </p:txBody>
      </p:sp>
      <p:sp>
        <p:nvSpPr>
          <p:cNvPr id="4" name="Slide Number Placeholder 3"/>
          <p:cNvSpPr>
            <a:spLocks noGrp="1"/>
          </p:cNvSpPr>
          <p:nvPr>
            <p:ph type="sldNum" sz="quarter" idx="12"/>
          </p:nvPr>
        </p:nvSpPr>
        <p:spPr/>
        <p:txBody>
          <a:bodyPr/>
          <a:lstStyle/>
          <a:p>
            <a:pPr>
              <a:defRPr/>
            </a:pPr>
            <a:r>
              <a:rPr lang="en-US" dirty="0" smtClean="0"/>
              <a:t>Slide </a:t>
            </a:r>
            <a:fld id="{C65D8D74-25E4-4A14-9B13-1C1CBE0663D9}" type="slidenum">
              <a:rPr lang="en-US" smtClean="0"/>
              <a:pPr>
                <a:defRPr/>
              </a:pPr>
              <a:t>11</a:t>
            </a:fld>
            <a:endParaRPr lang="en-US" dirty="0"/>
          </a:p>
        </p:txBody>
      </p:sp>
      <p:sp>
        <p:nvSpPr>
          <p:cNvPr id="5" name="Rectangle 4"/>
          <p:cNvSpPr/>
          <p:nvPr/>
        </p:nvSpPr>
        <p:spPr>
          <a:xfrm>
            <a:off x="3048000" y="566736"/>
            <a:ext cx="2743200" cy="646331"/>
          </a:xfrm>
          <a:prstGeom prst="rect">
            <a:avLst/>
          </a:prstGeom>
        </p:spPr>
        <p:txBody>
          <a:bodyPr wrap="square">
            <a:spAutoFit/>
          </a:bodyPr>
          <a:lstStyle/>
          <a:p>
            <a:pPr algn="ctr"/>
            <a:r>
              <a:rPr lang="en-US" sz="3600" dirty="0" smtClean="0"/>
              <a:t>Conclusion</a:t>
            </a:r>
          </a:p>
        </p:txBody>
      </p:sp>
      <p:sp>
        <p:nvSpPr>
          <p:cNvPr id="6" name="Rectangle 3"/>
          <p:cNvSpPr txBox="1">
            <a:spLocks noChangeArrowheads="1"/>
          </p:cNvSpPr>
          <p:nvPr/>
        </p:nvSpPr>
        <p:spPr>
          <a:xfrm>
            <a:off x="685800" y="1905000"/>
            <a:ext cx="7772400" cy="3581400"/>
          </a:xfrm>
          <a:prstGeom prst="rect">
            <a:avLst/>
          </a:prstGeom>
        </p:spPr>
        <p:txBody>
          <a:bodyPr/>
          <a:lstStyle/>
          <a:p>
            <a:pPr marL="342900" indent="-342900" eaLnBrk="0" hangingPunct="0">
              <a:spcBef>
                <a:spcPct val="20000"/>
              </a:spcBef>
              <a:buFontTx/>
              <a:buChar char="•"/>
              <a:defRPr/>
            </a:pPr>
            <a:r>
              <a:rPr lang="en-US" altLang="ko-KR" sz="2800" kern="0" dirty="0" smtClean="0"/>
              <a:t>Proposed </a:t>
            </a:r>
            <a:r>
              <a:rPr lang="en-US" altLang="ko-KR" sz="2800" kern="0" dirty="0"/>
              <a:t>LED-ID </a:t>
            </a:r>
            <a:r>
              <a:rPr lang="en-US" altLang="ko-KR" sz="2800" kern="0" dirty="0" smtClean="0"/>
              <a:t>protocol</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US" sz="2800" kern="0" dirty="0" smtClean="0"/>
              <a:t>Need to amend</a:t>
            </a:r>
            <a:r>
              <a:rPr kumimoji="0" lang="en-US" sz="2800" b="0" i="0" u="none" strike="noStrike" kern="0" cap="none" spc="0" normalizeH="0" baseline="0" noProof="0" dirty="0" smtClean="0">
                <a:ln>
                  <a:noFill/>
                </a:ln>
                <a:solidFill>
                  <a:schemeClr val="tx1"/>
                </a:solidFill>
                <a:effectLst/>
                <a:uLnTx/>
                <a:uFillTx/>
                <a:latin typeface="Times New Roman" pitchFamily="18" charset="0"/>
                <a:ea typeface="+mn-ea"/>
                <a:cs typeface="+mn-cs"/>
              </a:rPr>
              <a:t> IEEE 802.15.7 for LBS</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US" sz="2800" kern="0" dirty="0" smtClean="0"/>
              <a:t>Should consider </a:t>
            </a:r>
            <a:r>
              <a:rPr lang="en-US" sz="2800" kern="0" dirty="0"/>
              <a:t>c</a:t>
            </a:r>
            <a:r>
              <a:rPr lang="en-US" sz="2800" kern="0" dirty="0" smtClean="0"/>
              <a:t>omplexity of IEEE 802.15.7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US" sz="2800" kern="0" dirty="0" smtClean="0"/>
              <a:t>Commercial </a:t>
            </a:r>
            <a:r>
              <a:rPr kumimoji="0" lang="en-US" sz="2800" b="0" i="0" u="none" strike="noStrike" kern="0" cap="none" spc="0" normalizeH="0" baseline="0" noProof="0" dirty="0" smtClean="0">
                <a:ln>
                  <a:noFill/>
                </a:ln>
                <a:solidFill>
                  <a:schemeClr val="tx1"/>
                </a:solidFill>
                <a:effectLst/>
                <a:uLnTx/>
                <a:uFillTx/>
                <a:latin typeface="Times New Roman" pitchFamily="18" charset="0"/>
              </a:rPr>
              <a:t>deployment issues in</a:t>
            </a:r>
            <a:r>
              <a:rPr kumimoji="0" lang="en-US" sz="2800" b="0" i="0" u="none" strike="noStrike" kern="0" cap="none" spc="0" normalizeH="0" noProof="0" dirty="0" smtClean="0">
                <a:ln>
                  <a:noFill/>
                </a:ln>
                <a:solidFill>
                  <a:schemeClr val="tx1"/>
                </a:solidFill>
                <a:effectLst/>
                <a:uLnTx/>
                <a:uFillTx/>
                <a:latin typeface="Times New Roman" pitchFamily="18" charset="0"/>
              </a:rPr>
              <a:t> </a:t>
            </a:r>
            <a:r>
              <a:rPr kumimoji="0" lang="en-US" sz="2800" b="0" i="0" u="none" strike="noStrike" kern="0" cap="none" spc="0" normalizeH="0" baseline="0" noProof="0" dirty="0" smtClean="0">
                <a:ln>
                  <a:noFill/>
                </a:ln>
                <a:solidFill>
                  <a:schemeClr val="tx1"/>
                </a:solidFill>
                <a:effectLst/>
                <a:uLnTx/>
                <a:uFillTx/>
                <a:latin typeface="Times New Roman" pitchFamily="18" charset="0"/>
              </a:rPr>
              <a:t>smart devices</a:t>
            </a:r>
            <a:endParaRPr kumimoji="0" lang="en-US" sz="2400" b="0" i="0" u="none" strike="noStrike" kern="0" cap="none" spc="0" normalizeH="0" baseline="0" noProof="0" dirty="0" smtClean="0">
              <a:ln>
                <a:noFill/>
              </a:ln>
              <a:solidFill>
                <a:schemeClr val="tx1"/>
              </a:solidFill>
              <a:effectLst/>
              <a:uLnTx/>
              <a:uFillTx/>
              <a:latin typeface="Times New Roman" pitchFamily="18" charset="0"/>
            </a:endParaRPr>
          </a:p>
        </p:txBody>
      </p:sp>
      <p:sp>
        <p:nvSpPr>
          <p:cNvPr id="8" name="Rectangle 7"/>
          <p:cNvSpPr/>
          <p:nvPr/>
        </p:nvSpPr>
        <p:spPr>
          <a:xfrm>
            <a:off x="6215074" y="285728"/>
            <a:ext cx="2786082" cy="307777"/>
          </a:xfrm>
          <a:prstGeom prst="rect">
            <a:avLst/>
          </a:prstGeom>
        </p:spPr>
        <p:txBody>
          <a:bodyPr wrap="square">
            <a:spAutoFit/>
          </a:bodyPr>
          <a:lstStyle/>
          <a:p>
            <a:r>
              <a:rPr lang="en-US" sz="1400" b="1" smtClean="0"/>
              <a:t>IEEE </a:t>
            </a:r>
            <a:r>
              <a:rPr lang="en-US" sz="1400" b="1" smtClean="0"/>
              <a:t>802.15-13-0172-00-0led</a:t>
            </a:r>
            <a:endParaRPr lang="ko-KR" altLang="en-US" sz="14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dirty="0" smtClean="0"/>
              <a:t>Contents</a:t>
            </a:r>
          </a:p>
        </p:txBody>
      </p:sp>
      <p:sp>
        <p:nvSpPr>
          <p:cNvPr id="45059" name="Rectangle 3"/>
          <p:cNvSpPr>
            <a:spLocks noGrp="1" noChangeArrowheads="1"/>
          </p:cNvSpPr>
          <p:nvPr>
            <p:ph idx="1"/>
          </p:nvPr>
        </p:nvSpPr>
        <p:spPr/>
        <p:txBody>
          <a:bodyPr/>
          <a:lstStyle/>
          <a:p>
            <a:r>
              <a:rPr lang="en-US" sz="2400" dirty="0" smtClean="0"/>
              <a:t>LED-ID operation and protocol</a:t>
            </a:r>
          </a:p>
          <a:p>
            <a:r>
              <a:rPr lang="en-US" sz="2400" dirty="0" smtClean="0"/>
              <a:t>Location based Modulation and Coding Scheme (MSC)</a:t>
            </a:r>
          </a:p>
          <a:p>
            <a:r>
              <a:rPr lang="en-US" sz="2400" dirty="0" smtClean="0"/>
              <a:t>Amendment of IEEE 802.15.7 for LBS</a:t>
            </a:r>
          </a:p>
          <a:p>
            <a:r>
              <a:rPr lang="en-US" sz="2400" dirty="0" smtClean="0"/>
              <a:t>Conclusion</a:t>
            </a:r>
          </a:p>
          <a:p>
            <a:endParaRPr lang="en-US" sz="2800" dirty="0" smtClean="0"/>
          </a:p>
        </p:txBody>
      </p:sp>
      <p:sp>
        <p:nvSpPr>
          <p:cNvPr id="4" name="Date Placeholder 3"/>
          <p:cNvSpPr>
            <a:spLocks noGrp="1"/>
          </p:cNvSpPr>
          <p:nvPr>
            <p:ph type="dt" sz="half" idx="10"/>
          </p:nvPr>
        </p:nvSpPr>
        <p:spPr>
          <a:xfrm>
            <a:off x="685800" y="384175"/>
            <a:ext cx="1600200" cy="430887"/>
          </a:xfrm>
        </p:spPr>
        <p:txBody>
          <a:bodyPr/>
          <a:lstStyle/>
          <a:p>
            <a:r>
              <a:rPr lang="en-US" dirty="0" smtClean="0"/>
              <a:t>March 2013</a:t>
            </a:r>
          </a:p>
          <a:p>
            <a:endParaRPr lang="en-US" dirty="0"/>
          </a:p>
        </p:txBody>
      </p:sp>
      <p:sp>
        <p:nvSpPr>
          <p:cNvPr id="5" name="Footer Placeholder 4"/>
          <p:cNvSpPr>
            <a:spLocks noGrp="1"/>
          </p:cNvSpPr>
          <p:nvPr>
            <p:ph type="ftr" sz="quarter" idx="11"/>
          </p:nvPr>
        </p:nvSpPr>
        <p:spPr/>
        <p:txBody>
          <a:bodyPr/>
          <a:lstStyle/>
          <a:p>
            <a:r>
              <a:rPr lang="en-US"/>
              <a:t>Yeong Min Jang, Kookmin University</a:t>
            </a:r>
          </a:p>
        </p:txBody>
      </p:sp>
      <p:sp>
        <p:nvSpPr>
          <p:cNvPr id="6" name="Slide Number Placeholder 5"/>
          <p:cNvSpPr>
            <a:spLocks noGrp="1"/>
          </p:cNvSpPr>
          <p:nvPr>
            <p:ph type="sldNum" sz="quarter" idx="12"/>
          </p:nvPr>
        </p:nvSpPr>
        <p:spPr/>
        <p:txBody>
          <a:bodyPr/>
          <a:lstStyle/>
          <a:p>
            <a:pPr>
              <a:defRPr/>
            </a:pPr>
            <a:r>
              <a:rPr lang="en-US"/>
              <a:t>Slide </a:t>
            </a:r>
            <a:fld id="{0378C6A3-7036-4E6F-8085-A918276A0AAD}" type="slidenum">
              <a:rPr lang="en-US"/>
              <a:pPr>
                <a:defRPr/>
              </a:pPr>
              <a:t>2</a:t>
            </a:fld>
            <a:endParaRPr lang="en-US"/>
          </a:p>
        </p:txBody>
      </p:sp>
      <p:sp>
        <p:nvSpPr>
          <p:cNvPr id="7" name="Rectangle 6"/>
          <p:cNvSpPr/>
          <p:nvPr/>
        </p:nvSpPr>
        <p:spPr>
          <a:xfrm>
            <a:off x="6215074" y="285728"/>
            <a:ext cx="2786082" cy="307777"/>
          </a:xfrm>
          <a:prstGeom prst="rect">
            <a:avLst/>
          </a:prstGeom>
        </p:spPr>
        <p:txBody>
          <a:bodyPr wrap="square">
            <a:spAutoFit/>
          </a:bodyPr>
          <a:lstStyle/>
          <a:p>
            <a:r>
              <a:rPr lang="en-US" sz="1400" b="1" dirty="0" smtClean="0"/>
              <a:t>IEEE </a:t>
            </a:r>
            <a:r>
              <a:rPr lang="en-US" sz="1400" b="1" dirty="0" smtClean="0"/>
              <a:t>802.15-13-0172-00-0led</a:t>
            </a:r>
            <a:endParaRPr lang="ko-KR" altLang="en-US" sz="14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dirty="0" smtClean="0"/>
              <a:t>LED-ID Service</a:t>
            </a:r>
          </a:p>
        </p:txBody>
      </p:sp>
      <p:sp>
        <p:nvSpPr>
          <p:cNvPr id="4" name="Date Placeholder 3"/>
          <p:cNvSpPr>
            <a:spLocks noGrp="1"/>
          </p:cNvSpPr>
          <p:nvPr>
            <p:ph type="dt" sz="half" idx="10"/>
          </p:nvPr>
        </p:nvSpPr>
        <p:spPr>
          <a:xfrm>
            <a:off x="685800" y="384175"/>
            <a:ext cx="1600200" cy="430887"/>
          </a:xfrm>
        </p:spPr>
        <p:txBody>
          <a:bodyPr/>
          <a:lstStyle/>
          <a:p>
            <a:r>
              <a:rPr lang="en-US" dirty="0" smtClean="0"/>
              <a:t>March 2013</a:t>
            </a:r>
          </a:p>
          <a:p>
            <a:endParaRPr lang="en-US" dirty="0"/>
          </a:p>
        </p:txBody>
      </p:sp>
      <p:sp>
        <p:nvSpPr>
          <p:cNvPr id="5" name="Footer Placeholder 4"/>
          <p:cNvSpPr>
            <a:spLocks noGrp="1"/>
          </p:cNvSpPr>
          <p:nvPr>
            <p:ph type="ftr" sz="quarter" idx="11"/>
          </p:nvPr>
        </p:nvSpPr>
        <p:spPr/>
        <p:txBody>
          <a:bodyPr/>
          <a:lstStyle/>
          <a:p>
            <a:r>
              <a:rPr lang="en-US"/>
              <a:t>Yeong Min Jang, Kookmin University</a:t>
            </a:r>
          </a:p>
        </p:txBody>
      </p:sp>
      <p:sp>
        <p:nvSpPr>
          <p:cNvPr id="6" name="Slide Number Placeholder 5"/>
          <p:cNvSpPr>
            <a:spLocks noGrp="1"/>
          </p:cNvSpPr>
          <p:nvPr>
            <p:ph type="sldNum" sz="quarter" idx="12"/>
          </p:nvPr>
        </p:nvSpPr>
        <p:spPr/>
        <p:txBody>
          <a:bodyPr/>
          <a:lstStyle/>
          <a:p>
            <a:pPr>
              <a:defRPr/>
            </a:pPr>
            <a:r>
              <a:rPr lang="en-US"/>
              <a:t>Slide </a:t>
            </a:r>
            <a:fld id="{0378C6A3-7036-4E6F-8085-A918276A0AAD}" type="slidenum">
              <a:rPr lang="en-US"/>
              <a:pPr>
                <a:defRPr/>
              </a:pPr>
              <a:t>3</a:t>
            </a:fld>
            <a:endParaRPr lang="en-US"/>
          </a:p>
        </p:txBody>
      </p:sp>
      <p:sp>
        <p:nvSpPr>
          <p:cNvPr id="40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4097" name="Object 1"/>
          <p:cNvGraphicFramePr>
            <a:graphicFrameLocks noChangeAspect="1"/>
          </p:cNvGraphicFramePr>
          <p:nvPr/>
        </p:nvGraphicFramePr>
        <p:xfrm>
          <a:off x="2819400" y="1676400"/>
          <a:ext cx="3733800" cy="4512629"/>
        </p:xfrm>
        <a:graphic>
          <a:graphicData uri="http://schemas.openxmlformats.org/presentationml/2006/ole">
            <mc:AlternateContent xmlns:mc="http://schemas.openxmlformats.org/markup-compatibility/2006">
              <mc:Choice xmlns:v="urn:schemas-microsoft-com:vml" Requires="v">
                <p:oleObj spid="_x0000_s4107" name="Visio" r:id="rId4" imgW="4392266" imgH="5294283" progId="Visio.Drawing.11">
                  <p:embed/>
                </p:oleObj>
              </mc:Choice>
              <mc:Fallback>
                <p:oleObj name="Visio" r:id="rId4" imgW="4392266" imgH="5294283" progId="Visio.Drawing.11">
                  <p:embed/>
                  <p:pic>
                    <p:nvPicPr>
                      <p:cNvPr id="0"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19400" y="1676400"/>
                        <a:ext cx="3733800" cy="451262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Rectangle 7"/>
          <p:cNvSpPr/>
          <p:nvPr/>
        </p:nvSpPr>
        <p:spPr>
          <a:xfrm>
            <a:off x="6215074" y="285728"/>
            <a:ext cx="2786082" cy="307777"/>
          </a:xfrm>
          <a:prstGeom prst="rect">
            <a:avLst/>
          </a:prstGeom>
        </p:spPr>
        <p:txBody>
          <a:bodyPr wrap="square">
            <a:spAutoFit/>
          </a:bodyPr>
          <a:lstStyle/>
          <a:p>
            <a:r>
              <a:rPr lang="en-US" sz="1400" b="1" dirty="0" smtClean="0"/>
              <a:t>IEEE </a:t>
            </a:r>
            <a:r>
              <a:rPr lang="en-US" sz="1400" b="1" dirty="0" smtClean="0"/>
              <a:t>802.15-13-0172-00-0led</a:t>
            </a:r>
            <a:endParaRPr lang="ko-KR" altLang="en-US" sz="14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dirty="0" smtClean="0"/>
              <a:t>LED-ID Operation</a:t>
            </a:r>
          </a:p>
        </p:txBody>
      </p:sp>
      <p:sp>
        <p:nvSpPr>
          <p:cNvPr id="4" name="Date Placeholder 3"/>
          <p:cNvSpPr>
            <a:spLocks noGrp="1"/>
          </p:cNvSpPr>
          <p:nvPr>
            <p:ph type="dt" sz="half" idx="10"/>
          </p:nvPr>
        </p:nvSpPr>
        <p:spPr>
          <a:xfrm>
            <a:off x="685800" y="384175"/>
            <a:ext cx="1600200" cy="430887"/>
          </a:xfrm>
        </p:spPr>
        <p:txBody>
          <a:bodyPr/>
          <a:lstStyle/>
          <a:p>
            <a:r>
              <a:rPr lang="en-US" dirty="0" smtClean="0"/>
              <a:t>March 2013</a:t>
            </a:r>
          </a:p>
          <a:p>
            <a:endParaRPr lang="en-US" dirty="0"/>
          </a:p>
        </p:txBody>
      </p:sp>
      <p:sp>
        <p:nvSpPr>
          <p:cNvPr id="5" name="Footer Placeholder 4"/>
          <p:cNvSpPr>
            <a:spLocks noGrp="1"/>
          </p:cNvSpPr>
          <p:nvPr>
            <p:ph type="ftr" sz="quarter" idx="11"/>
          </p:nvPr>
        </p:nvSpPr>
        <p:spPr/>
        <p:txBody>
          <a:bodyPr/>
          <a:lstStyle/>
          <a:p>
            <a:r>
              <a:rPr lang="en-US"/>
              <a:t>Yeong Min Jang, Kookmin University</a:t>
            </a:r>
          </a:p>
        </p:txBody>
      </p:sp>
      <p:sp>
        <p:nvSpPr>
          <p:cNvPr id="6" name="Slide Number Placeholder 5"/>
          <p:cNvSpPr>
            <a:spLocks noGrp="1"/>
          </p:cNvSpPr>
          <p:nvPr>
            <p:ph type="sldNum" sz="quarter" idx="12"/>
          </p:nvPr>
        </p:nvSpPr>
        <p:spPr/>
        <p:txBody>
          <a:bodyPr/>
          <a:lstStyle/>
          <a:p>
            <a:pPr>
              <a:defRPr/>
            </a:pPr>
            <a:r>
              <a:rPr lang="en-US"/>
              <a:t>Slide </a:t>
            </a:r>
            <a:fld id="{0378C6A3-7036-4E6F-8085-A918276A0AAD}" type="slidenum">
              <a:rPr lang="en-US"/>
              <a:pPr>
                <a:defRPr/>
              </a:pPr>
              <a:t>4</a:t>
            </a:fld>
            <a:endParaRPr lang="en-US"/>
          </a:p>
        </p:txBody>
      </p:sp>
      <p:pic>
        <p:nvPicPr>
          <p:cNvPr id="7" name="Picture 6"/>
          <p:cNvPicPr/>
          <p:nvPr/>
        </p:nvPicPr>
        <p:blipFill>
          <a:blip r:embed="rId3">
            <a:extLst>
              <a:ext uri="{28A0092B-C50C-407E-A947-70E740481C1C}">
                <a14:useLocalDpi xmlns:a14="http://schemas.microsoft.com/office/drawing/2010/main" val="0"/>
              </a:ext>
            </a:extLst>
          </a:blip>
          <a:srcRect/>
          <a:stretch>
            <a:fillRect/>
          </a:stretch>
        </p:blipFill>
        <p:spPr bwMode="auto">
          <a:xfrm>
            <a:off x="2362200" y="1676400"/>
            <a:ext cx="4572000" cy="3733800"/>
          </a:xfrm>
          <a:prstGeom prst="rect">
            <a:avLst/>
          </a:prstGeom>
          <a:noFill/>
          <a:ln>
            <a:noFill/>
          </a:ln>
        </p:spPr>
      </p:pic>
      <p:sp>
        <p:nvSpPr>
          <p:cNvPr id="8" name="Rectangle 7"/>
          <p:cNvSpPr/>
          <p:nvPr/>
        </p:nvSpPr>
        <p:spPr>
          <a:xfrm>
            <a:off x="6215074" y="285728"/>
            <a:ext cx="2786082" cy="307777"/>
          </a:xfrm>
          <a:prstGeom prst="rect">
            <a:avLst/>
          </a:prstGeom>
        </p:spPr>
        <p:txBody>
          <a:bodyPr wrap="square">
            <a:spAutoFit/>
          </a:bodyPr>
          <a:lstStyle/>
          <a:p>
            <a:r>
              <a:rPr lang="en-US" sz="1400" b="1" dirty="0" smtClean="0"/>
              <a:t>IEEE </a:t>
            </a:r>
            <a:r>
              <a:rPr lang="en-US" sz="1400" b="1" dirty="0" smtClean="0"/>
              <a:t>802.15-13-0172-00-0led</a:t>
            </a:r>
            <a:endParaRPr lang="ko-KR" altLang="en-US" sz="14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dirty="0" smtClean="0"/>
              <a:t>LED-ID Protocol</a:t>
            </a:r>
          </a:p>
        </p:txBody>
      </p:sp>
      <p:sp>
        <p:nvSpPr>
          <p:cNvPr id="4" name="Date Placeholder 3"/>
          <p:cNvSpPr>
            <a:spLocks noGrp="1"/>
          </p:cNvSpPr>
          <p:nvPr>
            <p:ph type="dt" sz="half" idx="10"/>
          </p:nvPr>
        </p:nvSpPr>
        <p:spPr>
          <a:xfrm>
            <a:off x="685800" y="384175"/>
            <a:ext cx="1600200" cy="430887"/>
          </a:xfrm>
        </p:spPr>
        <p:txBody>
          <a:bodyPr/>
          <a:lstStyle/>
          <a:p>
            <a:r>
              <a:rPr lang="en-US" dirty="0" smtClean="0"/>
              <a:t>March 2013</a:t>
            </a:r>
          </a:p>
          <a:p>
            <a:endParaRPr lang="en-US" dirty="0"/>
          </a:p>
        </p:txBody>
      </p:sp>
      <p:sp>
        <p:nvSpPr>
          <p:cNvPr id="5" name="Footer Placeholder 4"/>
          <p:cNvSpPr>
            <a:spLocks noGrp="1"/>
          </p:cNvSpPr>
          <p:nvPr>
            <p:ph type="ftr" sz="quarter" idx="11"/>
          </p:nvPr>
        </p:nvSpPr>
        <p:spPr/>
        <p:txBody>
          <a:bodyPr/>
          <a:lstStyle/>
          <a:p>
            <a:r>
              <a:rPr lang="en-US"/>
              <a:t>Yeong Min Jang, Kookmin University</a:t>
            </a:r>
          </a:p>
        </p:txBody>
      </p:sp>
      <p:sp>
        <p:nvSpPr>
          <p:cNvPr id="6" name="Slide Number Placeholder 5"/>
          <p:cNvSpPr>
            <a:spLocks noGrp="1"/>
          </p:cNvSpPr>
          <p:nvPr>
            <p:ph type="sldNum" sz="quarter" idx="12"/>
          </p:nvPr>
        </p:nvSpPr>
        <p:spPr/>
        <p:txBody>
          <a:bodyPr/>
          <a:lstStyle/>
          <a:p>
            <a:pPr>
              <a:defRPr/>
            </a:pPr>
            <a:r>
              <a:rPr lang="en-US"/>
              <a:t>Slide </a:t>
            </a:r>
            <a:fld id="{0378C6A3-7036-4E6F-8085-A918276A0AAD}" type="slidenum">
              <a:rPr lang="en-US"/>
              <a:pPr>
                <a:defRPr/>
              </a:pPr>
              <a:t>5</a:t>
            </a:fld>
            <a:endParaRPr lang="en-US"/>
          </a:p>
        </p:txBody>
      </p:sp>
      <p:sp>
        <p:nvSpPr>
          <p:cNvPr id="327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32769" name="Object 1"/>
          <p:cNvGraphicFramePr>
            <a:graphicFrameLocks noChangeAspect="1"/>
          </p:cNvGraphicFramePr>
          <p:nvPr/>
        </p:nvGraphicFramePr>
        <p:xfrm>
          <a:off x="2209799" y="1600200"/>
          <a:ext cx="4904101" cy="4419600"/>
        </p:xfrm>
        <a:graphic>
          <a:graphicData uri="http://schemas.openxmlformats.org/presentationml/2006/ole">
            <mc:AlternateContent xmlns:mc="http://schemas.openxmlformats.org/markup-compatibility/2006">
              <mc:Choice xmlns:v="urn:schemas-microsoft-com:vml" Requires="v">
                <p:oleObj spid="_x0000_s32779" name="Visio" r:id="rId4" imgW="6511977" imgH="5856300" progId="Visio.Drawing.11">
                  <p:embed/>
                </p:oleObj>
              </mc:Choice>
              <mc:Fallback>
                <p:oleObj name="Visio" r:id="rId4" imgW="6511977" imgH="5856300" progId="Visio.Drawing.11">
                  <p:embed/>
                  <p:pic>
                    <p:nvPicPr>
                      <p:cNvPr id="0"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9799" y="1600200"/>
                        <a:ext cx="4904101" cy="441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Rectangle 7"/>
          <p:cNvSpPr/>
          <p:nvPr/>
        </p:nvSpPr>
        <p:spPr>
          <a:xfrm>
            <a:off x="6215074" y="285728"/>
            <a:ext cx="2786082" cy="307777"/>
          </a:xfrm>
          <a:prstGeom prst="rect">
            <a:avLst/>
          </a:prstGeom>
        </p:spPr>
        <p:txBody>
          <a:bodyPr wrap="square">
            <a:spAutoFit/>
          </a:bodyPr>
          <a:lstStyle/>
          <a:p>
            <a:r>
              <a:rPr lang="en-US" sz="1400" b="1" dirty="0" smtClean="0"/>
              <a:t>IEEE </a:t>
            </a:r>
            <a:r>
              <a:rPr lang="en-US" sz="1400" b="1" dirty="0" smtClean="0"/>
              <a:t>802.15-13-0172-00-0led</a:t>
            </a:r>
            <a:endParaRPr lang="ko-KR" altLang="en-US" sz="14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dirty="0" smtClean="0"/>
              <a:t>LED-ID Challenges</a:t>
            </a:r>
          </a:p>
        </p:txBody>
      </p:sp>
      <p:sp>
        <p:nvSpPr>
          <p:cNvPr id="4" name="Date Placeholder 3"/>
          <p:cNvSpPr>
            <a:spLocks noGrp="1"/>
          </p:cNvSpPr>
          <p:nvPr>
            <p:ph type="dt" sz="half" idx="10"/>
          </p:nvPr>
        </p:nvSpPr>
        <p:spPr>
          <a:xfrm>
            <a:off x="685800" y="384175"/>
            <a:ext cx="1600200" cy="430887"/>
          </a:xfrm>
        </p:spPr>
        <p:txBody>
          <a:bodyPr/>
          <a:lstStyle/>
          <a:p>
            <a:r>
              <a:rPr lang="en-US" dirty="0" smtClean="0"/>
              <a:t>March 2013</a:t>
            </a:r>
          </a:p>
          <a:p>
            <a:endParaRPr lang="en-US" dirty="0"/>
          </a:p>
        </p:txBody>
      </p:sp>
      <p:sp>
        <p:nvSpPr>
          <p:cNvPr id="5" name="Footer Placeholder 4"/>
          <p:cNvSpPr>
            <a:spLocks noGrp="1"/>
          </p:cNvSpPr>
          <p:nvPr>
            <p:ph type="ftr" sz="quarter" idx="11"/>
          </p:nvPr>
        </p:nvSpPr>
        <p:spPr/>
        <p:txBody>
          <a:bodyPr/>
          <a:lstStyle/>
          <a:p>
            <a:r>
              <a:rPr lang="en-US"/>
              <a:t>Yeong Min Jang, Kookmin University</a:t>
            </a:r>
          </a:p>
        </p:txBody>
      </p:sp>
      <p:sp>
        <p:nvSpPr>
          <p:cNvPr id="6" name="Slide Number Placeholder 5"/>
          <p:cNvSpPr>
            <a:spLocks noGrp="1"/>
          </p:cNvSpPr>
          <p:nvPr>
            <p:ph type="sldNum" sz="quarter" idx="12"/>
          </p:nvPr>
        </p:nvSpPr>
        <p:spPr/>
        <p:txBody>
          <a:bodyPr/>
          <a:lstStyle/>
          <a:p>
            <a:pPr>
              <a:defRPr/>
            </a:pPr>
            <a:r>
              <a:rPr lang="en-US"/>
              <a:t>Slide </a:t>
            </a:r>
            <a:fld id="{0378C6A3-7036-4E6F-8085-A918276A0AAD}" type="slidenum">
              <a:rPr lang="en-US"/>
              <a:pPr>
                <a:defRPr/>
              </a:pPr>
              <a:t>6</a:t>
            </a:fld>
            <a:endParaRPr lang="en-US"/>
          </a:p>
        </p:txBody>
      </p:sp>
      <p:sp>
        <p:nvSpPr>
          <p:cNvPr id="327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8" name="Rectangle 3"/>
          <p:cNvSpPr txBox="1">
            <a:spLocks noChangeArrowheads="1"/>
          </p:cNvSpPr>
          <p:nvPr/>
        </p:nvSpPr>
        <p:spPr bwMode="auto">
          <a:xfrm>
            <a:off x="685800" y="1905000"/>
            <a:ext cx="7772400" cy="2362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smtClean="0">
                <a:ln>
                  <a:noFill/>
                </a:ln>
                <a:solidFill>
                  <a:schemeClr val="tx1"/>
                </a:solidFill>
                <a:effectLst/>
                <a:uLnTx/>
                <a:uFillTx/>
                <a:latin typeface="Times New Roman" pitchFamily="18" charset="0"/>
                <a:ea typeface="+mn-ea"/>
                <a:cs typeface="+mn-cs"/>
              </a:rPr>
              <a:t>FOV limitation</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US" sz="2800" kern="0" dirty="0" smtClean="0"/>
              <a:t>Severe </a:t>
            </a:r>
            <a:r>
              <a:rPr lang="en-US" sz="2800" kern="0" dirty="0" err="1" smtClean="0"/>
              <a:t>i</a:t>
            </a:r>
            <a:r>
              <a:rPr kumimoji="0" lang="en-US" sz="2800" b="0" i="0" u="none" strike="noStrike" kern="0" cap="none" spc="0" normalizeH="0" baseline="0" noProof="0" dirty="0" err="1" smtClean="0">
                <a:ln>
                  <a:noFill/>
                </a:ln>
                <a:effectLst/>
                <a:uLnTx/>
                <a:uFillTx/>
                <a:latin typeface="Times New Roman" pitchFamily="18" charset="0"/>
                <a:ea typeface="+mn-ea"/>
                <a:cs typeface="+mn-cs"/>
              </a:rPr>
              <a:t>nterference</a:t>
            </a:r>
            <a:r>
              <a:rPr kumimoji="0" lang="en-US" sz="2800" b="0" i="0" u="none" strike="noStrike" kern="0" cap="none" spc="0" normalizeH="0" baseline="0" noProof="0" dirty="0" smtClean="0">
                <a:ln>
                  <a:noFill/>
                </a:ln>
                <a:effectLst/>
                <a:uLnTx/>
                <a:uFillTx/>
                <a:latin typeface="Times New Roman" pitchFamily="18" charset="0"/>
                <a:ea typeface="+mn-ea"/>
                <a:cs typeface="+mn-cs"/>
              </a:rPr>
              <a:t> </a:t>
            </a:r>
            <a:r>
              <a:rPr lang="en-US" sz="2800" kern="0" noProof="0" dirty="0" smtClean="0"/>
              <a:t>problems</a:t>
            </a:r>
            <a:r>
              <a:rPr lang="en-US" sz="2800" kern="0" dirty="0" smtClean="0"/>
              <a:t> in small LED-ID cell</a:t>
            </a:r>
            <a:endParaRPr kumimoji="0" lang="en-US" sz="2800" b="0" i="0" u="none" strike="noStrike" kern="0" cap="none" spc="0" normalizeH="0" noProof="0" dirty="0" smtClean="0">
              <a:ln>
                <a:noFill/>
              </a:ln>
              <a:effectLst/>
              <a:uLnTx/>
              <a:uFillTx/>
              <a:latin typeface="Times New Roman" pitchFamily="18" charset="0"/>
              <a:ea typeface="+mn-ea"/>
              <a:cs typeface="+mn-cs"/>
            </a:endParaRPr>
          </a:p>
          <a:p>
            <a:pPr marL="342900" lvl="0" indent="-342900" eaLnBrk="0" hangingPunct="0">
              <a:spcBef>
                <a:spcPct val="20000"/>
              </a:spcBef>
              <a:buFontTx/>
              <a:buChar char="•"/>
              <a:defRPr/>
            </a:pPr>
            <a:r>
              <a:rPr lang="en-US" sz="2800" kern="0" dirty="0" smtClean="0"/>
              <a:t>Slotted ALOHA</a:t>
            </a:r>
          </a:p>
          <a:p>
            <a:pPr marL="800100" lvl="1" indent="-342900" eaLnBrk="0" hangingPunct="0">
              <a:spcBef>
                <a:spcPct val="20000"/>
              </a:spcBef>
              <a:buFontTx/>
              <a:buChar char="•"/>
            </a:pPr>
            <a:r>
              <a:rPr lang="en-US" sz="2800" kern="0" dirty="0" smtClean="0"/>
              <a:t>Limitation of sensing of CSMA-CA</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800" b="0" i="0" u="none" strike="noStrike" kern="0" cap="none" spc="0" normalizeH="0" baseline="0" noProof="0" dirty="0" smtClean="0">
              <a:ln>
                <a:noFill/>
              </a:ln>
              <a:solidFill>
                <a:schemeClr val="tx1"/>
              </a:solidFill>
              <a:effectLst/>
              <a:uLnTx/>
              <a:uFillTx/>
              <a:latin typeface="Times New Roman" pitchFamily="18" charset="0"/>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800" b="0" i="0" u="none" strike="noStrike" kern="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9" name="Rectangle 8"/>
          <p:cNvSpPr/>
          <p:nvPr/>
        </p:nvSpPr>
        <p:spPr>
          <a:xfrm>
            <a:off x="6215074" y="285728"/>
            <a:ext cx="2786082" cy="307777"/>
          </a:xfrm>
          <a:prstGeom prst="rect">
            <a:avLst/>
          </a:prstGeom>
        </p:spPr>
        <p:txBody>
          <a:bodyPr wrap="square">
            <a:spAutoFit/>
          </a:bodyPr>
          <a:lstStyle/>
          <a:p>
            <a:r>
              <a:rPr lang="en-US" sz="1400" b="1" dirty="0" smtClean="0"/>
              <a:t>IEEE </a:t>
            </a:r>
            <a:r>
              <a:rPr lang="en-US" sz="1400" b="1" dirty="0" smtClean="0"/>
              <a:t>802.15-13-0172-00-0led</a:t>
            </a:r>
            <a:endParaRPr lang="ko-KR" altLang="en-US" sz="14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7315200" cy="838200"/>
          </a:xfrm>
        </p:spPr>
        <p:txBody>
          <a:bodyPr/>
          <a:lstStyle/>
          <a:p>
            <a:r>
              <a:rPr lang="en-US" sz="3200" dirty="0" smtClean="0">
                <a:latin typeface="Times New Roman" pitchFamily="18" charset="0"/>
                <a:cs typeface="Times New Roman" pitchFamily="18" charset="0"/>
              </a:rPr>
              <a:t>Potential Indoor Localization Techniques</a:t>
            </a:r>
            <a:endParaRPr lang="en-US" sz="3200" dirty="0"/>
          </a:p>
        </p:txBody>
      </p:sp>
      <p:sp>
        <p:nvSpPr>
          <p:cNvPr id="7" name="Date Placeholder 1"/>
          <p:cNvSpPr>
            <a:spLocks noGrp="1"/>
          </p:cNvSpPr>
          <p:nvPr>
            <p:ph type="dt" sz="half" idx="10"/>
          </p:nvPr>
        </p:nvSpPr>
        <p:spPr>
          <a:xfrm>
            <a:off x="685800" y="381456"/>
            <a:ext cx="1600200" cy="215444"/>
          </a:xfrm>
        </p:spPr>
        <p:txBody>
          <a:bodyPr/>
          <a:lstStyle/>
          <a:p>
            <a:r>
              <a:rPr lang="en-US" altLang="ko-KR" dirty="0" smtClean="0"/>
              <a:t>March 2013</a:t>
            </a:r>
            <a:endParaRPr lang="en-US" dirty="0"/>
          </a:p>
        </p:txBody>
      </p:sp>
      <p:sp>
        <p:nvSpPr>
          <p:cNvPr id="8" name="바닥글 개체 틀 7"/>
          <p:cNvSpPr>
            <a:spLocks noGrp="1"/>
          </p:cNvSpPr>
          <p:nvPr>
            <p:ph type="ftr" sz="quarter" idx="11"/>
          </p:nvPr>
        </p:nvSpPr>
        <p:spPr/>
        <p:txBody>
          <a:bodyPr/>
          <a:lstStyle/>
          <a:p>
            <a:r>
              <a:rPr lang="nn-NO" smtClean="0"/>
              <a:t>Yeong Min Jang, Kookmin University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3B06152-741F-4076-B040-D5427CE11BFD}" type="slidenum">
              <a:rPr lang="en-US" smtClean="0"/>
              <a:pPr>
                <a:defRPr/>
              </a:pPr>
              <a:t>7</a:t>
            </a:fld>
            <a:endParaRPr lang="en-US"/>
          </a:p>
        </p:txBody>
      </p:sp>
      <p:sp>
        <p:nvSpPr>
          <p:cNvPr id="9" name="직사각형 8"/>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직사각형 10"/>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aphicFrame>
        <p:nvGraphicFramePr>
          <p:cNvPr id="13" name="Table 12"/>
          <p:cNvGraphicFramePr>
            <a:graphicFrameLocks noGrp="1"/>
          </p:cNvGraphicFramePr>
          <p:nvPr>
            <p:extLst>
              <p:ext uri="{D42A27DB-BD31-4B8C-83A1-F6EECF244321}">
                <p14:modId xmlns:p14="http://schemas.microsoft.com/office/powerpoint/2010/main" val="1163980820"/>
              </p:ext>
            </p:extLst>
          </p:nvPr>
        </p:nvGraphicFramePr>
        <p:xfrm>
          <a:off x="381000" y="1600197"/>
          <a:ext cx="8382000" cy="3847955"/>
        </p:xfrm>
        <a:graphic>
          <a:graphicData uri="http://schemas.openxmlformats.org/drawingml/2006/table">
            <a:tbl>
              <a:tblPr firstRow="1" bandRow="1">
                <a:tableStyleId>{5940675A-B579-460E-94D1-54222C63F5DA}</a:tableStyleId>
              </a:tblPr>
              <a:tblGrid>
                <a:gridCol w="973221"/>
                <a:gridCol w="1122947"/>
                <a:gridCol w="1197811"/>
                <a:gridCol w="1646989"/>
                <a:gridCol w="1122947"/>
                <a:gridCol w="1098885"/>
                <a:gridCol w="1219200"/>
              </a:tblGrid>
              <a:tr h="544446">
                <a:tc>
                  <a:txBody>
                    <a:bodyPr/>
                    <a:lstStyle/>
                    <a:p>
                      <a:pPr algn="ctr"/>
                      <a:endParaRPr lang="en-US" sz="1400" dirty="0">
                        <a:latin typeface="+mj-lt"/>
                      </a:endParaRPr>
                    </a:p>
                  </a:txBody>
                  <a:tcPr anchor="ctr"/>
                </a:tc>
                <a:tc>
                  <a:txBody>
                    <a:bodyPr/>
                    <a:lstStyle/>
                    <a:p>
                      <a:pPr algn="ctr"/>
                      <a:r>
                        <a:rPr lang="en-US" sz="1400" b="1" dirty="0" smtClean="0">
                          <a:latin typeface="+mj-lt"/>
                          <a:cs typeface="Times New Roman" pitchFamily="18" charset="0"/>
                        </a:rPr>
                        <a:t>Accuracy</a:t>
                      </a:r>
                      <a:endParaRPr lang="en-US" sz="1400" b="1" dirty="0">
                        <a:latin typeface="+mj-lt"/>
                        <a:cs typeface="Times New Roman" pitchFamily="18" charset="0"/>
                      </a:endParaRPr>
                    </a:p>
                  </a:txBody>
                  <a:tcPr anchor="ctr"/>
                </a:tc>
                <a:tc>
                  <a:txBody>
                    <a:bodyPr/>
                    <a:lstStyle/>
                    <a:p>
                      <a:pPr algn="ctr"/>
                      <a:r>
                        <a:rPr lang="en-US" sz="1400" b="1" dirty="0" smtClean="0">
                          <a:latin typeface="+mj-lt"/>
                          <a:cs typeface="Times New Roman" pitchFamily="18" charset="0"/>
                        </a:rPr>
                        <a:t>Precision</a:t>
                      </a:r>
                      <a:endParaRPr lang="en-US" sz="1400" b="1" dirty="0">
                        <a:latin typeface="+mj-lt"/>
                        <a:cs typeface="Times New Roman" pitchFamily="18" charset="0"/>
                      </a:endParaRPr>
                    </a:p>
                  </a:txBody>
                  <a:tcPr anchor="ctr"/>
                </a:tc>
                <a:tc>
                  <a:txBody>
                    <a:bodyPr/>
                    <a:lstStyle/>
                    <a:p>
                      <a:pPr algn="ctr"/>
                      <a:r>
                        <a:rPr lang="en-US" sz="1400" b="1" dirty="0" smtClean="0">
                          <a:latin typeface="+mj-lt"/>
                          <a:cs typeface="Times New Roman" pitchFamily="18" charset="0"/>
                        </a:rPr>
                        <a:t>Complexity</a:t>
                      </a:r>
                      <a:endParaRPr lang="en-US" sz="1400" b="1" dirty="0">
                        <a:latin typeface="+mj-lt"/>
                        <a:cs typeface="Times New Roman" pitchFamily="18" charset="0"/>
                      </a:endParaRPr>
                    </a:p>
                  </a:txBody>
                  <a:tcPr anchor="ctr"/>
                </a:tc>
                <a:tc>
                  <a:txBody>
                    <a:bodyPr/>
                    <a:lstStyle/>
                    <a:p>
                      <a:pPr algn="ctr"/>
                      <a:r>
                        <a:rPr lang="en-US" sz="1400" b="1" dirty="0" smtClean="0">
                          <a:latin typeface="+mj-lt"/>
                          <a:cs typeface="Times New Roman" pitchFamily="18" charset="0"/>
                        </a:rPr>
                        <a:t>Scalability</a:t>
                      </a:r>
                      <a:endParaRPr lang="en-US" sz="1400" b="1" dirty="0">
                        <a:latin typeface="+mj-lt"/>
                        <a:cs typeface="Times New Roman" pitchFamily="18" charset="0"/>
                      </a:endParaRPr>
                    </a:p>
                  </a:txBody>
                  <a:tcPr anchor="ctr"/>
                </a:tc>
                <a:tc>
                  <a:txBody>
                    <a:bodyPr/>
                    <a:lstStyle/>
                    <a:p>
                      <a:pPr algn="ctr"/>
                      <a:r>
                        <a:rPr lang="en-US" sz="1400" b="1" dirty="0" smtClean="0">
                          <a:latin typeface="+mj-lt"/>
                          <a:cs typeface="Times New Roman" pitchFamily="18" charset="0"/>
                        </a:rPr>
                        <a:t>Robustness</a:t>
                      </a:r>
                      <a:endParaRPr lang="en-US" sz="1400" b="1" dirty="0">
                        <a:latin typeface="+mj-lt"/>
                        <a:cs typeface="Times New Roman" pitchFamily="18" charset="0"/>
                      </a:endParaRPr>
                    </a:p>
                  </a:txBody>
                  <a:tcPr anchor="ctr"/>
                </a:tc>
                <a:tc>
                  <a:txBody>
                    <a:bodyPr/>
                    <a:lstStyle/>
                    <a:p>
                      <a:pPr algn="ctr"/>
                      <a:r>
                        <a:rPr lang="en-US" sz="1400" b="1" dirty="0" smtClean="0">
                          <a:latin typeface="+mj-lt"/>
                          <a:cs typeface="Times New Roman" pitchFamily="18" charset="0"/>
                        </a:rPr>
                        <a:t>Cost</a:t>
                      </a:r>
                      <a:endParaRPr lang="en-US" sz="1400" b="1" dirty="0">
                        <a:latin typeface="+mj-lt"/>
                        <a:cs typeface="Times New Roman" pitchFamily="18" charset="0"/>
                      </a:endParaRPr>
                    </a:p>
                  </a:txBody>
                  <a:tcPr anchor="ctr"/>
                </a:tc>
              </a:tr>
              <a:tr h="598557">
                <a:tc>
                  <a:txBody>
                    <a:bodyPr/>
                    <a:lstStyle/>
                    <a:p>
                      <a:pPr algn="ctr">
                        <a:lnSpc>
                          <a:spcPts val="1600"/>
                        </a:lnSpc>
                      </a:pPr>
                      <a:r>
                        <a:rPr lang="en-US" sz="1400" b="1" dirty="0" smtClean="0">
                          <a:latin typeface="+mj-lt"/>
                          <a:cs typeface="Times New Roman" pitchFamily="18" charset="0"/>
                        </a:rPr>
                        <a:t>RSS</a:t>
                      </a:r>
                      <a:endParaRPr lang="en-US" sz="1400" b="1" dirty="0">
                        <a:latin typeface="+mj-lt"/>
                        <a:cs typeface="Times New Roman" pitchFamily="18" charset="0"/>
                      </a:endParaRPr>
                    </a:p>
                  </a:txBody>
                  <a:tcPr anchor="ctr"/>
                </a:tc>
                <a:tc>
                  <a:txBody>
                    <a:bodyPr/>
                    <a:lstStyle/>
                    <a:p>
                      <a:pPr algn="ctr">
                        <a:lnSpc>
                          <a:spcPts val="1600"/>
                        </a:lnSpc>
                      </a:pPr>
                      <a:r>
                        <a:rPr lang="en-US" sz="1400" dirty="0" smtClean="0">
                          <a:latin typeface="+mj-lt"/>
                          <a:cs typeface="Times New Roman" pitchFamily="18" charset="0"/>
                        </a:rPr>
                        <a:t>&lt; 15cm</a:t>
                      </a:r>
                      <a:endParaRPr lang="en-US" sz="1400" dirty="0">
                        <a:latin typeface="+mj-lt"/>
                        <a:cs typeface="Times New Roman" pitchFamily="18" charset="0"/>
                      </a:endParaRPr>
                    </a:p>
                  </a:txBody>
                  <a:tcPr anchor="ctr"/>
                </a:tc>
                <a:tc>
                  <a:txBody>
                    <a:bodyPr/>
                    <a:lstStyle/>
                    <a:p>
                      <a:pPr algn="ctr">
                        <a:lnSpc>
                          <a:spcPts val="1600"/>
                        </a:lnSpc>
                      </a:pPr>
                      <a:r>
                        <a:rPr lang="en-US" sz="1400" dirty="0" smtClean="0">
                          <a:latin typeface="+mj-lt"/>
                          <a:cs typeface="Times New Roman" pitchFamily="18" charset="0"/>
                        </a:rPr>
                        <a:t>50% within</a:t>
                      </a:r>
                      <a:r>
                        <a:rPr lang="en-US" sz="1400" baseline="0" dirty="0" smtClean="0">
                          <a:latin typeface="+mj-lt"/>
                          <a:cs typeface="Times New Roman" pitchFamily="18" charset="0"/>
                        </a:rPr>
                        <a:t> 15 cm</a:t>
                      </a:r>
                      <a:endParaRPr lang="en-US" sz="1400" dirty="0">
                        <a:latin typeface="+mj-lt"/>
                        <a:cs typeface="Times New Roman" pitchFamily="18" charset="0"/>
                      </a:endParaRPr>
                    </a:p>
                  </a:txBody>
                  <a:tcPr anchor="ctr"/>
                </a:tc>
                <a:tc>
                  <a:txBody>
                    <a:bodyPr/>
                    <a:lstStyle/>
                    <a:p>
                      <a:pPr algn="ctr">
                        <a:lnSpc>
                          <a:spcPts val="1600"/>
                        </a:lnSpc>
                      </a:pPr>
                      <a:r>
                        <a:rPr lang="en-US" sz="1400" dirty="0" smtClean="0">
                          <a:latin typeface="+mj-lt"/>
                          <a:cs typeface="Times New Roman" pitchFamily="18" charset="0"/>
                        </a:rPr>
                        <a:t>Medium</a:t>
                      </a:r>
                      <a:endParaRPr lang="en-US" sz="1400" dirty="0">
                        <a:latin typeface="+mj-lt"/>
                        <a:cs typeface="Times New Roman" pitchFamily="18" charset="0"/>
                      </a:endParaRPr>
                    </a:p>
                  </a:txBody>
                  <a:tcPr anchor="ctr"/>
                </a:tc>
                <a:tc>
                  <a:txBody>
                    <a:bodyPr/>
                    <a:lstStyle/>
                    <a:p>
                      <a:pPr algn="ctr">
                        <a:lnSpc>
                          <a:spcPts val="1600"/>
                        </a:lnSpc>
                      </a:pPr>
                      <a:r>
                        <a:rPr lang="en-US" sz="1400" dirty="0" smtClean="0">
                          <a:latin typeface="+mj-lt"/>
                          <a:cs typeface="Times New Roman" pitchFamily="18" charset="0"/>
                        </a:rPr>
                        <a:t>Good/2D</a:t>
                      </a:r>
                      <a:endParaRPr lang="en-US" sz="1400" dirty="0">
                        <a:latin typeface="+mj-lt"/>
                        <a:cs typeface="Times New Roman" pitchFamily="18" charset="0"/>
                      </a:endParaRPr>
                    </a:p>
                  </a:txBody>
                  <a:tcPr anchor="ctr"/>
                </a:tc>
                <a:tc>
                  <a:txBody>
                    <a:bodyPr/>
                    <a:lstStyle/>
                    <a:p>
                      <a:pPr algn="ctr">
                        <a:lnSpc>
                          <a:spcPts val="1600"/>
                        </a:lnSpc>
                      </a:pPr>
                      <a:r>
                        <a:rPr lang="en-US" sz="1400" dirty="0" smtClean="0">
                          <a:latin typeface="+mj-lt"/>
                          <a:cs typeface="Times New Roman" pitchFamily="18" charset="0"/>
                        </a:rPr>
                        <a:t>Good</a:t>
                      </a:r>
                      <a:endParaRPr lang="en-US" sz="1400" dirty="0">
                        <a:latin typeface="+mj-lt"/>
                        <a:cs typeface="Times New Roman" pitchFamily="18" charset="0"/>
                      </a:endParaRPr>
                    </a:p>
                  </a:txBody>
                  <a:tcPr anchor="ctr"/>
                </a:tc>
                <a:tc>
                  <a:txBody>
                    <a:bodyPr/>
                    <a:lstStyle/>
                    <a:p>
                      <a:pPr algn="ctr">
                        <a:lnSpc>
                          <a:spcPts val="1600"/>
                        </a:lnSpc>
                      </a:pPr>
                      <a:r>
                        <a:rPr lang="en-US" sz="1400" dirty="0" smtClean="0">
                          <a:latin typeface="+mj-lt"/>
                          <a:cs typeface="Times New Roman" pitchFamily="18" charset="0"/>
                        </a:rPr>
                        <a:t>Low</a:t>
                      </a:r>
                      <a:endParaRPr lang="en-US" sz="1400" dirty="0">
                        <a:latin typeface="+mj-lt"/>
                        <a:cs typeface="Times New Roman" pitchFamily="18" charset="0"/>
                      </a:endParaRPr>
                    </a:p>
                  </a:txBody>
                  <a:tcPr anchor="ctr"/>
                </a:tc>
              </a:tr>
              <a:tr h="838200">
                <a:tc>
                  <a:txBody>
                    <a:bodyPr/>
                    <a:lstStyle/>
                    <a:p>
                      <a:pPr algn="ctr">
                        <a:lnSpc>
                          <a:spcPts val="1600"/>
                        </a:lnSpc>
                      </a:pPr>
                      <a:r>
                        <a:rPr lang="en-US" sz="1400" b="1" dirty="0" smtClean="0">
                          <a:latin typeface="+mj-lt"/>
                          <a:cs typeface="Times New Roman" pitchFamily="18" charset="0"/>
                        </a:rPr>
                        <a:t>TDOA</a:t>
                      </a:r>
                      <a:endParaRPr lang="en-US" sz="1400" b="1" dirty="0">
                        <a:latin typeface="+mj-lt"/>
                        <a:cs typeface="Times New Roman" pitchFamily="18" charset="0"/>
                      </a:endParaRPr>
                    </a:p>
                  </a:txBody>
                  <a:tcPr anchor="ctr"/>
                </a:tc>
                <a:tc>
                  <a:txBody>
                    <a:bodyPr/>
                    <a:lstStyle/>
                    <a:p>
                      <a:pPr algn="ctr">
                        <a:lnSpc>
                          <a:spcPts val="1600"/>
                        </a:lnSpc>
                      </a:pPr>
                      <a:r>
                        <a:rPr lang="en-US" sz="1400" dirty="0" smtClean="0">
                          <a:latin typeface="+mj-lt"/>
                          <a:cs typeface="Times New Roman" pitchFamily="18" charset="0"/>
                        </a:rPr>
                        <a:t>15cm ~ 30cm</a:t>
                      </a:r>
                      <a:endParaRPr lang="en-US" sz="1400" dirty="0">
                        <a:latin typeface="+mj-lt"/>
                        <a:cs typeface="Times New Roman" pitchFamily="18" charset="0"/>
                      </a:endParaRPr>
                    </a:p>
                  </a:txBody>
                  <a:tcPr anchor="ctr"/>
                </a:tc>
                <a:tc>
                  <a:txBody>
                    <a:bodyPr/>
                    <a:lstStyle/>
                    <a:p>
                      <a:pPr algn="ctr">
                        <a:lnSpc>
                          <a:spcPts val="1600"/>
                        </a:lnSpc>
                      </a:pPr>
                      <a:r>
                        <a:rPr lang="en-US" sz="1400" dirty="0" smtClean="0">
                          <a:latin typeface="+mj-lt"/>
                          <a:cs typeface="Times New Roman" pitchFamily="18" charset="0"/>
                        </a:rPr>
                        <a:t>50% within</a:t>
                      </a:r>
                      <a:r>
                        <a:rPr lang="en-US" sz="1400" baseline="0" dirty="0" smtClean="0">
                          <a:latin typeface="+mj-lt"/>
                          <a:cs typeface="Times New Roman" pitchFamily="18" charset="0"/>
                        </a:rPr>
                        <a:t> 0.3m</a:t>
                      </a:r>
                      <a:endParaRPr lang="en-US" sz="1400" dirty="0">
                        <a:latin typeface="+mj-lt"/>
                        <a:cs typeface="Times New Roman" pitchFamily="18" charset="0"/>
                      </a:endParaRPr>
                    </a:p>
                  </a:txBody>
                  <a:tcPr anchor="ctr"/>
                </a:tc>
                <a:tc>
                  <a:txBody>
                    <a:bodyPr/>
                    <a:lstStyle/>
                    <a:p>
                      <a:pPr algn="ctr">
                        <a:lnSpc>
                          <a:spcPts val="1600"/>
                        </a:lnSpc>
                      </a:pPr>
                      <a:r>
                        <a:rPr lang="en-US" sz="1400" dirty="0" smtClean="0">
                          <a:latin typeface="+mj-lt"/>
                          <a:cs typeface="Times New Roman" pitchFamily="18" charset="0"/>
                        </a:rPr>
                        <a:t>Real time response frequency  (0.1Hz -1Hz)</a:t>
                      </a:r>
                      <a:endParaRPr lang="en-US" sz="1400" dirty="0">
                        <a:latin typeface="+mj-lt"/>
                        <a:cs typeface="Times New Roman" pitchFamily="18" charset="0"/>
                      </a:endParaRPr>
                    </a:p>
                  </a:txBody>
                  <a:tcPr anchor="ctr"/>
                </a:tc>
                <a:tc>
                  <a:txBody>
                    <a:bodyPr/>
                    <a:lstStyle/>
                    <a:p>
                      <a:pPr marL="0" indent="0" algn="ctr">
                        <a:lnSpc>
                          <a:spcPts val="1600"/>
                        </a:lnSpc>
                        <a:buFont typeface="Arial" pitchFamily="34" charset="0"/>
                        <a:buNone/>
                      </a:pPr>
                      <a:r>
                        <a:rPr lang="en-US" sz="1400" dirty="0" smtClean="0">
                          <a:latin typeface="+mj-lt"/>
                          <a:cs typeface="Times New Roman" pitchFamily="18" charset="0"/>
                        </a:rPr>
                        <a:t>Good/2D, 3D</a:t>
                      </a:r>
                      <a:endParaRPr lang="en-US" sz="1400" dirty="0">
                        <a:latin typeface="+mj-lt"/>
                        <a:cs typeface="Times New Roman" pitchFamily="18" charset="0"/>
                      </a:endParaRPr>
                    </a:p>
                  </a:txBody>
                  <a:tcPr anchor="ctr"/>
                </a:tc>
                <a:tc>
                  <a:txBody>
                    <a:bodyPr/>
                    <a:lstStyle/>
                    <a:p>
                      <a:pPr marL="0" indent="0" algn="ctr">
                        <a:lnSpc>
                          <a:spcPts val="1600"/>
                        </a:lnSpc>
                        <a:buFont typeface="Arial" pitchFamily="34" charset="0"/>
                        <a:buNone/>
                      </a:pPr>
                      <a:r>
                        <a:rPr lang="en-US" sz="1400" dirty="0" smtClean="0">
                          <a:latin typeface="+mj-lt"/>
                          <a:cs typeface="Times New Roman" pitchFamily="18" charset="0"/>
                        </a:rPr>
                        <a:t>Poor</a:t>
                      </a:r>
                      <a:endParaRPr lang="en-US" sz="1400" dirty="0">
                        <a:latin typeface="+mj-lt"/>
                        <a:cs typeface="Times New Roman" pitchFamily="18" charset="0"/>
                      </a:endParaRPr>
                    </a:p>
                  </a:txBody>
                  <a:tcPr anchor="ctr"/>
                </a:tc>
                <a:tc>
                  <a:txBody>
                    <a:bodyPr/>
                    <a:lstStyle/>
                    <a:p>
                      <a:pPr marL="0" indent="0" algn="ctr">
                        <a:lnSpc>
                          <a:spcPts val="1600"/>
                        </a:lnSpc>
                        <a:buFont typeface="Arial" pitchFamily="34" charset="0"/>
                        <a:buNone/>
                      </a:pPr>
                      <a:r>
                        <a:rPr lang="en-US" sz="1400" dirty="0" smtClean="0">
                          <a:latin typeface="+mj-lt"/>
                          <a:cs typeface="Times New Roman" pitchFamily="18" charset="0"/>
                        </a:rPr>
                        <a:t>Medium to High</a:t>
                      </a:r>
                      <a:endParaRPr lang="en-US" sz="1400" dirty="0">
                        <a:latin typeface="+mj-lt"/>
                        <a:cs typeface="Times New Roman" pitchFamily="18" charset="0"/>
                      </a:endParaRPr>
                    </a:p>
                  </a:txBody>
                  <a:tcPr anchor="ctr"/>
                </a:tc>
              </a:tr>
              <a:tr h="762000">
                <a:tc>
                  <a:txBody>
                    <a:bodyPr/>
                    <a:lstStyle/>
                    <a:p>
                      <a:pPr algn="ctr">
                        <a:lnSpc>
                          <a:spcPts val="1600"/>
                        </a:lnSpc>
                      </a:pPr>
                      <a:r>
                        <a:rPr lang="en-US" sz="1400" b="1" dirty="0" smtClean="0">
                          <a:latin typeface="+mj-lt"/>
                          <a:cs typeface="Times New Roman" pitchFamily="18" charset="0"/>
                        </a:rPr>
                        <a:t>AOA</a:t>
                      </a:r>
                      <a:endParaRPr lang="en-US" sz="1400" b="1" dirty="0">
                        <a:latin typeface="+mj-lt"/>
                        <a:cs typeface="Times New Roman" pitchFamily="18" charset="0"/>
                      </a:endParaRPr>
                    </a:p>
                  </a:txBody>
                  <a:tcPr anchor="ctr"/>
                </a:tc>
                <a:tc>
                  <a:txBody>
                    <a:bodyPr/>
                    <a:lstStyle/>
                    <a:p>
                      <a:pPr algn="ctr">
                        <a:lnSpc>
                          <a:spcPts val="1600"/>
                        </a:lnSpc>
                      </a:pPr>
                      <a:r>
                        <a:rPr lang="en-US" sz="1400" dirty="0" smtClean="0">
                          <a:latin typeface="+mj-lt"/>
                          <a:cs typeface="Times New Roman" pitchFamily="18" charset="0"/>
                        </a:rPr>
                        <a:t>15cm ~ 30cm</a:t>
                      </a:r>
                    </a:p>
                  </a:txBody>
                  <a:tcPr anchor="ctr"/>
                </a:tc>
                <a:tc>
                  <a:txBody>
                    <a:bodyPr/>
                    <a:lstStyle/>
                    <a:p>
                      <a:pPr algn="ctr"/>
                      <a:r>
                        <a:rPr lang="en-US" sz="1400" dirty="0" smtClean="0">
                          <a:latin typeface="+mj-lt"/>
                          <a:cs typeface="Times New Roman" pitchFamily="18" charset="0"/>
                        </a:rPr>
                        <a:t>99% within</a:t>
                      </a:r>
                      <a:r>
                        <a:rPr lang="en-US" sz="1400" baseline="0" dirty="0" smtClean="0">
                          <a:latin typeface="+mj-lt"/>
                          <a:cs typeface="Times New Roman" pitchFamily="18" charset="0"/>
                        </a:rPr>
                        <a:t> 0.3m</a:t>
                      </a:r>
                      <a:endParaRPr lang="en-US" sz="1400" dirty="0">
                        <a:latin typeface="+mj-lt"/>
                        <a:cs typeface="Times New Roman" pitchFamily="18" charset="0"/>
                      </a:endParaRPr>
                    </a:p>
                  </a:txBody>
                  <a:tcPr anchor="ctr"/>
                </a:tc>
                <a:tc>
                  <a:txBody>
                    <a:bodyPr/>
                    <a:lstStyle/>
                    <a:p>
                      <a:pPr algn="ctr">
                        <a:lnSpc>
                          <a:spcPts val="1600"/>
                        </a:lnSpc>
                      </a:pPr>
                      <a:r>
                        <a:rPr lang="en-US" sz="1400" dirty="0" smtClean="0">
                          <a:latin typeface="+mj-lt"/>
                          <a:cs typeface="Times New Roman" pitchFamily="18" charset="0"/>
                        </a:rPr>
                        <a:t>Real time response</a:t>
                      </a:r>
                      <a:r>
                        <a:rPr lang="en-US" sz="1400" baseline="0" dirty="0" smtClean="0">
                          <a:latin typeface="+mj-lt"/>
                          <a:cs typeface="Times New Roman" pitchFamily="18" charset="0"/>
                        </a:rPr>
                        <a:t> frequency  (1Hz -10Hz)</a:t>
                      </a:r>
                      <a:endParaRPr lang="en-US" sz="1400" dirty="0">
                        <a:latin typeface="+mj-lt"/>
                        <a:cs typeface="Times New Roman" pitchFamily="18" charset="0"/>
                      </a:endParaRPr>
                    </a:p>
                  </a:txBody>
                  <a:tcPr anchor="ctr"/>
                </a:tc>
                <a:tc>
                  <a:txBody>
                    <a:bodyPr/>
                    <a:lstStyle/>
                    <a:p>
                      <a:pPr marL="0" indent="0" algn="ctr">
                        <a:lnSpc>
                          <a:spcPts val="1600"/>
                        </a:lnSpc>
                        <a:buFont typeface="Arial" pitchFamily="34" charset="0"/>
                        <a:buNone/>
                      </a:pPr>
                      <a:r>
                        <a:rPr lang="it-IT" sz="1400" dirty="0" smtClean="0">
                          <a:latin typeface="+mj-lt"/>
                          <a:cs typeface="Times New Roman" pitchFamily="18" charset="0"/>
                        </a:rPr>
                        <a:t>2-4 sensors per cell/2D, 3D</a:t>
                      </a:r>
                    </a:p>
                  </a:txBody>
                  <a:tcPr anchor="ctr"/>
                </a:tc>
                <a:tc>
                  <a:txBody>
                    <a:bodyPr/>
                    <a:lstStyle/>
                    <a:p>
                      <a:pPr marL="0" indent="0" algn="ctr">
                        <a:lnSpc>
                          <a:spcPts val="1600"/>
                        </a:lnSpc>
                        <a:buFont typeface="Arial" pitchFamily="34" charset="0"/>
                        <a:buNone/>
                      </a:pPr>
                      <a:r>
                        <a:rPr lang="en-US" sz="1400" dirty="0" smtClean="0">
                          <a:latin typeface="+mj-lt"/>
                          <a:cs typeface="Times New Roman" pitchFamily="18" charset="0"/>
                        </a:rPr>
                        <a:t>Poor</a:t>
                      </a:r>
                      <a:endParaRPr lang="en-US" sz="1400" dirty="0">
                        <a:latin typeface="+mj-lt"/>
                        <a:cs typeface="Times New Roman" pitchFamily="18" charset="0"/>
                      </a:endParaRPr>
                    </a:p>
                  </a:txBody>
                  <a:tcPr anchor="ctr"/>
                </a:tc>
                <a:tc>
                  <a:txBody>
                    <a:bodyPr/>
                    <a:lstStyle/>
                    <a:p>
                      <a:pPr marL="0" indent="0" algn="ctr">
                        <a:lnSpc>
                          <a:spcPts val="1600"/>
                        </a:lnSpc>
                        <a:buFont typeface="Arial" pitchFamily="34" charset="0"/>
                        <a:buNone/>
                      </a:pPr>
                      <a:r>
                        <a:rPr lang="en-US" sz="1400" dirty="0" smtClean="0">
                          <a:latin typeface="+mj-lt"/>
                          <a:cs typeface="Times New Roman" pitchFamily="18" charset="0"/>
                        </a:rPr>
                        <a:t>Medium to High</a:t>
                      </a:r>
                      <a:endParaRPr lang="en-US" sz="1400" dirty="0">
                        <a:latin typeface="+mj-lt"/>
                        <a:cs typeface="Times New Roman" pitchFamily="18" charset="0"/>
                      </a:endParaRPr>
                    </a:p>
                  </a:txBody>
                  <a:tcPr anchor="ctr"/>
                </a:tc>
              </a:tr>
              <a:tr h="533400">
                <a:tc>
                  <a:txBody>
                    <a:bodyPr/>
                    <a:lstStyle/>
                    <a:p>
                      <a:pPr algn="ctr">
                        <a:lnSpc>
                          <a:spcPts val="1600"/>
                        </a:lnSpc>
                      </a:pPr>
                      <a:r>
                        <a:rPr lang="en-US" sz="1400" b="1" dirty="0" smtClean="0">
                          <a:latin typeface="+mj-lt"/>
                          <a:cs typeface="Times New Roman" pitchFamily="18" charset="0"/>
                        </a:rPr>
                        <a:t>Finger-printing</a:t>
                      </a:r>
                      <a:endParaRPr lang="en-US" sz="1400" b="1" dirty="0">
                        <a:latin typeface="+mj-lt"/>
                        <a:cs typeface="Times New Roman" pitchFamily="18" charset="0"/>
                      </a:endParaRPr>
                    </a:p>
                  </a:txBody>
                  <a:tcPr anchor="ctr"/>
                </a:tc>
                <a:tc>
                  <a:txBody>
                    <a:bodyPr/>
                    <a:lstStyle/>
                    <a:p>
                      <a:pPr algn="ctr">
                        <a:lnSpc>
                          <a:spcPts val="1600"/>
                        </a:lnSpc>
                      </a:pPr>
                      <a:r>
                        <a:rPr lang="en-US" sz="1400" dirty="0" smtClean="0">
                          <a:latin typeface="+mj-lt"/>
                          <a:cs typeface="Times New Roman" pitchFamily="18" charset="0"/>
                        </a:rPr>
                        <a:t>5m</a:t>
                      </a:r>
                      <a:endParaRPr lang="en-US" sz="1400" dirty="0">
                        <a:latin typeface="+mj-lt"/>
                        <a:cs typeface="Times New Roman" pitchFamily="18" charset="0"/>
                      </a:endParaRPr>
                    </a:p>
                  </a:txBody>
                  <a:tcPr anchor="ctr"/>
                </a:tc>
                <a:tc>
                  <a:txBody>
                    <a:bodyPr/>
                    <a:lstStyle/>
                    <a:p>
                      <a:pPr algn="ctr">
                        <a:lnSpc>
                          <a:spcPts val="1600"/>
                        </a:lnSpc>
                      </a:pPr>
                      <a:r>
                        <a:rPr lang="en-US" sz="1400" dirty="0" smtClean="0">
                          <a:latin typeface="+mj-lt"/>
                          <a:cs typeface="Times New Roman" pitchFamily="18" charset="0"/>
                        </a:rPr>
                        <a:t>80% within</a:t>
                      </a:r>
                      <a:r>
                        <a:rPr lang="en-US" sz="1400" baseline="0" dirty="0" smtClean="0">
                          <a:latin typeface="+mj-lt"/>
                          <a:cs typeface="Times New Roman" pitchFamily="18" charset="0"/>
                        </a:rPr>
                        <a:t> 10m</a:t>
                      </a:r>
                      <a:endParaRPr lang="en-US" sz="1400" dirty="0">
                        <a:latin typeface="+mj-lt"/>
                        <a:cs typeface="Times New Roman" pitchFamily="18" charset="0"/>
                      </a:endParaRPr>
                    </a:p>
                  </a:txBody>
                  <a:tcPr anchor="ctr"/>
                </a:tc>
                <a:tc>
                  <a:txBody>
                    <a:bodyPr/>
                    <a:lstStyle/>
                    <a:p>
                      <a:pPr algn="ctr">
                        <a:lnSpc>
                          <a:spcPts val="1600"/>
                        </a:lnSpc>
                      </a:pPr>
                      <a:r>
                        <a:rPr lang="en-US" sz="1400" dirty="0" smtClean="0">
                          <a:latin typeface="+mj-lt"/>
                          <a:cs typeface="Times New Roman" pitchFamily="18" charset="0"/>
                        </a:rPr>
                        <a:t>Medium</a:t>
                      </a:r>
                      <a:endParaRPr lang="en-US" sz="1400" dirty="0">
                        <a:latin typeface="+mj-lt"/>
                        <a:cs typeface="Times New Roman" pitchFamily="18" charset="0"/>
                      </a:endParaRPr>
                    </a:p>
                  </a:txBody>
                  <a:tcPr anchor="ctr"/>
                </a:tc>
                <a:tc>
                  <a:txBody>
                    <a:bodyPr/>
                    <a:lstStyle/>
                    <a:p>
                      <a:pPr marL="0" indent="0" algn="ctr">
                        <a:lnSpc>
                          <a:spcPts val="1600"/>
                        </a:lnSpc>
                        <a:buFont typeface="Arial" pitchFamily="34" charset="0"/>
                        <a:buNone/>
                      </a:pPr>
                      <a:r>
                        <a:rPr lang="en-US" sz="1400" dirty="0" smtClean="0">
                          <a:latin typeface="+mj-lt"/>
                          <a:cs typeface="Times New Roman" pitchFamily="18" charset="0"/>
                        </a:rPr>
                        <a:t>Excellent/ 2D,3D</a:t>
                      </a:r>
                      <a:endParaRPr lang="en-US" sz="1400" dirty="0">
                        <a:latin typeface="+mj-lt"/>
                        <a:cs typeface="Times New Roman" pitchFamily="18" charset="0"/>
                      </a:endParaRPr>
                    </a:p>
                  </a:txBody>
                  <a:tcPr anchor="ctr"/>
                </a:tc>
                <a:tc>
                  <a:txBody>
                    <a:bodyPr/>
                    <a:lstStyle/>
                    <a:p>
                      <a:pPr marL="0" indent="0" algn="ctr">
                        <a:lnSpc>
                          <a:spcPts val="1600"/>
                        </a:lnSpc>
                        <a:buFont typeface="Arial" pitchFamily="34" charset="0"/>
                        <a:buNone/>
                      </a:pPr>
                      <a:r>
                        <a:rPr lang="en-US" sz="1400" dirty="0" smtClean="0">
                          <a:latin typeface="+mj-lt"/>
                          <a:cs typeface="Times New Roman" pitchFamily="18" charset="0"/>
                        </a:rPr>
                        <a:t>Good</a:t>
                      </a:r>
                      <a:endParaRPr lang="en-US" sz="1400" dirty="0">
                        <a:latin typeface="+mj-lt"/>
                        <a:cs typeface="Times New Roman" pitchFamily="18" charset="0"/>
                      </a:endParaRPr>
                    </a:p>
                  </a:txBody>
                  <a:tcPr anchor="ctr"/>
                </a:tc>
                <a:tc>
                  <a:txBody>
                    <a:bodyPr/>
                    <a:lstStyle/>
                    <a:p>
                      <a:pPr marL="0" indent="0" algn="ctr">
                        <a:lnSpc>
                          <a:spcPts val="1600"/>
                        </a:lnSpc>
                        <a:buFont typeface="Arial" pitchFamily="34" charset="0"/>
                        <a:buNone/>
                      </a:pPr>
                      <a:r>
                        <a:rPr lang="en-US" sz="1400" dirty="0" smtClean="0">
                          <a:latin typeface="+mj-lt"/>
                          <a:cs typeface="Times New Roman" pitchFamily="18" charset="0"/>
                        </a:rPr>
                        <a:t>Medium</a:t>
                      </a:r>
                      <a:endParaRPr lang="en-US" sz="1400" dirty="0">
                        <a:latin typeface="+mj-lt"/>
                        <a:cs typeface="Times New Roman" pitchFamily="18" charset="0"/>
                      </a:endParaRPr>
                    </a:p>
                  </a:txBody>
                  <a:tcPr anchor="ctr"/>
                </a:tc>
              </a:tr>
              <a:tr h="571352">
                <a:tc>
                  <a:txBody>
                    <a:bodyPr/>
                    <a:lstStyle/>
                    <a:p>
                      <a:pPr algn="ctr">
                        <a:lnSpc>
                          <a:spcPts val="1600"/>
                        </a:lnSpc>
                      </a:pPr>
                      <a:r>
                        <a:rPr lang="en-US" sz="1400" b="1" dirty="0" smtClean="0">
                          <a:latin typeface="+mj-lt"/>
                          <a:cs typeface="Times New Roman" pitchFamily="18" charset="0"/>
                        </a:rPr>
                        <a:t>GPS</a:t>
                      </a:r>
                      <a:endParaRPr lang="en-US" sz="1400" b="1" dirty="0">
                        <a:latin typeface="+mj-lt"/>
                        <a:cs typeface="Times New Roman" pitchFamily="18" charset="0"/>
                      </a:endParaRPr>
                    </a:p>
                  </a:txBody>
                  <a:tcPr anchor="ctr"/>
                </a:tc>
                <a:tc>
                  <a:txBody>
                    <a:bodyPr/>
                    <a:lstStyle/>
                    <a:p>
                      <a:pPr algn="ctr">
                        <a:lnSpc>
                          <a:spcPts val="1600"/>
                        </a:lnSpc>
                      </a:pPr>
                      <a:r>
                        <a:rPr lang="en-US" sz="1400" dirty="0" smtClean="0">
                          <a:latin typeface="+mj-lt"/>
                          <a:cs typeface="Times New Roman" pitchFamily="18" charset="0"/>
                        </a:rPr>
                        <a:t>5m ~ 50m</a:t>
                      </a:r>
                      <a:endParaRPr lang="en-US" sz="1400" dirty="0">
                        <a:latin typeface="+mj-lt"/>
                        <a:cs typeface="Times New Roman" pitchFamily="18" charset="0"/>
                      </a:endParaRPr>
                    </a:p>
                  </a:txBody>
                  <a:tcPr anchor="ctr"/>
                </a:tc>
                <a:tc>
                  <a:txBody>
                    <a:bodyPr/>
                    <a:lstStyle/>
                    <a:p>
                      <a:pPr algn="ctr">
                        <a:lnSpc>
                          <a:spcPts val="1600"/>
                        </a:lnSpc>
                      </a:pPr>
                      <a:r>
                        <a:rPr lang="en-US" sz="1400" dirty="0" smtClean="0">
                          <a:latin typeface="+mj-lt"/>
                          <a:cs typeface="Times New Roman" pitchFamily="18" charset="0"/>
                        </a:rPr>
                        <a:t>50% within</a:t>
                      </a:r>
                      <a:r>
                        <a:rPr lang="en-US" sz="1400" baseline="0" dirty="0" smtClean="0">
                          <a:latin typeface="+mj-lt"/>
                          <a:cs typeface="Times New Roman" pitchFamily="18" charset="0"/>
                        </a:rPr>
                        <a:t> 10m</a:t>
                      </a:r>
                      <a:endParaRPr lang="en-US" sz="1400" dirty="0">
                        <a:latin typeface="+mj-lt"/>
                        <a:cs typeface="Times New Roman" pitchFamily="18" charset="0"/>
                      </a:endParaRPr>
                    </a:p>
                  </a:txBody>
                  <a:tcPr anchor="ctr"/>
                </a:tc>
                <a:tc>
                  <a:txBody>
                    <a:bodyPr/>
                    <a:lstStyle/>
                    <a:p>
                      <a:pPr algn="ctr">
                        <a:lnSpc>
                          <a:spcPts val="1600"/>
                        </a:lnSpc>
                      </a:pPr>
                      <a:r>
                        <a:rPr lang="en-US" sz="1400" dirty="0" smtClean="0">
                          <a:latin typeface="+mj-lt"/>
                          <a:cs typeface="Times New Roman" pitchFamily="18" charset="0"/>
                        </a:rPr>
                        <a:t>Medium</a:t>
                      </a:r>
                      <a:endParaRPr lang="en-US" sz="1400" dirty="0">
                        <a:latin typeface="+mj-lt"/>
                        <a:cs typeface="Times New Roman" pitchFamily="18" charset="0"/>
                      </a:endParaRPr>
                    </a:p>
                  </a:txBody>
                  <a:tcPr anchor="ctr"/>
                </a:tc>
                <a:tc>
                  <a:txBody>
                    <a:bodyPr/>
                    <a:lstStyle/>
                    <a:p>
                      <a:pPr marL="0" indent="0" algn="ctr">
                        <a:lnSpc>
                          <a:spcPts val="1600"/>
                        </a:lnSpc>
                        <a:buFont typeface="Arial" pitchFamily="34" charset="0"/>
                        <a:buNone/>
                      </a:pPr>
                      <a:r>
                        <a:rPr lang="en-US" sz="1400" dirty="0" smtClean="0">
                          <a:latin typeface="+mj-lt"/>
                          <a:cs typeface="Times New Roman" pitchFamily="18" charset="0"/>
                        </a:rPr>
                        <a:t>Good/2D</a:t>
                      </a:r>
                      <a:endParaRPr lang="en-US" sz="1400" dirty="0">
                        <a:latin typeface="+mj-lt"/>
                        <a:cs typeface="Times New Roman" pitchFamily="18" charset="0"/>
                      </a:endParaRPr>
                    </a:p>
                  </a:txBody>
                  <a:tcPr anchor="ctr"/>
                </a:tc>
                <a:tc>
                  <a:txBody>
                    <a:bodyPr/>
                    <a:lstStyle/>
                    <a:p>
                      <a:pPr marL="0" indent="0" algn="ctr">
                        <a:lnSpc>
                          <a:spcPts val="1600"/>
                        </a:lnSpc>
                        <a:buFont typeface="Arial" pitchFamily="34" charset="0"/>
                        <a:buNone/>
                      </a:pPr>
                      <a:r>
                        <a:rPr lang="en-US" sz="1400" dirty="0" smtClean="0">
                          <a:latin typeface="+mj-lt"/>
                          <a:cs typeface="Times New Roman" pitchFamily="18" charset="0"/>
                        </a:rPr>
                        <a:t>Good</a:t>
                      </a:r>
                      <a:endParaRPr lang="en-US" sz="1400" dirty="0">
                        <a:latin typeface="+mj-lt"/>
                        <a:cs typeface="Times New Roman" pitchFamily="18" charset="0"/>
                      </a:endParaRPr>
                    </a:p>
                  </a:txBody>
                  <a:tcPr anchor="ctr"/>
                </a:tc>
                <a:tc>
                  <a:txBody>
                    <a:bodyPr/>
                    <a:lstStyle/>
                    <a:p>
                      <a:pPr marL="0" indent="0" algn="ctr">
                        <a:lnSpc>
                          <a:spcPts val="1600"/>
                        </a:lnSpc>
                        <a:buFont typeface="Arial" pitchFamily="34" charset="0"/>
                        <a:buNone/>
                      </a:pPr>
                      <a:r>
                        <a:rPr lang="en-US" sz="1400" dirty="0" smtClean="0">
                          <a:latin typeface="+mj-lt"/>
                          <a:cs typeface="Times New Roman" pitchFamily="18" charset="0"/>
                        </a:rPr>
                        <a:t>Medium</a:t>
                      </a:r>
                      <a:endParaRPr lang="en-US" sz="1400" dirty="0">
                        <a:latin typeface="+mj-lt"/>
                        <a:cs typeface="Times New Roman" pitchFamily="18" charset="0"/>
                      </a:endParaRPr>
                    </a:p>
                  </a:txBody>
                  <a:tcPr anchor="ctr"/>
                </a:tc>
              </a:tr>
            </a:tbl>
          </a:graphicData>
        </a:graphic>
      </p:graphicFrame>
      <p:sp>
        <p:nvSpPr>
          <p:cNvPr id="15" name="Rectangle 14"/>
          <p:cNvSpPr/>
          <p:nvPr/>
        </p:nvSpPr>
        <p:spPr>
          <a:xfrm>
            <a:off x="6215074" y="285728"/>
            <a:ext cx="2786082" cy="307777"/>
          </a:xfrm>
          <a:prstGeom prst="rect">
            <a:avLst/>
          </a:prstGeom>
        </p:spPr>
        <p:txBody>
          <a:bodyPr wrap="square">
            <a:spAutoFit/>
          </a:bodyPr>
          <a:lstStyle/>
          <a:p>
            <a:r>
              <a:rPr lang="en-US" sz="1400" b="1" dirty="0" smtClean="0"/>
              <a:t>IEEE </a:t>
            </a:r>
            <a:r>
              <a:rPr lang="en-US" sz="1400" b="1" dirty="0" smtClean="0"/>
              <a:t>802.15-13-0172-00-0led</a:t>
            </a:r>
            <a:endParaRPr lang="ko-KR" altLang="en-US" sz="1400" b="1" dirty="0"/>
          </a:p>
        </p:txBody>
      </p:sp>
    </p:spTree>
    <p:extLst>
      <p:ext uri="{BB962C8B-B14F-4D97-AF65-F5344CB8AC3E}">
        <p14:creationId xmlns:p14="http://schemas.microsoft.com/office/powerpoint/2010/main" val="35586223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685800"/>
            <a:ext cx="7772400" cy="685800"/>
          </a:xfrm>
        </p:spPr>
        <p:txBody>
          <a:bodyPr>
            <a:normAutofit/>
          </a:bodyPr>
          <a:lstStyle/>
          <a:p>
            <a:r>
              <a:rPr lang="en-US" dirty="0" smtClean="0"/>
              <a:t>Modulation and Coding Scheme (MSC)</a:t>
            </a:r>
          </a:p>
        </p:txBody>
      </p:sp>
      <p:sp>
        <p:nvSpPr>
          <p:cNvPr id="4" name="Date Placeholder 3"/>
          <p:cNvSpPr>
            <a:spLocks noGrp="1"/>
          </p:cNvSpPr>
          <p:nvPr>
            <p:ph type="dt" sz="half" idx="10"/>
          </p:nvPr>
        </p:nvSpPr>
        <p:spPr>
          <a:xfrm>
            <a:off x="685800" y="384175"/>
            <a:ext cx="1600200" cy="430887"/>
          </a:xfrm>
        </p:spPr>
        <p:txBody>
          <a:bodyPr/>
          <a:lstStyle/>
          <a:p>
            <a:r>
              <a:rPr lang="en-US" dirty="0" smtClean="0"/>
              <a:t>March 2013</a:t>
            </a:r>
          </a:p>
          <a:p>
            <a:endParaRPr lang="en-US" dirty="0"/>
          </a:p>
        </p:txBody>
      </p:sp>
      <p:sp>
        <p:nvSpPr>
          <p:cNvPr id="5" name="Footer Placeholder 4"/>
          <p:cNvSpPr>
            <a:spLocks noGrp="1"/>
          </p:cNvSpPr>
          <p:nvPr>
            <p:ph type="ftr" sz="quarter" idx="11"/>
          </p:nvPr>
        </p:nvSpPr>
        <p:spPr/>
        <p:txBody>
          <a:bodyPr/>
          <a:lstStyle/>
          <a:p>
            <a:r>
              <a:rPr lang="en-US"/>
              <a:t>Yeong Min Jang, Kookmin University</a:t>
            </a:r>
          </a:p>
        </p:txBody>
      </p:sp>
      <p:sp>
        <p:nvSpPr>
          <p:cNvPr id="6" name="Slide Number Placeholder 5"/>
          <p:cNvSpPr>
            <a:spLocks noGrp="1"/>
          </p:cNvSpPr>
          <p:nvPr>
            <p:ph type="sldNum" sz="quarter" idx="12"/>
          </p:nvPr>
        </p:nvSpPr>
        <p:spPr/>
        <p:txBody>
          <a:bodyPr/>
          <a:lstStyle/>
          <a:p>
            <a:pPr>
              <a:defRPr/>
            </a:pPr>
            <a:r>
              <a:rPr lang="en-US"/>
              <a:t>Slide </a:t>
            </a:r>
            <a:fld id="{0378C6A3-7036-4E6F-8085-A918276A0AAD}" type="slidenum">
              <a:rPr lang="en-US"/>
              <a:pPr>
                <a:defRPr/>
              </a:pPr>
              <a:t>8</a:t>
            </a:fld>
            <a:endParaRPr lang="en-US"/>
          </a:p>
        </p:txBody>
      </p:sp>
      <p:pic>
        <p:nvPicPr>
          <p:cNvPr id="2050" name="Picture 2"/>
          <p:cNvPicPr>
            <a:picLocks noChangeAspect="1" noChangeArrowheads="1"/>
          </p:cNvPicPr>
          <p:nvPr/>
        </p:nvPicPr>
        <p:blipFill>
          <a:blip r:embed="rId3"/>
          <a:srcRect/>
          <a:stretch>
            <a:fillRect/>
          </a:stretch>
        </p:blipFill>
        <p:spPr bwMode="auto">
          <a:xfrm>
            <a:off x="1676400" y="1295400"/>
            <a:ext cx="6172200" cy="3352800"/>
          </a:xfrm>
          <a:prstGeom prst="rect">
            <a:avLst/>
          </a:prstGeom>
          <a:noFill/>
          <a:ln w="9525">
            <a:noFill/>
            <a:miter lim="800000"/>
            <a:headEnd/>
            <a:tailEnd/>
          </a:ln>
          <a:effectLst/>
        </p:spPr>
      </p:pic>
      <p:pic>
        <p:nvPicPr>
          <p:cNvPr id="2051" name="Picture 3"/>
          <p:cNvPicPr>
            <a:picLocks noChangeAspect="1" noChangeArrowheads="1"/>
          </p:cNvPicPr>
          <p:nvPr/>
        </p:nvPicPr>
        <p:blipFill>
          <a:blip r:embed="rId4"/>
          <a:srcRect/>
          <a:stretch>
            <a:fillRect/>
          </a:stretch>
        </p:blipFill>
        <p:spPr bwMode="auto">
          <a:xfrm>
            <a:off x="2567609" y="4648200"/>
            <a:ext cx="4114800" cy="1685187"/>
          </a:xfrm>
          <a:prstGeom prst="rect">
            <a:avLst/>
          </a:prstGeom>
          <a:noFill/>
          <a:ln w="9525">
            <a:noFill/>
            <a:miter lim="800000"/>
            <a:headEnd/>
            <a:tailEnd/>
          </a:ln>
          <a:effectLst/>
        </p:spPr>
      </p:pic>
      <p:sp>
        <p:nvSpPr>
          <p:cNvPr id="8" name="Rectangle 7"/>
          <p:cNvSpPr/>
          <p:nvPr/>
        </p:nvSpPr>
        <p:spPr>
          <a:xfrm>
            <a:off x="6215074" y="285728"/>
            <a:ext cx="2786082" cy="307777"/>
          </a:xfrm>
          <a:prstGeom prst="rect">
            <a:avLst/>
          </a:prstGeom>
        </p:spPr>
        <p:txBody>
          <a:bodyPr wrap="square">
            <a:spAutoFit/>
          </a:bodyPr>
          <a:lstStyle/>
          <a:p>
            <a:r>
              <a:rPr lang="en-US" sz="1400" b="1" dirty="0" smtClean="0"/>
              <a:t>IEEE </a:t>
            </a:r>
            <a:r>
              <a:rPr lang="en-US" sz="1400" b="1" dirty="0" smtClean="0"/>
              <a:t>802.15-13-0172-00-0led</a:t>
            </a:r>
            <a:endParaRPr lang="ko-KR" altLang="en-US" sz="14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685800"/>
            <a:ext cx="7772400" cy="685800"/>
          </a:xfrm>
        </p:spPr>
        <p:txBody>
          <a:bodyPr>
            <a:normAutofit/>
          </a:bodyPr>
          <a:lstStyle/>
          <a:p>
            <a:r>
              <a:rPr lang="en-US" dirty="0" smtClean="0"/>
              <a:t>Modulation and Coding Scheme (MSC)</a:t>
            </a:r>
          </a:p>
        </p:txBody>
      </p:sp>
      <p:sp>
        <p:nvSpPr>
          <p:cNvPr id="4" name="Date Placeholder 3"/>
          <p:cNvSpPr>
            <a:spLocks noGrp="1"/>
          </p:cNvSpPr>
          <p:nvPr>
            <p:ph type="dt" sz="half" idx="10"/>
          </p:nvPr>
        </p:nvSpPr>
        <p:spPr>
          <a:xfrm>
            <a:off x="685800" y="384175"/>
            <a:ext cx="1600200" cy="430887"/>
          </a:xfrm>
        </p:spPr>
        <p:txBody>
          <a:bodyPr/>
          <a:lstStyle/>
          <a:p>
            <a:r>
              <a:rPr lang="en-US" dirty="0" smtClean="0"/>
              <a:t>March 2013</a:t>
            </a:r>
          </a:p>
          <a:p>
            <a:endParaRPr lang="en-US" dirty="0"/>
          </a:p>
        </p:txBody>
      </p:sp>
      <p:sp>
        <p:nvSpPr>
          <p:cNvPr id="5" name="Footer Placeholder 4"/>
          <p:cNvSpPr>
            <a:spLocks noGrp="1"/>
          </p:cNvSpPr>
          <p:nvPr>
            <p:ph type="ftr" sz="quarter" idx="11"/>
          </p:nvPr>
        </p:nvSpPr>
        <p:spPr/>
        <p:txBody>
          <a:bodyPr/>
          <a:lstStyle/>
          <a:p>
            <a:r>
              <a:rPr lang="en-US"/>
              <a:t>Yeong Min Jang, Kookmin University</a:t>
            </a:r>
          </a:p>
        </p:txBody>
      </p:sp>
      <p:sp>
        <p:nvSpPr>
          <p:cNvPr id="6" name="Slide Number Placeholder 5"/>
          <p:cNvSpPr>
            <a:spLocks noGrp="1"/>
          </p:cNvSpPr>
          <p:nvPr>
            <p:ph type="sldNum" sz="quarter" idx="12"/>
          </p:nvPr>
        </p:nvSpPr>
        <p:spPr/>
        <p:txBody>
          <a:bodyPr/>
          <a:lstStyle/>
          <a:p>
            <a:pPr>
              <a:defRPr/>
            </a:pPr>
            <a:r>
              <a:rPr lang="en-US"/>
              <a:t>Slide </a:t>
            </a:r>
            <a:fld id="{0378C6A3-7036-4E6F-8085-A918276A0AAD}" type="slidenum">
              <a:rPr lang="en-US"/>
              <a:pPr>
                <a:defRPr/>
              </a:pPr>
              <a:t>9</a:t>
            </a:fld>
            <a:endParaRPr lang="en-US"/>
          </a:p>
        </p:txBody>
      </p:sp>
      <p:pic>
        <p:nvPicPr>
          <p:cNvPr id="34818" name="Picture 2"/>
          <p:cNvPicPr>
            <a:picLocks noChangeAspect="1" noChangeArrowheads="1"/>
          </p:cNvPicPr>
          <p:nvPr/>
        </p:nvPicPr>
        <p:blipFill>
          <a:blip r:embed="rId3"/>
          <a:srcRect/>
          <a:stretch>
            <a:fillRect/>
          </a:stretch>
        </p:blipFill>
        <p:spPr bwMode="auto">
          <a:xfrm>
            <a:off x="1219200" y="1371600"/>
            <a:ext cx="7086600" cy="2743200"/>
          </a:xfrm>
          <a:prstGeom prst="rect">
            <a:avLst/>
          </a:prstGeom>
          <a:noFill/>
          <a:ln w="9525">
            <a:noFill/>
            <a:miter lim="800000"/>
            <a:headEnd/>
            <a:tailEnd/>
          </a:ln>
          <a:effectLst/>
        </p:spPr>
      </p:pic>
      <p:grpSp>
        <p:nvGrpSpPr>
          <p:cNvPr id="7" name="Group 6"/>
          <p:cNvGrpSpPr/>
          <p:nvPr/>
        </p:nvGrpSpPr>
        <p:grpSpPr>
          <a:xfrm>
            <a:off x="1219200" y="4267200"/>
            <a:ext cx="7086600" cy="2057400"/>
            <a:chOff x="609600" y="1524000"/>
            <a:chExt cx="7924800" cy="3539938"/>
          </a:xfrm>
        </p:grpSpPr>
        <p:pic>
          <p:nvPicPr>
            <p:cNvPr id="8" name="Picture 2"/>
            <p:cNvPicPr>
              <a:picLocks noChangeAspect="1" noChangeArrowheads="1"/>
            </p:cNvPicPr>
            <p:nvPr/>
          </p:nvPicPr>
          <p:blipFill>
            <a:blip r:embed="rId4"/>
            <a:srcRect/>
            <a:stretch>
              <a:fillRect/>
            </a:stretch>
          </p:blipFill>
          <p:spPr bwMode="auto">
            <a:xfrm>
              <a:off x="609600" y="1524000"/>
              <a:ext cx="7924800" cy="3539938"/>
            </a:xfrm>
            <a:prstGeom prst="rect">
              <a:avLst/>
            </a:prstGeom>
            <a:noFill/>
            <a:ln w="9525">
              <a:noFill/>
              <a:miter lim="800000"/>
              <a:headEnd/>
              <a:tailEnd/>
            </a:ln>
            <a:effectLst/>
          </p:spPr>
        </p:pic>
        <p:sp>
          <p:nvSpPr>
            <p:cNvPr id="9" name="Rectangle 8"/>
            <p:cNvSpPr/>
            <p:nvPr/>
          </p:nvSpPr>
          <p:spPr bwMode="auto">
            <a:xfrm>
              <a:off x="838200" y="2870676"/>
              <a:ext cx="7509616" cy="381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solidFill>
                    <a:srgbClr val="00B050"/>
                  </a:solidFill>
                </a:ln>
                <a:solidFill>
                  <a:schemeClr val="tx1"/>
                </a:solidFill>
                <a:effectLst/>
                <a:latin typeface="Times New Roman" pitchFamily="18" charset="0"/>
              </a:endParaRPr>
            </a:p>
          </p:txBody>
        </p:sp>
      </p:grpSp>
      <p:sp>
        <p:nvSpPr>
          <p:cNvPr id="10" name="Rectangle 9"/>
          <p:cNvSpPr/>
          <p:nvPr/>
        </p:nvSpPr>
        <p:spPr>
          <a:xfrm>
            <a:off x="6215074" y="285728"/>
            <a:ext cx="2786082" cy="307777"/>
          </a:xfrm>
          <a:prstGeom prst="rect">
            <a:avLst/>
          </a:prstGeom>
        </p:spPr>
        <p:txBody>
          <a:bodyPr wrap="square">
            <a:spAutoFit/>
          </a:bodyPr>
          <a:lstStyle/>
          <a:p>
            <a:r>
              <a:rPr lang="en-US" sz="1400" b="1" dirty="0" smtClean="0"/>
              <a:t>IEEE </a:t>
            </a:r>
            <a:r>
              <a:rPr lang="en-US" sz="1400" b="1" dirty="0" smtClean="0"/>
              <a:t>802.15-13-0172-00-0led</a:t>
            </a:r>
            <a:endParaRPr lang="ko-KR" altLang="en-US" sz="14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6814</TotalTime>
  <Words>462</Words>
  <Application>Microsoft Office PowerPoint</Application>
  <PresentationFormat>On-screen Show (4:3)</PresentationFormat>
  <Paragraphs>150</Paragraphs>
  <Slides>11</Slides>
  <Notes>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VLC_Composition_090917</vt:lpstr>
      <vt:lpstr>Visio</vt:lpstr>
      <vt:lpstr>PowerPoint Presentation</vt:lpstr>
      <vt:lpstr>Contents</vt:lpstr>
      <vt:lpstr>LED-ID Service</vt:lpstr>
      <vt:lpstr>LED-ID Operation</vt:lpstr>
      <vt:lpstr>LED-ID Protocol</vt:lpstr>
      <vt:lpstr>LED-ID Challenges</vt:lpstr>
      <vt:lpstr>Potential Indoor Localization Techniques</vt:lpstr>
      <vt:lpstr>Modulation and Coding Scheme (MSC)</vt:lpstr>
      <vt:lpstr>Modulation and Coding Scheme (MSC)</vt:lpstr>
      <vt:lpstr>Some Amendments for IEEE 802.15.7</vt:lpstr>
      <vt:lpstr>PowerPoint Presentation</vt:lpstr>
    </vt:vector>
  </TitlesOfParts>
  <Company>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th</dc:creator>
  <dc:description>&lt;doc#&gt;</dc:description>
  <cp:lastModifiedBy>Jang</cp:lastModifiedBy>
  <cp:revision>506</cp:revision>
  <cp:lastPrinted>1998-02-10T13:28:06Z</cp:lastPrinted>
  <dcterms:created xsi:type="dcterms:W3CDTF">2009-09-18T11:31:33Z</dcterms:created>
  <dcterms:modified xsi:type="dcterms:W3CDTF">2013-03-19T12:47:21Z</dcterms:modified>
</cp:coreProperties>
</file>