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8"/>
  </p:notesMasterIdLst>
  <p:handoutMasterIdLst>
    <p:handoutMasterId r:id="rId9"/>
  </p:handoutMasterIdLst>
  <p:sldIdLst>
    <p:sldId id="342" r:id="rId2"/>
    <p:sldId id="407" r:id="rId3"/>
    <p:sldId id="441" r:id="rId4"/>
    <p:sldId id="422" r:id="rId5"/>
    <p:sldId id="440" r:id="rId6"/>
    <p:sldId id="426" r:id="rId7"/>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9900"/>
    <a:srgbClr val="FF0000"/>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39" autoAdjust="0"/>
    <p:restoredTop sz="99663" autoAdjust="0"/>
  </p:normalViewPr>
  <p:slideViewPr>
    <p:cSldViewPr>
      <p:cViewPr varScale="1">
        <p:scale>
          <a:sx n="70" d="100"/>
          <a:sy n="70" d="100"/>
        </p:scale>
        <p:origin x="-1200" y="-108"/>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notesViewPr>
    <p:cSldViewPr>
      <p:cViewPr>
        <p:scale>
          <a:sx n="120" d="100"/>
          <a:sy n="120" d="100"/>
        </p:scale>
        <p:origin x="-1146" y="-72"/>
      </p:cViewPr>
      <p:guideLst>
        <p:guide orient="horz" pos="3110"/>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0025"/>
            <a:ext cx="26416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81038" y="200025"/>
            <a:ext cx="226536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078288" y="9556750"/>
            <a:ext cx="2116137"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44775" y="9556750"/>
            <a:ext cx="1357313"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E988F2E2-922E-431E-B06C-4EE79B7F5B83}" type="slidenum">
              <a:rPr lang="en-US" altLang="ko-KR"/>
              <a:pPr>
                <a:defRPr/>
              </a:pPr>
              <a:t>‹#›</a:t>
            </a:fld>
            <a:endParaRPr lang="en-US" altLang="ko-KR"/>
          </a:p>
        </p:txBody>
      </p:sp>
      <p:sp>
        <p:nvSpPr>
          <p:cNvPr id="36870" name="Line 6"/>
          <p:cNvSpPr>
            <a:spLocks noChangeShapeType="1"/>
          </p:cNvSpPr>
          <p:nvPr/>
        </p:nvSpPr>
        <p:spPr bwMode="auto">
          <a:xfrm>
            <a:off x="679450" y="412750"/>
            <a:ext cx="543877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6871" name="Rectangle 7"/>
          <p:cNvSpPr>
            <a:spLocks noChangeArrowheads="1"/>
          </p:cNvSpPr>
          <p:nvPr/>
        </p:nvSpPr>
        <p:spPr bwMode="auto">
          <a:xfrm>
            <a:off x="679450" y="9556750"/>
            <a:ext cx="698500" cy="369888"/>
          </a:xfrm>
          <a:prstGeom prst="rect">
            <a:avLst/>
          </a:prstGeom>
          <a:noFill/>
          <a:ln w="9525">
            <a:noFill/>
            <a:miter lim="800000"/>
            <a:headEnd/>
            <a:tailEnd/>
          </a:ln>
        </p:spPr>
        <p:txBody>
          <a:bodyPr lIns="0" tIns="0" rIns="0" bIns="0">
            <a:spAutoFit/>
          </a:bodyPr>
          <a:lstStyle/>
          <a:p>
            <a:pPr defTabSz="933450"/>
            <a:r>
              <a:rPr lang="en-US" altLang="ko-KR">
                <a:ea typeface="굴림" pitchFamily="34" charset="-127"/>
              </a:rPr>
              <a:t>Submission</a:t>
            </a:r>
          </a:p>
        </p:txBody>
      </p:sp>
      <p:sp>
        <p:nvSpPr>
          <p:cNvPr id="36872"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xmlns="" val="3022289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5888"/>
            <a:ext cx="27590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41350" y="115888"/>
            <a:ext cx="26828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277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697288" y="9559925"/>
            <a:ext cx="24606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876550" y="9559925"/>
            <a:ext cx="785813"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4C9BD0D1-A2EC-4FF9-9E14-97B5F050AA57}" type="slidenum">
              <a:rPr lang="en-US" altLang="ko-KR"/>
              <a:pPr>
                <a:defRPr/>
              </a:pPr>
              <a:t>‹#›</a:t>
            </a:fld>
            <a:endParaRPr lang="en-US" altLang="ko-KR"/>
          </a:p>
        </p:txBody>
      </p:sp>
      <p:sp>
        <p:nvSpPr>
          <p:cNvPr id="32776" name="Rectangle 8"/>
          <p:cNvSpPr>
            <a:spLocks noChangeArrowheads="1"/>
          </p:cNvSpPr>
          <p:nvPr/>
        </p:nvSpPr>
        <p:spPr bwMode="auto">
          <a:xfrm>
            <a:off x="709613" y="9559925"/>
            <a:ext cx="696912" cy="369888"/>
          </a:xfrm>
          <a:prstGeom prst="rect">
            <a:avLst/>
          </a:prstGeom>
          <a:noFill/>
          <a:ln w="9525">
            <a:noFill/>
            <a:miter lim="800000"/>
            <a:headEnd/>
            <a:tailEnd/>
          </a:ln>
        </p:spPr>
        <p:txBody>
          <a:bodyPr lIns="0" tIns="0" rIns="0" bIns="0">
            <a:spAutoFit/>
          </a:bodyPr>
          <a:lstStyle/>
          <a:p>
            <a:r>
              <a:rPr lang="en-US" altLang="ko-KR">
                <a:ea typeface="굴림" pitchFamily="34" charset="-127"/>
              </a:rPr>
              <a:t>Submission</a:t>
            </a:r>
          </a:p>
        </p:txBody>
      </p:sp>
      <p:sp>
        <p:nvSpPr>
          <p:cNvPr id="32777"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2778"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xmlns="" val="95253730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ko-KR" altLang="en-US" dirty="0" smtClean="0">
              <a:ea typeface="굴림" pitchFamily="34" charset="-127"/>
            </a:endParaRPr>
          </a:p>
        </p:txBody>
      </p:sp>
      <p:sp>
        <p:nvSpPr>
          <p:cNvPr id="33796" name="Header Placeholder 3"/>
          <p:cNvSpPr>
            <a:spLocks noGrp="1"/>
          </p:cNvSpPr>
          <p:nvPr>
            <p:ph type="hdr" sz="quarter"/>
          </p:nvPr>
        </p:nvSpPr>
        <p:spPr>
          <a:xfrm>
            <a:off x="3398838" y="-100013"/>
            <a:ext cx="2759075" cy="431801"/>
          </a:xfrm>
          <a:noFill/>
        </p:spPr>
        <p:txBody>
          <a:bodyPr/>
          <a:lstStyle/>
          <a:p>
            <a:r>
              <a:rPr lang="en-US" altLang="ko-KR" dirty="0" smtClean="0">
                <a:ea typeface="굴림" pitchFamily="34" charset="-127"/>
              </a:rPr>
              <a:t>doc.: IEEE 802.15-09-0114-00-004g-Trends-in-SUN-capacity</a:t>
            </a:r>
          </a:p>
        </p:txBody>
      </p:sp>
      <p:sp>
        <p:nvSpPr>
          <p:cNvPr id="33797" name="Date Placeholder 4"/>
          <p:cNvSpPr>
            <a:spLocks noGrp="1"/>
          </p:cNvSpPr>
          <p:nvPr>
            <p:ph type="dt" sz="quarter" idx="1"/>
          </p:nvPr>
        </p:nvSpPr>
        <p:spPr>
          <a:noFill/>
        </p:spPr>
        <p:txBody>
          <a:bodyPr/>
          <a:lstStyle/>
          <a:p>
            <a:r>
              <a:rPr lang="en-US" altLang="ko-KR" dirty="0" smtClean="0">
                <a:ea typeface="굴림" pitchFamily="34" charset="-127"/>
              </a:rPr>
              <a:t>&lt;month year&gt;</a:t>
            </a:r>
          </a:p>
        </p:txBody>
      </p:sp>
      <p:sp>
        <p:nvSpPr>
          <p:cNvPr id="33798" name="Footer Placeholder 5"/>
          <p:cNvSpPr>
            <a:spLocks noGrp="1"/>
          </p:cNvSpPr>
          <p:nvPr>
            <p:ph type="ftr" sz="quarter" idx="4"/>
          </p:nvPr>
        </p:nvSpPr>
        <p:spPr>
          <a:xfrm>
            <a:off x="3697288" y="9559925"/>
            <a:ext cx="2460625" cy="369888"/>
          </a:xfrm>
          <a:noFill/>
        </p:spPr>
        <p:txBody>
          <a:bodyPr/>
          <a:lstStyle/>
          <a:p>
            <a:pPr lvl="4"/>
            <a:r>
              <a:rPr lang="en-US" altLang="ko-KR" dirty="0" smtClean="0">
                <a:ea typeface="굴림" pitchFamily="34" charset="-127"/>
              </a:rPr>
              <a:t>Emmanuel </a:t>
            </a:r>
            <a:r>
              <a:rPr lang="en-US" altLang="ko-KR" dirty="0" err="1" smtClean="0">
                <a:ea typeface="굴림" pitchFamily="34" charset="-127"/>
              </a:rPr>
              <a:t>Monnerie</a:t>
            </a:r>
            <a:r>
              <a:rPr lang="en-US" altLang="ko-KR" smtClean="0">
                <a:ea typeface="굴림" pitchFamily="34" charset="-127"/>
              </a:rPr>
              <a:t>, Landis+Gyr</a:t>
            </a:r>
          </a:p>
        </p:txBody>
      </p:sp>
      <p:sp>
        <p:nvSpPr>
          <p:cNvPr id="33799" name="Slide Number Placeholder 6"/>
          <p:cNvSpPr>
            <a:spLocks noGrp="1"/>
          </p:cNvSpPr>
          <p:nvPr>
            <p:ph type="sldNum" sz="quarter" idx="5"/>
          </p:nvPr>
        </p:nvSpPr>
        <p:spPr>
          <a:noFill/>
        </p:spPr>
        <p:txBody>
          <a:bodyPr/>
          <a:lstStyle/>
          <a:p>
            <a:r>
              <a:rPr lang="en-US" altLang="ko-KR" smtClean="0">
                <a:ea typeface="굴림" pitchFamily="34" charset="-127"/>
              </a:rPr>
              <a:t>Page </a:t>
            </a:r>
            <a:fld id="{C52D869C-468D-417E-BA4A-90AEA20123A4}" type="slidenum">
              <a:rPr lang="en-US" altLang="ko-KR" smtClean="0">
                <a:ea typeface="굴림" pitchFamily="34" charset="-127"/>
              </a:rPr>
              <a:pPr/>
              <a:t>1</a:t>
            </a:fld>
            <a:endParaRPr lang="en-US" altLang="ko-KR" smtClean="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dirty="0" smtClean="0"/>
              <a:t>마스터 텍스트 스타일을 편집합니다</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dirty="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31" name="Rectangle 7"/>
          <p:cNvSpPr>
            <a:spLocks noChangeArrowheads="1"/>
          </p:cNvSpPr>
          <p:nvPr/>
        </p:nvSpPr>
        <p:spPr bwMode="auto">
          <a:xfrm>
            <a:off x="685800" y="397331"/>
            <a:ext cx="7772400" cy="215444"/>
          </a:xfrm>
          <a:prstGeom prst="rect">
            <a:avLst/>
          </a:prstGeom>
          <a:noFill/>
          <a:ln w="9525">
            <a:noFill/>
            <a:miter lim="800000"/>
            <a:headEnd/>
            <a:tailEnd/>
          </a:ln>
        </p:spPr>
        <p:txBody>
          <a:bodyPr wrap="square" lIns="0" tIns="0" rIns="0" bIns="0" anchor="b">
            <a:spAutoFit/>
          </a:bodyPr>
          <a:lstStyle/>
          <a:p>
            <a:pPr marL="0" lvl="4" indent="0" algn="r"/>
            <a:r>
              <a:rPr lang="en-US" altLang="ko-KR" sz="1400" b="1" dirty="0" smtClean="0">
                <a:solidFill>
                  <a:schemeClr val="tx1"/>
                </a:solidFill>
                <a:ea typeface="굴림" pitchFamily="34" charset="-127"/>
              </a:rPr>
              <a:t>March  2013                                                                                     doc</a:t>
            </a:r>
            <a:r>
              <a:rPr lang="en-US" altLang="ko-KR" sz="1400" b="1" dirty="0">
                <a:solidFill>
                  <a:schemeClr val="tx1"/>
                </a:solidFill>
                <a:ea typeface="굴림" pitchFamily="34" charset="-127"/>
              </a:rPr>
              <a:t>.: </a:t>
            </a:r>
            <a:r>
              <a:rPr lang="en-US" altLang="ko-KR" sz="1400" b="1" dirty="0" smtClean="0">
                <a:solidFill>
                  <a:schemeClr val="tx1"/>
                </a:solidFill>
                <a:ea typeface="굴림" pitchFamily="34" charset="-127"/>
              </a:rPr>
              <a:t>IEEE802.15-13-0168-01-004m</a:t>
            </a:r>
            <a:endParaRPr lang="en-US" altLang="ko-KR" sz="1400" b="1" dirty="0">
              <a:solidFill>
                <a:schemeClr val="tx1"/>
              </a:solidFill>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7848600" cy="184666"/>
          </a:xfrm>
          <a:prstGeom prst="rect">
            <a:avLst/>
          </a:prstGeom>
          <a:noFill/>
          <a:ln w="9525">
            <a:noFill/>
            <a:miter lim="800000"/>
            <a:headEnd/>
            <a:tailEnd/>
          </a:ln>
        </p:spPr>
        <p:txBody>
          <a:bodyPr wrap="square" lIns="0" tIns="0" rIns="0" bIns="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ko-KR" dirty="0" smtClean="0">
                <a:ea typeface="굴림" pitchFamily="34" charset="-127"/>
              </a:rPr>
              <a:t>Submission                                                                             </a:t>
            </a:r>
            <a:fld id="{3AE39EAB-32E7-4F69-8869-344F7DC46521}" type="slidenum">
              <a:rPr lang="en-US" altLang="ko-KR" smtClean="0">
                <a:ea typeface="굴림" pitchFamily="34" charset="-127"/>
              </a:rPr>
              <a:pPr marL="0" marR="0" indent="0" algn="l" defTabSz="914400" rtl="0" eaLnBrk="0" fontAlgn="base" latinLnBrk="0" hangingPunct="0">
                <a:lnSpc>
                  <a:spcPct val="100000"/>
                </a:lnSpc>
                <a:spcBef>
                  <a:spcPct val="0"/>
                </a:spcBef>
                <a:spcAft>
                  <a:spcPct val="0"/>
                </a:spcAft>
                <a:buClrTx/>
                <a:buSzTx/>
                <a:buFontTx/>
                <a:buNone/>
                <a:tabLst/>
                <a:defRPr/>
              </a:pPr>
              <a:t>‹#›</a:t>
            </a:fld>
            <a:r>
              <a:rPr lang="en-US" altLang="ko-KR" dirty="0" smtClean="0">
                <a:ea typeface="굴림" pitchFamily="34" charset="-127"/>
              </a:rPr>
              <a:t>                                                            </a:t>
            </a:r>
            <a:r>
              <a:rPr lang="en-US" altLang="ko-KR" dirty="0" smtClean="0">
                <a:ea typeface="굴림" pitchFamily="34" charset="-127"/>
              </a:rPr>
              <a:t> </a:t>
            </a:r>
            <a:r>
              <a:rPr lang="en-US" altLang="ko-KR" dirty="0" err="1" smtClean="0">
                <a:ea typeface="굴림" pitchFamily="34" charset="-127"/>
              </a:rPr>
              <a:t>Soo</a:t>
            </a:r>
            <a:r>
              <a:rPr lang="en-US" altLang="ko-KR" dirty="0" smtClean="0">
                <a:ea typeface="굴림" pitchFamily="34" charset="-127"/>
              </a:rPr>
              <a:t>-Young</a:t>
            </a:r>
            <a:r>
              <a:rPr lang="en-US" altLang="ko-KR" baseline="0" dirty="0" smtClean="0">
                <a:ea typeface="굴림" pitchFamily="34" charset="-127"/>
              </a:rPr>
              <a:t> Chang </a:t>
            </a:r>
            <a:r>
              <a:rPr lang="de-DE" altLang="ko-KR" dirty="0" smtClean="0"/>
              <a:t>(</a:t>
            </a:r>
            <a:r>
              <a:rPr lang="de-DE" altLang="ko-KR" dirty="0" smtClean="0"/>
              <a:t>SYCA)</a:t>
            </a:r>
            <a:endParaRPr lang="en-US" altLang="ko-KR" dirty="0" smtClean="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21" r:id="rId7"/>
    <p:sldLayoutId id="2147483722" r:id="rId8"/>
    <p:sldLayoutId id="2147483731" r:id="rId9"/>
    <p:sldLayoutId id="2147483723" r:id="rId10"/>
    <p:sldLayoutId id="2147483724"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28600" y="765175"/>
            <a:ext cx="8735888" cy="4816703"/>
          </a:xfrm>
          <a:prstGeom prst="rect">
            <a:avLst/>
          </a:prstGeom>
          <a:noFill/>
          <a:ln w="12700">
            <a:noFill/>
            <a:miter lim="800000"/>
            <a:headEnd type="none" w="sm" len="sm"/>
            <a:tailEnd type="none" w="sm" len="sm"/>
          </a:ln>
          <a:effectLst/>
        </p:spPr>
        <p:txBody>
          <a:bodyPr wrap="square">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a:t>
            </a:r>
            <a:r>
              <a:rPr lang="en-US" altLang="ko-KR" sz="1800" b="1" u="sng" dirty="0" smtClean="0">
                <a:effectLst>
                  <a:outerShdw blurRad="38100" dist="38100" dir="2700000" algn="tl">
                    <a:srgbClr val="C0C0C0"/>
                  </a:outerShdw>
                </a:effectLst>
                <a:ea typeface="굴림" pitchFamily="50" charset="-127"/>
              </a:rPr>
              <a:t>Networks (</a:t>
            </a:r>
            <a:r>
              <a:rPr lang="en-US" altLang="ko-KR" sz="1800" b="1" u="sng" dirty="0">
                <a:effectLst>
                  <a:outerShdw blurRad="38100" dist="38100" dir="2700000" algn="tl">
                    <a:srgbClr val="C0C0C0"/>
                  </a:outerShdw>
                </a:effectLst>
                <a:ea typeface="굴림" pitchFamily="50" charset="-127"/>
              </a:rPr>
              <a:t>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600" b="1" dirty="0">
                <a:ea typeface="굴림" pitchFamily="50" charset="-127"/>
              </a:rPr>
              <a:t>Submission Title: </a:t>
            </a:r>
            <a:r>
              <a:rPr lang="en-US" altLang="ko-KR" sz="1800" dirty="0" smtClean="0"/>
              <a:t>Proposed resolutions for coexistence issues </a:t>
            </a:r>
            <a:r>
              <a:rPr lang="en-US" altLang="ko-KR" sz="1800" dirty="0"/>
              <a:t>for </a:t>
            </a:r>
            <a:r>
              <a:rPr lang="en-US" altLang="ko-KR" sz="1800" dirty="0" smtClean="0"/>
              <a:t>CIDs 153, 275, 276, 277 and 543 of LB#87</a:t>
            </a:r>
            <a:endParaRPr lang="en-US" altLang="ko-KR" sz="1600" b="1" dirty="0" smtClean="0">
              <a:ea typeface="굴림" pitchFamily="50" charset="-127"/>
            </a:endParaRPr>
          </a:p>
          <a:p>
            <a:pPr marL="914400" indent="-914400">
              <a:defRPr/>
            </a:pPr>
            <a:r>
              <a:rPr lang="en-US" altLang="ko-KR" sz="1600" b="1" dirty="0" smtClean="0">
                <a:ea typeface="굴림" pitchFamily="50" charset="-127"/>
              </a:rPr>
              <a:t>Date </a:t>
            </a:r>
            <a:r>
              <a:rPr lang="en-US" altLang="ko-KR" sz="1600" b="1" dirty="0">
                <a:ea typeface="굴림" pitchFamily="50" charset="-127"/>
              </a:rPr>
              <a:t>Submitted: </a:t>
            </a:r>
            <a:r>
              <a:rPr lang="en-US" altLang="ko-KR" sz="1600" dirty="0" smtClean="0">
                <a:ea typeface="굴림" pitchFamily="50" charset="-127"/>
              </a:rPr>
              <a:t>March, 2013</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Source</a:t>
            </a:r>
            <a:r>
              <a:rPr lang="en-US" altLang="ko-KR" sz="1600" b="1" dirty="0">
                <a:ea typeface="굴림" pitchFamily="50" charset="-127"/>
              </a:rPr>
              <a:t>:</a:t>
            </a:r>
            <a:r>
              <a:rPr lang="en-US" altLang="ko-KR" sz="1600" dirty="0">
                <a:ea typeface="굴림" pitchFamily="50" charset="-127"/>
              </a:rPr>
              <a:t>  </a:t>
            </a:r>
            <a:r>
              <a:rPr lang="en-GB" altLang="ko-KR" sz="1600" dirty="0" err="1" smtClean="0"/>
              <a:t>Soo</a:t>
            </a:r>
            <a:r>
              <a:rPr lang="en-GB" altLang="ko-KR" sz="1600" dirty="0" smtClean="0"/>
              <a:t>-Young </a:t>
            </a:r>
            <a:r>
              <a:rPr lang="en-GB" altLang="ko-KR" sz="1600" dirty="0"/>
              <a:t>Chang (SYCA</a:t>
            </a:r>
            <a:r>
              <a:rPr lang="en-GB" altLang="ko-KR" sz="1600" dirty="0" smtClean="0"/>
              <a:t>)</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Contact</a:t>
            </a:r>
            <a:r>
              <a:rPr lang="en-US" altLang="ko-KR" sz="1600" b="1" dirty="0">
                <a:ea typeface="굴림" pitchFamily="50" charset="-127"/>
              </a:rPr>
              <a:t>: </a:t>
            </a:r>
            <a:r>
              <a:rPr lang="en-US" altLang="ko-KR" sz="1600" dirty="0" smtClean="0">
                <a:ea typeface="굴림" pitchFamily="50" charset="-127"/>
              </a:rPr>
              <a:t>sychang@ecs.csus.edu</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Voice</a:t>
            </a:r>
            <a:r>
              <a:rPr lang="en-US" altLang="ko-KR" sz="1600" b="1" dirty="0">
                <a:ea typeface="굴림" pitchFamily="50" charset="-127"/>
              </a:rPr>
              <a:t>:</a:t>
            </a:r>
            <a:r>
              <a:rPr lang="en-US" altLang="ko-KR" sz="1600" dirty="0">
                <a:ea typeface="굴림" pitchFamily="50" charset="-127"/>
              </a:rPr>
              <a:t> </a:t>
            </a:r>
            <a:r>
              <a:rPr lang="en-US" altLang="ko-KR" sz="1600" dirty="0" smtClean="0">
                <a:solidFill>
                  <a:schemeClr val="tx2"/>
                </a:solidFill>
                <a:ea typeface="굴림" pitchFamily="50" charset="-127"/>
              </a:rPr>
              <a:t>+1-530-574-2741</a:t>
            </a:r>
            <a:r>
              <a:rPr lang="en-US" altLang="ko-KR" sz="1600" dirty="0" smtClean="0">
                <a:ea typeface="굴림" pitchFamily="50" charset="-127"/>
              </a:rPr>
              <a:t> </a:t>
            </a:r>
            <a:r>
              <a:rPr lang="en-US" altLang="ko-KR" sz="1600" dirty="0">
                <a:ea typeface="굴림" pitchFamily="50" charset="-127"/>
              </a:rPr>
              <a:t>E-Mail: </a:t>
            </a:r>
            <a:r>
              <a:rPr lang="en-US" altLang="ko-KR" sz="1600" dirty="0" smtClean="0">
                <a:ea typeface="굴림" pitchFamily="50" charset="-127"/>
              </a:rPr>
              <a:t>sychang@ecs.csus.edu</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Re: [</a:t>
            </a:r>
            <a:r>
              <a:rPr lang="en-US" altLang="ko-KR" sz="1600" dirty="0" smtClean="0">
                <a:ea typeface="굴림" pitchFamily="50" charset="-127"/>
              </a:rPr>
              <a:t>802.15 TG4m]</a:t>
            </a:r>
            <a:endParaRPr lang="en-GB" altLang="ko-KR" sz="1600" dirty="0" smtClean="0"/>
          </a:p>
          <a:p>
            <a:pPr marL="914400" indent="-914400">
              <a:defRPr/>
            </a:pPr>
            <a:r>
              <a:rPr lang="en-US" altLang="ko-KR" sz="1600" b="1" dirty="0" smtClean="0">
                <a:ea typeface="굴림" pitchFamily="50" charset="-127"/>
              </a:rPr>
              <a:t>Abstract</a:t>
            </a:r>
            <a:r>
              <a:rPr lang="en-US" altLang="ko-KR" sz="1600" b="1" dirty="0">
                <a:ea typeface="굴림" pitchFamily="50" charset="-127"/>
              </a:rPr>
              <a:t>: </a:t>
            </a:r>
            <a:r>
              <a:rPr lang="en-US" altLang="ko-KR" sz="1600" dirty="0"/>
              <a:t>This document provides </a:t>
            </a:r>
            <a:r>
              <a:rPr lang="en-US" altLang="ko-KR" sz="1600" dirty="0" smtClean="0"/>
              <a:t>proposed resolutions for CIDs 153, 275, 276, 277 and 543 of</a:t>
            </a:r>
            <a:r>
              <a:rPr lang="ko-KR" altLang="en-US" sz="1600" dirty="0" smtClean="0"/>
              <a:t> </a:t>
            </a:r>
            <a:r>
              <a:rPr lang="en-US" altLang="ko-KR" sz="1600" dirty="0" smtClean="0"/>
              <a:t>LB#87.</a:t>
            </a:r>
            <a:endParaRPr lang="en-GB" altLang="ko-KR" sz="1600" dirty="0"/>
          </a:p>
          <a:p>
            <a:pPr marL="914400" indent="-914400">
              <a:defRPr/>
            </a:pPr>
            <a:r>
              <a:rPr lang="en-US" altLang="ko-KR" sz="1600" b="1" dirty="0" smtClean="0">
                <a:ea typeface="굴림" pitchFamily="50" charset="-127"/>
              </a:rPr>
              <a:t>Purpose</a:t>
            </a:r>
            <a:r>
              <a:rPr lang="en-US" altLang="ko-KR" sz="1600" b="1" dirty="0">
                <a:ea typeface="굴림" pitchFamily="50" charset="-127"/>
              </a:rPr>
              <a:t>: </a:t>
            </a:r>
            <a:r>
              <a:rPr lang="en-US" altLang="ko-KR" sz="1600" dirty="0" smtClean="0"/>
              <a:t>To </a:t>
            </a:r>
            <a:r>
              <a:rPr lang="en-US" altLang="ko-KR" sz="1600" dirty="0"/>
              <a:t>provides proposed </a:t>
            </a:r>
            <a:r>
              <a:rPr lang="en-US" altLang="ko-KR" sz="1600" dirty="0" smtClean="0"/>
              <a:t>resolutions for </a:t>
            </a:r>
            <a:r>
              <a:rPr lang="en-US" altLang="ko-KR" sz="1600" dirty="0" smtClean="0"/>
              <a:t>CIDs 153, 275, 276, 277 and 543 of LB#87</a:t>
            </a:r>
            <a:endParaRPr lang="en-US" altLang="ko-KR" sz="1600" b="1" dirty="0" smtClean="0">
              <a:ea typeface="굴림" pitchFamily="50" charset="-127"/>
            </a:endParaRPr>
          </a:p>
          <a:p>
            <a:pPr marL="684000" indent="-914400">
              <a:defRPr/>
            </a:pPr>
            <a:r>
              <a:rPr lang="en-US" altLang="ko-KR" sz="1600" b="1" dirty="0" smtClean="0">
                <a:ea typeface="굴림" pitchFamily="50" charset="-127"/>
              </a:rPr>
              <a:t>Notice</a:t>
            </a:r>
            <a:r>
              <a:rPr lang="en-US" altLang="ko-KR" sz="1600" b="1" dirty="0">
                <a:ea typeface="굴림" pitchFamily="50" charset="-127"/>
              </a:rPr>
              <a:t>: </a:t>
            </a:r>
            <a:r>
              <a:rPr lang="en-US" altLang="ko-KR" sz="1600" dirty="0"/>
              <a:t>This document has been prepared to assist the IEEE P802.15.  It is offered as a basis </a:t>
            </a:r>
            <a:r>
              <a:rPr lang="en-US" altLang="ko-KR" sz="1600" dirty="0" smtClean="0"/>
              <a:t>for discussion </a:t>
            </a:r>
            <a:r>
              <a:rPr lang="en-US" altLang="ko-KR" sz="1600" dirty="0"/>
              <a:t>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600" dirty="0">
              <a:ea typeface="굴림" pitchFamily="50" charset="-127"/>
            </a:endParaRPr>
          </a:p>
          <a:p>
            <a:pPr marL="774000" indent="-914400">
              <a:spcBef>
                <a:spcPts val="600"/>
              </a:spcBef>
              <a:defRPr/>
            </a:pPr>
            <a:r>
              <a:rPr lang="en-US" altLang="ko-KR" sz="1600" b="1" dirty="0" smtClean="0">
                <a:ea typeface="굴림" pitchFamily="50" charset="-127"/>
              </a:rPr>
              <a:t>Release:</a:t>
            </a:r>
            <a:r>
              <a:rPr lang="en-US" altLang="ko-KR" sz="1600" dirty="0">
                <a:ea typeface="굴림" pitchFamily="50" charset="-127"/>
              </a:rPr>
              <a:t> </a:t>
            </a:r>
            <a:r>
              <a:rPr lang="en-US" altLang="ko-KR" sz="1600" dirty="0" smtClean="0">
                <a:ea typeface="굴림" pitchFamily="50" charset="-127"/>
              </a:rPr>
              <a:t>The </a:t>
            </a:r>
            <a:r>
              <a:rPr lang="en-US" altLang="ko-KR" sz="1600" dirty="0">
                <a:ea typeface="굴림" pitchFamily="50" charset="-127"/>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b="1" dirty="0" smtClean="0"/>
              <a:t>Comments for Coexistence Issues</a:t>
            </a:r>
            <a:endParaRPr lang="ko-KR" altLang="en-US" sz="2800" dirty="0">
              <a:ea typeface="굴림" pitchFamily="34" charset="-127"/>
            </a:endParaRPr>
          </a:p>
        </p:txBody>
      </p:sp>
      <p:sp>
        <p:nvSpPr>
          <p:cNvPr id="3" name="내용 개체 틀 2"/>
          <p:cNvSpPr>
            <a:spLocks noGrp="1"/>
          </p:cNvSpPr>
          <p:nvPr>
            <p:ph idx="1"/>
          </p:nvPr>
        </p:nvSpPr>
        <p:spPr>
          <a:xfrm>
            <a:off x="685800" y="1772816"/>
            <a:ext cx="8206680" cy="4680520"/>
          </a:xfrm>
        </p:spPr>
        <p:txBody>
          <a:bodyPr/>
          <a:lstStyle/>
          <a:p>
            <a:r>
              <a:rPr lang="en-US" altLang="ko-KR" dirty="0" smtClean="0"/>
              <a:t>CID 153</a:t>
            </a:r>
          </a:p>
          <a:p>
            <a:r>
              <a:rPr lang="en-US" altLang="ko-KR" dirty="0" smtClean="0"/>
              <a:t>CID 275/276/277</a:t>
            </a:r>
          </a:p>
          <a:p>
            <a:r>
              <a:rPr lang="en-US" altLang="ko-KR" dirty="0" smtClean="0"/>
              <a:t>CID 543</a:t>
            </a:r>
            <a:endParaRPr lang="en-US" altLang="ko-KR" dirty="0"/>
          </a:p>
        </p:txBody>
      </p:sp>
    </p:spTree>
    <p:extLst>
      <p:ext uri="{BB962C8B-B14F-4D97-AF65-F5344CB8AC3E}">
        <p14:creationId xmlns:p14="http://schemas.microsoft.com/office/powerpoint/2010/main" xmlns="" val="2435230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153, 5.2.4.32, 28, 20</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sz="1600" dirty="0" smtClean="0"/>
              <a:t>Table 4ic shows supported band fields. Rows corresponding to bit number 5 - 18 show support for frequency bands that are not allocated for TVWS operation. The scope of the.4m PHY states "...The amendment enables operation in the VHF/UHF TV broadcast bands between 54 MHz and 862 MHz..."</a:t>
            </a:r>
          </a:p>
          <a:p>
            <a:r>
              <a:rPr lang="en-US" altLang="ko-KR" sz="2000" dirty="0" smtClean="0"/>
              <a:t>Proposed </a:t>
            </a:r>
            <a:r>
              <a:rPr lang="en-US" altLang="ko-KR" sz="2000" dirty="0" smtClean="0"/>
              <a:t>Change – Accepted in principle</a:t>
            </a:r>
            <a:endParaRPr lang="en-US" altLang="ko-KR" sz="2000" dirty="0" smtClean="0"/>
          </a:p>
          <a:p>
            <a:pPr lvl="1"/>
            <a:r>
              <a:rPr lang="en-US" sz="1600" dirty="0" smtClean="0"/>
              <a:t>The supporting coexistence document makes no mention of the impact of / to 15.4m compliant signals in frequency bands NOT directly allocated by the relevant regulatory authorities. If these bands are going to be used for TVWS then this should be reflected in the coexistence document.</a:t>
            </a:r>
          </a:p>
          <a:p>
            <a:r>
              <a:rPr lang="en-US" altLang="ko-KR" sz="2000" dirty="0" smtClean="0"/>
              <a:t>Proposed Resolution</a:t>
            </a:r>
          </a:p>
          <a:p>
            <a:pPr lvl="1"/>
            <a:r>
              <a:rPr lang="en-US" altLang="ko-KR" sz="1600" b="1" i="1" dirty="0" smtClean="0">
                <a:solidFill>
                  <a:srgbClr val="0000FF"/>
                </a:solidFill>
              </a:rPr>
              <a:t>These bands are mentioned and performance for them is analyzed in the 15.4m coexistence document, </a:t>
            </a:r>
            <a:r>
              <a:rPr lang="en-US" altLang="ko-KR" sz="1600" b="1" i="1" dirty="0" smtClean="0">
                <a:solidFill>
                  <a:srgbClr val="0000FF"/>
                </a:solidFill>
              </a:rPr>
              <a:t>15-13-0166-01.</a:t>
            </a:r>
            <a:endParaRPr lang="ko-KR" altLang="en-US" sz="1600"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AP</a:t>
            </a:r>
          </a:p>
        </p:txBody>
      </p:sp>
    </p:spTree>
    <p:extLst>
      <p:ext uri="{BB962C8B-B14F-4D97-AF65-F5344CB8AC3E}">
        <p14:creationId xmlns:p14="http://schemas.microsoft.com/office/powerpoint/2010/main" xmlns="" val="2086551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275/276/277, 20, 61, 10-12</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500" dirty="0" smtClean="0"/>
              <a:t>The coexistence document provides a poor analysis of the coexistence with other standard systems: </a:t>
            </a:r>
          </a:p>
          <a:p>
            <a:pPr lvl="1">
              <a:buNone/>
            </a:pPr>
            <a:r>
              <a:rPr lang="en-US" altLang="ko-KR" sz="1500" dirty="0" smtClean="0"/>
              <a:t>• The document provides some numbers on how a signal gets attenuated with the distance and states that since a 802.22 system is physically separated from a 4m system (or from a 4m device?) by 1 km, the interferences will not be harmful. Is there some technical evidence that, lets say in case of using 4m in large scale deployments such as Smart Grid systems – this statement is true?</a:t>
            </a:r>
          </a:p>
          <a:p>
            <a:pPr lvl="1">
              <a:buNone/>
            </a:pPr>
            <a:r>
              <a:rPr lang="en-US" altLang="ko-KR" sz="1500" dirty="0" smtClean="0"/>
              <a:t>• It provides a very general statement: “Many mitigation techniques exist in the 802.15.4 for detection and avoidance of interference….”. Since each band is different and effective coexistence depends on the requirements and constraints of the application using the band, is there some technical evidence showing that a system using 4m PHY + an 802.15.4 MAC can perform effective co-existence? How many systems can co-exist into the same area? </a:t>
            </a:r>
          </a:p>
          <a:p>
            <a:pPr lvl="1">
              <a:buNone/>
            </a:pPr>
            <a:r>
              <a:rPr lang="en-US" altLang="ko-KR" sz="1500" dirty="0" smtClean="0"/>
              <a:t>• It is not clear what version of the 802.15.4 MAC layer was used for this co-existence analysis. It is therefore difficult to assess the technical validity of this document.</a:t>
            </a:r>
            <a:endParaRPr lang="ko-KR" altLang="en-US" sz="1500"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AP</a:t>
            </a:r>
          </a:p>
        </p:txBody>
      </p:sp>
    </p:spTree>
    <p:extLst>
      <p:ext uri="{BB962C8B-B14F-4D97-AF65-F5344CB8AC3E}">
        <p14:creationId xmlns:p14="http://schemas.microsoft.com/office/powerpoint/2010/main" xmlns="" val="2086551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908720"/>
            <a:ext cx="7772400" cy="864096"/>
          </a:xfrm>
        </p:spPr>
        <p:txBody>
          <a:bodyPr/>
          <a:lstStyle/>
          <a:p>
            <a:pPr>
              <a:lnSpc>
                <a:spcPts val="2900"/>
              </a:lnSpc>
            </a:pPr>
            <a:r>
              <a:rPr lang="en-US" altLang="ko-KR" b="1" dirty="0"/>
              <a:t>CID </a:t>
            </a:r>
            <a:r>
              <a:rPr lang="en-US" altLang="ko-KR" b="1" dirty="0" smtClean="0"/>
              <a:t>275/276/277, 20, 61, 10-12 (cont’d)</a:t>
            </a:r>
            <a:endParaRPr lang="ko-KR" altLang="en-US" b="1" dirty="0"/>
          </a:p>
        </p:txBody>
      </p:sp>
      <p:sp>
        <p:nvSpPr>
          <p:cNvPr id="3" name="내용 개체 틀 2"/>
          <p:cNvSpPr>
            <a:spLocks noGrp="1"/>
          </p:cNvSpPr>
          <p:nvPr>
            <p:ph idx="1"/>
          </p:nvPr>
        </p:nvSpPr>
        <p:spPr/>
        <p:txBody>
          <a:bodyPr/>
          <a:lstStyle/>
          <a:p>
            <a:r>
              <a:rPr lang="en-US" altLang="ko-KR" sz="2000" dirty="0" smtClean="0"/>
              <a:t>Proposed Change</a:t>
            </a:r>
          </a:p>
          <a:p>
            <a:pPr lvl="1"/>
            <a:r>
              <a:rPr lang="en-US" altLang="ko-KR" sz="1600" dirty="0" smtClean="0"/>
              <a:t>The standard must provide technically surrounding evidence that a system using the 4m standard can co-exist effectively with other standard systems that are using this band, as well as with other system using 4m.</a:t>
            </a:r>
          </a:p>
          <a:p>
            <a:r>
              <a:rPr lang="en-US" altLang="ko-KR" sz="2000" dirty="0" smtClean="0"/>
              <a:t>Proposed </a:t>
            </a:r>
            <a:r>
              <a:rPr lang="en-US" altLang="ko-KR" sz="2000" dirty="0" smtClean="0"/>
              <a:t>Resolution – Accepted in principle</a:t>
            </a:r>
            <a:endParaRPr lang="en-US" altLang="ko-KR" sz="2000" dirty="0" smtClean="0"/>
          </a:p>
          <a:p>
            <a:pPr lvl="1"/>
            <a:r>
              <a:rPr lang="en-US" altLang="ko-KR" sz="1600" b="1" i="1" dirty="0" smtClean="0">
                <a:solidFill>
                  <a:srgbClr val="0000FF"/>
                </a:solidFill>
              </a:rPr>
              <a:t>In the 15.4m coexistence document, </a:t>
            </a:r>
            <a:r>
              <a:rPr lang="en-US" altLang="ko-KR" sz="1600" b="1" i="1" dirty="0" smtClean="0">
                <a:solidFill>
                  <a:srgbClr val="0000FF"/>
                </a:solidFill>
              </a:rPr>
              <a:t>15-13-0166-0</a:t>
            </a:r>
            <a:r>
              <a:rPr lang="en-US" altLang="ko-KR" sz="1600" b="1" i="1" dirty="0" smtClean="0">
                <a:solidFill>
                  <a:schemeClr val="accent2"/>
                </a:solidFill>
              </a:rPr>
              <a:t>1</a:t>
            </a:r>
            <a:r>
              <a:rPr lang="en-US" altLang="ko-KR" sz="1600" b="1" i="1" dirty="0" smtClean="0">
                <a:solidFill>
                  <a:schemeClr val="accent2"/>
                </a:solidFill>
              </a:rPr>
              <a:t>, </a:t>
            </a:r>
            <a:r>
              <a:rPr lang="en-US" altLang="ko-KR" sz="1600" b="1" i="1" dirty="0" smtClean="0">
                <a:solidFill>
                  <a:schemeClr val="accent2"/>
                </a:solidFill>
              </a:rPr>
              <a:t>technically surrounding evidence that a system using the 4m standard can co-exist effectively with other standard systems that are using this band, as well as with other system using 4m with extensive analysis results for various scenarios is provided. (Refer to this document.)</a:t>
            </a:r>
          </a:p>
          <a:p>
            <a:pPr lvl="1"/>
            <a:r>
              <a:rPr lang="en-US" altLang="ko-KR" sz="1600" b="1" i="1" dirty="0" smtClean="0">
                <a:solidFill>
                  <a:schemeClr val="accent2"/>
                </a:solidFill>
              </a:rPr>
              <a:t>Any MAC related parameters are not used for this analysis. Mainly reliability performance related to error rates is the major concern in this document. </a:t>
            </a:r>
            <a:endParaRPr lang="ko-KR" altLang="en-US" sz="1600" b="1" i="1" dirty="0">
              <a:solidFill>
                <a:schemeClr val="accent2"/>
              </a:solidFill>
            </a:endParaRP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AP</a:t>
            </a:r>
          </a:p>
        </p:txBody>
      </p:sp>
    </p:spTree>
    <p:extLst>
      <p:ext uri="{BB962C8B-B14F-4D97-AF65-F5344CB8AC3E}">
        <p14:creationId xmlns:p14="http://schemas.microsoft.com/office/powerpoint/2010/main" xmlns="" val="2086551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543, General</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smtClean="0"/>
              <a:t>#802.15-13-007-00-00-004m. I would like to congratulate TG4m on the brevity of the coexistence document.</a:t>
            </a:r>
          </a:p>
          <a:p>
            <a:r>
              <a:rPr lang="en-US" altLang="ko-KR" sz="2000" dirty="0" smtClean="0"/>
              <a:t>Proposed Change</a:t>
            </a:r>
          </a:p>
          <a:p>
            <a:pPr lvl="1"/>
            <a:r>
              <a:rPr lang="en-US" altLang="ko-KR" sz="1600" dirty="0" smtClean="0"/>
              <a:t>(None)</a:t>
            </a:r>
          </a:p>
          <a:p>
            <a:r>
              <a:rPr lang="en-US" altLang="ko-KR" sz="2000" dirty="0" smtClean="0"/>
              <a:t>Proposed </a:t>
            </a:r>
            <a:r>
              <a:rPr lang="en-US" altLang="ko-KR" sz="2000" dirty="0" smtClean="0"/>
              <a:t>Resolution – Accepted in principle</a:t>
            </a:r>
            <a:endParaRPr lang="en-US" altLang="ko-KR" sz="2000" dirty="0" smtClean="0"/>
          </a:p>
          <a:p>
            <a:pPr lvl="1"/>
            <a:r>
              <a:rPr lang="en-US" altLang="ko-KR" sz="1600" b="1" i="1" dirty="0" smtClean="0">
                <a:solidFill>
                  <a:srgbClr val="0000FF"/>
                </a:solidFill>
              </a:rPr>
              <a:t>A</a:t>
            </a:r>
            <a:r>
              <a:rPr lang="en-US" altLang="ko-KR" sz="1600" b="1" i="1" dirty="0" smtClean="0">
                <a:solidFill>
                  <a:srgbClr val="0000FF"/>
                </a:solidFill>
              </a:rPr>
              <a:t>nother</a:t>
            </a:r>
            <a:r>
              <a:rPr lang="en-US" altLang="ko-KR" sz="1600" b="1" i="1" dirty="0" smtClean="0">
                <a:solidFill>
                  <a:srgbClr val="0000FF"/>
                </a:solidFill>
              </a:rPr>
              <a:t> </a:t>
            </a:r>
            <a:r>
              <a:rPr lang="en-US" altLang="ko-KR" sz="1600" b="1" i="1" dirty="0" smtClean="0">
                <a:solidFill>
                  <a:srgbClr val="0000FF"/>
                </a:solidFill>
              </a:rPr>
              <a:t>coexistence document </a:t>
            </a:r>
            <a:r>
              <a:rPr lang="en-US" altLang="ko-KR" sz="1600" b="1" i="1" dirty="0" smtClean="0">
                <a:solidFill>
                  <a:srgbClr val="0000FF"/>
                </a:solidFill>
              </a:rPr>
              <a:t>was </a:t>
            </a:r>
            <a:r>
              <a:rPr lang="en-US" altLang="ko-KR" sz="1600" b="1" i="1" dirty="0" smtClean="0">
                <a:solidFill>
                  <a:srgbClr val="0000FF"/>
                </a:solidFill>
              </a:rPr>
              <a:t>prepar</a:t>
            </a:r>
            <a:r>
              <a:rPr lang="en-US" altLang="ko-KR" sz="1600" b="1" i="1" dirty="0" smtClean="0">
                <a:solidFill>
                  <a:srgbClr val="0000FF"/>
                </a:solidFill>
              </a:rPr>
              <a:t>ed </a:t>
            </a:r>
            <a:r>
              <a:rPr lang="en-US" altLang="ko-KR" sz="1600" b="1" i="1" dirty="0" smtClean="0">
                <a:solidFill>
                  <a:srgbClr val="0000FF"/>
                </a:solidFill>
              </a:rPr>
              <a:t>with extensive analytical results to evaluate coexistence issues of 802.15.4m with other 802 systems including 802.22, 802.11, and 802.15 systems. Refer to the 15.4m coexistence document, </a:t>
            </a:r>
            <a:r>
              <a:rPr lang="en-US" altLang="ko-KR" sz="1600" b="1" i="1" dirty="0" smtClean="0">
                <a:solidFill>
                  <a:srgbClr val="0000FF"/>
                </a:solidFill>
              </a:rPr>
              <a:t>15-13-0166-0</a:t>
            </a:r>
            <a:r>
              <a:rPr lang="en-US" altLang="ko-KR" sz="1600" b="1" i="1" dirty="0" smtClean="0">
                <a:solidFill>
                  <a:schemeClr val="accent2"/>
                </a:solidFill>
              </a:rPr>
              <a:t>1</a:t>
            </a:r>
            <a:r>
              <a:rPr lang="en-US" altLang="ko-KR" sz="1600" b="1" i="1" dirty="0" smtClean="0">
                <a:solidFill>
                  <a:schemeClr val="accent2"/>
                </a:solidFill>
              </a:rPr>
              <a:t>.</a:t>
            </a:r>
            <a:endParaRPr lang="ko-KR" altLang="en-US" sz="1600"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t>
            </a:r>
            <a:r>
              <a:rPr lang="en-US" altLang="ko-KR" b="1" dirty="0" smtClean="0">
                <a:solidFill>
                  <a:srgbClr val="FF0000"/>
                </a:solidFill>
              </a:rPr>
              <a:t>AP</a:t>
            </a:r>
            <a:endParaRPr lang="en-US" altLang="ko-KR" b="1" dirty="0" smtClean="0">
              <a:solidFill>
                <a:srgbClr val="FF0000"/>
              </a:solidFill>
            </a:endParaRPr>
          </a:p>
        </p:txBody>
      </p:sp>
    </p:spTree>
    <p:extLst>
      <p:ext uri="{BB962C8B-B14F-4D97-AF65-F5344CB8AC3E}">
        <p14:creationId xmlns:p14="http://schemas.microsoft.com/office/powerpoint/2010/main" xmlns="" val="2086551108"/>
      </p:ext>
    </p:extLst>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34477</TotalTime>
  <Words>632</Words>
  <Application>Microsoft Office PowerPoint</Application>
  <PresentationFormat>On-screen Show (4:3)</PresentationFormat>
  <Paragraphs>50</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테마</vt:lpstr>
      <vt:lpstr>Slide 1</vt:lpstr>
      <vt:lpstr>Comments for Coexistence Issues</vt:lpstr>
      <vt:lpstr>CID 153, 5.2.4.32, 28, 20</vt:lpstr>
      <vt:lpstr>CID 275/276/277, 20, 61, 10-12</vt:lpstr>
      <vt:lpstr>CID 275/276/277, 20, 61, 10-12 (cont’d)</vt:lpstr>
      <vt:lpstr>CID 543, General</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 Chang</cp:lastModifiedBy>
  <cp:revision>783</cp:revision>
  <cp:lastPrinted>2012-07-09T00:38:43Z</cp:lastPrinted>
  <dcterms:created xsi:type="dcterms:W3CDTF">1999-11-08T18:59:45Z</dcterms:created>
  <dcterms:modified xsi:type="dcterms:W3CDTF">2013-03-20T17:45:07Z</dcterms:modified>
</cp:coreProperties>
</file>