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709" r:id="rId2"/>
    <p:sldMasterId id="2147483660" r:id="rId3"/>
    <p:sldMasterId id="2147483672" r:id="rId4"/>
    <p:sldMasterId id="2147483684" r:id="rId5"/>
    <p:sldMasterId id="2147483696" r:id="rId6"/>
  </p:sldMasterIdLst>
  <p:notesMasterIdLst>
    <p:notesMasterId r:id="rId25"/>
  </p:notesMasterIdLst>
  <p:handoutMasterIdLst>
    <p:handoutMasterId r:id="rId26"/>
  </p:handoutMasterIdLst>
  <p:sldIdLst>
    <p:sldId id="383" r:id="rId7"/>
    <p:sldId id="391" r:id="rId8"/>
    <p:sldId id="390" r:id="rId9"/>
    <p:sldId id="373" r:id="rId10"/>
    <p:sldId id="399" r:id="rId11"/>
    <p:sldId id="401" r:id="rId12"/>
    <p:sldId id="402" r:id="rId13"/>
    <p:sldId id="392" r:id="rId14"/>
    <p:sldId id="374" r:id="rId15"/>
    <p:sldId id="376" r:id="rId16"/>
    <p:sldId id="377" r:id="rId17"/>
    <p:sldId id="378" r:id="rId18"/>
    <p:sldId id="379" r:id="rId19"/>
    <p:sldId id="380" r:id="rId20"/>
    <p:sldId id="393" r:id="rId21"/>
    <p:sldId id="394" r:id="rId22"/>
    <p:sldId id="386" r:id="rId23"/>
    <p:sldId id="397" r:id="rId24"/>
  </p:sldIdLst>
  <p:sldSz cx="9144000" cy="6858000" type="screen4x3"/>
  <p:notesSz cx="6858000" cy="9236075"/>
  <p:defaultTextStyle>
    <a:defPPr>
      <a:defRPr lang="en-US"/>
    </a:defPPr>
    <a:lvl1pPr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1pPr>
    <a:lvl2pPr marL="4572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2pPr>
    <a:lvl3pPr marL="9144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3pPr>
    <a:lvl4pPr marL="13716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4pPr>
    <a:lvl5pPr marL="1828800" algn="l" rtl="0" fontAlgn="base">
      <a:spcBef>
        <a:spcPct val="0"/>
      </a:spcBef>
      <a:spcAft>
        <a:spcPct val="0"/>
      </a:spcAft>
      <a:defRPr sz="1200" kern="1200">
        <a:solidFill>
          <a:schemeClr val="tx1"/>
        </a:solidFill>
        <a:latin typeface="Times New Roman" pitchFamily="18" charset="0"/>
        <a:ea typeface="ＭＳ Ｐゴシック" pitchFamily="-65" charset="-128"/>
        <a:cs typeface="+mn-cs"/>
      </a:defRPr>
    </a:lvl5pPr>
    <a:lvl6pPr marL="2286000" algn="l" defTabSz="914400" rtl="0" eaLnBrk="1" latinLnBrk="0" hangingPunct="1">
      <a:defRPr sz="1200" kern="1200">
        <a:solidFill>
          <a:schemeClr val="tx1"/>
        </a:solidFill>
        <a:latin typeface="Times New Roman" pitchFamily="18" charset="0"/>
        <a:ea typeface="ＭＳ Ｐゴシック" pitchFamily="-65" charset="-128"/>
        <a:cs typeface="+mn-cs"/>
      </a:defRPr>
    </a:lvl6pPr>
    <a:lvl7pPr marL="2743200" algn="l" defTabSz="914400" rtl="0" eaLnBrk="1" latinLnBrk="0" hangingPunct="1">
      <a:defRPr sz="1200" kern="1200">
        <a:solidFill>
          <a:schemeClr val="tx1"/>
        </a:solidFill>
        <a:latin typeface="Times New Roman" pitchFamily="18" charset="0"/>
        <a:ea typeface="ＭＳ Ｐゴシック" pitchFamily="-65" charset="-128"/>
        <a:cs typeface="+mn-cs"/>
      </a:defRPr>
    </a:lvl7pPr>
    <a:lvl8pPr marL="3200400" algn="l" defTabSz="914400" rtl="0" eaLnBrk="1" latinLnBrk="0" hangingPunct="1">
      <a:defRPr sz="1200" kern="1200">
        <a:solidFill>
          <a:schemeClr val="tx1"/>
        </a:solidFill>
        <a:latin typeface="Times New Roman" pitchFamily="18" charset="0"/>
        <a:ea typeface="ＭＳ Ｐゴシック" pitchFamily="-65" charset="-128"/>
        <a:cs typeface="+mn-cs"/>
      </a:defRPr>
    </a:lvl8pPr>
    <a:lvl9pPr marL="3657600" algn="l" defTabSz="914400" rtl="0" eaLnBrk="1" latinLnBrk="0" hangingPunct="1">
      <a:defRPr sz="1200" kern="1200">
        <a:solidFill>
          <a:schemeClr val="tx1"/>
        </a:solidFill>
        <a:latin typeface="Times New Roman" pitchFamily="18" charset="0"/>
        <a:ea typeface="ＭＳ Ｐゴシック" pitchFamily="-65"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a:srgbClr val="FFFF00"/>
    <a:srgbClr val="FFFF99"/>
    <a:srgbClr val="FF3300"/>
    <a:srgbClr val="FFFFCC"/>
    <a:srgbClr val="0000FF"/>
    <a:srgbClr val="006600"/>
    <a:srgbClr val="006666"/>
    <a:srgbClr val="000000"/>
    <a:srgbClr val="CC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574" autoAdjust="0"/>
    <p:restoredTop sz="94675" autoAdjust="0"/>
  </p:normalViewPr>
  <p:slideViewPr>
    <p:cSldViewPr>
      <p:cViewPr>
        <p:scale>
          <a:sx n="66" d="100"/>
          <a:sy n="66" d="100"/>
        </p:scale>
        <p:origin x="-658" y="-58"/>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p:cViewPr>
        <p:scale>
          <a:sx n="100" d="100"/>
          <a:sy n="100" d="100"/>
        </p:scale>
        <p:origin x="-994" y="-58"/>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handoutMaster" Target="handoutMasters/handoutMaster1.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D2AB2C93-B32A-4685-BDE4-5C74BDFB8359}" type="datetime1">
              <a:rPr lang="en-US"/>
              <a:pPr>
                <a:defRPr/>
              </a:pPr>
              <a:t>3/20/2013</a:t>
            </a:fld>
            <a:endParaRPr lang="en-US"/>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sz="1000"/>
            </a:lvl1pPr>
          </a:lstStyle>
          <a:p>
            <a:pPr>
              <a:defRPr/>
            </a:pPr>
            <a:endParaRPr lang="en-US"/>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eaLnBrk="0" hangingPunct="0">
              <a:defRPr sz="1000"/>
            </a:lvl1pPr>
          </a:lstStyle>
          <a:p>
            <a:pPr>
              <a:defRPr/>
            </a:pPr>
            <a:r>
              <a:rPr lang="en-US"/>
              <a:t>Page </a:t>
            </a:r>
            <a:fld id="{E545C1EF-FF83-4C17-B866-B62F8284B411}" type="slidenum">
              <a:rPr lang="en-US"/>
              <a:pPr>
                <a:defRPr/>
              </a:pPr>
              <a:t>‹#›</a:t>
            </a:fld>
            <a:endParaRPr lang="en-US"/>
          </a:p>
        </p:txBody>
      </p:sp>
      <p:sp>
        <p:nvSpPr>
          <p:cNvPr id="307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3079" name="Rectangle 7"/>
          <p:cNvSpPr>
            <a:spLocks noChangeArrowheads="1"/>
          </p:cNvSpPr>
          <p:nvPr/>
        </p:nvSpPr>
        <p:spPr bwMode="auto">
          <a:xfrm>
            <a:off x="685800" y="8610600"/>
            <a:ext cx="2209800" cy="184150"/>
          </a:xfrm>
          <a:prstGeom prst="rect">
            <a:avLst/>
          </a:prstGeom>
          <a:noFill/>
          <a:ln w="9525">
            <a:noFill/>
            <a:miter lim="800000"/>
            <a:headEnd/>
            <a:tailEnd/>
          </a:ln>
          <a:effectLst/>
        </p:spPr>
        <p:txBody>
          <a:bodyPr lIns="0" tIns="0" rIns="0" bIns="0">
            <a:spAutoFit/>
          </a:bodyPr>
          <a:lstStyle/>
          <a:p>
            <a:pPr eaLnBrk="0" hangingPunct="0">
              <a:defRPr/>
            </a:pPr>
            <a:r>
              <a:rPr lang="en-US"/>
              <a:t>Tentative agenda Full WG</a:t>
            </a:r>
          </a:p>
        </p:txBody>
      </p:sp>
      <p:sp>
        <p:nvSpPr>
          <p:cNvPr id="308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318245538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eaLnBrk="0" hangingPunct="0">
              <a:defRPr sz="1400" b="1"/>
            </a:lvl1pPr>
          </a:lstStyle>
          <a:p>
            <a:pPr>
              <a:defRPr/>
            </a:pPr>
            <a:endParaRPr lang="en-US" dirty="0"/>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vl1pPr>
          </a:lstStyle>
          <a:p>
            <a:pPr>
              <a:defRPr/>
            </a:pPr>
            <a:fld id="{79C349A8-27DC-4F42-A02E-921BCE5AEBBC}" type="datetime1">
              <a:rPr lang="en-US"/>
              <a:pPr>
                <a:defRPr/>
              </a:pPr>
              <a:t>3/20/2013</a:t>
            </a:fld>
            <a:endParaRPr lang="en-US"/>
          </a:p>
        </p:txBody>
      </p:sp>
      <p:sp>
        <p:nvSpPr>
          <p:cNvPr id="4100"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eaLnBrk="0" hangingPunct="0">
              <a:defRPr sz="1000"/>
            </a:lvl5pPr>
          </a:lstStyle>
          <a:p>
            <a:pPr lvl="4">
              <a:defRPr/>
            </a:pPr>
            <a:endParaRPr lang="en-US"/>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a:t>Page </a:t>
            </a:r>
            <a:fld id="{2399DA74-0137-4918-B249-129F3D33780F}" type="slidenum">
              <a:rPr lang="en-US"/>
              <a:pPr>
                <a:defRPr/>
              </a:pPr>
              <a:t>‹#›</a:t>
            </a:fld>
            <a:endParaRPr lang="en-US"/>
          </a:p>
        </p:txBody>
      </p:sp>
      <p:sp>
        <p:nvSpPr>
          <p:cNvPr id="2056" name="Rectangle 8"/>
          <p:cNvSpPr>
            <a:spLocks noChangeArrowheads="1"/>
          </p:cNvSpPr>
          <p:nvPr/>
        </p:nvSpPr>
        <p:spPr bwMode="auto">
          <a:xfrm>
            <a:off x="715963" y="8942388"/>
            <a:ext cx="2255837" cy="182562"/>
          </a:xfrm>
          <a:prstGeom prst="rect">
            <a:avLst/>
          </a:prstGeom>
          <a:noFill/>
          <a:ln w="9525">
            <a:noFill/>
            <a:miter lim="800000"/>
            <a:headEnd/>
            <a:tailEnd/>
          </a:ln>
          <a:effectLst/>
        </p:spPr>
        <p:txBody>
          <a:bodyPr lIns="0" tIns="0" rIns="0" bIns="0">
            <a:spAutoFit/>
          </a:bodyPr>
          <a:lstStyle/>
          <a:p>
            <a:pPr defTabSz="895350" eaLnBrk="0" hangingPunct="0">
              <a:defRPr/>
            </a:pPr>
            <a:r>
              <a:rPr lang="en-US"/>
              <a:t>Tentative agenda Full WG</a:t>
            </a:r>
          </a:p>
        </p:txBody>
      </p:sp>
      <p:sp>
        <p:nvSpPr>
          <p:cNvPr id="205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205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Tree>
    <p:extLst>
      <p:ext uri="{BB962C8B-B14F-4D97-AF65-F5344CB8AC3E}">
        <p14:creationId xmlns:p14="http://schemas.microsoft.com/office/powerpoint/2010/main" val="1121660711"/>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ＭＳ Ｐゴシック" pitchFamily="-106" charset="-128"/>
      </a:defRPr>
    </a:lvl1pPr>
    <a:lvl2pPr marL="1143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2pPr>
    <a:lvl3pPr marL="2286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3pPr>
    <a:lvl4pPr marL="3429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4pPr>
    <a:lvl5pPr marL="457200" algn="l" rtl="0" eaLnBrk="0" fontAlgn="base" hangingPunct="0">
      <a:spcBef>
        <a:spcPct val="30000"/>
      </a:spcBef>
      <a:spcAft>
        <a:spcPct val="0"/>
      </a:spcAft>
      <a:defRPr sz="1200" kern="1200">
        <a:solidFill>
          <a:schemeClr val="tx1"/>
        </a:solidFill>
        <a:latin typeface="Times New Roman" pitchFamily="-106" charset="0"/>
        <a:ea typeface="ＭＳ Ｐゴシック" pitchFamily="-10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3"/>
          <p:cNvSpPr>
            <a:spLocks noGrp="1" noChangeArrowheads="1"/>
          </p:cNvSpPr>
          <p:nvPr>
            <p:ph type="dt" sz="quarter" idx="1"/>
          </p:nvPr>
        </p:nvSpPr>
        <p:spPr>
          <a:noFill/>
        </p:spPr>
        <p:txBody>
          <a:bodyPr/>
          <a:lstStyle/>
          <a:p>
            <a:fld id="{91A50483-FDFF-4FFA-89C2-97FF8099CDCB}" type="datetime6">
              <a:rPr lang="en-US" smtClean="0"/>
              <a:pPr/>
              <a:t>March 13</a:t>
            </a:fld>
            <a:endParaRPr lang="en-US" dirty="0" smtClean="0"/>
          </a:p>
        </p:txBody>
      </p:sp>
      <p:sp>
        <p:nvSpPr>
          <p:cNvPr id="5123" name="Rectangle 7"/>
          <p:cNvSpPr>
            <a:spLocks noGrp="1" noChangeArrowheads="1"/>
          </p:cNvSpPr>
          <p:nvPr>
            <p:ph type="sldNum" sz="quarter" idx="5"/>
          </p:nvPr>
        </p:nvSpPr>
        <p:spPr>
          <a:noFill/>
        </p:spPr>
        <p:txBody>
          <a:bodyPr/>
          <a:lstStyle/>
          <a:p>
            <a:r>
              <a:rPr lang="en-US" dirty="0" smtClean="0"/>
              <a:t>Page </a:t>
            </a:r>
            <a:fld id="{12A1A2C6-7416-4FDD-8430-BECB5ECAC2FB}" type="slidenum">
              <a:rPr lang="en-US" smtClean="0"/>
              <a:pPr/>
              <a:t>1</a:t>
            </a:fld>
            <a:endParaRPr lang="en-US" dirty="0" smtClean="0"/>
          </a:p>
        </p:txBody>
      </p:sp>
      <p:sp>
        <p:nvSpPr>
          <p:cNvPr id="5124" name="Rectangle 2"/>
          <p:cNvSpPr>
            <a:spLocks noGrp="1" noRot="1" noChangeAspect="1" noChangeArrowheads="1" noTextEdit="1"/>
          </p:cNvSpPr>
          <p:nvPr>
            <p:ph type="sldImg"/>
          </p:nvPr>
        </p:nvSpPr>
        <p:spPr>
          <a:ln/>
        </p:spPr>
      </p:sp>
      <p:sp>
        <p:nvSpPr>
          <p:cNvPr id="5125" name="Rectangle 3"/>
          <p:cNvSpPr>
            <a:spLocks noGrp="1" noChangeArrowheads="1"/>
          </p:cNvSpPr>
          <p:nvPr>
            <p:ph type="body" idx="1"/>
          </p:nvPr>
        </p:nvSpPr>
        <p:spPr>
          <a:noFill/>
          <a:ln/>
        </p:spPr>
        <p:txBody>
          <a:bodyPr/>
          <a:lstStyle/>
          <a:p>
            <a:endParaRPr lang="en-GB" dirty="0" smtClean="0">
              <a:latin typeface="Times New Roman" pitchFamily="18" charset="0"/>
              <a:ea typeface="ＭＳ Ｐゴシック" pitchFamily="-65" charset="-128"/>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xfrm>
            <a:off x="646113" y="94119"/>
            <a:ext cx="2708275" cy="215444"/>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pPr>
              <a:defRPr/>
            </a:pPr>
            <a:r>
              <a:rPr lang="en-US"/>
              <a:t>07/12/10</a:t>
            </a:r>
          </a:p>
        </p:txBody>
      </p:sp>
      <p:sp>
        <p:nvSpPr>
          <p:cNvPr id="7" name="Rectangle 11"/>
          <p:cNvSpPr>
            <a:spLocks noGrp="1" noChangeArrowheads="1"/>
          </p:cNvSpPr>
          <p:nvPr>
            <p:ph type="sldNum" sz="quarter"/>
          </p:nvPr>
        </p:nvSpPr>
        <p:spPr>
          <a:xfrm>
            <a:off x="2901950" y="8942388"/>
            <a:ext cx="792163" cy="184666"/>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 xmlns:ma14="http://schemas.microsoft.com/office/mac/drawingml/2011/main" val="1"/>
            </a:ext>
          </a:extLst>
        </p:spPr>
        <p:txBody>
          <a:bodyPr/>
          <a:lstStyle/>
          <a:p>
            <a:r>
              <a:rPr lang="en-US"/>
              <a:t>Page </a:t>
            </a:r>
            <a:fld id="{F53FC24E-8886-4796-AF2C-E23DAA61706D}" type="slidenum">
              <a:rPr lang="en-US"/>
              <a:pPr/>
              <a:t>3</a:t>
            </a:fld>
            <a:endParaRPr lang="en-US"/>
          </a:p>
        </p:txBody>
      </p:sp>
      <p:sp>
        <p:nvSpPr>
          <p:cNvPr id="22529" name="Text Box 1"/>
          <p:cNvSpPr txBox="1">
            <a:spLocks noChangeArrowheads="1"/>
          </p:cNvSpPr>
          <p:nvPr/>
        </p:nvSpPr>
        <p:spPr bwMode="auto">
          <a:xfrm>
            <a:off x="646114" y="94066"/>
            <a:ext cx="2708275" cy="215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ClrTx/>
              <a:buFontTx/>
              <a:buNone/>
              <a:defRPr/>
            </a:pPr>
            <a:r>
              <a:rPr lang="en-US" sz="1400" b="1" smtClean="0"/>
              <a:t>Jul 12, 2010</a:t>
            </a:r>
          </a:p>
        </p:txBody>
      </p:sp>
      <p:sp>
        <p:nvSpPr>
          <p:cNvPr id="22530" name="Text Box 2"/>
          <p:cNvSpPr txBox="1">
            <a:spLocks noChangeArrowheads="1"/>
          </p:cNvSpPr>
          <p:nvPr/>
        </p:nvSpPr>
        <p:spPr bwMode="auto">
          <a:xfrm>
            <a:off x="2901951" y="8940851"/>
            <a:ext cx="792163" cy="18466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0" tIns="0" rIns="0" bIns="0">
            <a:spAutoFit/>
          </a:bodyPr>
          <a:lstStyle/>
          <a:p>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a:solidFill>
                  <a:srgbClr val="000000"/>
                </a:solidFill>
              </a:rPr>
              <a:t>Page </a:t>
            </a:r>
            <a:fld id="{804517FA-2C90-4285-8387-186FE9102D48}" type="slidenum">
              <a:rPr lang="en-US">
                <a:solidFill>
                  <a:srgbClr val="000000"/>
                </a:solidFill>
              </a:rPr>
              <a:pPr algn="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en-US">
              <a:solidFill>
                <a:srgbClr val="000000"/>
              </a:solidFill>
            </a:endParaRPr>
          </a:p>
        </p:txBody>
      </p:sp>
      <p:sp>
        <p:nvSpPr>
          <p:cNvPr id="22531" name="Text Box 3"/>
          <p:cNvSpPr>
            <a:spLocks noGrp="1" noRot="1" noChangeAspect="1" noChangeArrowheads="1"/>
          </p:cNvSpPr>
          <p:nvPr>
            <p:ph type="sldImg"/>
          </p:nvPr>
        </p:nvSpPr>
        <p:spPr>
          <a:xfrm>
            <a:off x="1130300" y="698500"/>
            <a:ext cx="4602163" cy="3451225"/>
          </a:xfrm>
          <a:solidFill>
            <a:srgbClr val="FFFFFF"/>
          </a:solidFill>
        </p:spPr>
      </p:sp>
      <p:sp>
        <p:nvSpPr>
          <p:cNvPr id="22532" name="Text Box 4"/>
          <p:cNvSpPr>
            <a:spLocks noGrp="1" noChangeArrowheads="1"/>
          </p:cNvSpPr>
          <p:nvPr>
            <p:ph type="body" idx="1"/>
          </p:nvPr>
        </p:nvSpPr>
        <p:spPr>
          <a:xfrm>
            <a:off x="914400" y="4387096"/>
            <a:ext cx="5022850" cy="4149012"/>
          </a:xfrm>
          <a:noFill/>
        </p:spPr>
        <p:txBody>
          <a:bodyPr wrap="none" anchor="ctr"/>
          <a:lstStyle/>
          <a:p>
            <a:endParaRPr lang="en-US" smtClean="0">
              <a:latin typeface="Times New Roman" pitchFamily="18" charset="0"/>
            </a:endParaRPr>
          </a:p>
          <a:p>
            <a:r>
              <a:rPr lang="en-US" smtClean="0">
                <a:latin typeface="Times New Roman" pitchFamily="18" charset="0"/>
              </a:rPr>
              <a:t>----- Meeting Notes (17/01/2011 11:38) -----</a:t>
            </a:r>
          </a:p>
          <a:p>
            <a:r>
              <a:rPr lang="en-US" smtClean="0">
                <a:latin typeface="Times New Roman" pitchFamily="18" charset="0"/>
              </a:rPr>
              <a:t>Replace 1st paragraph with context for TVWS</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날짜 개체 틀 3"/>
          <p:cNvSpPr>
            <a:spLocks noGrp="1"/>
          </p:cNvSpPr>
          <p:nvPr>
            <p:ph type="dt" idx="10"/>
          </p:nvPr>
        </p:nvSpPr>
        <p:spPr/>
        <p:txBody>
          <a:bodyPr/>
          <a:lstStyle/>
          <a:p>
            <a:pPr>
              <a:defRPr/>
            </a:pPr>
            <a:fld id="{79C349A8-27DC-4F42-A02E-921BCE5AEBBC}" type="datetime1">
              <a:rPr lang="en-US" smtClean="0"/>
              <a:pPr>
                <a:defRPr/>
              </a:pPr>
              <a:t>3/20/2013</a:t>
            </a:fld>
            <a:endParaRPr lang="en-US"/>
          </a:p>
        </p:txBody>
      </p:sp>
      <p:sp>
        <p:nvSpPr>
          <p:cNvPr id="5" name="슬라이드 번호 개체 틀 4"/>
          <p:cNvSpPr>
            <a:spLocks noGrp="1"/>
          </p:cNvSpPr>
          <p:nvPr>
            <p:ph type="sldNum" sz="quarter" idx="11"/>
          </p:nvPr>
        </p:nvSpPr>
        <p:spPr/>
        <p:txBody>
          <a:bodyPr/>
          <a:lstStyle/>
          <a:p>
            <a:pPr>
              <a:defRPr/>
            </a:pPr>
            <a:r>
              <a:rPr lang="en-US" smtClean="0"/>
              <a:t>Page </a:t>
            </a:r>
            <a:fld id="{2399DA74-0137-4918-B249-129F3D33780F}" type="slidenum">
              <a:rPr lang="en-US" smtClean="0"/>
              <a:pPr>
                <a:defRPr/>
              </a:pPr>
              <a:t>7</a:t>
            </a:fld>
            <a:endParaRPr lang="en-US"/>
          </a:p>
        </p:txBody>
      </p:sp>
    </p:spTree>
    <p:extLst>
      <p:ext uri="{BB962C8B-B14F-4D97-AF65-F5344CB8AC3E}">
        <p14:creationId xmlns:p14="http://schemas.microsoft.com/office/powerpoint/2010/main" val="74833656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3555"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3556" name="Rectangle 7"/>
          <p:cNvSpPr>
            <a:spLocks noGrp="1" noChangeArrowheads="1"/>
          </p:cNvSpPr>
          <p:nvPr>
            <p:ph type="sldNum" sz="quarter" idx="5"/>
          </p:nvPr>
        </p:nvSpPr>
        <p:spPr>
          <a:xfrm>
            <a:off x="2901950" y="8942388"/>
            <a:ext cx="792163" cy="184666"/>
          </a:xfrm>
          <a:noFill/>
        </p:spPr>
        <p:txBody>
          <a:bodyPr/>
          <a:lstStyle/>
          <a:p>
            <a:r>
              <a:rPr lang="en-US" smtClean="0"/>
              <a:t>Page </a:t>
            </a:r>
            <a:fld id="{942E30C1-DB3D-4281-A73B-E9BCE4F529A9}" type="slidenum">
              <a:rPr lang="en-US" smtClean="0"/>
              <a:pPr/>
              <a:t>9</a:t>
            </a:fld>
            <a:endParaRPr lang="en-US" smtClean="0"/>
          </a:p>
        </p:txBody>
      </p:sp>
      <p:sp>
        <p:nvSpPr>
          <p:cNvPr id="23557" name="Rectangle 2"/>
          <p:cNvSpPr txBox="1">
            <a:spLocks noGrp="1" noChangeArrowheads="1"/>
          </p:cNvSpPr>
          <p:nvPr/>
        </p:nvSpPr>
        <p:spPr bwMode="auto">
          <a:xfrm>
            <a:off x="3429000" y="96375"/>
            <a:ext cx="2783708" cy="216445"/>
          </a:xfrm>
          <a:prstGeom prst="rect">
            <a:avLst/>
          </a:prstGeom>
          <a:noFill/>
          <a:ln w="9525">
            <a:noFill/>
            <a:miter lim="800000"/>
            <a:headEnd/>
            <a:tailEnd/>
          </a:ln>
        </p:spPr>
        <p:txBody>
          <a:bodyPr lIns="0" tIns="0" rIns="0" bIns="0" anchor="b">
            <a:spAutoFit/>
          </a:bodyPr>
          <a:lstStyle/>
          <a:p>
            <a:pPr algn="r" defTabSz="913844"/>
            <a:r>
              <a:rPr lang="en-US" sz="1400" b="1" dirty="0"/>
              <a:t>doc.: IEEE 802.15-&lt;doc#&gt;</a:t>
            </a:r>
          </a:p>
        </p:txBody>
      </p:sp>
      <p:sp>
        <p:nvSpPr>
          <p:cNvPr id="23558" name="Rectangle 3"/>
          <p:cNvSpPr txBox="1">
            <a:spLocks noGrp="1" noChangeArrowheads="1"/>
          </p:cNvSpPr>
          <p:nvPr/>
        </p:nvSpPr>
        <p:spPr bwMode="auto">
          <a:xfrm>
            <a:off x="646863" y="96375"/>
            <a:ext cx="2706775" cy="216445"/>
          </a:xfrm>
          <a:prstGeom prst="rect">
            <a:avLst/>
          </a:prstGeom>
          <a:noFill/>
          <a:ln w="9525">
            <a:noFill/>
            <a:miter lim="800000"/>
            <a:headEnd/>
            <a:tailEnd/>
          </a:ln>
        </p:spPr>
        <p:txBody>
          <a:bodyPr lIns="0" tIns="0" rIns="0" bIns="0" anchor="b">
            <a:spAutoFit/>
          </a:bodyPr>
          <a:lstStyle/>
          <a:p>
            <a:pPr defTabSz="913844"/>
            <a:r>
              <a:rPr lang="en-US" sz="1400" b="1" dirty="0"/>
              <a:t>&lt;month year&gt;</a:t>
            </a:r>
          </a:p>
        </p:txBody>
      </p:sp>
      <p:sp>
        <p:nvSpPr>
          <p:cNvPr id="23559" name="Rectangle 6"/>
          <p:cNvSpPr txBox="1">
            <a:spLocks noGrp="1" noChangeArrowheads="1"/>
          </p:cNvSpPr>
          <p:nvPr/>
        </p:nvSpPr>
        <p:spPr bwMode="auto">
          <a:xfrm>
            <a:off x="3730451" y="8942214"/>
            <a:ext cx="2482257" cy="153250"/>
          </a:xfrm>
          <a:prstGeom prst="rect">
            <a:avLst/>
          </a:prstGeom>
          <a:noFill/>
          <a:ln w="9525">
            <a:noFill/>
            <a:miter lim="800000"/>
            <a:headEnd/>
            <a:tailEnd/>
          </a:ln>
        </p:spPr>
        <p:txBody>
          <a:bodyPr lIns="0" tIns="0" rIns="0" bIns="0">
            <a:spAutoFit/>
          </a:bodyPr>
          <a:lstStyle/>
          <a:p>
            <a:pPr marL="456922" lvl="4" algn="r" defTabSz="913844"/>
            <a:r>
              <a:rPr lang="en-US" sz="1000" dirty="0"/>
              <a:t>&lt;author&gt;, &lt;company&gt;</a:t>
            </a:r>
          </a:p>
        </p:txBody>
      </p:sp>
      <p:sp>
        <p:nvSpPr>
          <p:cNvPr id="23560"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r>
              <a:rPr lang="en-US" dirty="0"/>
              <a:t>Page </a:t>
            </a:r>
            <a:fld id="{D2DB9284-BFB2-4E9D-BDC7-F2C753DA799C}" type="slidenum">
              <a:rPr lang="en-US"/>
              <a:pPr algn="r" defTabSz="913844"/>
              <a:t>9</a:t>
            </a:fld>
            <a:endParaRPr lang="en-US" dirty="0"/>
          </a:p>
        </p:txBody>
      </p:sp>
      <p:sp>
        <p:nvSpPr>
          <p:cNvPr id="23561" name="Rectangle 2"/>
          <p:cNvSpPr>
            <a:spLocks noGrp="1" noRot="1" noChangeAspect="1" noChangeArrowheads="1" noTextEdit="1"/>
          </p:cNvSpPr>
          <p:nvPr>
            <p:ph type="sldImg"/>
          </p:nvPr>
        </p:nvSpPr>
        <p:spPr>
          <a:xfrm>
            <a:off x="1128713" y="698500"/>
            <a:ext cx="4600575" cy="3451225"/>
          </a:xfrm>
          <a:ln/>
        </p:spPr>
      </p:sp>
      <p:sp>
        <p:nvSpPr>
          <p:cNvPr id="23562" name="Rectangle 3"/>
          <p:cNvSpPr>
            <a:spLocks noGrp="1" noChangeArrowheads="1"/>
          </p:cNvSpPr>
          <p:nvPr>
            <p:ph type="body" idx="1"/>
          </p:nvPr>
        </p:nvSpPr>
        <p:spPr>
          <a:noFill/>
          <a:ln/>
        </p:spPr>
        <p:txBody>
          <a:bodyPr lIns="92060" tIns="46031" rIns="92060" bIns="46031"/>
          <a:lstStyle/>
          <a:p>
            <a:pPr defTabSz="907542"/>
            <a:endParaRPr lang="en-US" dirty="0" smtClean="0">
              <a:latin typeface="Times New Roman" pitchFamily="18"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4579"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4580" name="Rectangle 7"/>
          <p:cNvSpPr>
            <a:spLocks noGrp="1" noChangeArrowheads="1"/>
          </p:cNvSpPr>
          <p:nvPr>
            <p:ph type="sldNum" sz="quarter" idx="5"/>
          </p:nvPr>
        </p:nvSpPr>
        <p:spPr>
          <a:xfrm>
            <a:off x="2901950" y="8942388"/>
            <a:ext cx="792163" cy="184666"/>
          </a:xfrm>
          <a:noFill/>
        </p:spPr>
        <p:txBody>
          <a:bodyPr/>
          <a:lstStyle/>
          <a:p>
            <a:r>
              <a:rPr lang="en-US" smtClean="0"/>
              <a:t>Page </a:t>
            </a:r>
            <a:fld id="{BFD65119-D628-4F43-8B00-EFD69C9C62E9}" type="slidenum">
              <a:rPr lang="en-US" smtClean="0"/>
              <a:pPr/>
              <a:t>10</a:t>
            </a:fld>
            <a:endParaRPr lang="en-US" smtClean="0"/>
          </a:p>
        </p:txBody>
      </p:sp>
      <p:sp>
        <p:nvSpPr>
          <p:cNvPr id="24581"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7C5DAE0E-A9F2-4736-86C5-EA4E26E479B2}" type="slidenum">
              <a:rPr lang="en-US"/>
              <a:pPr algn="r" defTabSz="913844"/>
              <a:t>10</a:t>
            </a:fld>
            <a:endParaRPr lang="en-US" dirty="0"/>
          </a:p>
        </p:txBody>
      </p:sp>
      <p:sp>
        <p:nvSpPr>
          <p:cNvPr id="24582" name="Rectangle 1026"/>
          <p:cNvSpPr>
            <a:spLocks noGrp="1" noChangeArrowheads="1"/>
          </p:cNvSpPr>
          <p:nvPr>
            <p:ph type="body" idx="1"/>
          </p:nvPr>
        </p:nvSpPr>
        <p:spPr>
          <a:noFill/>
          <a:ln/>
        </p:spPr>
        <p:txBody>
          <a:bodyPr lIns="90975" tIns="44690" rIns="90975" bIns="44690"/>
          <a:lstStyle/>
          <a:p>
            <a:pPr defTabSz="907542"/>
            <a:endParaRPr lang="en-GB" dirty="0" smtClean="0">
              <a:latin typeface="Times New Roman" pitchFamily="18" charset="0"/>
            </a:endParaRPr>
          </a:p>
        </p:txBody>
      </p:sp>
      <p:sp>
        <p:nvSpPr>
          <p:cNvPr id="24583" name="Rectangle 1027"/>
          <p:cNvSpPr>
            <a:spLocks noGrp="1" noRot="1" noChangeAspect="1" noChangeArrowheads="1" noTextEdit="1"/>
          </p:cNvSpPr>
          <p:nvPr>
            <p:ph type="sldImg"/>
          </p:nvPr>
        </p:nvSpPr>
        <p:spPr>
          <a:xfrm>
            <a:off x="1131888" y="698500"/>
            <a:ext cx="4598987" cy="3451225"/>
          </a:xfrm>
          <a:ln cap="flat"/>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5603"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5604" name="Rectangle 7"/>
          <p:cNvSpPr>
            <a:spLocks noGrp="1" noChangeArrowheads="1"/>
          </p:cNvSpPr>
          <p:nvPr>
            <p:ph type="sldNum" sz="quarter" idx="5"/>
          </p:nvPr>
        </p:nvSpPr>
        <p:spPr>
          <a:xfrm>
            <a:off x="2901950" y="8942388"/>
            <a:ext cx="792163" cy="184666"/>
          </a:xfrm>
          <a:noFill/>
        </p:spPr>
        <p:txBody>
          <a:bodyPr/>
          <a:lstStyle/>
          <a:p>
            <a:r>
              <a:rPr lang="en-US" smtClean="0"/>
              <a:t>Page </a:t>
            </a:r>
            <a:fld id="{6A861B6E-4661-40C0-874C-F43D14A5F0EB}" type="slidenum">
              <a:rPr lang="en-US" smtClean="0"/>
              <a:pPr/>
              <a:t>11</a:t>
            </a:fld>
            <a:endParaRPr lang="en-US" smtClean="0"/>
          </a:p>
        </p:txBody>
      </p:sp>
      <p:sp>
        <p:nvSpPr>
          <p:cNvPr id="25605"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EE76617A-817A-41D1-AE97-3A7CE851319E}" type="slidenum">
              <a:rPr lang="en-US"/>
              <a:pPr algn="r" defTabSz="913844"/>
              <a:t>11</a:t>
            </a:fld>
            <a:endParaRPr lang="en-US" dirty="0"/>
          </a:p>
        </p:txBody>
      </p:sp>
      <p:sp>
        <p:nvSpPr>
          <p:cNvPr id="25606" name="Rectangle 2"/>
          <p:cNvSpPr>
            <a:spLocks noGrp="1" noRot="1" noChangeAspect="1" noChangeArrowheads="1" noTextEdit="1"/>
          </p:cNvSpPr>
          <p:nvPr>
            <p:ph type="sldImg"/>
          </p:nvPr>
        </p:nvSpPr>
        <p:spPr>
          <a:xfrm>
            <a:off x="1131888" y="698500"/>
            <a:ext cx="4598987" cy="3451225"/>
          </a:xfrm>
          <a:ln/>
        </p:spPr>
      </p:sp>
      <p:sp>
        <p:nvSpPr>
          <p:cNvPr id="25607"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14</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14</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17</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17</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a:xfrm>
            <a:off x="3429000" y="-121324"/>
            <a:ext cx="2784475" cy="430887"/>
          </a:xfrm>
          <a:noFill/>
        </p:spPr>
        <p:txBody>
          <a:bodyPr/>
          <a:lstStyle/>
          <a:p>
            <a:r>
              <a:rPr lang="en-US" smtClean="0"/>
              <a:t>doc.: IEEE 802.15-&lt;15-09-0758-00-004e&gt;</a:t>
            </a:r>
          </a:p>
        </p:txBody>
      </p:sp>
      <p:sp>
        <p:nvSpPr>
          <p:cNvPr id="26627" name="Rectangle 3"/>
          <p:cNvSpPr>
            <a:spLocks noGrp="1" noChangeArrowheads="1"/>
          </p:cNvSpPr>
          <p:nvPr>
            <p:ph type="dt" sz="quarter" idx="1"/>
          </p:nvPr>
        </p:nvSpPr>
        <p:spPr>
          <a:xfrm>
            <a:off x="646113" y="94119"/>
            <a:ext cx="2708275" cy="215444"/>
          </a:xfrm>
          <a:noFill/>
        </p:spPr>
        <p:txBody>
          <a:bodyPr/>
          <a:lstStyle/>
          <a:p>
            <a:r>
              <a:rPr lang="en-US" smtClean="0"/>
              <a:t>&lt;month year&gt;</a:t>
            </a:r>
          </a:p>
        </p:txBody>
      </p:sp>
      <p:sp>
        <p:nvSpPr>
          <p:cNvPr id="26628" name="Rectangle 7"/>
          <p:cNvSpPr>
            <a:spLocks noGrp="1" noChangeArrowheads="1"/>
          </p:cNvSpPr>
          <p:nvPr>
            <p:ph type="sldNum" sz="quarter" idx="5"/>
          </p:nvPr>
        </p:nvSpPr>
        <p:spPr>
          <a:xfrm>
            <a:off x="2901950" y="8942388"/>
            <a:ext cx="792163" cy="184666"/>
          </a:xfrm>
          <a:noFill/>
        </p:spPr>
        <p:txBody>
          <a:bodyPr/>
          <a:lstStyle/>
          <a:p>
            <a:r>
              <a:rPr lang="en-US" smtClean="0"/>
              <a:t>Page </a:t>
            </a:r>
            <a:fld id="{572B80EA-5EEF-407E-B10D-7C1072C2003D}" type="slidenum">
              <a:rPr lang="en-US" smtClean="0"/>
              <a:pPr/>
              <a:t>18</a:t>
            </a:fld>
            <a:endParaRPr lang="en-US" smtClean="0"/>
          </a:p>
        </p:txBody>
      </p:sp>
      <p:sp>
        <p:nvSpPr>
          <p:cNvPr id="26629" name="Rectangle 7"/>
          <p:cNvSpPr txBox="1">
            <a:spLocks noGrp="1" noChangeArrowheads="1"/>
          </p:cNvSpPr>
          <p:nvPr/>
        </p:nvSpPr>
        <p:spPr bwMode="auto">
          <a:xfrm>
            <a:off x="2901462" y="8942214"/>
            <a:ext cx="792878" cy="184848"/>
          </a:xfrm>
          <a:prstGeom prst="rect">
            <a:avLst/>
          </a:prstGeom>
          <a:noFill/>
          <a:ln w="9525">
            <a:noFill/>
            <a:miter lim="800000"/>
            <a:headEnd/>
            <a:tailEnd/>
          </a:ln>
        </p:spPr>
        <p:txBody>
          <a:bodyPr lIns="0" tIns="0" rIns="0" bIns="0">
            <a:spAutoFit/>
          </a:bodyPr>
          <a:lstStyle/>
          <a:p>
            <a:pPr algn="r" defTabSz="913844"/>
            <a:fld id="{1D280A2B-ABE9-42AD-AD8A-50DECAE13A5A}" type="slidenum">
              <a:rPr lang="en-US"/>
              <a:pPr algn="r" defTabSz="913844"/>
              <a:t>18</a:t>
            </a:fld>
            <a:endParaRPr lang="en-US" dirty="0"/>
          </a:p>
        </p:txBody>
      </p:sp>
      <p:sp>
        <p:nvSpPr>
          <p:cNvPr id="26630" name="Rectangle 2"/>
          <p:cNvSpPr>
            <a:spLocks noGrp="1" noRot="1" noChangeAspect="1" noChangeArrowheads="1" noTextEdit="1"/>
          </p:cNvSpPr>
          <p:nvPr>
            <p:ph type="sldImg"/>
          </p:nvPr>
        </p:nvSpPr>
        <p:spPr>
          <a:xfrm>
            <a:off x="1131888" y="698500"/>
            <a:ext cx="4598987" cy="3451225"/>
          </a:xfrm>
          <a:ln/>
        </p:spPr>
      </p:sp>
      <p:sp>
        <p:nvSpPr>
          <p:cNvPr id="26631" name="Rectangle 3"/>
          <p:cNvSpPr>
            <a:spLocks noGrp="1" noChangeArrowheads="1"/>
          </p:cNvSpPr>
          <p:nvPr>
            <p:ph type="body" idx="1"/>
          </p:nvPr>
        </p:nvSpPr>
        <p:spPr>
          <a:noFill/>
          <a:ln/>
        </p:spPr>
        <p:txBody>
          <a:bodyPr lIns="92060" tIns="46031" rIns="92060" bIns="46031"/>
          <a:lstStyle/>
          <a:p>
            <a:pPr defTabSz="907542"/>
            <a:endParaRPr lang="en-GB"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5ADB34FA-9B3D-429A-B21E-432F5C7AF7AF}"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3C6CD8E-7398-4044-B86B-E4A9E62BAE09}"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00800" y="-2209800"/>
            <a:ext cx="2133600" cy="4876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0" y="-2209800"/>
            <a:ext cx="6248400" cy="4876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CB5BB5AA-B914-424B-8483-AEC25C5EC0B0}"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2013</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2013</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2013</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lvl1pPr>
              <a:defRPr/>
            </a:lvl1pPr>
          </a:lstStyle>
          <a:p>
            <a:r>
              <a:rPr lang="en-US" dirty="0" smtClean="0"/>
              <a:t>Click to edit Master title style</a:t>
            </a:r>
            <a:endParaRPr lang="en-US" dirty="0"/>
          </a:p>
        </p:txBody>
      </p:sp>
      <p:sp>
        <p:nvSpPr>
          <p:cNvPr id="3" name="Content Placeholder 2"/>
          <p:cNvSpPr>
            <a:spLocks noGrp="1"/>
          </p:cNvSpPr>
          <p:nvPr>
            <p:ph idx="1"/>
          </p:nvPr>
        </p:nvSpPr>
        <p:spPr>
          <a:xfrm>
            <a:off x="685800" y="1676400"/>
            <a:ext cx="7772400" cy="4724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5"/>
          <p:cNvSpPr>
            <a:spLocks noGrp="1" noChangeArrowheads="1"/>
          </p:cNvSpPr>
          <p:nvPr>
            <p:ph type="ftr" sz="quarter" idx="10"/>
          </p:nvPr>
        </p:nvSpPr>
        <p:spPr>
          <a:xfrm>
            <a:off x="6096000" y="6492875"/>
            <a:ext cx="2438400" cy="184666"/>
          </a:xfrm>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8B5D78B0-BB83-45FA-8FDC-083E863CA06D}"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641031BD-5827-48B3-9098-03286863C0EB}" type="slidenum">
              <a:rPr lang="en-US" smtClean="0"/>
              <a:pPr/>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2013</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2013</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2013</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6E2C931E-1CD0-4F5C-89BD-EB2029A72002}" type="slidenum">
              <a:rPr lang="en-US"/>
              <a:pPr>
                <a:defRPr/>
              </a:pPr>
              <a:t>‹#›</a:t>
            </a:fld>
            <a:endParaRPr lang="en-US"/>
          </a:p>
        </p:txBody>
      </p:sp>
      <p:sp>
        <p:nvSpPr>
          <p:cNvPr id="6"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C506CBE3-FBDC-4C76-9398-DB42DA824971}" type="slidenum">
              <a:rPr lang="en-US" smtClean="0"/>
              <a:pPr/>
              <a:t>‹#›</a:t>
            </a:fld>
            <a:endParaRPr lang="en-US"/>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2013</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2013</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601FE5F-4FF3-4F42-A52B-02A2CCDD2953}"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2013</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D443E91B-B476-4709-A214-437F5E55BFEB}" type="slidenum">
              <a:rPr lang="en-US" smtClean="0"/>
              <a:pPr/>
              <a:t>‹#›</a:t>
            </a:fld>
            <a:endParaRPr lang="en-US"/>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2013</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a:t>Slide </a:t>
            </a:r>
            <a:fld id="{74BCC0A1-4296-4B50-8CDA-1AC1A34E3483}" type="slidenum">
              <a:rPr lang="en-US"/>
              <a:pPr>
                <a:defRPr/>
              </a:pPr>
              <a:t>‹#›</a:t>
            </a:fld>
            <a:endParaRPr lang="en-US"/>
          </a:p>
        </p:txBody>
      </p:sp>
      <p:sp>
        <p:nvSpPr>
          <p:cNvPr id="9"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2013</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2013</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92E4593B-0A62-44DC-BF38-F40DD09FB35B}" type="slidenum">
              <a:rPr lang="en-US" smtClean="0"/>
              <a:pPr/>
              <a:t>‹#›</a:t>
            </a:fld>
            <a:endParaRPr lang="en-US"/>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a:t>Slide </a:t>
            </a:r>
            <a:fld id="{C28BF95B-9F5A-4428-B89D-F8A059A08D99}" type="slidenum">
              <a:rPr lang="en-US"/>
              <a:pPr>
                <a:defRPr/>
              </a:pPr>
              <a:t>‹#›</a:t>
            </a:fld>
            <a:endParaRPr lang="en-US"/>
          </a:p>
        </p:txBody>
      </p:sp>
      <p:sp>
        <p:nvSpPr>
          <p:cNvPr id="5"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altLang="ko-KR" smtClean="0"/>
              <a:t>March 2013</a:t>
            </a:r>
            <a:endParaRPr lang="en-US"/>
          </a:p>
        </p:txBody>
      </p:sp>
      <p:sp>
        <p:nvSpPr>
          <p:cNvPr id="8" name="Footer Placeholder 7"/>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9" name="Slide Number Placeholder 8"/>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2013</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March 2013</a:t>
            </a:r>
            <a:endParaRPr lang="en-US"/>
          </a:p>
        </p:txBody>
      </p:sp>
      <p:sp>
        <p:nvSpPr>
          <p:cNvPr id="3" name="Footer Placeholder 2"/>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4" name="Slide Number Placeholder 3"/>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altLang="ko-KR" smtClean="0"/>
              <a:t>March 2013</a:t>
            </a:r>
            <a:endParaRPr lang="en-US"/>
          </a:p>
        </p:txBody>
      </p:sp>
      <p:sp>
        <p:nvSpPr>
          <p:cNvPr id="6" name="Footer Placeholder 5"/>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7" name="Slide Number Placeholder 6"/>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altLang="ko-KR" smtClean="0"/>
              <a:t>March 2013</a:t>
            </a:r>
            <a:endParaRPr lang="en-US"/>
          </a:p>
        </p:txBody>
      </p:sp>
      <p:sp>
        <p:nvSpPr>
          <p:cNvPr id="5" name="Footer Placeholder 4"/>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altLang="ko-KR" smtClean="0"/>
              <a:t>March 2013</a:t>
            </a:r>
            <a:endParaRPr lang="en-US"/>
          </a:p>
        </p:txBody>
      </p:sp>
      <p:sp>
        <p:nvSpPr>
          <p:cNvPr id="4" name="Footer Placeholder 3"/>
          <p:cNvSpPr>
            <a:spLocks noGrp="1"/>
          </p:cNvSpPr>
          <p:nvPr>
            <p:ph type="ftr" sz="quarter" idx="11"/>
          </p:nvPr>
        </p:nvSpPr>
        <p:spPr/>
        <p:txBody>
          <a:bodyPr/>
          <a:lstStyle/>
          <a:p>
            <a:r>
              <a:rPr lang="en-US" dirty="0" smtClean="0"/>
              <a:t>Sangsung </a:t>
            </a:r>
            <a:r>
              <a:rPr lang="en-US" dirty="0" err="1" smtClean="0"/>
              <a:t>Choi</a:t>
            </a:r>
            <a:r>
              <a:rPr lang="en-US" dirty="0" smtClean="0"/>
              <a:t>(ETRI)</a:t>
            </a:r>
            <a:endParaRPr lang="en-US" dirty="0"/>
          </a:p>
        </p:txBody>
      </p:sp>
      <p:sp>
        <p:nvSpPr>
          <p:cNvPr id="5" name="Slide Number Placeholder 4"/>
          <p:cNvSpPr>
            <a:spLocks noGrp="1"/>
          </p:cNvSpPr>
          <p:nvPr>
            <p:ph type="sldNum" sz="quarter" idx="12"/>
          </p:nvPr>
        </p:nvSpPr>
        <p:spPr/>
        <p:txBody>
          <a:bodyPr/>
          <a:lstStyle/>
          <a:p>
            <a:fld id="{A246ABF4-FB2B-4ECE-B1F9-546E2B1DDEB9}"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a:t>Slide </a:t>
            </a:r>
            <a:fld id="{CBB17340-4413-48FA-98F5-B0F34060CDC9}" type="slidenum">
              <a:rPr lang="en-US"/>
              <a:pPr>
                <a:defRPr/>
              </a:pPr>
              <a:t>‹#›</a:t>
            </a:fld>
            <a:endParaRPr lang="en-US"/>
          </a:p>
        </p:txBody>
      </p:sp>
      <p:sp>
        <p:nvSpPr>
          <p:cNvPr id="4"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D4FFD803-577C-46ED-8D49-EC90C30CB4B9}"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ftr" sz="quarter" idx="10"/>
          </p:nvPr>
        </p:nvSpPr>
        <p:spPr>
          <a:ln/>
        </p:spPr>
        <p:txBody>
          <a:bodyPr/>
          <a:lstStyle>
            <a:lvl1pPr>
              <a:defRPr/>
            </a:lvl1pPr>
          </a:lstStyle>
          <a:p>
            <a:pPr>
              <a:defRPr/>
            </a:pPr>
            <a:r>
              <a:rPr lang="en-US" dirty="0" smtClean="0"/>
              <a:t>Sangsung </a:t>
            </a:r>
            <a:r>
              <a:rPr lang="en-US" dirty="0" err="1" smtClean="0"/>
              <a:t>Choi</a:t>
            </a:r>
            <a:r>
              <a:rPr lang="en-US" dirty="0" smtClean="0"/>
              <a:t>(ETRI)</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2B14602D-E15C-4C0E-9406-DBF7E4BFEE7C}" type="slidenum">
              <a:rPr lang="en-US"/>
              <a:pPr>
                <a:defRPr/>
              </a:pPr>
              <a:t>‹#›</a:t>
            </a:fld>
            <a:endParaRPr lang="en-US"/>
          </a:p>
        </p:txBody>
      </p:sp>
      <p:sp>
        <p:nvSpPr>
          <p:cNvPr id="7" name="Rectangle 13"/>
          <p:cNvSpPr>
            <a:spLocks noGrp="1" noChangeArrowheads="1"/>
          </p:cNvSpPr>
          <p:nvPr>
            <p:ph type="dt" sz="half" idx="12"/>
          </p:nvPr>
        </p:nvSpPr>
        <p:spPr>
          <a:ln/>
        </p:spPr>
        <p:txBody>
          <a:bodyPr/>
          <a:lstStyle>
            <a:lvl1pPr>
              <a:defRPr/>
            </a:lvl1pPr>
          </a:lstStyle>
          <a:p>
            <a:pPr>
              <a:defRPr/>
            </a:pPr>
            <a:r>
              <a:rPr lang="en-US" altLang="ko-KR" smtClean="0"/>
              <a:t>March 2013</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theme" Target="../theme/theme6.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slideLayout" Target="../slideLayouts/slideLayout67.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1027" name="Rectangle 3"/>
          <p:cNvSpPr>
            <a:spLocks noGrp="1" noChangeArrowheads="1"/>
          </p:cNvSpPr>
          <p:nvPr>
            <p:ph type="body" idx="1"/>
          </p:nvPr>
        </p:nvSpPr>
        <p:spPr bwMode="auto">
          <a:xfrm>
            <a:off x="685800" y="16764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9" name="Rectangle 5"/>
          <p:cNvSpPr>
            <a:spLocks noGrp="1" noChangeArrowheads="1"/>
          </p:cNvSpPr>
          <p:nvPr>
            <p:ph type="ftr" sz="quarter" idx="3"/>
          </p:nvPr>
        </p:nvSpPr>
        <p:spPr bwMode="auto">
          <a:xfrm>
            <a:off x="6096000" y="6492875"/>
            <a:ext cx="24384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vl1pPr>
          </a:lstStyle>
          <a:p>
            <a:pPr>
              <a:defRPr/>
            </a:pPr>
            <a:r>
              <a:rPr lang="en-US" dirty="0" smtClean="0"/>
              <a:t>Sangsung </a:t>
            </a:r>
            <a:r>
              <a:rPr lang="en-US" dirty="0" err="1" smtClean="0"/>
              <a:t>Choi</a:t>
            </a:r>
            <a:r>
              <a:rPr lang="en-US" dirty="0" smtClean="0"/>
              <a:t>(ETRI)</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dirty="0" smtClean="0"/>
              <a:t>Slide </a:t>
            </a:r>
            <a:fld id="{41987EB5-282E-4916-B28F-39C3F491D2E1}" type="slidenum">
              <a:rPr lang="en-US" smtClean="0"/>
              <a:pPr>
                <a:defRPr/>
              </a:pPr>
              <a:t>‹#›</a:t>
            </a:fld>
            <a:endParaRPr lang="en-US" dirty="0"/>
          </a:p>
        </p:txBody>
      </p:sp>
      <p:sp>
        <p:nvSpPr>
          <p:cNvPr id="1031" name="Rectangle 7"/>
          <p:cNvSpPr>
            <a:spLocks noChangeArrowheads="1"/>
          </p:cNvSpPr>
          <p:nvPr/>
        </p:nvSpPr>
        <p:spPr bwMode="auto">
          <a:xfrm>
            <a:off x="4648200" y="381000"/>
            <a:ext cx="3962400" cy="215900"/>
          </a:xfrm>
          <a:prstGeom prst="rect">
            <a:avLst/>
          </a:prstGeom>
          <a:noFill/>
          <a:ln w="9525">
            <a:noFill/>
            <a:miter lim="800000"/>
            <a:headEnd/>
            <a:tailEnd/>
          </a:ln>
          <a:effectLst/>
        </p:spPr>
        <p:txBody>
          <a:bodyPr lIns="0" tIns="0" rIns="0" bIns="0" anchor="b">
            <a:spAutoFit/>
          </a:bodyPr>
          <a:lstStyle/>
          <a:p>
            <a:pPr marL="1428750" lvl="4" algn="r" eaLnBrk="0" hangingPunct="0">
              <a:defRPr/>
            </a:pPr>
            <a:r>
              <a:rPr lang="en-US" sz="1400" b="1" dirty="0"/>
              <a:t>doc.: IEEE </a:t>
            </a:r>
            <a:r>
              <a:rPr lang="en-US" b="1" dirty="0" smtClean="0"/>
              <a:t>15-13-0165-00-004m</a:t>
            </a:r>
            <a:endParaRPr lang="en-US" dirty="0"/>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3" name="Rectangle 9"/>
          <p:cNvSpPr>
            <a:spLocks noChangeArrowheads="1"/>
          </p:cNvSpPr>
          <p:nvPr/>
        </p:nvSpPr>
        <p:spPr bwMode="auto">
          <a:xfrm>
            <a:off x="685800" y="6475413"/>
            <a:ext cx="2895600" cy="184150"/>
          </a:xfrm>
          <a:prstGeom prst="rect">
            <a:avLst/>
          </a:prstGeom>
          <a:noFill/>
          <a:ln w="9525">
            <a:noFill/>
            <a:miter lim="800000"/>
            <a:headEnd/>
            <a:tailEnd/>
          </a:ln>
          <a:effectLst/>
        </p:spPr>
        <p:txBody>
          <a:bodyPr lIns="0" tIns="0" rIns="0" bIns="0">
            <a:spAutoFit/>
          </a:bodyPr>
          <a:lstStyle/>
          <a:p>
            <a:pPr eaLnBrk="0" hangingPunct="0">
              <a:defRPr/>
            </a:pPr>
            <a:r>
              <a:rPr lang="en-US" dirty="0" smtClean="0"/>
              <a:t>TG4m</a:t>
            </a:r>
            <a:endParaRPr lang="en-US" dirty="0"/>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a:latin typeface="Times New Roman" pitchFamily="-106" charset="0"/>
              <a:ea typeface="+mn-ea"/>
            </a:endParaRPr>
          </a:p>
        </p:txBody>
      </p:sp>
      <p:sp>
        <p:nvSpPr>
          <p:cNvPr id="1037" name="Rectangle 13"/>
          <p:cNvSpPr>
            <a:spLocks noGrp="1" noChangeArrowheads="1"/>
          </p:cNvSpPr>
          <p:nvPr>
            <p:ph type="dt" sz="half" idx="2"/>
          </p:nvPr>
        </p:nvSpPr>
        <p:spPr bwMode="auto">
          <a:xfrm>
            <a:off x="609600" y="304800"/>
            <a:ext cx="19050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400" b="1" smtClean="0"/>
            </a:lvl1pPr>
          </a:lstStyle>
          <a:p>
            <a:pPr>
              <a:defRPr/>
            </a:pPr>
            <a:r>
              <a:rPr lang="en-US" altLang="ko-KR" smtClean="0"/>
              <a:t>March 2013</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4000">
          <a:solidFill>
            <a:schemeClr val="tx2"/>
          </a:solidFill>
          <a:latin typeface="+mj-lt"/>
          <a:ea typeface="ＭＳ Ｐゴシック" pitchFamily="-106" charset="-128"/>
          <a:cs typeface="ＭＳ Ｐゴシック" pitchFamily="-106" charset="-128"/>
        </a:defRPr>
      </a:lvl1pPr>
      <a:lvl2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2pPr>
      <a:lvl3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3pPr>
      <a:lvl4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4pPr>
      <a:lvl5pPr algn="ctr" rtl="0" eaLnBrk="0" fontAlgn="base" hangingPunct="0">
        <a:spcBef>
          <a:spcPct val="0"/>
        </a:spcBef>
        <a:spcAft>
          <a:spcPct val="0"/>
        </a:spcAft>
        <a:defRPr sz="4000">
          <a:solidFill>
            <a:schemeClr val="tx2"/>
          </a:solidFill>
          <a:latin typeface="Times New Roman" pitchFamily="-106" charset="0"/>
          <a:ea typeface="ＭＳ Ｐゴシック" pitchFamily="-106" charset="-128"/>
          <a:cs typeface="ＭＳ Ｐゴシック" pitchFamily="-106" charset="-128"/>
        </a:defRPr>
      </a:lvl5pPr>
      <a:lvl6pPr marL="457200" algn="ctr" rtl="0" eaLnBrk="0" fontAlgn="base" hangingPunct="0">
        <a:spcBef>
          <a:spcPct val="0"/>
        </a:spcBef>
        <a:spcAft>
          <a:spcPct val="0"/>
        </a:spcAft>
        <a:defRPr sz="4000">
          <a:solidFill>
            <a:schemeClr val="tx2"/>
          </a:solidFill>
          <a:latin typeface="Times New Roman" pitchFamily="-106" charset="0"/>
        </a:defRPr>
      </a:lvl6pPr>
      <a:lvl7pPr marL="914400" algn="ctr" rtl="0" eaLnBrk="0" fontAlgn="base" hangingPunct="0">
        <a:spcBef>
          <a:spcPct val="0"/>
        </a:spcBef>
        <a:spcAft>
          <a:spcPct val="0"/>
        </a:spcAft>
        <a:defRPr sz="4000">
          <a:solidFill>
            <a:schemeClr val="tx2"/>
          </a:solidFill>
          <a:latin typeface="Times New Roman" pitchFamily="-106" charset="0"/>
        </a:defRPr>
      </a:lvl7pPr>
      <a:lvl8pPr marL="1371600" algn="ctr" rtl="0" eaLnBrk="0" fontAlgn="base" hangingPunct="0">
        <a:spcBef>
          <a:spcPct val="0"/>
        </a:spcBef>
        <a:spcAft>
          <a:spcPct val="0"/>
        </a:spcAft>
        <a:defRPr sz="4000">
          <a:solidFill>
            <a:schemeClr val="tx2"/>
          </a:solidFill>
          <a:latin typeface="Times New Roman" pitchFamily="-106" charset="0"/>
        </a:defRPr>
      </a:lvl8pPr>
      <a:lvl9pPr marL="1828800" algn="ctr" rtl="0" eaLnBrk="0" fontAlgn="base" hangingPunct="0">
        <a:spcBef>
          <a:spcPct val="0"/>
        </a:spcBef>
        <a:spcAft>
          <a:spcPct val="0"/>
        </a:spcAft>
        <a:defRPr sz="4000">
          <a:solidFill>
            <a:schemeClr val="tx2"/>
          </a:solidFill>
          <a:latin typeface="Times New Roman" pitchFamily="-106"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106" charset="-128"/>
          <a:cs typeface="ＭＳ Ｐゴシック" pitchFamily="-106"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6"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6"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6"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1031BD-5827-48B3-9098-03286863C0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 id="2147483719" r:id="rId10"/>
    <p:sldLayoutId id="2147483720"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06CBE3-FBDC-4C76-9398-DB42DA82497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443E91B-B476-4709-A214-437F5E55BFE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E4593B-0A62-44DC-BF38-F40DD09FB35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ltLang="ko-KR" smtClean="0"/>
              <a:t>March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Sangsung </a:t>
            </a:r>
            <a:r>
              <a:rPr lang="en-US" dirty="0" err="1" smtClean="0"/>
              <a:t>Choi</a:t>
            </a:r>
            <a:r>
              <a:rPr lang="en-US" dirty="0" smtClean="0"/>
              <a:t>(ETRI)</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246ABF4-FB2B-4ECE-B1F9-546E2B1DDEB9}"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ieee802.org/Mike_Spring_Article_on_Stds_Proces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1"/>
          </p:nvPr>
        </p:nvSpPr>
        <p:spPr>
          <a:noFill/>
        </p:spPr>
        <p:txBody>
          <a:bodyPr/>
          <a:lstStyle/>
          <a:p>
            <a:r>
              <a:rPr lang="en-US" dirty="0" smtClean="0"/>
              <a:t>Slide </a:t>
            </a:r>
            <a:fld id="{3A9367B3-2677-4C64-A2B6-D508059B8434}" type="slidenum">
              <a:rPr lang="en-US" smtClean="0"/>
              <a:pPr/>
              <a:t>1</a:t>
            </a:fld>
            <a:endParaRPr lang="en-US" dirty="0" smtClean="0"/>
          </a:p>
        </p:txBody>
      </p:sp>
      <p:sp>
        <p:nvSpPr>
          <p:cNvPr id="2051" name="Rectangle 13"/>
          <p:cNvSpPr>
            <a:spLocks noGrp="1" noChangeArrowheads="1"/>
          </p:cNvSpPr>
          <p:nvPr>
            <p:ph type="dt" sz="quarter" idx="12"/>
          </p:nvPr>
        </p:nvSpPr>
        <p:spPr>
          <a:xfrm>
            <a:off x="533400" y="304800"/>
            <a:ext cx="1905000" cy="304800"/>
          </a:xfrm>
          <a:noFill/>
        </p:spPr>
        <p:txBody>
          <a:bodyPr/>
          <a:lstStyle/>
          <a:p>
            <a:r>
              <a:rPr lang="en-US" altLang="ko-KR" smtClean="0"/>
              <a:t>March 2013</a:t>
            </a:r>
            <a:endParaRPr lang="en-US" dirty="0"/>
          </a:p>
        </p:txBody>
      </p:sp>
      <p:sp>
        <p:nvSpPr>
          <p:cNvPr id="2053"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dirty="0"/>
              <a:t>Slide </a:t>
            </a:r>
            <a:fld id="{BA3DC52E-B10F-48B2-ABD6-EE93EC506125}" type="slidenum">
              <a:rPr lang="en-US"/>
              <a:pPr algn="ctr" eaLnBrk="0" hangingPunct="0"/>
              <a:t>1</a:t>
            </a:fld>
            <a:endParaRPr lang="en-US" dirty="0"/>
          </a:p>
        </p:txBody>
      </p:sp>
      <p:sp>
        <p:nvSpPr>
          <p:cNvPr id="256004" name="Rectangle 4"/>
          <p:cNvSpPr>
            <a:spLocks noChangeArrowheads="1"/>
          </p:cNvSpPr>
          <p:nvPr/>
        </p:nvSpPr>
        <p:spPr bwMode="auto">
          <a:xfrm>
            <a:off x="304800" y="876211"/>
            <a:ext cx="8610600" cy="5524589"/>
          </a:xfrm>
          <a:prstGeom prst="rect">
            <a:avLst/>
          </a:prstGeom>
          <a:noFill/>
          <a:ln w="12700">
            <a:noFill/>
            <a:miter lim="800000"/>
            <a:headEnd type="none" w="sm" len="sm"/>
            <a:tailEnd type="none" w="sm" len="sm"/>
          </a:ln>
          <a:effectLst/>
        </p:spPr>
        <p:txBody>
          <a:bodyPr wrap="square">
            <a:spAutoFit/>
          </a:bodyPr>
          <a:lstStyle/>
          <a:p>
            <a:pPr marL="914400" indent="-914400" eaLnBrk="0" hangingPunct="0">
              <a:defRPr/>
            </a:pPr>
            <a:r>
              <a:rPr lang="en-US" sz="1800" b="1" u="sng" dirty="0">
                <a:effectLst>
                  <a:outerShdw blurRad="38100" dist="38100" dir="2700000" algn="tl">
                    <a:srgbClr val="C0C0C0"/>
                  </a:outerShdw>
                </a:effectLst>
              </a:rPr>
              <a:t>Project: IEEE P802.15 Working Group for Wireless Personal Area </a:t>
            </a:r>
            <a:r>
              <a:rPr lang="en-US" sz="1800" b="1" u="sng" dirty="0" smtClean="0">
                <a:effectLst>
                  <a:outerShdw blurRad="38100" dist="38100" dir="2700000" algn="tl">
                    <a:srgbClr val="C0C0C0"/>
                  </a:outerShdw>
                </a:effectLst>
              </a:rPr>
              <a:t>Networks(WPANs</a:t>
            </a:r>
            <a:r>
              <a:rPr lang="en-US" sz="1800" b="1" u="sng" dirty="0">
                <a:effectLst>
                  <a:outerShdw blurRad="38100" dist="38100" dir="2700000" algn="tl">
                    <a:srgbClr val="C0C0C0"/>
                  </a:outerShdw>
                </a:effectLst>
              </a:rPr>
              <a:t>)</a:t>
            </a:r>
            <a:endParaRPr lang="en-US" sz="1800" b="1" dirty="0"/>
          </a:p>
          <a:p>
            <a:pPr marL="914400" indent="-914400" eaLnBrk="0" hangingPunct="0">
              <a:defRPr/>
            </a:pPr>
            <a:endParaRPr lang="en-US" sz="2000" dirty="0"/>
          </a:p>
          <a:p>
            <a:pPr marL="914400" indent="-914400" eaLnBrk="0" hangingPunct="0">
              <a:defRPr/>
            </a:pPr>
            <a:r>
              <a:rPr lang="en-US" sz="1800" b="1" dirty="0"/>
              <a:t>Submission Title:</a:t>
            </a:r>
            <a:r>
              <a:rPr lang="en-US" sz="1800" dirty="0"/>
              <a:t>  </a:t>
            </a:r>
            <a:r>
              <a:rPr lang="en-US" sz="1800" dirty="0" smtClean="0"/>
              <a:t>TG4m-4TV Opening </a:t>
            </a:r>
            <a:r>
              <a:rPr lang="en-US" sz="1800" dirty="0"/>
              <a:t>Report </a:t>
            </a:r>
            <a:r>
              <a:rPr lang="en-US" sz="1800" dirty="0" smtClean="0"/>
              <a:t>for March 2013  </a:t>
            </a:r>
            <a:endParaRPr lang="en-US" sz="1800" dirty="0"/>
          </a:p>
          <a:p>
            <a:pPr marL="914400" indent="-914400" eaLnBrk="0" hangingPunct="0">
              <a:spcBef>
                <a:spcPts val="600"/>
              </a:spcBef>
              <a:defRPr/>
            </a:pPr>
            <a:r>
              <a:rPr lang="en-US" sz="1800" b="1" dirty="0"/>
              <a:t>Date Submitted: </a:t>
            </a:r>
            <a:r>
              <a:rPr lang="en-US" sz="1800" dirty="0" smtClean="0"/>
              <a:t>19 March 2013</a:t>
            </a:r>
            <a:endParaRPr lang="en-US" sz="1800" dirty="0"/>
          </a:p>
          <a:p>
            <a:pPr marL="914400" indent="-914400" eaLnBrk="0" hangingPunct="0">
              <a:spcBef>
                <a:spcPts val="600"/>
              </a:spcBef>
              <a:defRPr/>
            </a:pPr>
            <a:r>
              <a:rPr lang="en-US" sz="1800" b="1" dirty="0"/>
              <a:t>Source:</a:t>
            </a:r>
            <a:r>
              <a:rPr lang="en-US" sz="1800" dirty="0"/>
              <a:t> 	</a:t>
            </a:r>
            <a:r>
              <a:rPr lang="en-US" sz="1800" dirty="0" smtClean="0"/>
              <a:t>Sangsung. Choi(ETRI)</a:t>
            </a:r>
            <a:endParaRPr lang="en-US" sz="1800" dirty="0"/>
          </a:p>
          <a:p>
            <a:pPr marL="914400" indent="-914400" eaLnBrk="0" hangingPunct="0">
              <a:spcBef>
                <a:spcPts val="600"/>
              </a:spcBef>
              <a:defRPr/>
            </a:pPr>
            <a:r>
              <a:rPr lang="en-US" sz="1800" b="1" dirty="0"/>
              <a:t>Contact: </a:t>
            </a:r>
            <a:r>
              <a:rPr lang="en-US" sz="1800" dirty="0" smtClean="0"/>
              <a:t>Sangsung. Choi(ETRI)</a:t>
            </a:r>
            <a:endParaRPr lang="en-US" sz="1800" dirty="0"/>
          </a:p>
          <a:p>
            <a:pPr marL="914400" indent="-914400" eaLnBrk="0" hangingPunct="0">
              <a:spcBef>
                <a:spcPts val="600"/>
              </a:spcBef>
              <a:defRPr/>
            </a:pPr>
            <a:r>
              <a:rPr lang="en-US" sz="1800" b="1" dirty="0"/>
              <a:t>Voice:</a:t>
            </a:r>
            <a:r>
              <a:rPr lang="en-US" sz="1800" dirty="0"/>
              <a:t> 	</a:t>
            </a:r>
            <a:r>
              <a:rPr lang="en-US" altLang="ko-KR" sz="1800" dirty="0" smtClean="0">
                <a:solidFill>
                  <a:schemeClr val="tx2"/>
                </a:solidFill>
                <a:ea typeface="Gulim" pitchFamily="34" charset="-127"/>
              </a:rPr>
              <a:t> +82 42 860 6722</a:t>
            </a:r>
            <a:r>
              <a:rPr lang="en-US" sz="1800" dirty="0" smtClean="0"/>
              <a:t>, </a:t>
            </a:r>
            <a:r>
              <a:rPr lang="en-US" sz="1800" b="1" dirty="0"/>
              <a:t>E-Mail</a:t>
            </a:r>
            <a:r>
              <a:rPr lang="en-US" sz="1800" dirty="0"/>
              <a:t>: </a:t>
            </a:r>
            <a:r>
              <a:rPr lang="en-US" sz="1800" dirty="0" smtClean="0"/>
              <a:t>sschoi@etri.re.kr </a:t>
            </a:r>
            <a:r>
              <a:rPr lang="en-US" sz="1800" dirty="0"/>
              <a:t>	</a:t>
            </a:r>
          </a:p>
          <a:p>
            <a:pPr marL="914400" indent="-914400" eaLnBrk="0" hangingPunct="0">
              <a:spcBef>
                <a:spcPts val="600"/>
              </a:spcBef>
              <a:defRPr/>
            </a:pPr>
            <a:r>
              <a:rPr lang="en-US" sz="1800" b="1" dirty="0"/>
              <a:t>Re:</a:t>
            </a:r>
            <a:r>
              <a:rPr lang="en-US" sz="1800" dirty="0"/>
              <a:t> 	</a:t>
            </a:r>
            <a:r>
              <a:rPr lang="en-US" sz="1800" dirty="0" smtClean="0"/>
              <a:t> </a:t>
            </a:r>
            <a:r>
              <a:rPr lang="en-US" altLang="ko-KR" sz="1800" dirty="0" smtClean="0"/>
              <a:t>TG4m Opening Report for March 2013 Plenary Meeting</a:t>
            </a:r>
            <a:endParaRPr lang="en-US" sz="1800" dirty="0"/>
          </a:p>
          <a:p>
            <a:pPr marL="914400" indent="-914400" eaLnBrk="0" hangingPunct="0">
              <a:spcBef>
                <a:spcPts val="600"/>
              </a:spcBef>
              <a:defRPr/>
            </a:pPr>
            <a:r>
              <a:rPr lang="en-US" sz="1800" b="1" dirty="0"/>
              <a:t>Abstract</a:t>
            </a:r>
            <a:r>
              <a:rPr lang="en-US" sz="1800" dirty="0"/>
              <a:t>: </a:t>
            </a:r>
            <a:r>
              <a:rPr lang="en-US" sz="1800" dirty="0" smtClean="0"/>
              <a:t>Opening </a:t>
            </a:r>
            <a:r>
              <a:rPr lang="en-US" sz="1800" dirty="0"/>
              <a:t>Report for </a:t>
            </a:r>
            <a:r>
              <a:rPr lang="en-US" sz="1800" dirty="0" smtClean="0"/>
              <a:t>TG4m Session in </a:t>
            </a:r>
            <a:r>
              <a:rPr lang="en-US" sz="1800" dirty="0"/>
              <a:t> </a:t>
            </a:r>
            <a:r>
              <a:rPr lang="en-US" sz="1800" dirty="0" smtClean="0"/>
              <a:t>March</a:t>
            </a:r>
            <a:endParaRPr lang="en-US" sz="1800" dirty="0"/>
          </a:p>
          <a:p>
            <a:pPr marL="914400" indent="-914400" eaLnBrk="0" hangingPunct="0">
              <a:spcBef>
                <a:spcPts val="600"/>
              </a:spcBef>
              <a:defRPr/>
            </a:pPr>
            <a:r>
              <a:rPr lang="en-US" sz="1800" b="1" dirty="0"/>
              <a:t>Purpose</a:t>
            </a:r>
            <a:r>
              <a:rPr lang="en-US" sz="1800" dirty="0"/>
              <a:t>: </a:t>
            </a:r>
            <a:r>
              <a:rPr lang="en-US" sz="1800" dirty="0" smtClean="0"/>
              <a:t>TV White Space</a:t>
            </a:r>
            <a:r>
              <a:rPr lang="en-US" altLang="ko-KR" sz="1800" dirty="0" smtClean="0">
                <a:solidFill>
                  <a:schemeClr val="tx2"/>
                </a:solidFill>
              </a:rPr>
              <a:t> </a:t>
            </a:r>
            <a:r>
              <a:rPr lang="en-US" altLang="ko-KR" sz="1800" dirty="0" smtClean="0"/>
              <a:t>Amendment to IEEE 802.15.4</a:t>
            </a:r>
            <a:endParaRPr lang="en-US" sz="1800" dirty="0"/>
          </a:p>
          <a:p>
            <a:pPr marL="914400" indent="-914400" eaLnBrk="0" hangingPunct="0">
              <a:spcBef>
                <a:spcPts val="600"/>
              </a:spcBef>
              <a:defRPr/>
            </a:pPr>
            <a:r>
              <a:rPr lang="en-US" sz="1800" b="1" dirty="0"/>
              <a:t>Notice:</a:t>
            </a:r>
            <a:r>
              <a:rPr lang="en-US" sz="18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eaLnBrk="0" hangingPunct="0">
              <a:spcBef>
                <a:spcPts val="600"/>
              </a:spcBef>
              <a:defRPr/>
            </a:pPr>
            <a:r>
              <a:rPr lang="en-US" sz="1800" b="1" dirty="0"/>
              <a:t>Release:</a:t>
            </a:r>
            <a:r>
              <a:rPr lang="en-US" sz="1800" dirty="0"/>
              <a:t>	The contributor acknowledges and accepts that this contribution becomes the property of IEEE and may be made publicly available by P802.15.	</a:t>
            </a:r>
          </a:p>
        </p:txBody>
      </p:sp>
      <p:sp>
        <p:nvSpPr>
          <p:cNvPr id="7" name="Footer Placeholder 3"/>
          <p:cNvSpPr>
            <a:spLocks noGrp="1"/>
          </p:cNvSpPr>
          <p:nvPr>
            <p:ph type="ftr" sz="quarter" idx="10"/>
          </p:nvPr>
        </p:nvSpPr>
        <p:spPr>
          <a:xfrm>
            <a:off x="6096000" y="6492875"/>
            <a:ext cx="2438400" cy="184666"/>
          </a:xfrm>
          <a:noFill/>
        </p:spPr>
        <p:txBody>
          <a:bodyPr/>
          <a:lstStyle/>
          <a:p>
            <a:r>
              <a:rPr lang="en-US" dirty="0" smtClean="0"/>
              <a:t>Sangsung Choi(ETRI)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1027"/>
          <p:cNvSpPr>
            <a:spLocks noGrp="1" noChangeArrowheads="1"/>
          </p:cNvSpPr>
          <p:nvPr>
            <p:ph type="body" idx="4294967295"/>
          </p:nvPr>
        </p:nvSpPr>
        <p:spPr>
          <a:xfrm>
            <a:off x="152400" y="1066800"/>
            <a:ext cx="8763000" cy="5486400"/>
          </a:xfrm>
          <a:noFill/>
        </p:spPr>
        <p:txBody>
          <a:bodyPr lIns="90487" tIns="44450" rIns="90487" bIns="44450"/>
          <a:lstStyle/>
          <a:p>
            <a:pPr>
              <a:lnSpc>
                <a:spcPct val="80000"/>
              </a:lnSpc>
              <a:spcAft>
                <a:spcPct val="30000"/>
              </a:spcAft>
              <a:buFont typeface="Monotype Sorts" pitchFamily="-65" charset="2"/>
              <a:buNone/>
            </a:pPr>
            <a:r>
              <a:rPr lang="en-US" sz="1800" b="1" dirty="0" smtClean="0"/>
              <a:t>	</a:t>
            </a:r>
            <a:r>
              <a:rPr lang="en-US" sz="1600" b="1" dirty="0" smtClean="0"/>
              <a:t>The IEEE-SA strongly recommends that at each WG meeting the chair or a designee:</a:t>
            </a:r>
            <a:endParaRPr lang="en-US" sz="1600" dirty="0" smtClean="0"/>
          </a:p>
          <a:p>
            <a:pPr lvl="1">
              <a:lnSpc>
                <a:spcPct val="80000"/>
              </a:lnSpc>
            </a:pPr>
            <a:r>
              <a:rPr lang="en-US" sz="1400" b="1" dirty="0" smtClean="0">
                <a:ea typeface="ＭＳ Ｐゴシック" pitchFamily="-65" charset="-128"/>
              </a:rPr>
              <a:t>Show slides #1 through #4 of this presentation</a:t>
            </a:r>
          </a:p>
          <a:p>
            <a:pPr lvl="1">
              <a:lnSpc>
                <a:spcPct val="80000"/>
              </a:lnSpc>
            </a:pPr>
            <a:r>
              <a:rPr lang="en-US" sz="1400" b="1" dirty="0" smtClean="0">
                <a:ea typeface="ＭＳ Ｐゴシック" pitchFamily="-65" charset="-128"/>
              </a:rPr>
              <a:t>Advise the WG attendees that:</a:t>
            </a:r>
            <a:r>
              <a:rPr lang="en-US" sz="1400" dirty="0" smtClean="0">
                <a:ea typeface="ＭＳ Ｐゴシック" pitchFamily="-65" charset="-128"/>
              </a:rPr>
              <a:t> </a:t>
            </a:r>
          </a:p>
          <a:p>
            <a:pPr lvl="2">
              <a:lnSpc>
                <a:spcPct val="80000"/>
              </a:lnSpc>
            </a:pPr>
            <a:r>
              <a:rPr lang="en-US" sz="1400" dirty="0" smtClean="0">
                <a:ea typeface="ＭＳ Ｐゴシック" pitchFamily="-65" charset="-128"/>
              </a:rPr>
              <a:t>The IEEE’s patent policy is consistent with the ANSI patent policy and is described in Clause 6 of the </a:t>
            </a:r>
            <a:r>
              <a:rPr lang="en-US" sz="1400" i="1" dirty="0" smtClean="0">
                <a:ea typeface="ＭＳ Ｐゴシック" pitchFamily="-65" charset="-128"/>
              </a:rPr>
              <a:t>IEEE-SA Standards Board Bylaws</a:t>
            </a:r>
            <a:r>
              <a:rPr lang="en-US" sz="1400" dirty="0" smtClean="0">
                <a:ea typeface="ＭＳ Ｐゴシック" pitchFamily="-65" charset="-128"/>
              </a:rPr>
              <a:t>;</a:t>
            </a:r>
          </a:p>
          <a:p>
            <a:pPr lvl="2">
              <a:lnSpc>
                <a:spcPct val="80000"/>
              </a:lnSpc>
            </a:pPr>
            <a:r>
              <a:rPr lang="en-US" sz="1400" dirty="0" smtClean="0">
                <a:ea typeface="ＭＳ Ｐゴシック" pitchFamily="-65" charset="-128"/>
              </a:rPr>
              <a:t>Early identification of patent claims which may be essential for the use of standards under development is strongly encouraged; </a:t>
            </a:r>
          </a:p>
          <a:p>
            <a:pPr lvl="2">
              <a:lnSpc>
                <a:spcPct val="80000"/>
              </a:lnSpc>
            </a:pPr>
            <a:r>
              <a:rPr lang="en-US" sz="1400" dirty="0" smtClean="0">
                <a:ea typeface="ＭＳ Ｐゴシック" pitchFamily="-65" charset="-128"/>
              </a:rPr>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400" dirty="0" smtClean="0">
                <a:ea typeface="ＭＳ Ｐゴシック" pitchFamily="-65" charset="-128"/>
              </a:rPr>
            </a:br>
            <a:endParaRPr lang="en-US" sz="1400" dirty="0" smtClean="0">
              <a:ea typeface="ＭＳ Ｐゴシック" pitchFamily="-65" charset="-128"/>
            </a:endParaRPr>
          </a:p>
          <a:p>
            <a:pPr lvl="1">
              <a:lnSpc>
                <a:spcPct val="20000"/>
              </a:lnSpc>
            </a:pPr>
            <a:r>
              <a:rPr lang="en-US" sz="1400" b="1" dirty="0" smtClean="0">
                <a:ea typeface="ＭＳ Ｐゴシック" pitchFamily="-65" charset="-128"/>
              </a:rPr>
              <a:t>Instruct the WG Secretary to record in the minutes of the relevant WG meeting:</a:t>
            </a:r>
            <a:r>
              <a:rPr lang="en-US" sz="900" dirty="0" smtClean="0">
                <a:ea typeface="ＭＳ Ｐゴシック" pitchFamily="-65" charset="-128"/>
              </a:rPr>
              <a:t> </a:t>
            </a:r>
          </a:p>
          <a:p>
            <a:pPr lvl="2">
              <a:lnSpc>
                <a:spcPct val="80000"/>
              </a:lnSpc>
            </a:pPr>
            <a:r>
              <a:rPr lang="en-US" sz="1400" dirty="0" smtClean="0">
                <a:ea typeface="ＭＳ Ｐゴシック" pitchFamily="-65" charset="-128"/>
              </a:rPr>
              <a:t>That the foregoing information was provided and that slides 1 through 4 (and this slide 0, if applicable) were shown; </a:t>
            </a:r>
          </a:p>
          <a:p>
            <a:pPr lvl="2">
              <a:lnSpc>
                <a:spcPct val="80000"/>
              </a:lnSpc>
            </a:pPr>
            <a:r>
              <a:rPr lang="en-US" sz="1400" dirty="0" smtClean="0">
                <a:ea typeface="ＭＳ Ｐゴシック" pitchFamily="-65" charset="-128"/>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400" dirty="0" smtClean="0">
                <a:ea typeface="ＭＳ Ｐゴシック" pitchFamily="-65" charset="-128"/>
              </a:rPr>
              <a:t>Any responses that were given, specifically the patent claim(s)/patent application claim(s) and/or the holder of the patent claim(s)/patent application claim(s) that were identified (if any) and by whom.</a:t>
            </a:r>
          </a:p>
          <a:p>
            <a:pPr lvl="2">
              <a:lnSpc>
                <a:spcPct val="80000"/>
              </a:lnSpc>
            </a:pPr>
            <a:endParaRPr lang="en-US" sz="800" dirty="0" smtClean="0">
              <a:ea typeface="ＭＳ Ｐゴシック" pitchFamily="-65" charset="-128"/>
            </a:endParaRPr>
          </a:p>
          <a:p>
            <a:pPr lvl="1">
              <a:lnSpc>
                <a:spcPct val="80000"/>
              </a:lnSpc>
              <a:spcBef>
                <a:spcPct val="5000"/>
              </a:spcBef>
            </a:pPr>
            <a:r>
              <a:rPr lang="en-US" sz="1400" dirty="0" smtClean="0">
                <a:ea typeface="ＭＳ Ｐゴシック" pitchFamily="-65" charset="-128"/>
              </a:rPr>
              <a:t>The WG Chair shall ensure that a request is made to any identified holders of potential essential patent claim(s) to complete and submit a Letter of Assurance.</a:t>
            </a:r>
          </a:p>
          <a:p>
            <a:pPr lvl="1">
              <a:lnSpc>
                <a:spcPct val="80000"/>
              </a:lnSpc>
              <a:spcBef>
                <a:spcPct val="5000"/>
              </a:spcBef>
            </a:pPr>
            <a:r>
              <a:rPr lang="en-US" sz="1400" dirty="0" smtClean="0">
                <a:ea typeface="ＭＳ Ｐゴシック" pitchFamily="-65" charset="-128"/>
              </a:rPr>
              <a:t>It is recommended that the WG chair review the guidance in </a:t>
            </a:r>
            <a:r>
              <a:rPr lang="en-US" sz="1400" i="1" dirty="0" smtClean="0">
                <a:ea typeface="ＭＳ Ｐゴシック" pitchFamily="-65" charset="-128"/>
              </a:rPr>
              <a:t>IEEE-SA Standards Board Operations Manual</a:t>
            </a:r>
            <a:r>
              <a:rPr lang="en-US" sz="1400" dirty="0" smtClean="0">
                <a:ea typeface="ＭＳ Ｐゴシック" pitchFamily="-65" charset="-128"/>
              </a:rPr>
              <a:t> 6.3.5 and in FAQs 12 and 12a on inclusion of potential Essential Patent Claims by incorporation or by reference.</a:t>
            </a:r>
            <a:r>
              <a:rPr lang="en-US" sz="1400" dirty="0" smtClean="0">
                <a:solidFill>
                  <a:srgbClr val="FF3300"/>
                </a:solidFill>
                <a:ea typeface="ＭＳ Ｐゴシック" pitchFamily="-65" charset="-128"/>
              </a:rPr>
              <a:t> </a:t>
            </a:r>
          </a:p>
          <a:p>
            <a:pPr lvl="1">
              <a:lnSpc>
                <a:spcPct val="80000"/>
              </a:lnSpc>
              <a:spcBef>
                <a:spcPct val="5000"/>
              </a:spcBef>
              <a:buFont typeface="Monotype Sorts" pitchFamily="-65" charset="2"/>
              <a:buNone/>
            </a:pPr>
            <a:endParaRPr lang="en-US" sz="1200" dirty="0" smtClean="0">
              <a:ea typeface="ＭＳ Ｐゴシック" pitchFamily="-65" charset="-128"/>
            </a:endParaRPr>
          </a:p>
          <a:p>
            <a:pPr lvl="1">
              <a:lnSpc>
                <a:spcPct val="80000"/>
              </a:lnSpc>
              <a:spcBef>
                <a:spcPct val="5000"/>
              </a:spcBef>
              <a:buFont typeface="Monotype Sorts" pitchFamily="-65" charset="2"/>
              <a:buNone/>
            </a:pPr>
            <a:r>
              <a:rPr lang="en-US" sz="1200" dirty="0" smtClean="0">
                <a:ea typeface="ＭＳ Ｐゴシック" pitchFamily="-65" charset="-128"/>
              </a:rPr>
              <a:t>	Note: </a:t>
            </a:r>
            <a:r>
              <a:rPr lang="en-US" sz="1200" b="1" dirty="0" smtClean="0">
                <a:ea typeface="ＭＳ Ｐゴシック" pitchFamily="-65" charset="-128"/>
              </a:rPr>
              <a:t>WG</a:t>
            </a:r>
            <a:r>
              <a:rPr lang="en-US" sz="1200" dirty="0" smtClean="0">
                <a:ea typeface="ＭＳ Ｐゴシック" pitchFamily="-65" charset="-128"/>
              </a:rPr>
              <a:t> includes Working Groups, Task Groups, and other standards-developing committees with a PAR approved by the IEEE-SA Standards Board.</a:t>
            </a:r>
          </a:p>
        </p:txBody>
      </p:sp>
      <p:sp>
        <p:nvSpPr>
          <p:cNvPr id="8198" name="Rectangle 1026"/>
          <p:cNvSpPr>
            <a:spLocks noGrp="1" noChangeArrowheads="1"/>
          </p:cNvSpPr>
          <p:nvPr>
            <p:ph type="title" idx="4294967295"/>
          </p:nvPr>
        </p:nvSpPr>
        <p:spPr>
          <a:xfrm>
            <a:off x="533400" y="533400"/>
            <a:ext cx="7772400" cy="609600"/>
          </a:xfrm>
          <a:noFill/>
        </p:spPr>
        <p:txBody>
          <a:bodyPr lIns="90487" tIns="44450" rIns="90487" bIns="44450"/>
          <a:lstStyle/>
          <a:p>
            <a:r>
              <a:rPr lang="en-US" sz="2400" dirty="0" smtClean="0"/>
              <a:t>Instructions for the WG Chair</a:t>
            </a:r>
          </a:p>
        </p:txBody>
      </p:sp>
      <p:sp>
        <p:nvSpPr>
          <p:cNvPr id="8199"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eaLnBrk="1" hangingPunct="1"/>
            <a:endParaRPr lang="en-GB" sz="3200" b="1" u="sng">
              <a:solidFill>
                <a:srgbClr val="000099"/>
              </a:solidFill>
              <a:latin typeface="Arial" pitchFamily="34" charset="0"/>
            </a:endParaRPr>
          </a:p>
        </p:txBody>
      </p:sp>
      <p:sp>
        <p:nvSpPr>
          <p:cNvPr id="8200" name="Rectangle 1029"/>
          <p:cNvSpPr>
            <a:spLocks noChangeArrowheads="1"/>
          </p:cNvSpPr>
          <p:nvPr/>
        </p:nvSpPr>
        <p:spPr bwMode="auto">
          <a:xfrm>
            <a:off x="381000" y="838200"/>
            <a:ext cx="8458200" cy="5562600"/>
          </a:xfrm>
          <a:prstGeom prst="rect">
            <a:avLst/>
          </a:prstGeom>
          <a:noFill/>
          <a:ln w="9525">
            <a:noFill/>
            <a:miter lim="800000"/>
            <a:headEnd/>
            <a:tailEnd/>
          </a:ln>
        </p:spPr>
        <p:txBody>
          <a:bodyPr/>
          <a:lstStyle/>
          <a:p>
            <a:pPr marL="233363" indent="-180975" eaLnBrk="1" hangingPunct="1">
              <a:spcBef>
                <a:spcPct val="20000"/>
              </a:spcBef>
              <a:buClr>
                <a:srgbClr val="CC3300"/>
              </a:buClr>
              <a:buSzPct val="50000"/>
              <a:buFont typeface="Monotype Sorts" pitchFamily="-65" charset="2"/>
              <a:buChar char="l"/>
            </a:pPr>
            <a:endParaRPr lang="en-GB" sz="1800">
              <a:solidFill>
                <a:srgbClr val="000099"/>
              </a:solidFill>
              <a:latin typeface="Arial" pitchFamily="34" charset="0"/>
            </a:endParaRPr>
          </a:p>
        </p:txBody>
      </p:sp>
      <p:sp>
        <p:nvSpPr>
          <p:cNvPr id="8201" name="Slide Number Placeholder 7"/>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dirty="0"/>
              <a:t>Slide </a:t>
            </a:r>
            <a:fld id="{CB2085B0-763C-4002-B0F1-C91FAAE3B9B0}" type="slidenum">
              <a:rPr lang="en-US"/>
              <a:pPr algn="ctr"/>
              <a:t>10</a:t>
            </a:fld>
            <a:endParaRPr lang="en-US" dirty="0"/>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March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10</a:t>
            </a:fld>
            <a:endParaRPr lang="en-US"/>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1" name="Rectangle 2"/>
          <p:cNvSpPr>
            <a:spLocks noGrp="1" noChangeArrowheads="1"/>
          </p:cNvSpPr>
          <p:nvPr>
            <p:ph type="title" idx="4294967295"/>
          </p:nvPr>
        </p:nvSpPr>
        <p:spPr>
          <a:xfrm>
            <a:off x="304800" y="533400"/>
            <a:ext cx="8458200" cy="609600"/>
          </a:xfrm>
        </p:spPr>
        <p:txBody>
          <a:bodyPr/>
          <a:lstStyle/>
          <a:p>
            <a:r>
              <a:rPr lang="en-US" sz="2800" dirty="0" smtClean="0"/>
              <a:t>Participants, Patents, and Duty to Inform</a:t>
            </a:r>
          </a:p>
        </p:txBody>
      </p:sp>
      <p:sp>
        <p:nvSpPr>
          <p:cNvPr id="9222" name="Rectangle 3"/>
          <p:cNvSpPr>
            <a:spLocks noChangeArrowheads="1"/>
          </p:cNvSpPr>
          <p:nvPr/>
        </p:nvSpPr>
        <p:spPr bwMode="auto">
          <a:xfrm>
            <a:off x="533400" y="4572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9223" name="Rectangle 4"/>
          <p:cNvSpPr>
            <a:spLocks noChangeArrowheads="1"/>
          </p:cNvSpPr>
          <p:nvPr/>
        </p:nvSpPr>
        <p:spPr bwMode="auto">
          <a:xfrm>
            <a:off x="381000" y="914400"/>
            <a:ext cx="8458200" cy="52578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500" u="sng" dirty="0">
              <a:solidFill>
                <a:srgbClr val="FF0000"/>
              </a:solidFill>
              <a:latin typeface="Arial" pitchFamily="34" charset="0"/>
            </a:endParaRPr>
          </a:p>
          <a:p>
            <a:pPr marL="230188" indent="-230188" eaLnBrk="1" hangingPunct="1">
              <a:spcBef>
                <a:spcPct val="20000"/>
              </a:spcBef>
              <a:buClr>
                <a:srgbClr val="CC3300"/>
              </a:buClr>
              <a:buSzPct val="50000"/>
              <a:buFont typeface="Monotype Sorts" pitchFamily="-65" charset="2"/>
              <a:buNone/>
            </a:pPr>
            <a:r>
              <a:rPr lang="en-US" sz="1600" b="1" dirty="0">
                <a:solidFill>
                  <a:srgbClr val="000099"/>
                </a:solidFill>
                <a:latin typeface="Arial" pitchFamily="34" charset="0"/>
              </a:rPr>
              <a:t>	</a:t>
            </a:r>
            <a:r>
              <a:rPr lang="en-US" sz="1600" b="1" dirty="0">
                <a:latin typeface="Arial" pitchFamily="34" charset="0"/>
              </a:rPr>
              <a:t>All participants in this meeting have certain obligations under the IEEE-SA Patent Policy.  Participants: </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eaLnBrk="1" hangingPunct="1">
              <a:spcBef>
                <a:spcPct val="20000"/>
              </a:spcBef>
              <a:buClr>
                <a:srgbClr val="CC3300"/>
              </a:buClr>
              <a:buSzPct val="50000"/>
              <a:buFont typeface="Monotype Sorts" pitchFamily="-65" charset="2"/>
              <a:buChar char="l"/>
            </a:pPr>
            <a:r>
              <a:rPr lang="en-US" sz="1400" b="1" dirty="0">
                <a:latin typeface="Arial" pitchFamily="34" charset="0"/>
              </a:rPr>
              <a:t>“Personal awareness” means that the participant “is personally aware that the holder may have a potential Essential Patent Claim,” even if the participant is not personally aware of the specific patents or patent claims</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eaLnBrk="1" hangingPunct="1">
              <a:spcBef>
                <a:spcPct val="20000"/>
              </a:spcBef>
              <a:buClr>
                <a:srgbClr val="CC3300"/>
              </a:buClr>
              <a:buSzPct val="50000"/>
              <a:buFont typeface="Monotype Sorts" pitchFamily="-65" charset="2"/>
              <a:buChar char="l"/>
            </a:pPr>
            <a:r>
              <a:rPr lang="en-US" sz="1600" b="1" dirty="0">
                <a:latin typeface="Arial" pitchFamily="34" charset="0"/>
              </a:rPr>
              <a:t>The above does not apply if the patent claim is already the subject of an Accepted Letter of Assurance that applies to the proposed standard(s) under consideration by this group</a:t>
            </a:r>
          </a:p>
          <a:p>
            <a:pPr marL="230188" indent="-230188" eaLnBrk="1" hangingPunct="1">
              <a:spcBef>
                <a:spcPct val="20000"/>
              </a:spcBef>
              <a:buClr>
                <a:srgbClr val="CC3300"/>
              </a:buClr>
              <a:buSzPct val="50000"/>
              <a:buFont typeface="Monotype Sorts" pitchFamily="-65" charset="2"/>
              <a:buNone/>
            </a:pPr>
            <a:r>
              <a:rPr lang="en-GB" sz="1600" dirty="0">
                <a:latin typeface="Arial" pitchFamily="34" charset="0"/>
              </a:rPr>
              <a:t>		Quoted text excerpted from IEEE-SA Standards Board Bylaws </a:t>
            </a:r>
            <a:r>
              <a:rPr lang="en-GB" sz="1600" dirty="0" err="1">
                <a:latin typeface="Arial" pitchFamily="34" charset="0"/>
              </a:rPr>
              <a:t>subclause</a:t>
            </a:r>
            <a:r>
              <a:rPr lang="en-GB" sz="1600" dirty="0">
                <a:latin typeface="Arial" pitchFamily="34" charset="0"/>
              </a:rPr>
              <a:t> 6.2</a:t>
            </a:r>
            <a:endParaRPr lang="en-US" sz="1600" dirty="0">
              <a:latin typeface="Arial" pitchFamily="34" charset="0"/>
            </a:endParaRPr>
          </a:p>
          <a:p>
            <a:pPr marL="230188" indent="-230188" eaLnBrk="1" hangingPunct="1">
              <a:spcBef>
                <a:spcPct val="20000"/>
              </a:spcBef>
              <a:buClr>
                <a:srgbClr val="CC3300"/>
              </a:buClr>
              <a:buSzPct val="50000"/>
              <a:buFont typeface="Monotype Sorts" pitchFamily="-65" charset="2"/>
              <a:buChar char="l"/>
            </a:pPr>
            <a:r>
              <a:rPr lang="en-US" sz="1600" b="1" dirty="0">
                <a:latin typeface="Arial" pitchFamily="34" charset="0"/>
              </a:rPr>
              <a:t>Early identification of holders of potential Essential Patent Claims is strongly encouraged</a:t>
            </a:r>
          </a:p>
          <a:p>
            <a:pPr marL="230188" indent="-230188" eaLnBrk="1" hangingPunct="1">
              <a:spcBef>
                <a:spcPct val="20000"/>
              </a:spcBef>
              <a:buClr>
                <a:srgbClr val="CC3300"/>
              </a:buClr>
              <a:buSzPct val="50000"/>
              <a:buFont typeface="Monotype Sorts" pitchFamily="-65" charset="2"/>
              <a:buChar char="l"/>
            </a:pPr>
            <a:r>
              <a:rPr lang="en-US" sz="1600" b="1" dirty="0">
                <a:latin typeface="Arial" pitchFamily="34" charset="0"/>
              </a:rPr>
              <a:t>No duty to perform a patent search</a:t>
            </a:r>
            <a:endParaRPr lang="en-GB" sz="1600" b="1" dirty="0">
              <a:latin typeface="Arial" pitchFamily="34" charset="0"/>
            </a:endParaRPr>
          </a:p>
        </p:txBody>
      </p:sp>
      <p:sp>
        <p:nvSpPr>
          <p:cNvPr id="9224" name="Text Box 5"/>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#1</a:t>
            </a:r>
            <a:endParaRPr lang="en-US" dirty="0">
              <a:solidFill>
                <a:srgbClr val="0066FF"/>
              </a:solidFill>
            </a:endParaRPr>
          </a:p>
        </p:txBody>
      </p:sp>
      <p:sp>
        <p:nvSpPr>
          <p:cNvPr id="9225"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84857CD-9890-4D37-BE72-2B133ACEFF49}" type="slidenum">
              <a:rPr lang="en-US"/>
              <a:pPr algn="ctr"/>
              <a:t>11</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March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11</a:t>
            </a:fld>
            <a:endParaRPr lang="en-US"/>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idx="4294967295"/>
          </p:nvPr>
        </p:nvSpPr>
        <p:spPr>
          <a:xfrm>
            <a:off x="609600" y="457200"/>
            <a:ext cx="7772400" cy="990600"/>
          </a:xfrm>
        </p:spPr>
        <p:txBody>
          <a:bodyPr/>
          <a:lstStyle/>
          <a:p>
            <a:r>
              <a:rPr lang="en-GB" dirty="0" smtClean="0"/>
              <a:t>Patent Related Links</a:t>
            </a:r>
            <a:endParaRPr lang="en-US" dirty="0" smtClean="0"/>
          </a:p>
        </p:txBody>
      </p:sp>
      <p:sp>
        <p:nvSpPr>
          <p:cNvPr id="10246" name="Rectangle 3"/>
          <p:cNvSpPr>
            <a:spLocks noGrp="1" noChangeArrowheads="1"/>
          </p:cNvSpPr>
          <p:nvPr>
            <p:ph type="body" idx="4294967295"/>
          </p:nvPr>
        </p:nvSpPr>
        <p:spPr>
          <a:xfrm>
            <a:off x="0" y="1524000"/>
            <a:ext cx="8991600" cy="3733800"/>
          </a:xfrm>
        </p:spPr>
        <p:txBody>
          <a:bodyPr/>
          <a:lstStyle/>
          <a:p>
            <a:pPr lvl="1">
              <a:lnSpc>
                <a:spcPct val="90000"/>
              </a:lnSpc>
              <a:buFont typeface="Monotype Sorts" pitchFamily="-65" charset="2"/>
              <a:buNone/>
            </a:pPr>
            <a:r>
              <a:rPr lang="en-US" sz="2400" dirty="0" smtClean="0">
                <a:ea typeface="ＭＳ Ｐゴシック" pitchFamily="-65" charset="-128"/>
                <a:cs typeface="Times New Roman" pitchFamily="18" charset="0"/>
              </a:rPr>
              <a:t>	All participants should be familiar with their obligations under the IEEE-SA Policies &amp; Procedures for standards development.</a:t>
            </a:r>
          </a:p>
          <a:p>
            <a:pPr lvl="1">
              <a:lnSpc>
                <a:spcPct val="90000"/>
              </a:lnSpc>
              <a:buFont typeface="Monotype Sorts" pitchFamily="-65" charset="2"/>
              <a:buNone/>
            </a:pPr>
            <a:r>
              <a:rPr lang="en-US" sz="2400" dirty="0" smtClean="0">
                <a:ea typeface="ＭＳ Ｐゴシック" pitchFamily="-65" charset="-128"/>
                <a:cs typeface="Times New Roman" pitchFamily="18" charset="0"/>
              </a:rPr>
              <a:t>	Patent Policy is stated in these sources:</a:t>
            </a:r>
          </a:p>
          <a:p>
            <a:pPr lvl="1">
              <a:lnSpc>
                <a:spcPct val="90000"/>
              </a:lnSpc>
              <a:buFont typeface="Monotype Sorts" pitchFamily="-65" charset="2"/>
              <a:buNone/>
            </a:pPr>
            <a:r>
              <a:rPr lang="en-GB" sz="2400" dirty="0" smtClean="0">
                <a:ea typeface="ＭＳ Ｐゴシック" pitchFamily="-65" charset="-128"/>
              </a:rPr>
              <a:t>		IEEE-SA Standards Boards Bylaws</a:t>
            </a:r>
          </a:p>
          <a:p>
            <a:pPr lvl="1">
              <a:lnSpc>
                <a:spcPct val="90000"/>
              </a:lnSpc>
              <a:buFont typeface="Monotype Sorts" pitchFamily="-65" charset="2"/>
              <a:buNone/>
            </a:pPr>
            <a:r>
              <a:rPr lang="en-US" sz="2100" dirty="0" smtClean="0">
                <a:ea typeface="ＭＳ Ｐゴシック" pitchFamily="-65" charset="-128"/>
              </a:rPr>
              <a:t>		</a:t>
            </a:r>
            <a:r>
              <a:rPr lang="en-US" sz="2100" i="1" dirty="0" smtClean="0">
                <a:ea typeface="ＭＳ Ｐゴシック" pitchFamily="-65" charset="-128"/>
              </a:rPr>
              <a:t>http://standards.ieee.org/guides/bylaws/sect6-7.html#6</a:t>
            </a:r>
          </a:p>
          <a:p>
            <a:pPr lvl="1">
              <a:lnSpc>
                <a:spcPct val="90000"/>
              </a:lnSpc>
              <a:buFont typeface="Monotype Sorts" pitchFamily="-65" charset="2"/>
              <a:buNone/>
            </a:pPr>
            <a:r>
              <a:rPr lang="en-GB" sz="2400" dirty="0" smtClean="0">
                <a:ea typeface="ＭＳ Ｐゴシック" pitchFamily="-65" charset="-128"/>
              </a:rPr>
              <a:t>		IEEE-SA Standards Board Operations Manual</a:t>
            </a:r>
          </a:p>
          <a:p>
            <a:pPr lvl="1">
              <a:lnSpc>
                <a:spcPct val="90000"/>
              </a:lnSpc>
              <a:buFont typeface="Monotype Sorts" pitchFamily="-65" charset="2"/>
              <a:buNone/>
            </a:pPr>
            <a:r>
              <a:rPr lang="en-US" sz="2400" dirty="0" smtClean="0">
                <a:ea typeface="ＭＳ Ｐゴシック" pitchFamily="-65" charset="-128"/>
              </a:rPr>
              <a:t>		</a:t>
            </a:r>
            <a:r>
              <a:rPr lang="en-US" sz="2100" i="1" dirty="0" smtClean="0">
                <a:ea typeface="ＭＳ Ｐゴシック" pitchFamily="-65" charset="-128"/>
              </a:rPr>
              <a:t>http://standards.ieee.org/guides/opman/sect6.html#6.3</a:t>
            </a:r>
            <a:endParaRPr lang="en-US" sz="2400" dirty="0" smtClean="0">
              <a:ea typeface="ＭＳ Ｐゴシック" pitchFamily="-65" charset="-128"/>
            </a:endParaRPr>
          </a:p>
          <a:p>
            <a:pPr lvl="1">
              <a:lnSpc>
                <a:spcPct val="90000"/>
              </a:lnSpc>
              <a:buFont typeface="Monotype Sorts" pitchFamily="-65" charset="2"/>
              <a:buNone/>
            </a:pPr>
            <a:r>
              <a:rPr lang="en-US" sz="2400" dirty="0" smtClean="0">
                <a:ea typeface="ＭＳ Ｐゴシック" pitchFamily="-65" charset="-128"/>
                <a:cs typeface="Times New Roman" pitchFamily="18" charset="0"/>
              </a:rPr>
              <a:t>	Material about the patent policy is available at</a:t>
            </a:r>
            <a:r>
              <a:rPr lang="en-US" sz="2400" dirty="0" smtClean="0">
                <a:ea typeface="ＭＳ Ｐゴシック" pitchFamily="-65" charset="-128"/>
              </a:rPr>
              <a:t> </a:t>
            </a:r>
          </a:p>
          <a:p>
            <a:pPr lvl="1">
              <a:lnSpc>
                <a:spcPct val="90000"/>
              </a:lnSpc>
              <a:buFont typeface="Monotype Sorts" pitchFamily="-65" charset="2"/>
              <a:buNone/>
            </a:pPr>
            <a:r>
              <a:rPr lang="en-US" sz="2400" dirty="0" smtClean="0">
                <a:ea typeface="ＭＳ Ｐゴシック" pitchFamily="-65" charset="-128"/>
              </a:rPr>
              <a:t>		</a:t>
            </a:r>
            <a:r>
              <a:rPr lang="en-US" sz="2100" i="1" dirty="0" smtClean="0">
                <a:ea typeface="ＭＳ Ｐゴシック" pitchFamily="-65" charset="-128"/>
              </a:rPr>
              <a:t>http://standards.ieee.org/board/pat/pat-material.html</a:t>
            </a:r>
          </a:p>
        </p:txBody>
      </p:sp>
      <p:sp>
        <p:nvSpPr>
          <p:cNvPr id="10247" name="Text Box 6"/>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#2</a:t>
            </a:r>
            <a:endParaRPr lang="en-US" dirty="0">
              <a:solidFill>
                <a:srgbClr val="0066FF"/>
              </a:solidFill>
            </a:endParaRPr>
          </a:p>
        </p:txBody>
      </p:sp>
      <p:sp>
        <p:nvSpPr>
          <p:cNvPr id="10248" name="Rectangle 7"/>
          <p:cNvSpPr>
            <a:spLocks noChangeArrowheads="1"/>
          </p:cNvSpPr>
          <p:nvPr/>
        </p:nvSpPr>
        <p:spPr bwMode="auto">
          <a:xfrm>
            <a:off x="762000" y="5486400"/>
            <a:ext cx="6781800" cy="822325"/>
          </a:xfrm>
          <a:prstGeom prst="rect">
            <a:avLst/>
          </a:prstGeom>
          <a:noFill/>
          <a:ln w="9525">
            <a:noFill/>
            <a:miter lim="800000"/>
            <a:headEnd/>
            <a:tailEnd/>
          </a:ln>
        </p:spPr>
        <p:txBody>
          <a:bodyPr>
            <a:spAutoFit/>
          </a:bodyPr>
          <a:lstStyle/>
          <a:p>
            <a:pPr eaLnBrk="1" hangingPunct="1"/>
            <a:r>
              <a:rPr lang="en-US" b="1" dirty="0">
                <a:solidFill>
                  <a:srgbClr val="000099"/>
                </a:solidFill>
                <a:latin typeface="Arial" pitchFamily="34" charset="0"/>
              </a:rPr>
              <a:t>If you have questions, contact the IEEE-SA Standards Board Patent Committee Administrator at patcom@ieee.org or visit http://standards.ieee.org/board/pat/index.html</a:t>
            </a:r>
          </a:p>
          <a:p>
            <a:pPr algn="ctr" eaLnBrk="1" hangingPunct="1">
              <a:lnSpc>
                <a:spcPct val="80000"/>
              </a:lnSpc>
              <a:spcBef>
                <a:spcPct val="20000"/>
              </a:spcBef>
              <a:buClr>
                <a:srgbClr val="CC3300"/>
              </a:buClr>
              <a:buSzPct val="50000"/>
              <a:buFont typeface="Monotype Sorts" pitchFamily="-65" charset="2"/>
              <a:buNone/>
            </a:pPr>
            <a:endParaRPr lang="en-US" b="1" dirty="0">
              <a:solidFill>
                <a:srgbClr val="000099"/>
              </a:solidFill>
              <a:latin typeface="Arial" pitchFamily="34" charset="0"/>
            </a:endParaRPr>
          </a:p>
          <a:p>
            <a:pPr algn="ctr" eaLnBrk="1" hangingPunct="1">
              <a:lnSpc>
                <a:spcPct val="80000"/>
              </a:lnSpc>
              <a:spcBef>
                <a:spcPct val="20000"/>
              </a:spcBef>
              <a:buClr>
                <a:srgbClr val="CC3300"/>
              </a:buClr>
              <a:buSzPct val="50000"/>
              <a:buFont typeface="Monotype Sorts" pitchFamily="-65" charset="2"/>
              <a:buNone/>
            </a:pPr>
            <a:r>
              <a:rPr lang="en-US" b="1" dirty="0">
                <a:solidFill>
                  <a:srgbClr val="000099"/>
                </a:solidFill>
                <a:latin typeface="Arial" pitchFamily="34" charset="0"/>
              </a:rPr>
              <a:t>This slide set is available at http://standards.ieee.org/board/pat/pat-slideset.ppt </a:t>
            </a:r>
          </a:p>
        </p:txBody>
      </p:sp>
      <p:sp>
        <p:nvSpPr>
          <p:cNvPr id="10249" name="Slide Number Placeholder 6"/>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1E083401-EDCC-45C9-8F9F-1F2D0D4B7A1C}" type="slidenum">
              <a:rPr lang="en-US"/>
              <a:pPr algn="ctr"/>
              <a:t>12</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March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9" name="Rectangle 1026"/>
          <p:cNvSpPr>
            <a:spLocks noGrp="1" noChangeArrowheads="1"/>
          </p:cNvSpPr>
          <p:nvPr>
            <p:ph type="title" idx="4294967295"/>
          </p:nvPr>
        </p:nvSpPr>
        <p:spPr>
          <a:xfrm>
            <a:off x="228600" y="457200"/>
            <a:ext cx="8686800" cy="1066800"/>
          </a:xfrm>
        </p:spPr>
        <p:txBody>
          <a:bodyPr/>
          <a:lstStyle/>
          <a:p>
            <a:r>
              <a:rPr lang="en-US" dirty="0" smtClean="0"/>
              <a:t>Call for Potentially Essential Patents</a:t>
            </a:r>
          </a:p>
        </p:txBody>
      </p:sp>
      <p:sp>
        <p:nvSpPr>
          <p:cNvPr id="11270" name="Rectangle 1027"/>
          <p:cNvSpPr>
            <a:spLocks noGrp="1" noChangeArrowheads="1"/>
          </p:cNvSpPr>
          <p:nvPr>
            <p:ph type="body" idx="4294967295"/>
          </p:nvPr>
        </p:nvSpPr>
        <p:spPr>
          <a:xfrm>
            <a:off x="533400" y="1600200"/>
            <a:ext cx="8001000" cy="4572000"/>
          </a:xfrm>
        </p:spPr>
        <p:txBody>
          <a:bodyPr/>
          <a:lstStyle/>
          <a:p>
            <a:r>
              <a:rPr lang="en-US" sz="2800"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dirty="0" smtClean="0">
                <a:ea typeface="ＭＳ Ｐゴシック" pitchFamily="-65" charset="-128"/>
              </a:rPr>
              <a:t>Either speak up now or</a:t>
            </a:r>
          </a:p>
          <a:p>
            <a:pPr lvl="1"/>
            <a:r>
              <a:rPr lang="en-US" sz="2000" dirty="0" smtClean="0">
                <a:ea typeface="ＭＳ Ｐゴシック" pitchFamily="-65" charset="-128"/>
              </a:rPr>
              <a:t>Provide the chair of this group with the identity of the holder(s) of any and all such claims as soon as possible or</a:t>
            </a:r>
          </a:p>
          <a:p>
            <a:pPr lvl="1"/>
            <a:r>
              <a:rPr lang="en-US" sz="2000" dirty="0" smtClean="0">
                <a:ea typeface="ＭＳ Ｐゴシック" pitchFamily="-65" charset="-128"/>
              </a:rPr>
              <a:t>Cause an LOA to be submitted</a:t>
            </a:r>
          </a:p>
        </p:txBody>
      </p:sp>
      <p:sp>
        <p:nvSpPr>
          <p:cNvPr id="11271" name="Text Box 1028"/>
          <p:cNvSpPr txBox="1">
            <a:spLocks noChangeArrowheads="1"/>
          </p:cNvSpPr>
          <p:nvPr/>
        </p:nvSpPr>
        <p:spPr bwMode="auto">
          <a:xfrm>
            <a:off x="7620000" y="6019800"/>
            <a:ext cx="952500" cy="369888"/>
          </a:xfrm>
          <a:prstGeom prst="rect">
            <a:avLst/>
          </a:prstGeom>
          <a:noFill/>
          <a:ln w="9525">
            <a:noFill/>
            <a:miter lim="800000"/>
            <a:headEnd/>
            <a:tailEnd/>
          </a:ln>
        </p:spPr>
        <p:txBody>
          <a:bodyPr>
            <a:spAutoFit/>
          </a:bodyPr>
          <a:lstStyle/>
          <a:p>
            <a:pPr eaLnBrk="1" hangingPunct="1"/>
            <a:r>
              <a:rPr lang="en-US" sz="1800" b="1" u="sng" dirty="0">
                <a:solidFill>
                  <a:srgbClr val="0066FF"/>
                </a:solidFill>
              </a:rPr>
              <a:t>Slide #3</a:t>
            </a:r>
          </a:p>
        </p:txBody>
      </p:sp>
      <p:sp>
        <p:nvSpPr>
          <p:cNvPr id="11272"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a:r>
              <a:rPr lang="en-US"/>
              <a:t>Slide </a:t>
            </a:r>
            <a:fld id="{FCB444C3-79C8-4AAF-823C-3C7F52F47B68}" type="slidenum">
              <a:rPr lang="en-US"/>
              <a:pPr algn="ctr"/>
              <a:t>13</a:t>
            </a:fld>
            <a:endParaRPr lang="en-US"/>
          </a:p>
        </p:txBody>
      </p:sp>
      <p:sp>
        <p:nvSpPr>
          <p:cNvPr id="9" name="Date Placeholder 5"/>
          <p:cNvSpPr>
            <a:spLocks noGrp="1"/>
          </p:cNvSpPr>
          <p:nvPr>
            <p:ph type="dt" sz="quarter" idx="12"/>
          </p:nvPr>
        </p:nvSpPr>
        <p:spPr>
          <a:xfrm>
            <a:off x="609600" y="304800"/>
            <a:ext cx="1905000" cy="247650"/>
          </a:xfrm>
          <a:noFill/>
        </p:spPr>
        <p:txBody>
          <a:bodyPr/>
          <a:lstStyle/>
          <a:p>
            <a:r>
              <a:rPr lang="en-US" altLang="ko-KR" smtClean="0"/>
              <a:t>March 2013</a:t>
            </a:r>
            <a:endParaRPr lang="en-US" dirty="0"/>
          </a:p>
        </p:txBody>
      </p:sp>
      <p:sp>
        <p:nvSpPr>
          <p:cNvPr id="10"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838200"/>
            <a:ext cx="8458200" cy="762000"/>
          </a:xfrm>
        </p:spPr>
        <p:txBody>
          <a:bodyPr/>
          <a:lstStyle/>
          <a:p>
            <a:r>
              <a:rPr lang="en-US" sz="3600" dirty="0" smtClean="0"/>
              <a:t>Other Guidelines for IEEE WG Meetings</a:t>
            </a:r>
          </a:p>
        </p:txBody>
      </p:sp>
      <p:sp>
        <p:nvSpPr>
          <p:cNvPr id="1229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572000"/>
          </a:xfrm>
          <a:prstGeom prst="rect">
            <a:avLst/>
          </a:prstGeom>
          <a:noFill/>
          <a:ln w="9525">
            <a:noFill/>
            <a:miter lim="800000"/>
            <a:headEnd/>
            <a:tailEnd/>
          </a:ln>
        </p:spPr>
        <p:txBody>
          <a:bodyPr/>
          <a:lstStyle/>
          <a:p>
            <a:pPr marL="230188" indent="-230188" eaLnBrk="1" hangingPunct="1">
              <a:lnSpc>
                <a:spcPct val="80000"/>
              </a:lnSpc>
              <a:spcBef>
                <a:spcPct val="20000"/>
              </a:spcBef>
              <a:buClr>
                <a:srgbClr val="CC3300"/>
              </a:buClr>
              <a:buSzPct val="50000"/>
              <a:buFont typeface="Monotype Sorts" pitchFamily="-65" charset="2"/>
              <a:buChar char="l"/>
            </a:pPr>
            <a:endParaRPr lang="en-US" sz="700" u="sng" dirty="0">
              <a:solidFill>
                <a:srgbClr val="FF0000"/>
              </a:solidFill>
              <a:latin typeface="Arial" pitchFamily="34" charset="0"/>
            </a:endParaRPr>
          </a:p>
          <a:p>
            <a:pPr marL="230188" indent="-230188" eaLnBrk="1" hangingPunct="1">
              <a:lnSpc>
                <a:spcPct val="80000"/>
              </a:lnSpc>
              <a:spcBef>
                <a:spcPct val="20000"/>
              </a:spcBef>
              <a:spcAft>
                <a:spcPct val="40000"/>
              </a:spcAft>
              <a:buClr>
                <a:srgbClr val="CC3300"/>
              </a:buClr>
              <a:buSzPct val="50000"/>
              <a:buFont typeface="Monotype Sorts" pitchFamily="-65" charset="2"/>
              <a:buChar char="l"/>
            </a:pPr>
            <a:r>
              <a:rPr lang="en-US" sz="1800" b="1" dirty="0">
                <a:latin typeface="Arial" pitchFamily="34" charset="0"/>
              </a:rPr>
              <a:t>All IEEE-SA standards meetings shall be conducted in compliance with all applicable laws, including antitrust and competition laws.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the interpretation, validity, or essentiality of patents/patent claims. </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specific license rates, terms, or conditions.</a:t>
            </a:r>
          </a:p>
          <a:p>
            <a:pPr marL="1143000" lvl="2" indent="-228600" eaLnBrk="1" hangingPunct="1">
              <a:lnSpc>
                <a:spcPct val="80000"/>
              </a:lnSpc>
              <a:spcBef>
                <a:spcPct val="20000"/>
              </a:spcBef>
              <a:spcAft>
                <a:spcPct val="40000"/>
              </a:spcAft>
              <a:buClr>
                <a:srgbClr val="CC3300"/>
              </a:buClr>
              <a:buSzPct val="50000"/>
              <a:buFont typeface="Monotype Sorts" pitchFamily="-65" charset="2"/>
              <a:buChar char="l"/>
            </a:pPr>
            <a:r>
              <a:rPr lang="en-US" sz="1400" dirty="0">
                <a:latin typeface="Arial" pitchFamily="34" charset="0"/>
              </a:rPr>
              <a:t>Relative costs, including licensing costs of essential patent claims, of different technical approaches may be discussed in standards development meetings. </a:t>
            </a:r>
          </a:p>
          <a:p>
            <a:pPr marL="1600200" lvl="3" indent="-228600" eaLnBrk="1" hangingPunct="1">
              <a:lnSpc>
                <a:spcPct val="80000"/>
              </a:lnSpc>
              <a:spcBef>
                <a:spcPct val="20000"/>
              </a:spcBef>
              <a:spcAft>
                <a:spcPct val="40000"/>
              </a:spcAft>
              <a:buClr>
                <a:srgbClr val="CC3300"/>
              </a:buClr>
              <a:buSzPct val="50000"/>
              <a:buFont typeface="Monotype Sorts" pitchFamily="-65" charset="2"/>
              <a:buChar char="l"/>
            </a:pPr>
            <a:r>
              <a:rPr lang="en-GB" sz="1400" dirty="0">
                <a:latin typeface="Arial" pitchFamily="34" charset="0"/>
              </a:rPr>
              <a:t>Technical considerations remain primary focus</a:t>
            </a:r>
            <a:endParaRPr lang="en-US" sz="1400" dirty="0">
              <a:latin typeface="Arial" pitchFamily="34" charset="0"/>
            </a:endParaRP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or engage in the fixing of product prices, allocation of customers, or division of sales markets.</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discuss the status or substance of ongoing or threatened litigation.</a:t>
            </a:r>
          </a:p>
          <a:p>
            <a:pPr marL="630238" lvl="1" indent="-285750" eaLnBrk="1" hangingPunct="1">
              <a:lnSpc>
                <a:spcPct val="80000"/>
              </a:lnSpc>
              <a:spcBef>
                <a:spcPct val="20000"/>
              </a:spcBef>
              <a:spcAft>
                <a:spcPct val="40000"/>
              </a:spcAft>
              <a:buClr>
                <a:srgbClr val="CC3300"/>
              </a:buClr>
              <a:buSzPct val="50000"/>
              <a:buFont typeface="Monotype Sorts" pitchFamily="-65" charset="2"/>
              <a:buChar char="l"/>
            </a:pPr>
            <a:r>
              <a:rPr lang="en-US" sz="1600" b="1" dirty="0">
                <a:latin typeface="Arial" pitchFamily="34" charset="0"/>
              </a:rPr>
              <a:t>Don’t be silent if inappropriate topics are discussed … do formally object.</a:t>
            </a:r>
          </a:p>
          <a:p>
            <a:pPr marL="230188" indent="-230188" algn="ctr" eaLnBrk="1" hangingPunct="1">
              <a:lnSpc>
                <a:spcPct val="80000"/>
              </a:lnSpc>
              <a:spcBef>
                <a:spcPct val="20000"/>
              </a:spcBef>
              <a:buClr>
                <a:srgbClr val="CC3300"/>
              </a:buClr>
              <a:buSzPct val="50000"/>
              <a:buFont typeface="Monotype Sorts" pitchFamily="-65" charset="2"/>
              <a:buNone/>
            </a:pPr>
            <a:r>
              <a:rPr lang="en-US" sz="1000" b="1" dirty="0">
                <a:solidFill>
                  <a:srgbClr val="000099"/>
                </a:solidFill>
                <a:latin typeface="Arial" pitchFamily="34" charset="0"/>
              </a:rPr>
              <a:t>---------------------------------------------------------------   </a:t>
            </a:r>
            <a:endParaRPr lang="en-US" b="1" dirty="0">
              <a:solidFill>
                <a:srgbClr val="000099"/>
              </a:solidFill>
              <a:latin typeface="Arial" pitchFamily="34" charset="0"/>
            </a:endParaRPr>
          </a:p>
          <a:p>
            <a:pPr marL="230188" indent="-230188" algn="ctr" eaLnBrk="1" hangingPunct="1">
              <a:lnSpc>
                <a:spcPct val="80000"/>
              </a:lnSpc>
              <a:spcBef>
                <a:spcPct val="20000"/>
              </a:spcBef>
              <a:buClr>
                <a:srgbClr val="CC3300"/>
              </a:buClr>
              <a:buSzPct val="50000"/>
              <a:buFont typeface="Monotype Sorts" pitchFamily="-65" charset="2"/>
              <a:buNone/>
            </a:pPr>
            <a:r>
              <a:rPr lang="en-US" b="1" dirty="0">
                <a:solidFill>
                  <a:srgbClr val="000099"/>
                </a:solidFill>
                <a:latin typeface="Arial" pitchFamily="34" charset="0"/>
              </a:rPr>
              <a:t>See </a:t>
            </a:r>
            <a:r>
              <a:rPr lang="en-US" b="1" i="1" dirty="0">
                <a:solidFill>
                  <a:srgbClr val="000099"/>
                </a:solidFill>
                <a:latin typeface="Arial" pitchFamily="34" charset="0"/>
              </a:rPr>
              <a:t>IEEE-SA Standards Board Operations Manual</a:t>
            </a:r>
            <a:r>
              <a:rPr lang="en-US" b="1" dirty="0">
                <a:solidFill>
                  <a:srgbClr val="000099"/>
                </a:solidFill>
                <a:latin typeface="Arial" pitchFamily="34" charset="0"/>
              </a:rPr>
              <a:t>, clause 5.3.10 and </a:t>
            </a:r>
            <a:r>
              <a:rPr lang="en-GB" b="1" dirty="0">
                <a:solidFill>
                  <a:srgbClr val="000099"/>
                </a:solidFill>
                <a:latin typeface="Arial" pitchFamily="34" charset="0"/>
              </a:rPr>
              <a:t>“Promoting Competition and Innovation: What You Need to Know about the IEEE Standards Association's Antitrust and Competition Policy”</a:t>
            </a:r>
            <a:r>
              <a:rPr lang="en-US" b="1" dirty="0">
                <a:solidFill>
                  <a:srgbClr val="000099"/>
                </a:solidFill>
                <a:latin typeface="Arial" pitchFamily="34" charset="0"/>
              </a:rPr>
              <a:t> for more details.</a:t>
            </a:r>
          </a:p>
        </p:txBody>
      </p:sp>
      <p:sp>
        <p:nvSpPr>
          <p:cNvPr id="12296" name="Text Box 7"/>
          <p:cNvSpPr txBox="1">
            <a:spLocks noChangeArrowheads="1"/>
          </p:cNvSpPr>
          <p:nvPr/>
        </p:nvSpPr>
        <p:spPr bwMode="auto">
          <a:xfrm>
            <a:off x="7620000" y="6019800"/>
            <a:ext cx="952500" cy="366713"/>
          </a:xfrm>
          <a:prstGeom prst="rect">
            <a:avLst/>
          </a:prstGeom>
          <a:noFill/>
          <a:ln w="9525">
            <a:noFill/>
            <a:miter lim="800000"/>
            <a:headEnd/>
            <a:tailEnd/>
          </a:ln>
        </p:spPr>
        <p:txBody>
          <a:bodyPr wrap="none">
            <a:spAutoFit/>
          </a:bodyPr>
          <a:lstStyle/>
          <a:p>
            <a:pPr eaLnBrk="1" hangingPunct="1"/>
            <a:r>
              <a:rPr lang="en-US" sz="1800" b="1" u="sng" dirty="0">
                <a:solidFill>
                  <a:srgbClr val="0066FF"/>
                </a:solidFill>
              </a:rPr>
              <a:t>Slide #4</a:t>
            </a:r>
            <a:endParaRPr lang="en-US" dirty="0">
              <a:solidFill>
                <a:srgbClr val="0066FF"/>
              </a:solidFill>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14</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March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9" name="슬라이드 번호 개체 틀 8"/>
          <p:cNvSpPr>
            <a:spLocks noGrp="1"/>
          </p:cNvSpPr>
          <p:nvPr>
            <p:ph type="sldNum" sz="quarter" idx="11"/>
          </p:nvPr>
        </p:nvSpPr>
        <p:spPr/>
        <p:txBody>
          <a:bodyPr/>
          <a:lstStyle/>
          <a:p>
            <a:pPr>
              <a:defRPr/>
            </a:pPr>
            <a:r>
              <a:rPr lang="en-US" smtClean="0"/>
              <a:t>Slide </a:t>
            </a:r>
            <a:fld id="{CBB17340-4413-48FA-98F5-B0F34060CDC9}" type="slidenum">
              <a:rPr lang="en-US" smtClean="0"/>
              <a:pPr>
                <a:defRPr/>
              </a:pPr>
              <a:t>14</a:t>
            </a:fld>
            <a:endParaRPr lang="en-US"/>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Sangsung </a:t>
            </a:r>
            <a:r>
              <a:rPr lang="en-US" dirty="0" err="1" smtClean="0"/>
              <a:t>Choi</a:t>
            </a:r>
            <a:r>
              <a:rPr lang="en-US" dirty="0" smtClean="0"/>
              <a:t>(ETRI)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15</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March 2013</a:t>
            </a:r>
            <a:endParaRPr lang="en-US" dirty="0"/>
          </a:p>
        </p:txBody>
      </p:sp>
      <p:sp>
        <p:nvSpPr>
          <p:cNvPr id="10" name="Text Box 3"/>
          <p:cNvSpPr txBox="1">
            <a:spLocks noChangeArrowheads="1"/>
          </p:cNvSpPr>
          <p:nvPr/>
        </p:nvSpPr>
        <p:spPr bwMode="auto">
          <a:xfrm>
            <a:off x="762000" y="838200"/>
            <a:ext cx="77724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Officers</a:t>
            </a:r>
          </a:p>
        </p:txBody>
      </p:sp>
      <p:sp>
        <p:nvSpPr>
          <p:cNvPr id="12" name="Content Placeholder 2"/>
          <p:cNvSpPr>
            <a:spLocks noGrp="1"/>
          </p:cNvSpPr>
          <p:nvPr>
            <p:ph idx="1"/>
          </p:nvPr>
        </p:nvSpPr>
        <p:spPr>
          <a:xfrm>
            <a:off x="533400" y="1447800"/>
            <a:ext cx="8153400" cy="4953000"/>
          </a:xfrm>
        </p:spPr>
        <p:txBody>
          <a:bodyPr/>
          <a:lstStyle/>
          <a:p>
            <a:r>
              <a:rPr lang="en-US" dirty="0" smtClean="0">
                <a:ea typeface="ＭＳ Ｐゴシック" pitchFamily="-65" charset="-128"/>
              </a:rPr>
              <a:t>Chair </a:t>
            </a:r>
          </a:p>
          <a:p>
            <a:pPr marL="623888" indent="-623888">
              <a:spcBef>
                <a:spcPts val="600"/>
              </a:spcBef>
              <a:buNone/>
            </a:pPr>
            <a:r>
              <a:rPr lang="en-US" sz="2800" dirty="0" smtClean="0">
                <a:ea typeface="ＭＳ Ｐゴシック" pitchFamily="-65" charset="-128"/>
              </a:rPr>
              <a:t>    Sangsung Choi</a:t>
            </a:r>
          </a:p>
          <a:p>
            <a:pPr>
              <a:spcBef>
                <a:spcPts val="1200"/>
              </a:spcBef>
            </a:pPr>
            <a:r>
              <a:rPr lang="en-US" altLang="ko-KR" dirty="0" smtClean="0">
                <a:ea typeface="ＭＳ Ｐゴシック" pitchFamily="-65" charset="-128"/>
              </a:rPr>
              <a:t>Vice Chairs</a:t>
            </a:r>
          </a:p>
          <a:p>
            <a:pPr>
              <a:spcBef>
                <a:spcPts val="600"/>
              </a:spcBef>
              <a:buNone/>
            </a:pPr>
            <a:r>
              <a:rPr lang="en-US" altLang="ko-KR" dirty="0" smtClean="0">
                <a:ea typeface="ＭＳ Ｐゴシック" pitchFamily="-65" charset="-128"/>
              </a:rPr>
              <a:t>   </a:t>
            </a:r>
            <a:r>
              <a:rPr lang="en-US" altLang="ko-KR" sz="2800" dirty="0" smtClean="0">
                <a:ea typeface="ＭＳ Ｐゴシック" pitchFamily="-65" charset="-128"/>
              </a:rPr>
              <a:t>Hiroshi Harada, Phil Beecher</a:t>
            </a:r>
          </a:p>
          <a:p>
            <a:pPr>
              <a:spcBef>
                <a:spcPts val="1200"/>
              </a:spcBef>
            </a:pPr>
            <a:r>
              <a:rPr lang="en-US" altLang="ko-KR" dirty="0" smtClean="0">
                <a:ea typeface="ＭＳ Ｐゴシック" pitchFamily="-65" charset="-128"/>
              </a:rPr>
              <a:t>Secretary </a:t>
            </a:r>
          </a:p>
          <a:p>
            <a:pPr>
              <a:spcBef>
                <a:spcPts val="600"/>
              </a:spcBef>
              <a:buNone/>
            </a:pPr>
            <a:r>
              <a:rPr lang="en-US" altLang="ko-KR" dirty="0" smtClean="0">
                <a:ea typeface="ＭＳ Ｐゴシック" pitchFamily="-65" charset="-128"/>
              </a:rPr>
              <a:t>    </a:t>
            </a:r>
            <a:r>
              <a:rPr lang="en-US" altLang="ko-KR" sz="2800" dirty="0" err="1" smtClean="0"/>
              <a:t>Kunal</a:t>
            </a:r>
            <a:r>
              <a:rPr lang="en-US" altLang="ko-KR" sz="2800" dirty="0" smtClean="0"/>
              <a:t> Shah, </a:t>
            </a:r>
            <a:r>
              <a:rPr lang="en-US" altLang="ko-KR" sz="2800" dirty="0" err="1" smtClean="0"/>
              <a:t>Alina</a:t>
            </a:r>
            <a:r>
              <a:rPr lang="en-US" altLang="ko-KR" sz="2800" dirty="0" smtClean="0"/>
              <a:t> </a:t>
            </a:r>
            <a:r>
              <a:rPr lang="en-US" altLang="ko-KR" sz="2800" dirty="0" err="1" smtClean="0"/>
              <a:t>Liru</a:t>
            </a:r>
            <a:r>
              <a:rPr lang="en-US" altLang="ko-KR" sz="2800" dirty="0" smtClean="0"/>
              <a:t> Lu</a:t>
            </a:r>
            <a:endParaRPr lang="en-US" altLang="ko-KR" sz="2800" dirty="0" smtClean="0">
              <a:ea typeface="ＭＳ Ｐゴシック" pitchFamily="-65" charset="-128"/>
            </a:endParaRPr>
          </a:p>
          <a:p>
            <a:pPr>
              <a:spcBef>
                <a:spcPts val="1800"/>
              </a:spcBef>
            </a:pPr>
            <a:r>
              <a:rPr lang="en-US" dirty="0" smtClean="0">
                <a:ea typeface="ＭＳ Ｐゴシック" pitchFamily="-65" charset="-128"/>
              </a:rPr>
              <a:t>Technical Editor</a:t>
            </a:r>
          </a:p>
          <a:p>
            <a:pPr>
              <a:spcBef>
                <a:spcPts val="600"/>
              </a:spcBef>
              <a:buNone/>
            </a:pPr>
            <a:r>
              <a:rPr lang="en-US" altLang="ko-KR" sz="2800" dirty="0" smtClean="0"/>
              <a:t>    Chin-Sean Sum, Clint Powell</a:t>
            </a:r>
            <a:endParaRPr lang="en-US" dirty="0" smtClean="0">
              <a:ea typeface="ＭＳ Ｐゴシック" pitchFamily="-65" charset="-128"/>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10"/>
          </p:nvPr>
        </p:nvSpPr>
        <p:spPr/>
        <p:txBody>
          <a:bodyPr/>
          <a:lstStyle/>
          <a:p>
            <a:r>
              <a:rPr lang="en-US" dirty="0" smtClean="0"/>
              <a:t>Sangsung </a:t>
            </a:r>
            <a:r>
              <a:rPr lang="en-US" dirty="0" err="1" smtClean="0"/>
              <a:t>Choi</a:t>
            </a:r>
            <a:r>
              <a:rPr lang="en-US" dirty="0" smtClean="0"/>
              <a:t>(ETRI)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16</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March 2013</a:t>
            </a:r>
            <a:endParaRPr lang="en-US" dirty="0"/>
          </a:p>
        </p:txBody>
      </p:sp>
      <p:sp>
        <p:nvSpPr>
          <p:cNvPr id="10" name="Text Box 3"/>
          <p:cNvSpPr txBox="1">
            <a:spLocks noChangeArrowheads="1"/>
          </p:cNvSpPr>
          <p:nvPr/>
        </p:nvSpPr>
        <p:spPr bwMode="auto">
          <a:xfrm>
            <a:off x="762000" y="685800"/>
            <a:ext cx="7772400" cy="762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Chair’s Role</a:t>
            </a:r>
          </a:p>
        </p:txBody>
      </p:sp>
      <p:sp>
        <p:nvSpPr>
          <p:cNvPr id="11" name="Rectangle 3"/>
          <p:cNvSpPr txBox="1">
            <a:spLocks noChangeArrowheads="1"/>
          </p:cNvSpPr>
          <p:nvPr/>
        </p:nvSpPr>
        <p:spPr bwMode="auto">
          <a:xfrm>
            <a:off x="609600" y="16002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80000"/>
              </a:lnSpc>
              <a:spcBef>
                <a:spcPct val="20000"/>
              </a:spcBef>
              <a:spcAft>
                <a:spcPct val="0"/>
              </a:spcAft>
              <a:buClrTx/>
              <a:buSzTx/>
              <a:buFontTx/>
              <a:buChar char="•"/>
              <a:tabLst/>
              <a:defRPr/>
            </a:pPr>
            <a:r>
              <a:rPr kumimoji="0" lang="en-US" altLang="ko-KR" sz="2400" b="1"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hlinkClick r:id="rId2"/>
              </a:rPr>
              <a:t>http://ieee802.org/Mike_Spring_Article_on_Stds_Process.pdf</a:t>
            </a:r>
            <a:endParaRPr kumimoji="0" lang="en-US" altLang="ko-KR" sz="2400" b="1"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r>
              <a:rPr kumimoji="0" lang="en-US" altLang="ko-KR" sz="2400" b="0" i="1"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rPr>
              <a:t>…the chairperson of the working group is key to what and how fast a standard is produced.</a:t>
            </a:r>
            <a:endParaRPr kumimoji="0" lang="en-US" altLang="ko-KR" sz="2400" b="0"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endParaRPr kumimoji="0" lang="en-US" altLang="ko-KR" sz="2400" b="0"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endParaRPr>
          </a:p>
          <a:p>
            <a:pPr marL="342900" marR="0" lvl="0" indent="-342900" algn="l" defTabSz="914400" rtl="0" eaLnBrk="0" fontAlgn="base" latinLnBrk="0" hangingPunct="0">
              <a:lnSpc>
                <a:spcPct val="80000"/>
              </a:lnSpc>
              <a:spcBef>
                <a:spcPct val="20000"/>
              </a:spcBef>
              <a:spcAft>
                <a:spcPct val="0"/>
              </a:spcAft>
              <a:buClrTx/>
              <a:buSzTx/>
              <a:buFontTx/>
              <a:buNone/>
              <a:tabLst/>
              <a:defRPr/>
            </a:pPr>
            <a:r>
              <a:rPr kumimoji="0" lang="en-US" altLang="ko-KR" sz="2400" b="0" i="0" u="none" strike="noStrike" kern="0" cap="none" spc="0" normalizeH="0" baseline="0" noProof="0" smtClean="0">
                <a:ln>
                  <a:noFill/>
                </a:ln>
                <a:solidFill>
                  <a:srgbClr val="000000"/>
                </a:solidFill>
                <a:effectLst/>
                <a:uLnTx/>
                <a:uFillTx/>
                <a:latin typeface="Arial"/>
                <a:ea typeface="MS PGothic" pitchFamily="34" charset="-128"/>
                <a:cs typeface="ＭＳ Ｐゴシック" pitchFamily="-65" charset="-128"/>
              </a:rPr>
              <a:t>The chair of the committee acts as a facilitator with little power to legislate. The chair must be knowledgeable about the subject but also know how a standard may be used by various segments of the industry. A chairperson should be a leader-diplomat-observer, in equal proportions. Also, the chairperson should not be a doer, perfectionist or obstructionist. This is consistent with the view of the chairperson as a skilled leader with strong negotiation skills who delegates. </a:t>
            </a:r>
            <a:endParaRPr kumimoji="0" lang="en-US" altLang="ko-KR" sz="2400" b="0" i="0" u="none" strike="noStrike" kern="0" cap="none" spc="0" normalizeH="0" baseline="0" noProof="0" dirty="0" smtClean="0">
              <a:ln>
                <a:noFill/>
              </a:ln>
              <a:solidFill>
                <a:srgbClr val="000000"/>
              </a:solidFill>
              <a:effectLst/>
              <a:uLnTx/>
              <a:uFillTx/>
              <a:latin typeface="Arial"/>
              <a:ea typeface="MS PGothic" pitchFamily="34" charset="-128"/>
              <a:cs typeface="ＭＳ Ｐゴシック" pitchFamily="-65" charset="-128"/>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dirty="0" smtClean="0"/>
              <a:t>Future Plan/Timeline</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533400" y="1600200"/>
            <a:ext cx="8229600" cy="4724400"/>
          </a:xfrm>
          <a:prstGeom prst="rect">
            <a:avLst/>
          </a:prstGeom>
          <a:noFill/>
          <a:ln w="9525">
            <a:noFill/>
            <a:miter lim="800000"/>
            <a:headEnd/>
            <a:tailEnd/>
          </a:ln>
        </p:spPr>
        <p:txBody>
          <a:bodyPr/>
          <a:lstStyle/>
          <a:p>
            <a:pPr marL="228600" lvl="1" indent="-228600">
              <a:spcBef>
                <a:spcPts val="300"/>
              </a:spcBef>
              <a:buFont typeface="Arial" pitchFamily="34" charset="0"/>
              <a:buChar char="•"/>
            </a:pPr>
            <a:r>
              <a:rPr lang="en-US" altLang="ko-KR" sz="2800" dirty="0" smtClean="0">
                <a:solidFill>
                  <a:srgbClr val="0070C0"/>
                </a:solidFill>
              </a:rPr>
              <a:t>Form a New Task Group </a:t>
            </a:r>
          </a:p>
          <a:p>
            <a:pPr marL="228600" lvl="1" indent="-228600">
              <a:spcBef>
                <a:spcPts val="300"/>
              </a:spcBef>
            </a:pPr>
            <a:r>
              <a:rPr lang="en-US" sz="2400" dirty="0" smtClean="0">
                <a:solidFill>
                  <a:srgbClr val="0070C0"/>
                </a:solidFill>
              </a:rPr>
              <a:t>   </a:t>
            </a:r>
            <a:r>
              <a:rPr lang="en-US" sz="2000" dirty="0" smtClean="0">
                <a:solidFill>
                  <a:srgbClr val="0070C0"/>
                </a:solidFill>
              </a:rPr>
              <a:t>- Affirm new officers for TG4m                                              September 2011</a:t>
            </a:r>
          </a:p>
          <a:p>
            <a:pPr marL="228600" lvl="1" indent="-228600">
              <a:spcBef>
                <a:spcPts val="300"/>
              </a:spcBef>
            </a:pPr>
            <a:r>
              <a:rPr lang="en-US" sz="2000" dirty="0" smtClean="0">
                <a:solidFill>
                  <a:srgbClr val="0066FF"/>
                </a:solidFill>
              </a:rPr>
              <a:t>    - Prepare the TGD                                           November, 2011, January 2012                        </a:t>
            </a:r>
            <a:r>
              <a:rPr lang="en-US" sz="2000" dirty="0" smtClean="0">
                <a:solidFill>
                  <a:srgbClr val="FF3300"/>
                </a:solidFill>
              </a:rPr>
              <a:t>- </a:t>
            </a:r>
            <a:r>
              <a:rPr lang="en-US" sz="2000" dirty="0" smtClean="0">
                <a:solidFill>
                  <a:srgbClr val="0070C0"/>
                </a:solidFill>
              </a:rPr>
              <a:t>Finalizing </a:t>
            </a:r>
            <a:r>
              <a:rPr lang="en-US" altLang="ko-KR" sz="2000" dirty="0" smtClean="0">
                <a:solidFill>
                  <a:srgbClr val="0070C0"/>
                </a:solidFill>
              </a:rPr>
              <a:t>the </a:t>
            </a:r>
            <a:r>
              <a:rPr lang="ko-KR" altLang="en-US" sz="2000" dirty="0" smtClean="0">
                <a:solidFill>
                  <a:srgbClr val="0070C0"/>
                </a:solidFill>
              </a:rPr>
              <a:t> </a:t>
            </a:r>
            <a:r>
              <a:rPr lang="en-US" altLang="ko-KR" sz="2000" dirty="0" smtClean="0">
                <a:solidFill>
                  <a:srgbClr val="0070C0"/>
                </a:solidFill>
              </a:rPr>
              <a:t>TGD &amp; Call for Proposal                                   March  2012</a:t>
            </a:r>
            <a:endParaRPr lang="en-US" sz="2000" dirty="0" smtClean="0">
              <a:solidFill>
                <a:srgbClr val="0070C0"/>
              </a:solidFill>
            </a:endParaRPr>
          </a:p>
          <a:p>
            <a:pPr marL="228600" lvl="1" indent="-228600"/>
            <a:r>
              <a:rPr lang="en-US" altLang="ko-KR" sz="2400" dirty="0" smtClean="0"/>
              <a:t> </a:t>
            </a:r>
          </a:p>
          <a:p>
            <a:pPr marL="228600" lvl="1" indent="-228600">
              <a:buFont typeface="Arial" pitchFamily="34" charset="0"/>
              <a:buChar char="•"/>
            </a:pPr>
            <a:r>
              <a:rPr lang="en-US" altLang="ko-KR" sz="2800" dirty="0" smtClean="0">
                <a:solidFill>
                  <a:srgbClr val="0066FF"/>
                </a:solidFill>
              </a:rPr>
              <a:t>Proposal Effort</a:t>
            </a:r>
          </a:p>
          <a:p>
            <a:pPr>
              <a:spcBef>
                <a:spcPts val="300"/>
              </a:spcBef>
            </a:pPr>
            <a:r>
              <a:rPr lang="en-US" altLang="ko-KR" sz="2000" dirty="0" smtClean="0">
                <a:solidFill>
                  <a:srgbClr val="0066FF"/>
                </a:solidFill>
              </a:rPr>
              <a:t>   - Preliminary Proposals  &amp; Presentations                                      May 6  2012 </a:t>
            </a:r>
          </a:p>
          <a:p>
            <a:pPr>
              <a:spcBef>
                <a:spcPts val="300"/>
              </a:spcBef>
            </a:pPr>
            <a:r>
              <a:rPr lang="en-US" altLang="ko-KR" sz="2000" dirty="0" smtClean="0">
                <a:solidFill>
                  <a:srgbClr val="0066FF"/>
                </a:solidFill>
              </a:rPr>
              <a:t>   - Final Proposals                                                                            July  9, 2012</a:t>
            </a:r>
          </a:p>
          <a:p>
            <a:pPr>
              <a:spcBef>
                <a:spcPts val="300"/>
              </a:spcBef>
            </a:pPr>
            <a:r>
              <a:rPr lang="en-US" altLang="ko-KR" sz="2000" dirty="0" smtClean="0">
                <a:solidFill>
                  <a:srgbClr val="0066FF"/>
                </a:solidFill>
              </a:rPr>
              <a:t>   - Proposal Presentations   	                                                  July  , 2012</a:t>
            </a:r>
          </a:p>
          <a:p>
            <a:pPr>
              <a:spcBef>
                <a:spcPts val="300"/>
              </a:spcBef>
            </a:pPr>
            <a:r>
              <a:rPr lang="en-US" altLang="ko-KR" sz="2000" dirty="0" smtClean="0">
                <a:solidFill>
                  <a:srgbClr val="0066FF"/>
                </a:solidFill>
              </a:rPr>
              <a:t>   - Merge Proposals                                                                    September 2012</a:t>
            </a:r>
          </a:p>
          <a:p>
            <a:pPr>
              <a:spcBef>
                <a:spcPts val="300"/>
              </a:spcBef>
            </a:pPr>
            <a:r>
              <a:rPr lang="en-US" altLang="ko-KR" sz="2000" dirty="0" smtClean="0">
                <a:solidFill>
                  <a:srgbClr val="0066FF"/>
                </a:solidFill>
              </a:rPr>
              <a:t>    - Adopt Baseline	 		                           </a:t>
            </a:r>
            <a:r>
              <a:rPr lang="en-US" altLang="ko-KR" sz="2000" dirty="0">
                <a:solidFill>
                  <a:srgbClr val="0066FF"/>
                </a:solidFill>
              </a:rPr>
              <a:t> </a:t>
            </a:r>
            <a:r>
              <a:rPr lang="en-US" altLang="ko-KR" sz="2000" dirty="0" smtClean="0">
                <a:solidFill>
                  <a:srgbClr val="0066FF"/>
                </a:solidFill>
              </a:rPr>
              <a:t>September 2012</a:t>
            </a:r>
          </a:p>
          <a:p>
            <a:pPr>
              <a:buFont typeface="Arial" pitchFamily="34" charset="0"/>
              <a:buChar char="•"/>
            </a:pPr>
            <a:endParaRPr lang="en-US" altLang="ko-KR" sz="2000" dirty="0" smtClean="0">
              <a:solidFill>
                <a:srgbClr val="0066FF"/>
              </a:solidFill>
            </a:endParaRP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17</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March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dirty="0" smtClean="0"/>
              <a:t>Sangsung </a:t>
            </a:r>
            <a:r>
              <a:rPr lang="en-US" dirty="0" err="1" smtClean="0"/>
              <a:t>Choi</a:t>
            </a:r>
            <a:r>
              <a:rPr lang="en-US" dirty="0" smtClean="0"/>
              <a:t>(ETRI)</a:t>
            </a:r>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17</a:t>
            </a:fld>
            <a:endParaRPr lang="en-US"/>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3" name="Rectangle 2"/>
          <p:cNvSpPr>
            <a:spLocks noGrp="1" noChangeArrowheads="1"/>
          </p:cNvSpPr>
          <p:nvPr>
            <p:ph type="title" idx="4294967295"/>
          </p:nvPr>
        </p:nvSpPr>
        <p:spPr>
          <a:xfrm>
            <a:off x="304800" y="762000"/>
            <a:ext cx="8458200" cy="762000"/>
          </a:xfrm>
        </p:spPr>
        <p:txBody>
          <a:bodyPr/>
          <a:lstStyle/>
          <a:p>
            <a:r>
              <a:rPr lang="en-US" dirty="0" smtClean="0"/>
              <a:t>Future Plan/Timeline(2)</a:t>
            </a:r>
          </a:p>
        </p:txBody>
      </p:sp>
      <p:sp>
        <p:nvSpPr>
          <p:cNvPr id="12294" name="Rectangle 3"/>
          <p:cNvSpPr>
            <a:spLocks noChangeArrowheads="1"/>
          </p:cNvSpPr>
          <p:nvPr/>
        </p:nvSpPr>
        <p:spPr bwMode="auto">
          <a:xfrm>
            <a:off x="457200" y="228600"/>
            <a:ext cx="8229600" cy="762000"/>
          </a:xfrm>
          <a:prstGeom prst="rect">
            <a:avLst/>
          </a:prstGeom>
          <a:noFill/>
          <a:ln w="9525">
            <a:noFill/>
            <a:miter lim="800000"/>
            <a:headEnd/>
            <a:tailEnd/>
          </a:ln>
        </p:spPr>
        <p:txBody>
          <a:bodyPr anchor="ctr"/>
          <a:lstStyle/>
          <a:p>
            <a:pPr algn="ctr" eaLnBrk="1" hangingPunct="1"/>
            <a:endParaRPr lang="en-GB" b="1" u="sng">
              <a:solidFill>
                <a:srgbClr val="000099"/>
              </a:solidFill>
              <a:latin typeface="Helvetica" pitchFamily="-65" charset="0"/>
            </a:endParaRPr>
          </a:p>
        </p:txBody>
      </p:sp>
      <p:sp>
        <p:nvSpPr>
          <p:cNvPr id="12295" name="Rectangle 4"/>
          <p:cNvSpPr>
            <a:spLocks noChangeArrowheads="1"/>
          </p:cNvSpPr>
          <p:nvPr/>
        </p:nvSpPr>
        <p:spPr bwMode="auto">
          <a:xfrm>
            <a:off x="609600" y="1752600"/>
            <a:ext cx="8229600" cy="4419600"/>
          </a:xfrm>
          <a:prstGeom prst="rect">
            <a:avLst/>
          </a:prstGeom>
          <a:noFill/>
          <a:ln w="9525">
            <a:noFill/>
            <a:miter lim="800000"/>
            <a:headEnd/>
            <a:tailEnd/>
          </a:ln>
        </p:spPr>
        <p:txBody>
          <a:bodyPr/>
          <a:lstStyle/>
          <a:p>
            <a:pPr>
              <a:buFont typeface="Arial" pitchFamily="34" charset="0"/>
              <a:buChar char="•"/>
              <a:tabLst>
                <a:tab pos="7448550" algn="l"/>
              </a:tabLst>
            </a:pPr>
            <a:r>
              <a:rPr lang="en-US" altLang="ko-KR" sz="2400" dirty="0" smtClean="0"/>
              <a:t>  </a:t>
            </a:r>
            <a:r>
              <a:rPr lang="en-US" altLang="ko-KR" sz="2800" dirty="0" smtClean="0">
                <a:solidFill>
                  <a:srgbClr val="0066FF"/>
                </a:solidFill>
              </a:rPr>
              <a:t>D</a:t>
            </a:r>
            <a:r>
              <a:rPr lang="en-US" altLang="ko-KR" sz="3200" dirty="0" smtClean="0">
                <a:solidFill>
                  <a:srgbClr val="0066FF"/>
                </a:solidFill>
              </a:rPr>
              <a:t>rafting</a:t>
            </a:r>
          </a:p>
          <a:p>
            <a:pPr>
              <a:tabLst>
                <a:tab pos="7448550" algn="l"/>
              </a:tabLst>
            </a:pPr>
            <a:r>
              <a:rPr lang="en-US" altLang="ko-KR" sz="2400" dirty="0" smtClean="0">
                <a:solidFill>
                  <a:srgbClr val="0066FF"/>
                </a:solidFill>
              </a:rPr>
              <a:t>   - Preliminary draft document                             November 2012</a:t>
            </a:r>
          </a:p>
          <a:p>
            <a:pPr>
              <a:tabLst>
                <a:tab pos="7448550" algn="l"/>
              </a:tabLst>
            </a:pPr>
            <a:r>
              <a:rPr lang="en-US" altLang="ko-KR" sz="2400" dirty="0">
                <a:solidFill>
                  <a:srgbClr val="0066FF"/>
                </a:solidFill>
              </a:rPr>
              <a:t> </a:t>
            </a:r>
            <a:r>
              <a:rPr lang="en-US" altLang="ko-KR" sz="2400" dirty="0" smtClean="0">
                <a:solidFill>
                  <a:srgbClr val="0066FF"/>
                </a:solidFill>
              </a:rPr>
              <a:t>  - Final draft (ready for WG Letter Ballot)             January  2013</a:t>
            </a:r>
          </a:p>
          <a:p>
            <a:pPr>
              <a:buFont typeface="Arial" pitchFamily="34" charset="0"/>
              <a:buChar char="•"/>
              <a:tabLst>
                <a:tab pos="7448550" algn="l"/>
              </a:tabLst>
            </a:pPr>
            <a:endParaRPr lang="en-US" altLang="ko-KR" sz="2400" dirty="0" smtClean="0"/>
          </a:p>
          <a:p>
            <a:pPr>
              <a:buFont typeface="Arial" pitchFamily="34" charset="0"/>
              <a:buChar char="•"/>
              <a:tabLst>
                <a:tab pos="7448550" algn="l"/>
              </a:tabLst>
            </a:pPr>
            <a:r>
              <a:rPr lang="en-US" altLang="ko-KR" sz="2400" dirty="0" smtClean="0"/>
              <a:t> </a:t>
            </a:r>
            <a:r>
              <a:rPr lang="en-US" altLang="ko-KR" sz="2800" dirty="0" smtClean="0"/>
              <a:t>Balloting</a:t>
            </a:r>
          </a:p>
          <a:p>
            <a:pPr>
              <a:tabLst>
                <a:tab pos="7448550" algn="l"/>
              </a:tabLst>
            </a:pPr>
            <a:r>
              <a:rPr lang="en-US" altLang="ko-KR" sz="2400" dirty="0" smtClean="0"/>
              <a:t>   </a:t>
            </a:r>
            <a:r>
              <a:rPr lang="en-US" altLang="ko-KR" sz="2400" dirty="0" smtClean="0">
                <a:solidFill>
                  <a:srgbClr val="FF0000"/>
                </a:solidFill>
              </a:rPr>
              <a:t>- WG Letter ballot                                                    March 2013</a:t>
            </a:r>
          </a:p>
          <a:p>
            <a:pPr>
              <a:tabLst>
                <a:tab pos="7448550" algn="l"/>
              </a:tabLst>
            </a:pPr>
            <a:r>
              <a:rPr lang="en-US" altLang="ko-KR" sz="2400" dirty="0" smtClean="0"/>
              <a:t>   - Recirculation                                 May, July, September, 2013</a:t>
            </a:r>
          </a:p>
          <a:p>
            <a:pPr>
              <a:tabLst>
                <a:tab pos="7448550" algn="l"/>
              </a:tabLst>
            </a:pPr>
            <a:r>
              <a:rPr lang="en-US" altLang="ko-KR" sz="2400" dirty="0" smtClean="0"/>
              <a:t>   - Sponsor ballot                                                  November 2013</a:t>
            </a:r>
          </a:p>
          <a:p>
            <a:pPr>
              <a:tabLst>
                <a:tab pos="7448550" algn="l"/>
              </a:tabLst>
            </a:pPr>
            <a:r>
              <a:rPr lang="en-US" altLang="ko-KR" sz="2400" dirty="0"/>
              <a:t> </a:t>
            </a:r>
            <a:r>
              <a:rPr lang="en-US" altLang="ko-KR" sz="2400" dirty="0" smtClean="0"/>
              <a:t>  - Recirculation                                            January, March 2014 </a:t>
            </a:r>
          </a:p>
          <a:p>
            <a:pPr>
              <a:tabLst>
                <a:tab pos="7448550" algn="l"/>
              </a:tabLst>
            </a:pPr>
            <a:r>
              <a:rPr lang="en-US" altLang="ko-KR" sz="2400" dirty="0" smtClean="0"/>
              <a:t>                          </a:t>
            </a:r>
          </a:p>
        </p:txBody>
      </p:sp>
      <p:sp>
        <p:nvSpPr>
          <p:cNvPr id="12297" name="Slide Number Placeholder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a:r>
              <a:rPr lang="en-US"/>
              <a:t>Slide </a:t>
            </a:r>
            <a:fld id="{DE64F999-9CCB-40DD-B227-1F4176102BE5}" type="slidenum">
              <a:rPr lang="en-US"/>
              <a:pPr algn="ctr"/>
              <a:t>18</a:t>
            </a:fld>
            <a:endParaRPr lang="en-US"/>
          </a:p>
        </p:txBody>
      </p:sp>
      <p:sp>
        <p:nvSpPr>
          <p:cNvPr id="10" name="Date Placeholder 5"/>
          <p:cNvSpPr>
            <a:spLocks noGrp="1"/>
          </p:cNvSpPr>
          <p:nvPr>
            <p:ph type="dt" sz="quarter" idx="12"/>
          </p:nvPr>
        </p:nvSpPr>
        <p:spPr>
          <a:xfrm>
            <a:off x="609600" y="304800"/>
            <a:ext cx="1905000" cy="247650"/>
          </a:xfrm>
          <a:noFill/>
        </p:spPr>
        <p:txBody>
          <a:bodyPr/>
          <a:lstStyle/>
          <a:p>
            <a:r>
              <a:rPr lang="en-US" altLang="ko-KR" smtClean="0"/>
              <a:t>March 2013</a:t>
            </a:r>
            <a:endParaRPr lang="en-US" dirty="0"/>
          </a:p>
        </p:txBody>
      </p:sp>
      <p:sp>
        <p:nvSpPr>
          <p:cNvPr id="11" name="Footer Placeholder 3"/>
          <p:cNvSpPr>
            <a:spLocks noGrp="1"/>
          </p:cNvSpPr>
          <p:nvPr>
            <p:ph type="ftr" sz="quarter" idx="10"/>
          </p:nvPr>
        </p:nvSpPr>
        <p:spPr>
          <a:xfrm>
            <a:off x="6096000" y="6492875"/>
            <a:ext cx="2438400" cy="184666"/>
          </a:xfrm>
        </p:spPr>
        <p:txBody>
          <a:bodyPr/>
          <a:lstStyle/>
          <a:p>
            <a:r>
              <a:rPr lang="en-US" smtClean="0"/>
              <a:t>Sangsung Choi(ETRI)</a:t>
            </a:r>
            <a:endParaRPr lang="en-US" dirty="0" smtClean="0"/>
          </a:p>
        </p:txBody>
      </p:sp>
      <p:sp>
        <p:nvSpPr>
          <p:cNvPr id="8" name="슬라이드 번호 개체 틀 7"/>
          <p:cNvSpPr>
            <a:spLocks noGrp="1"/>
          </p:cNvSpPr>
          <p:nvPr>
            <p:ph type="sldNum" sz="quarter" idx="11"/>
          </p:nvPr>
        </p:nvSpPr>
        <p:spPr/>
        <p:txBody>
          <a:bodyPr/>
          <a:lstStyle/>
          <a:p>
            <a:pPr>
              <a:defRPr/>
            </a:pPr>
            <a:r>
              <a:rPr lang="en-US" smtClean="0"/>
              <a:t>Slide </a:t>
            </a:r>
            <a:fld id="{CBB17340-4413-48FA-98F5-B0F34060CDC9}" type="slidenum">
              <a:rPr lang="en-US" smtClean="0"/>
              <a:pPr>
                <a:defRPr/>
              </a:pPr>
              <a:t>18</a:t>
            </a:fld>
            <a:endParaRPr lang="en-US"/>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990600"/>
            <a:ext cx="7772400" cy="762000"/>
          </a:xfrm>
        </p:spPr>
        <p:txBody>
          <a:bodyPr/>
          <a:lstStyle/>
          <a:p>
            <a:r>
              <a:rPr lang="en-US" sz="3600" b="1" dirty="0" smtClean="0">
                <a:ea typeface="ＭＳ Ｐゴシック" pitchFamily="-65" charset="-128"/>
              </a:rPr>
              <a:t>Purpose of Standard</a:t>
            </a:r>
          </a:p>
        </p:txBody>
      </p:sp>
      <p:sp>
        <p:nvSpPr>
          <p:cNvPr id="3075" name="Content Placeholder 2"/>
          <p:cNvSpPr>
            <a:spLocks noGrp="1"/>
          </p:cNvSpPr>
          <p:nvPr>
            <p:ph idx="1"/>
          </p:nvPr>
        </p:nvSpPr>
        <p:spPr>
          <a:xfrm>
            <a:off x="304800" y="1828800"/>
            <a:ext cx="8458200" cy="2362200"/>
          </a:xfrm>
        </p:spPr>
        <p:txBody>
          <a:bodyPr/>
          <a:lstStyle/>
          <a:p>
            <a:pPr algn="just">
              <a:spcBef>
                <a:spcPts val="0"/>
              </a:spcBef>
            </a:pPr>
            <a:r>
              <a:rPr lang="en-US" altLang="ko-KR" dirty="0" smtClean="0"/>
              <a:t>The purpose of this amendment is to allow 802.15.4 wireless networks to take advantage of the TV white space spectrum for use in large scale device command and control applications.</a:t>
            </a:r>
            <a:br>
              <a:rPr lang="en-US" altLang="ko-KR" dirty="0" smtClean="0"/>
            </a:br>
            <a:r>
              <a:rPr lang="en-US" altLang="ko-KR" dirty="0" smtClean="0"/>
              <a:t/>
            </a:r>
            <a:br>
              <a:rPr lang="en-US" altLang="ko-KR" dirty="0" smtClean="0"/>
            </a:br>
            <a:endParaRPr lang="en-US" sz="2800" dirty="0" smtClean="0">
              <a:ea typeface="ＭＳ Ｐゴシック" pitchFamily="-65" charset="-128"/>
            </a:endParaRPr>
          </a:p>
          <a:p>
            <a:pPr>
              <a:spcBef>
                <a:spcPts val="600"/>
              </a:spcBef>
              <a:buNone/>
            </a:pPr>
            <a:r>
              <a:rPr lang="en-US" sz="2800" dirty="0" smtClean="0">
                <a:ea typeface="ＭＳ Ｐゴシック" pitchFamily="-65" charset="-128"/>
              </a:rPr>
              <a:t>     </a:t>
            </a:r>
          </a:p>
          <a:p>
            <a:pPr>
              <a:spcBef>
                <a:spcPts val="1200"/>
              </a:spcBef>
            </a:pP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2</a:t>
            </a:fld>
            <a:endParaRPr lang="en-US" smtClean="0"/>
          </a:p>
        </p:txBody>
      </p:sp>
      <p:sp>
        <p:nvSpPr>
          <p:cNvPr id="3078" name="Date Placeholder 5"/>
          <p:cNvSpPr>
            <a:spLocks noGrp="1"/>
          </p:cNvSpPr>
          <p:nvPr>
            <p:ph type="dt" sz="quarter" idx="12"/>
          </p:nvPr>
        </p:nvSpPr>
        <p:spPr>
          <a:noFill/>
        </p:spPr>
        <p:txBody>
          <a:bodyPr/>
          <a:lstStyle/>
          <a:p>
            <a:r>
              <a:rPr lang="en-US" altLang="ko-KR" smtClean="0"/>
              <a:t>March 2013</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Text Box 1"/>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spAutoFit/>
          </a:bodyP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a:solidFill>
                  <a:srgbClr val="000000"/>
                </a:solidFill>
              </a:rPr>
              <a:t>Slide </a:t>
            </a:r>
            <a:fld id="{74454ACA-EB44-4727-ACBB-06C77919DC32}" type="slidenum">
              <a:rPr lang="en-US">
                <a:solidFill>
                  <a:srgbClr val="000000"/>
                </a:solidFill>
              </a:rPr>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en-US" dirty="0">
              <a:solidFill>
                <a:srgbClr val="000000"/>
              </a:solidFill>
            </a:endParaRPr>
          </a:p>
        </p:txBody>
      </p:sp>
      <p:sp>
        <p:nvSpPr>
          <p:cNvPr id="5122" name="Text Box 2"/>
          <p:cNvSpPr txBox="1">
            <a:spLocks noChangeArrowheads="1"/>
          </p:cNvSpPr>
          <p:nvPr/>
        </p:nvSpPr>
        <p:spPr bwMode="auto">
          <a:xfrm>
            <a:off x="4116388" y="6475413"/>
            <a:ext cx="989012" cy="1825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wrap="none" lIns="0" tIns="0" rIns="0" bIns="0">
            <a:spAutoFit/>
          </a:bodyPr>
          <a:lstStyle/>
          <a:p>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US" dirty="0">
                <a:solidFill>
                  <a:srgbClr val="000000"/>
                </a:solidFill>
              </a:rPr>
              <a:t>Slide </a:t>
            </a:r>
            <a:fld id="{9C503184-DDCD-4902-B46A-9C7D4DC91F3D}" type="slidenum">
              <a:rPr lang="en-US">
                <a:solidFill>
                  <a:srgbClr val="000000"/>
                </a:solidFill>
              </a:rPr>
              <a:pPr algn="ctr">
                <a:buClrTx/>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t>3</a:t>
            </a:fld>
            <a:endParaRPr lang="en-US" dirty="0">
              <a:solidFill>
                <a:srgbClr val="000000"/>
              </a:solidFill>
            </a:endParaRPr>
          </a:p>
        </p:txBody>
      </p:sp>
      <p:sp>
        <p:nvSpPr>
          <p:cNvPr id="5123" name="Text Box 3"/>
          <p:cNvSpPr txBox="1">
            <a:spLocks noChangeArrowheads="1"/>
          </p:cNvSpPr>
          <p:nvPr/>
        </p:nvSpPr>
        <p:spPr bwMode="auto">
          <a:xfrm>
            <a:off x="685800" y="762000"/>
            <a:ext cx="7772400" cy="6858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ClrTx/>
              <a:buFontTx/>
              <a:buNone/>
              <a:defRPr/>
            </a:pPr>
            <a:r>
              <a:rPr lang="en-US" sz="3600" b="1" dirty="0" smtClean="0"/>
              <a:t>TG4m PAR Scope of Standard</a:t>
            </a:r>
          </a:p>
        </p:txBody>
      </p:sp>
      <p:sp>
        <p:nvSpPr>
          <p:cNvPr id="5124" name="Text Box 4"/>
          <p:cNvSpPr txBox="1">
            <a:spLocks noChangeArrowheads="1"/>
          </p:cNvSpPr>
          <p:nvPr/>
        </p:nvSpPr>
        <p:spPr bwMode="auto">
          <a:xfrm>
            <a:off x="457200" y="1524000"/>
            <a:ext cx="8153400" cy="48006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Lst>
        </p:spPr>
        <p:txBody>
          <a:bodyPr lIns="92160" tIns="46080" rIns="92160" bIns="46080"/>
          <a:lstStyle>
            <a:lvl1pPr marL="342900" indent="-334963">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1pPr>
            <a:lvl2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2pPr>
            <a:lvl3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3pPr>
            <a:lvl4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4pPr>
            <a:lvl5pPr>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rgbClr val="000000"/>
                </a:solidFill>
                <a:latin typeface="Times New Roman" charset="0"/>
                <a:ea typeface="ＭＳ Ｐゴシック" charset="0"/>
                <a:cs typeface="ＭＳ Ｐゴシック" charset="0"/>
              </a:defRPr>
            </a:lvl9pPr>
          </a:lstStyle>
          <a:p>
            <a:pPr marL="263525" indent="-255588" algn="just">
              <a:buFont typeface="Arial" pitchFamily="34" charset="0"/>
              <a:buChar char="•"/>
              <a:tabLst>
                <a:tab pos="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ltLang="ko-KR" sz="2800" dirty="0" smtClean="0"/>
              <a:t>This amendment specifies a physical layer for 802.15.4 meeting TV white space regulatory requirements in as many regulatory domains as practical and also any necessary Media Access Control (MAC) changes needed to support this physical layer. The amendment enables operation in the VHF/UHF TV broadcast bands between 54 MHz and 862 MHz, supporting typical data rates in the 40 </a:t>
            </a:r>
            <a:r>
              <a:rPr lang="en-US" altLang="ko-KR" sz="2800" dirty="0" err="1" smtClean="0"/>
              <a:t>kbits</a:t>
            </a:r>
            <a:r>
              <a:rPr lang="en-US" altLang="ko-KR" sz="2800" dirty="0" smtClean="0"/>
              <a:t> per second to 2000 </a:t>
            </a:r>
            <a:r>
              <a:rPr lang="en-US" altLang="ko-KR" sz="2800" dirty="0" err="1" smtClean="0"/>
              <a:t>kbits</a:t>
            </a:r>
            <a:r>
              <a:rPr lang="en-US" altLang="ko-KR" sz="2800" dirty="0" smtClean="0"/>
              <a:t> per second range, to realize optimal and power efficient device command and control applications</a:t>
            </a:r>
          </a:p>
          <a:p>
            <a:pPr marL="263525" indent="-255588" algn="just">
              <a:buFont typeface="Arial" pitchFamily="34" charset="0"/>
              <a:buChar char="•"/>
              <a:tabLst>
                <a:tab pos="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altLang="ko-KR" sz="2400" b="1" dirty="0" smtClean="0"/>
          </a:p>
          <a:p>
            <a:pPr marL="263525" indent="-255588" algn="dist">
              <a:buFont typeface="Arial" pitchFamily="34" charset="0"/>
              <a:buChar char="•"/>
              <a:tabLst>
                <a:tab pos="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endParaRPr lang="en-US" altLang="ko-KR" sz="2400" b="1" dirty="0" smtClean="0"/>
          </a:p>
          <a:p>
            <a:pPr marL="0" indent="7938" algn="just">
              <a:tabLst>
                <a:tab pos="8255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pPr>
            <a:r>
              <a:rPr lang="en-US" altLang="ko-KR" sz="2400" b="1" dirty="0" smtClean="0"/>
              <a:t> </a:t>
            </a:r>
            <a:br>
              <a:rPr lang="en-US" altLang="ko-KR" sz="2400" b="1" dirty="0" smtClean="0"/>
            </a:br>
            <a:r>
              <a:rPr lang="en-US" altLang="ko-KR" sz="2400" b="1" dirty="0" smtClean="0"/>
              <a:t> </a:t>
            </a:r>
            <a:br>
              <a:rPr lang="en-US" altLang="ko-KR" sz="2400" b="1" dirty="0" smtClean="0"/>
            </a:br>
            <a:r>
              <a:rPr lang="en-US" sz="2400" b="1" dirty="0" smtClean="0"/>
              <a:t>  </a:t>
            </a:r>
          </a:p>
        </p:txBody>
      </p:sp>
      <p:sp>
        <p:nvSpPr>
          <p:cNvPr id="6" name="날짜 개체 틀 5"/>
          <p:cNvSpPr>
            <a:spLocks noGrp="1"/>
          </p:cNvSpPr>
          <p:nvPr>
            <p:ph type="dt" sz="half" idx="12"/>
          </p:nvPr>
        </p:nvSpPr>
        <p:spPr/>
        <p:txBody>
          <a:bodyPr/>
          <a:lstStyle/>
          <a:p>
            <a:pPr>
              <a:defRPr/>
            </a:pPr>
            <a:r>
              <a:rPr lang="en-US" altLang="ko-KR" smtClean="0"/>
              <a:t>March 2013</a:t>
            </a:r>
            <a:endParaRPr lang="en-US" dirty="0"/>
          </a:p>
        </p:txBody>
      </p:sp>
      <p:sp>
        <p:nvSpPr>
          <p:cNvPr id="7" name="슬라이드 번호 개체 틀 6"/>
          <p:cNvSpPr>
            <a:spLocks noGrp="1"/>
          </p:cNvSpPr>
          <p:nvPr>
            <p:ph type="sldNum" sz="quarter" idx="11"/>
          </p:nvPr>
        </p:nvSpPr>
        <p:spPr/>
        <p:txBody>
          <a:bodyPr/>
          <a:lstStyle/>
          <a:p>
            <a:pPr>
              <a:defRPr/>
            </a:pPr>
            <a:r>
              <a:rPr lang="en-US" smtClean="0"/>
              <a:t>Slide </a:t>
            </a:r>
            <a:fld id="{CBB17340-4413-48FA-98F5-B0F34060CDC9}" type="slidenum">
              <a:rPr lang="en-US" smtClean="0"/>
              <a:pPr>
                <a:defRPr/>
              </a:pPr>
              <a:t>3</a:t>
            </a:fld>
            <a:endParaRPr lang="en-US"/>
          </a:p>
        </p:txBody>
      </p:sp>
      <p:sp>
        <p:nvSpPr>
          <p:cNvPr id="8" name="바닥글 개체 틀 7"/>
          <p:cNvSpPr>
            <a:spLocks noGrp="1"/>
          </p:cNvSpPr>
          <p:nvPr>
            <p:ph type="ftr" sz="quarter" idx="10"/>
          </p:nvPr>
        </p:nvSpPr>
        <p:spPr/>
        <p:txBody>
          <a:bodyPr/>
          <a:lstStyle/>
          <a:p>
            <a:pPr>
              <a:defRPr/>
            </a:pPr>
            <a:r>
              <a:rPr lang="en-US" dirty="0" smtClean="0"/>
              <a:t>Sangsung </a:t>
            </a:r>
            <a:r>
              <a:rPr lang="en-US" dirty="0" err="1" smtClean="0"/>
              <a:t>Choi</a:t>
            </a:r>
            <a:r>
              <a:rPr lang="en-US" dirty="0" smtClean="0"/>
              <a:t>(ETRI)</a:t>
            </a:r>
            <a:endParaRPr lang="en-US" dirty="0"/>
          </a:p>
        </p:txBody>
      </p:sp>
    </p:spTree>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762000"/>
            <a:ext cx="7772400" cy="762000"/>
          </a:xfrm>
        </p:spPr>
        <p:txBody>
          <a:bodyPr/>
          <a:lstStyle/>
          <a:p>
            <a:r>
              <a:rPr lang="en-US" b="1" dirty="0" smtClean="0">
                <a:ea typeface="ＭＳ Ｐゴシック" pitchFamily="-65" charset="-128"/>
              </a:rPr>
              <a:t>Current Status(1)</a:t>
            </a:r>
          </a:p>
        </p:txBody>
      </p:sp>
      <p:sp>
        <p:nvSpPr>
          <p:cNvPr id="3075" name="Content Placeholder 2"/>
          <p:cNvSpPr>
            <a:spLocks noGrp="1"/>
          </p:cNvSpPr>
          <p:nvPr>
            <p:ph idx="1"/>
          </p:nvPr>
        </p:nvSpPr>
        <p:spPr>
          <a:xfrm>
            <a:off x="304800" y="1524000"/>
            <a:ext cx="8686800" cy="4876800"/>
          </a:xfrm>
        </p:spPr>
        <p:txBody>
          <a:bodyPr/>
          <a:lstStyle/>
          <a:p>
            <a:pPr>
              <a:spcBef>
                <a:spcPts val="1200"/>
              </a:spcBef>
            </a:pPr>
            <a:r>
              <a:rPr lang="en-US" altLang="ko-KR" dirty="0" smtClean="0">
                <a:ea typeface="ＭＳ Ｐゴシック" pitchFamily="-65" charset="-128"/>
              </a:rPr>
              <a:t>The 1</a:t>
            </a:r>
            <a:r>
              <a:rPr lang="en-US" altLang="ko-KR" baseline="30000" dirty="0" smtClean="0">
                <a:ea typeface="ＭＳ Ｐゴシック" pitchFamily="-65" charset="-128"/>
              </a:rPr>
              <a:t>st</a:t>
            </a:r>
            <a:r>
              <a:rPr lang="en-US" altLang="ko-KR" dirty="0" smtClean="0">
                <a:ea typeface="ＭＳ Ｐゴシック" pitchFamily="-65" charset="-128"/>
              </a:rPr>
              <a:t> meeting for SG4TV was held at LA in January 2011, and  3 meetings were held for providing PAR &amp; 5C</a:t>
            </a:r>
          </a:p>
          <a:p>
            <a:pPr>
              <a:spcBef>
                <a:spcPts val="1200"/>
              </a:spcBef>
            </a:pPr>
            <a:r>
              <a:rPr lang="en-US" altLang="ko-KR" dirty="0" smtClean="0">
                <a:ea typeface="ＭＳ Ｐゴシック" pitchFamily="-65" charset="-128"/>
              </a:rPr>
              <a:t>TG4m 4TV was approved in September 2011,  and the 1</a:t>
            </a:r>
            <a:r>
              <a:rPr lang="en-US" altLang="ko-KR" baseline="30000" dirty="0" smtClean="0">
                <a:ea typeface="ＭＳ Ｐゴシック" pitchFamily="-65" charset="-128"/>
              </a:rPr>
              <a:t>st</a:t>
            </a:r>
            <a:r>
              <a:rPr lang="en-US" altLang="ko-KR" dirty="0" smtClean="0">
                <a:ea typeface="ＭＳ Ｐゴシック" pitchFamily="-65" charset="-128"/>
              </a:rPr>
              <a:t> meeting was held in Okinawa</a:t>
            </a:r>
          </a:p>
          <a:p>
            <a:pPr>
              <a:spcBef>
                <a:spcPts val="1200"/>
              </a:spcBef>
            </a:pPr>
            <a:r>
              <a:rPr lang="en-US" altLang="ko-KR" dirty="0" smtClean="0">
                <a:ea typeface="ＭＳ Ｐゴシック" pitchFamily="-65" charset="-128"/>
              </a:rPr>
              <a:t> </a:t>
            </a:r>
            <a:r>
              <a:rPr lang="en-US" altLang="ko-KR" dirty="0">
                <a:ea typeface="ＭＳ Ｐゴシック" pitchFamily="-65" charset="-128"/>
              </a:rPr>
              <a:t>Discussed the Technical Guidance Document</a:t>
            </a:r>
            <a:r>
              <a:rPr lang="en-US" altLang="ko-KR" sz="2800" dirty="0">
                <a:ea typeface="ＭＳ Ｐゴシック" pitchFamily="-65" charset="-128"/>
              </a:rPr>
              <a:t> (TGD</a:t>
            </a:r>
            <a:r>
              <a:rPr lang="en-US" altLang="ko-KR" sz="2800" dirty="0" smtClean="0">
                <a:ea typeface="ＭＳ Ｐゴシック" pitchFamily="-65" charset="-128"/>
              </a:rPr>
              <a:t>) </a:t>
            </a:r>
            <a:r>
              <a:rPr lang="en-US" altLang="ko-KR" dirty="0" smtClean="0">
                <a:ea typeface="ＭＳ Ｐゴシック" pitchFamily="-65" charset="-128"/>
              </a:rPr>
              <a:t>in Nov. 2011 at Atlanta, Jan. 2012 at Jacksonville, and </a:t>
            </a:r>
            <a:r>
              <a:rPr lang="en-US" altLang="ko-KR" dirty="0">
                <a:ea typeface="ＭＳ Ｐゴシック" pitchFamily="-65" charset="-128"/>
              </a:rPr>
              <a:t>f</a:t>
            </a:r>
            <a:r>
              <a:rPr lang="en-US" altLang="ko-KR" dirty="0" smtClean="0">
                <a:ea typeface="ＭＳ Ｐゴシック" pitchFamily="-65" charset="-128"/>
              </a:rPr>
              <a:t>inalized it in Mar. 2012 at Kona, Hawaii.</a:t>
            </a:r>
            <a:r>
              <a:rPr lang="en-US" sz="2800" dirty="0" smtClean="0">
                <a:ea typeface="ＭＳ Ｐゴシック" pitchFamily="-65" charset="-128"/>
              </a:rPr>
              <a:t>    </a:t>
            </a:r>
          </a:p>
          <a:p>
            <a:pPr>
              <a:spcBef>
                <a:spcPts val="1200"/>
              </a:spcBef>
            </a:pP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4</a:t>
            </a:fld>
            <a:endParaRPr lang="en-US" smtClean="0"/>
          </a:p>
        </p:txBody>
      </p:sp>
      <p:sp>
        <p:nvSpPr>
          <p:cNvPr id="3078" name="Date Placeholder 5"/>
          <p:cNvSpPr>
            <a:spLocks noGrp="1"/>
          </p:cNvSpPr>
          <p:nvPr>
            <p:ph type="dt" sz="quarter" idx="12"/>
          </p:nvPr>
        </p:nvSpPr>
        <p:spPr>
          <a:noFill/>
        </p:spPr>
        <p:txBody>
          <a:bodyPr/>
          <a:lstStyle/>
          <a:p>
            <a:r>
              <a:rPr lang="en-US" altLang="ko-KR" smtClean="0"/>
              <a:t>March 2013</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762000"/>
          </a:xfrm>
        </p:spPr>
        <p:txBody>
          <a:bodyPr/>
          <a:lstStyle/>
          <a:p>
            <a:r>
              <a:rPr lang="en-US" b="1" dirty="0" smtClean="0">
                <a:ea typeface="ＭＳ Ｐゴシック" pitchFamily="-65" charset="-128"/>
              </a:rPr>
              <a:t>Current Status(2)</a:t>
            </a:r>
          </a:p>
        </p:txBody>
      </p:sp>
      <p:sp>
        <p:nvSpPr>
          <p:cNvPr id="3075" name="Content Placeholder 2"/>
          <p:cNvSpPr>
            <a:spLocks noGrp="1"/>
          </p:cNvSpPr>
          <p:nvPr>
            <p:ph idx="1"/>
          </p:nvPr>
        </p:nvSpPr>
        <p:spPr>
          <a:xfrm>
            <a:off x="304800" y="1447800"/>
            <a:ext cx="8686800" cy="4876800"/>
          </a:xfrm>
        </p:spPr>
        <p:txBody>
          <a:bodyPr/>
          <a:lstStyle/>
          <a:p>
            <a:pPr>
              <a:spcBef>
                <a:spcPts val="1200"/>
              </a:spcBef>
            </a:pPr>
            <a:r>
              <a:rPr lang="en-US" altLang="ko-KR" dirty="0" smtClean="0">
                <a:ea typeface="ＭＳ Ｐゴシック" pitchFamily="-65" charset="-128"/>
              </a:rPr>
              <a:t>Call for Preliminary Proposals closed at May 6, 2012, and 9 proposals were presented in May meeting at Atlanta, GA.</a:t>
            </a:r>
          </a:p>
          <a:p>
            <a:pPr>
              <a:spcBef>
                <a:spcPts val="2400"/>
              </a:spcBef>
            </a:pPr>
            <a:r>
              <a:rPr lang="en-US" altLang="ko-KR" dirty="0" smtClean="0">
                <a:ea typeface="ＭＳ Ｐゴシック" pitchFamily="-65" charset="-128"/>
              </a:rPr>
              <a:t>Call for Final Proposals closed at July 9, 2012, and 4 PHY Proposals &amp; 4 MAC Proposals were presented in July meeting at San Diego, CA.</a:t>
            </a:r>
          </a:p>
          <a:p>
            <a:pPr>
              <a:spcBef>
                <a:spcPts val="2400"/>
              </a:spcBef>
            </a:pPr>
            <a:r>
              <a:rPr lang="en-US" altLang="ko-KR" dirty="0" smtClean="0">
                <a:ea typeface="ＭＳ Ｐゴシック" pitchFamily="-65" charset="-128"/>
              </a:rPr>
              <a:t>Merged proposals , and adopted 5 baseline documents in September meeting at Palm Springs, CA.</a:t>
            </a:r>
            <a:endParaRPr lang="en-US" altLang="ko-KR" dirty="0">
              <a:ea typeface="ＭＳ Ｐゴシック" pitchFamily="-65" charset="-128"/>
            </a:endParaRPr>
          </a:p>
          <a:p>
            <a:pPr>
              <a:spcBef>
                <a:spcPts val="2400"/>
              </a:spcBef>
            </a:pPr>
            <a:endParaRPr lang="en-US" altLang="ko-KR" dirty="0" smtClean="0">
              <a:ea typeface="ＭＳ Ｐゴシック" pitchFamily="-65" charset="-128"/>
            </a:endParaRPr>
          </a:p>
          <a:p>
            <a:pPr>
              <a:spcBef>
                <a:spcPts val="1200"/>
              </a:spcBef>
            </a:pPr>
            <a:endParaRPr lang="en-US" altLang="ko-KR" dirty="0" smtClean="0">
              <a:ea typeface="ＭＳ Ｐゴシック" pitchFamily="-65" charset="-128"/>
            </a:endParaRPr>
          </a:p>
          <a:p>
            <a:pPr>
              <a:spcBef>
                <a:spcPts val="1200"/>
              </a:spcBef>
              <a:buNone/>
            </a:pPr>
            <a:r>
              <a:rPr lang="en-US" altLang="ko-KR" dirty="0" smtClean="0">
                <a:ea typeface="ＭＳ Ｐゴシック" pitchFamily="-65" charset="-128"/>
              </a:rPr>
              <a:t>    </a:t>
            </a:r>
            <a:endParaRPr lang="en-US" sz="2800" dirty="0" smtClean="0">
              <a:ea typeface="ＭＳ Ｐゴシック" pitchFamily="-65" charset="-128"/>
            </a:endParaRPr>
          </a:p>
          <a:p>
            <a:pPr>
              <a:spcBef>
                <a:spcPts val="1200"/>
              </a:spcBef>
            </a:pP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5</a:t>
            </a:fld>
            <a:endParaRPr lang="en-US" smtClean="0"/>
          </a:p>
        </p:txBody>
      </p:sp>
      <p:sp>
        <p:nvSpPr>
          <p:cNvPr id="3078" name="Date Placeholder 5"/>
          <p:cNvSpPr>
            <a:spLocks noGrp="1"/>
          </p:cNvSpPr>
          <p:nvPr>
            <p:ph type="dt" sz="quarter" idx="12"/>
          </p:nvPr>
        </p:nvSpPr>
        <p:spPr>
          <a:noFill/>
        </p:spPr>
        <p:txBody>
          <a:bodyPr/>
          <a:lstStyle/>
          <a:p>
            <a:r>
              <a:rPr lang="en-US" altLang="ko-KR" smtClean="0"/>
              <a:t>March 2013</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762000"/>
          </a:xfrm>
        </p:spPr>
        <p:txBody>
          <a:bodyPr/>
          <a:lstStyle/>
          <a:p>
            <a:r>
              <a:rPr lang="en-US" b="1" dirty="0" smtClean="0">
                <a:ea typeface="ＭＳ Ｐゴシック" pitchFamily="-65" charset="-128"/>
              </a:rPr>
              <a:t>Current Status(3)</a:t>
            </a:r>
          </a:p>
        </p:txBody>
      </p:sp>
      <p:sp>
        <p:nvSpPr>
          <p:cNvPr id="3075" name="Content Placeholder 2"/>
          <p:cNvSpPr>
            <a:spLocks noGrp="1"/>
          </p:cNvSpPr>
          <p:nvPr>
            <p:ph idx="1"/>
          </p:nvPr>
        </p:nvSpPr>
        <p:spPr>
          <a:xfrm>
            <a:off x="304800" y="1371600"/>
            <a:ext cx="8686800" cy="5105400"/>
          </a:xfrm>
        </p:spPr>
        <p:txBody>
          <a:bodyPr/>
          <a:lstStyle/>
          <a:p>
            <a:r>
              <a:rPr lang="en-US" altLang="ko-KR" dirty="0" smtClean="0"/>
              <a:t>Baseline Documents</a:t>
            </a:r>
          </a:p>
          <a:p>
            <a:endParaRPr lang="en-US" altLang="ko-KR" dirty="0"/>
          </a:p>
          <a:p>
            <a:endParaRPr lang="en-US" altLang="ko-KR" dirty="0" smtClean="0"/>
          </a:p>
          <a:p>
            <a:endParaRPr lang="en-US" altLang="ko-KR" dirty="0" smtClean="0"/>
          </a:p>
          <a:p>
            <a:pPr marL="0" indent="0">
              <a:buNone/>
            </a:pPr>
            <a:r>
              <a:rPr lang="en-US" altLang="ko-KR" sz="2800" dirty="0" smtClean="0"/>
              <a:t>  </a:t>
            </a:r>
            <a:endParaRPr lang="en-US" sz="2800" dirty="0" smtClean="0">
              <a:ea typeface="ＭＳ Ｐゴシック" pitchFamily="-65" charset="-128"/>
            </a:endParaRPr>
          </a:p>
          <a:p>
            <a:pPr lvl="0">
              <a:spcBef>
                <a:spcPts val="0"/>
              </a:spcBef>
            </a:pPr>
            <a:endParaRPr lang="en-US" altLang="ko-KR" dirty="0" smtClean="0">
              <a:solidFill>
                <a:srgbClr val="000000"/>
              </a:solidFill>
            </a:endParaRPr>
          </a:p>
          <a:p>
            <a:pPr lvl="0">
              <a:spcBef>
                <a:spcPts val="1800"/>
              </a:spcBef>
            </a:pPr>
            <a:r>
              <a:rPr lang="en-US" altLang="ko-KR" dirty="0" smtClean="0">
                <a:solidFill>
                  <a:srgbClr val="000000"/>
                </a:solidFill>
              </a:rPr>
              <a:t>Editors provided first p</a:t>
            </a:r>
            <a:r>
              <a:rPr lang="en-US" altLang="ko-KR" dirty="0" smtClean="0">
                <a:ea typeface="ＭＳ Ｐゴシック" pitchFamily="-65" charset="-128"/>
              </a:rPr>
              <a:t>reliminary draft document (</a:t>
            </a:r>
            <a:r>
              <a:rPr lang="en-US" altLang="ko-KR" dirty="0" smtClean="0"/>
              <a:t>15-12-0575-00-004m)</a:t>
            </a:r>
            <a:r>
              <a:rPr lang="en-US" altLang="ko-KR" dirty="0" smtClean="0">
                <a:ea typeface="ＭＳ Ｐゴシック" pitchFamily="-65" charset="-128"/>
              </a:rPr>
              <a:t> in November 2012, and revise it to move the WG</a:t>
            </a:r>
            <a:r>
              <a:rPr lang="ko-KR" altLang="en-US" dirty="0" smtClean="0">
                <a:ea typeface="ＭＳ Ｐゴシック" pitchFamily="-65" charset="-128"/>
              </a:rPr>
              <a:t> </a:t>
            </a:r>
            <a:r>
              <a:rPr lang="en-US" altLang="ko-KR" dirty="0" smtClean="0">
                <a:ea typeface="ＭＳ Ｐゴシック" pitchFamily="-65" charset="-128"/>
              </a:rPr>
              <a:t>Letter</a:t>
            </a:r>
            <a:r>
              <a:rPr lang="ko-KR" altLang="en-US" dirty="0" smtClean="0">
                <a:ea typeface="ＭＳ Ｐゴシック" pitchFamily="-65" charset="-128"/>
              </a:rPr>
              <a:t> </a:t>
            </a:r>
            <a:r>
              <a:rPr lang="en-US" altLang="ko-KR" dirty="0" smtClean="0">
                <a:ea typeface="ＭＳ Ｐゴシック" pitchFamily="-65" charset="-128"/>
              </a:rPr>
              <a:t>Ballo</a:t>
            </a:r>
            <a:r>
              <a:rPr lang="en-US" altLang="ko-KR" dirty="0"/>
              <a:t>t</a:t>
            </a:r>
            <a:r>
              <a:rPr lang="en-US" altLang="ko-KR" dirty="0" smtClean="0"/>
              <a:t>.</a:t>
            </a: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6</a:t>
            </a:fld>
            <a:endParaRPr lang="en-US" smtClean="0"/>
          </a:p>
        </p:txBody>
      </p:sp>
      <p:sp>
        <p:nvSpPr>
          <p:cNvPr id="3078" name="Date Placeholder 5"/>
          <p:cNvSpPr>
            <a:spLocks noGrp="1"/>
          </p:cNvSpPr>
          <p:nvPr>
            <p:ph type="dt" sz="quarter" idx="12"/>
          </p:nvPr>
        </p:nvSpPr>
        <p:spPr>
          <a:noFill/>
        </p:spPr>
        <p:txBody>
          <a:bodyPr/>
          <a:lstStyle/>
          <a:p>
            <a:r>
              <a:rPr lang="en-US" altLang="ko-KR" smtClean="0"/>
              <a:t>March 2013</a:t>
            </a:r>
            <a:endParaRPr lang="en-US" dirty="0"/>
          </a:p>
        </p:txBody>
      </p:sp>
      <p:graphicFrame>
        <p:nvGraphicFramePr>
          <p:cNvPr id="2" name="표 1"/>
          <p:cNvGraphicFramePr>
            <a:graphicFrameLocks noGrp="1"/>
          </p:cNvGraphicFramePr>
          <p:nvPr>
            <p:extLst>
              <p:ext uri="{D42A27DB-BD31-4B8C-83A1-F6EECF244321}">
                <p14:modId xmlns:p14="http://schemas.microsoft.com/office/powerpoint/2010/main" val="3333255221"/>
              </p:ext>
            </p:extLst>
          </p:nvPr>
        </p:nvGraphicFramePr>
        <p:xfrm>
          <a:off x="533400" y="2133600"/>
          <a:ext cx="8077200" cy="2331746"/>
        </p:xfrm>
        <a:graphic>
          <a:graphicData uri="http://schemas.openxmlformats.org/drawingml/2006/table">
            <a:tbl>
              <a:tblPr>
                <a:tableStyleId>{5C22544A-7EE6-4342-B048-85BDC9FD1C3A}</a:tableStyleId>
              </a:tblPr>
              <a:tblGrid>
                <a:gridCol w="717974"/>
                <a:gridCol w="1415626"/>
                <a:gridCol w="2907171"/>
                <a:gridCol w="1944511"/>
                <a:gridCol w="1091918"/>
              </a:tblGrid>
              <a:tr h="211550">
                <a:tc>
                  <a:txBody>
                    <a:bodyPr/>
                    <a:lstStyle/>
                    <a:p>
                      <a:pPr algn="ctr" fontAlgn="b"/>
                      <a:r>
                        <a:rPr lang="en-US" sz="1200" b="0" u="none" strike="noStrike" dirty="0">
                          <a:effectLst/>
                          <a:latin typeface="HY견고딕" pitchFamily="18" charset="-127"/>
                          <a:ea typeface="HY견고딕" pitchFamily="18" charset="-127"/>
                        </a:rPr>
                        <a:t>No.</a:t>
                      </a:r>
                      <a:endParaRPr lang="en-US" sz="12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dirty="0">
                          <a:effectLst/>
                          <a:latin typeface="HY견고딕" pitchFamily="18" charset="-127"/>
                          <a:ea typeface="HY견고딕" pitchFamily="18" charset="-127"/>
                        </a:rPr>
                        <a:t>Doc. #</a:t>
                      </a:r>
                      <a:endParaRPr lang="en-US" sz="12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a:effectLst/>
                          <a:latin typeface="HY견고딕" pitchFamily="18" charset="-127"/>
                          <a:ea typeface="HY견고딕" pitchFamily="18" charset="-127"/>
                        </a:rPr>
                        <a:t>Title</a:t>
                      </a:r>
                      <a:endParaRPr lang="en-US" sz="1200" b="0" i="0" u="none" strike="noStrike">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a:effectLst/>
                          <a:latin typeface="HY견고딕" pitchFamily="18" charset="-127"/>
                          <a:ea typeface="HY견고딕" pitchFamily="18" charset="-127"/>
                        </a:rPr>
                        <a:t>Sub-group Leader</a:t>
                      </a:r>
                      <a:endParaRPr lang="en-US" sz="1200" b="0" i="0" u="none" strike="noStrike">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a:effectLst/>
                          <a:latin typeface="HY견고딕" pitchFamily="18" charset="-127"/>
                          <a:ea typeface="HY견고딕" pitchFamily="18" charset="-127"/>
                        </a:rPr>
                        <a:t>Remarks</a:t>
                      </a:r>
                      <a:endParaRPr lang="en-US" sz="1200" b="0" i="0" u="none" strike="noStrike">
                        <a:effectLst/>
                        <a:latin typeface="HY견고딕" pitchFamily="18" charset="-127"/>
                        <a:ea typeface="HY견고딕" pitchFamily="18" charset="-127"/>
                      </a:endParaRPr>
                    </a:p>
                  </a:txBody>
                  <a:tcPr marL="7620" marR="7620" marT="7620" marB="0" anchor="b"/>
                </a:tc>
              </a:tr>
              <a:tr h="250014">
                <a:tc>
                  <a:txBody>
                    <a:bodyPr/>
                    <a:lstStyle/>
                    <a:p>
                      <a:pPr algn="ctr" fontAlgn="b"/>
                      <a:r>
                        <a:rPr lang="en-US" altLang="ko-KR" sz="1200" b="0" u="none" strike="noStrike">
                          <a:effectLst/>
                          <a:latin typeface="HY견고딕" pitchFamily="18" charset="-127"/>
                          <a:ea typeface="HY견고딕" pitchFamily="18" charset="-127"/>
                        </a:rPr>
                        <a:t>1</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altLang="ko-KR" sz="1200" b="0" u="none" strike="noStrike">
                          <a:effectLst/>
                          <a:latin typeface="HY견고딕" pitchFamily="18" charset="-127"/>
                          <a:ea typeface="HY견고딕" pitchFamily="18" charset="-127"/>
                        </a:rPr>
                        <a:t>15-12-0483-00</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200" b="0" u="none" strike="noStrike" dirty="0" err="1">
                          <a:effectLst/>
                          <a:latin typeface="HY견고딕" pitchFamily="18" charset="-127"/>
                          <a:ea typeface="HY견고딕" pitchFamily="18" charset="-127"/>
                        </a:rPr>
                        <a:t>tvws</a:t>
                      </a:r>
                      <a:r>
                        <a:rPr lang="en-US" sz="1200" b="0" u="none" strike="noStrike" dirty="0">
                          <a:effectLst/>
                          <a:latin typeface="HY견고딕" pitchFamily="18" charset="-127"/>
                          <a:ea typeface="HY견고딕" pitchFamily="18" charset="-127"/>
                        </a:rPr>
                        <a:t> </a:t>
                      </a:r>
                      <a:r>
                        <a:rPr lang="en-US" sz="1200" b="0" u="none" strike="noStrike" dirty="0" err="1">
                          <a:effectLst/>
                          <a:latin typeface="HY견고딕" pitchFamily="18" charset="-127"/>
                          <a:ea typeface="HY견고딕" pitchFamily="18" charset="-127"/>
                        </a:rPr>
                        <a:t>fsk</a:t>
                      </a:r>
                      <a:r>
                        <a:rPr lang="en-US" sz="1200" b="0" u="none" strike="noStrike" dirty="0">
                          <a:effectLst/>
                          <a:latin typeface="HY견고딕" pitchFamily="18" charset="-127"/>
                          <a:ea typeface="HY견고딕" pitchFamily="18" charset="-127"/>
                        </a:rPr>
                        <a:t> merged proposal draft</a:t>
                      </a:r>
                      <a:endParaRPr lang="en-US" sz="12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a:effectLst/>
                          <a:latin typeface="HY견고딕" pitchFamily="18" charset="-127"/>
                          <a:ea typeface="HY견고딕" pitchFamily="18" charset="-127"/>
                        </a:rPr>
                        <a:t>Cristina Seibert(SSN)</a:t>
                      </a:r>
                      <a:endParaRPr lang="en-US" sz="1200" b="0" i="0" u="none" strike="noStrike">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a:effectLst/>
                          <a:latin typeface="HY견고딕" pitchFamily="18" charset="-127"/>
                          <a:ea typeface="HY견고딕" pitchFamily="18" charset="-127"/>
                        </a:rPr>
                        <a:t>FSK PHY</a:t>
                      </a:r>
                      <a:endParaRPr lang="en-US" sz="1200" b="0" i="0" u="none" strike="noStrike">
                        <a:effectLst/>
                        <a:latin typeface="HY견고딕" pitchFamily="18" charset="-127"/>
                        <a:ea typeface="HY견고딕" pitchFamily="18" charset="-127"/>
                      </a:endParaRPr>
                    </a:p>
                  </a:txBody>
                  <a:tcPr marL="7620" marR="7620" marT="7620" marB="0" anchor="b"/>
                </a:tc>
              </a:tr>
              <a:tr h="250014">
                <a:tc rowSpan="2">
                  <a:txBody>
                    <a:bodyPr/>
                    <a:lstStyle/>
                    <a:p>
                      <a:pPr algn="ctr" fontAlgn="ctr"/>
                      <a:r>
                        <a:rPr lang="en-US" altLang="ko-KR" sz="1200" b="0" u="none" strike="noStrike">
                          <a:effectLst/>
                          <a:latin typeface="HY견고딕" pitchFamily="18" charset="-127"/>
                          <a:ea typeface="HY견고딕" pitchFamily="18" charset="-127"/>
                        </a:rPr>
                        <a:t>2</a:t>
                      </a:r>
                      <a:endParaRPr lang="en-US" altLang="ko-KR" sz="1200" b="0" i="0" u="none" strike="noStrike">
                        <a:effectLst/>
                        <a:latin typeface="HY견고딕" pitchFamily="18" charset="-127"/>
                        <a:ea typeface="HY견고딕" pitchFamily="18" charset="-127"/>
                      </a:endParaRPr>
                    </a:p>
                  </a:txBody>
                  <a:tcPr marL="7620" marR="7620" marT="7620" marB="0" anchor="ctr"/>
                </a:tc>
                <a:tc>
                  <a:txBody>
                    <a:bodyPr/>
                    <a:lstStyle/>
                    <a:p>
                      <a:pPr algn="l" fontAlgn="b"/>
                      <a:r>
                        <a:rPr lang="en-US" altLang="ko-KR" sz="1200" b="0" u="none" strike="noStrike">
                          <a:effectLst/>
                          <a:latin typeface="HY견고딕" pitchFamily="18" charset="-127"/>
                          <a:ea typeface="HY견고딕" pitchFamily="18" charset="-127"/>
                        </a:rPr>
                        <a:t>15-12-0480-01</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200" b="0" u="none" strike="noStrike" dirty="0" err="1">
                          <a:effectLst/>
                          <a:latin typeface="HY견고딕" pitchFamily="18" charset="-127"/>
                          <a:ea typeface="HY견고딕" pitchFamily="18" charset="-127"/>
                        </a:rPr>
                        <a:t>ofdm</a:t>
                      </a:r>
                      <a:r>
                        <a:rPr lang="en-US" sz="1200" b="0" u="none" strike="noStrike" dirty="0">
                          <a:effectLst/>
                          <a:latin typeface="HY견고딕" pitchFamily="18" charset="-127"/>
                          <a:ea typeface="HY견고딕" pitchFamily="18" charset="-127"/>
                        </a:rPr>
                        <a:t> merged text proposal</a:t>
                      </a:r>
                      <a:endParaRPr lang="en-US" sz="1200" b="0" i="0" u="none" strike="noStrike" dirty="0">
                        <a:effectLst/>
                        <a:latin typeface="HY견고딕" pitchFamily="18" charset="-127"/>
                        <a:ea typeface="HY견고딕" pitchFamily="18" charset="-127"/>
                      </a:endParaRPr>
                    </a:p>
                  </a:txBody>
                  <a:tcPr marL="7620" marR="7620" marT="7620" marB="0" anchor="b"/>
                </a:tc>
                <a:tc rowSpan="2">
                  <a:txBody>
                    <a:bodyPr/>
                    <a:lstStyle/>
                    <a:p>
                      <a:pPr algn="ctr" fontAlgn="ctr"/>
                      <a:r>
                        <a:rPr lang="en-US" sz="1200" b="0" u="none" strike="noStrike" dirty="0" err="1">
                          <a:effectLst/>
                          <a:latin typeface="HY견고딕" pitchFamily="18" charset="-127"/>
                          <a:ea typeface="HY견고딕" pitchFamily="18" charset="-127"/>
                        </a:rPr>
                        <a:t>Soo</a:t>
                      </a:r>
                      <a:r>
                        <a:rPr lang="en-US" sz="1200" b="0" u="none" strike="noStrike" dirty="0">
                          <a:effectLst/>
                          <a:latin typeface="HY견고딕" pitchFamily="18" charset="-127"/>
                          <a:ea typeface="HY견고딕" pitchFamily="18" charset="-127"/>
                        </a:rPr>
                        <a:t>-Young Chang(CSUS)</a:t>
                      </a:r>
                      <a:endParaRPr lang="en-US" sz="1200" b="0" i="0" u="none" strike="noStrike" dirty="0">
                        <a:effectLst/>
                        <a:latin typeface="HY견고딕" pitchFamily="18" charset="-127"/>
                        <a:ea typeface="HY견고딕" pitchFamily="18" charset="-127"/>
                      </a:endParaRPr>
                    </a:p>
                  </a:txBody>
                  <a:tcPr marL="7620" marR="7620" marT="7620" marB="0" anchor="ctr"/>
                </a:tc>
                <a:tc rowSpan="2">
                  <a:txBody>
                    <a:bodyPr/>
                    <a:lstStyle/>
                    <a:p>
                      <a:pPr algn="ctr" fontAlgn="ctr"/>
                      <a:r>
                        <a:rPr lang="en-US" sz="1200" b="0" u="none" strike="noStrike">
                          <a:effectLst/>
                          <a:latin typeface="HY견고딕" pitchFamily="18" charset="-127"/>
                          <a:ea typeface="HY견고딕" pitchFamily="18" charset="-127"/>
                        </a:rPr>
                        <a:t>OFDM PHY</a:t>
                      </a:r>
                      <a:endParaRPr lang="en-US" sz="1200" b="0" i="0" u="none" strike="noStrike">
                        <a:effectLst/>
                        <a:latin typeface="HY견고딕" pitchFamily="18" charset="-127"/>
                        <a:ea typeface="HY견고딕" pitchFamily="18" charset="-127"/>
                      </a:endParaRPr>
                    </a:p>
                  </a:txBody>
                  <a:tcPr marL="7620" marR="7620" marT="7620" marB="0" anchor="ctr"/>
                </a:tc>
              </a:tr>
              <a:tr h="256531">
                <a:tc vMerge="1">
                  <a:txBody>
                    <a:bodyPr/>
                    <a:lstStyle/>
                    <a:p>
                      <a:pPr latinLnBrk="1"/>
                      <a:endParaRPr lang="ko-KR" altLang="en-US"/>
                    </a:p>
                  </a:txBody>
                  <a:tcPr/>
                </a:tc>
                <a:tc>
                  <a:txBody>
                    <a:bodyPr/>
                    <a:lstStyle/>
                    <a:p>
                      <a:pPr algn="l" fontAlgn="b"/>
                      <a:r>
                        <a:rPr lang="en-US" altLang="ko-KR" sz="1200" b="0" u="none" strike="noStrike">
                          <a:effectLst/>
                          <a:latin typeface="HY견고딕" pitchFamily="18" charset="-127"/>
                          <a:ea typeface="HY견고딕" pitchFamily="18" charset="-127"/>
                        </a:rPr>
                        <a:t>15-12-0481-01</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200" b="0" u="none" strike="noStrike" dirty="0">
                          <a:effectLst/>
                          <a:latin typeface="HY견고딕" pitchFamily="18" charset="-127"/>
                          <a:ea typeface="HY견고딕" pitchFamily="18" charset="-127"/>
                        </a:rPr>
                        <a:t>ofdm-phy-merged-proposal-for-tg4m</a:t>
                      </a:r>
                      <a:endParaRPr lang="en-US" sz="1200" b="0" i="0" u="none" strike="noStrike" dirty="0">
                        <a:effectLst/>
                        <a:latin typeface="HY견고딕" pitchFamily="18" charset="-127"/>
                        <a:ea typeface="HY견고딕" pitchFamily="18" charset="-127"/>
                      </a:endParaRPr>
                    </a:p>
                  </a:txBody>
                  <a:tcPr marL="7620" marR="7620" marT="7620" marB="0" anchor="b"/>
                </a:tc>
                <a:tc vMerge="1">
                  <a:txBody>
                    <a:bodyPr/>
                    <a:lstStyle/>
                    <a:p>
                      <a:pPr latinLnBrk="1"/>
                      <a:endParaRPr lang="ko-KR" altLang="en-US"/>
                    </a:p>
                  </a:txBody>
                  <a:tcPr/>
                </a:tc>
                <a:tc vMerge="1">
                  <a:txBody>
                    <a:bodyPr/>
                    <a:lstStyle/>
                    <a:p>
                      <a:pPr latinLnBrk="1"/>
                      <a:endParaRPr lang="ko-KR" altLang="en-US"/>
                    </a:p>
                  </a:txBody>
                  <a:tcPr/>
                </a:tc>
              </a:tr>
              <a:tr h="256531">
                <a:tc>
                  <a:txBody>
                    <a:bodyPr/>
                    <a:lstStyle/>
                    <a:p>
                      <a:pPr algn="ctr" fontAlgn="b"/>
                      <a:r>
                        <a:rPr lang="en-US" altLang="ko-KR" sz="1200" b="0" u="none" strike="noStrike">
                          <a:effectLst/>
                          <a:latin typeface="HY견고딕" pitchFamily="18" charset="-127"/>
                          <a:ea typeface="HY견고딕" pitchFamily="18" charset="-127"/>
                        </a:rPr>
                        <a:t>3</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altLang="ko-KR" sz="1200" b="0" u="none" strike="noStrike">
                          <a:effectLst/>
                          <a:latin typeface="HY견고딕" pitchFamily="18" charset="-127"/>
                          <a:ea typeface="HY견고딕" pitchFamily="18" charset="-127"/>
                        </a:rPr>
                        <a:t>15-12-0511-01 </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200" b="0" u="none" strike="noStrike">
                          <a:effectLst/>
                          <a:latin typeface="HY견고딕" pitchFamily="18" charset="-127"/>
                          <a:ea typeface="HY견고딕" pitchFamily="18" charset="-127"/>
                        </a:rPr>
                        <a:t>tvws nb ofdm merged proposal to tg4m</a:t>
                      </a:r>
                      <a:endParaRPr lang="en-US" sz="1200" b="0" i="0" u="none" strike="noStrike">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dirty="0">
                          <a:effectLst/>
                          <a:latin typeface="HY견고딕" pitchFamily="18" charset="-127"/>
                          <a:ea typeface="HY견고딕" pitchFamily="18" charset="-127"/>
                        </a:rPr>
                        <a:t> Hiroshi Harada(NICT)</a:t>
                      </a:r>
                      <a:endParaRPr lang="en-US" sz="12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dirty="0">
                          <a:effectLst/>
                          <a:latin typeface="HY견고딕" pitchFamily="18" charset="-127"/>
                          <a:ea typeface="HY견고딕" pitchFamily="18" charset="-127"/>
                        </a:rPr>
                        <a:t>NB-OFDM PHY</a:t>
                      </a:r>
                      <a:endParaRPr lang="en-US" sz="1200" b="0" i="0" u="none" strike="noStrike" dirty="0">
                        <a:effectLst/>
                        <a:latin typeface="HY견고딕" pitchFamily="18" charset="-127"/>
                        <a:ea typeface="HY견고딕" pitchFamily="18" charset="-127"/>
                      </a:endParaRPr>
                    </a:p>
                  </a:txBody>
                  <a:tcPr marL="7620" marR="7620" marT="7620" marB="0" anchor="b"/>
                </a:tc>
              </a:tr>
              <a:tr h="250014">
                <a:tc rowSpan="2">
                  <a:txBody>
                    <a:bodyPr/>
                    <a:lstStyle/>
                    <a:p>
                      <a:pPr algn="ctr" fontAlgn="ctr"/>
                      <a:r>
                        <a:rPr lang="en-US" altLang="ko-KR" sz="1200" b="0" u="none" strike="noStrike">
                          <a:effectLst/>
                          <a:latin typeface="HY견고딕" pitchFamily="18" charset="-127"/>
                          <a:ea typeface="HY견고딕" pitchFamily="18" charset="-127"/>
                        </a:rPr>
                        <a:t>4</a:t>
                      </a:r>
                      <a:endParaRPr lang="en-US" altLang="ko-KR" sz="1200" b="0" i="0" u="none" strike="noStrike">
                        <a:effectLst/>
                        <a:latin typeface="HY견고딕" pitchFamily="18" charset="-127"/>
                        <a:ea typeface="HY견고딕" pitchFamily="18" charset="-127"/>
                      </a:endParaRPr>
                    </a:p>
                  </a:txBody>
                  <a:tcPr marL="7620" marR="7620" marT="7620" marB="0" anchor="ctr"/>
                </a:tc>
                <a:tc>
                  <a:txBody>
                    <a:bodyPr/>
                    <a:lstStyle/>
                    <a:p>
                      <a:pPr algn="l" fontAlgn="b"/>
                      <a:r>
                        <a:rPr lang="en-US" altLang="ko-KR" sz="1200" b="0" u="none" strike="noStrike">
                          <a:effectLst/>
                          <a:latin typeface="HY견고딕" pitchFamily="18" charset="-127"/>
                          <a:ea typeface="HY견고딕" pitchFamily="18" charset="-127"/>
                        </a:rPr>
                        <a:t>15-12-0512-01 </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200" b="0" u="none" strike="noStrike">
                          <a:effectLst/>
                          <a:latin typeface="HY견고딕" pitchFamily="18" charset="-127"/>
                          <a:ea typeface="HY견고딕" pitchFamily="18" charset="-127"/>
                        </a:rPr>
                        <a:t>merged-mac-proposal</a:t>
                      </a:r>
                      <a:endParaRPr lang="en-US" sz="1200" b="0" i="0" u="none" strike="noStrike">
                        <a:effectLst/>
                        <a:latin typeface="HY견고딕" pitchFamily="18" charset="-127"/>
                        <a:ea typeface="HY견고딕" pitchFamily="18" charset="-127"/>
                      </a:endParaRPr>
                    </a:p>
                  </a:txBody>
                  <a:tcPr marL="7620" marR="7620" marT="7620" marB="0" anchor="b"/>
                </a:tc>
                <a:tc rowSpan="2">
                  <a:txBody>
                    <a:bodyPr/>
                    <a:lstStyle/>
                    <a:p>
                      <a:pPr algn="ctr" fontAlgn="ctr"/>
                      <a:r>
                        <a:rPr lang="en-US" sz="1200" b="0" u="none" strike="noStrike" dirty="0">
                          <a:effectLst/>
                          <a:latin typeface="HY견고딕" pitchFamily="18" charset="-127"/>
                          <a:ea typeface="HY견고딕" pitchFamily="18" charset="-127"/>
                        </a:rPr>
                        <a:t>Benjamin A. Rolfe(BCA)</a:t>
                      </a:r>
                      <a:endParaRPr lang="en-US" sz="1200" b="0" i="0" u="none" strike="noStrike" dirty="0">
                        <a:effectLst/>
                        <a:latin typeface="HY견고딕" pitchFamily="18" charset="-127"/>
                        <a:ea typeface="HY견고딕" pitchFamily="18" charset="-127"/>
                      </a:endParaRPr>
                    </a:p>
                  </a:txBody>
                  <a:tcPr marL="7620" marR="7620" marT="7620" marB="0" anchor="ctr"/>
                </a:tc>
                <a:tc rowSpan="2">
                  <a:txBody>
                    <a:bodyPr/>
                    <a:lstStyle/>
                    <a:p>
                      <a:pPr algn="ctr" fontAlgn="ctr"/>
                      <a:r>
                        <a:rPr lang="en-US" sz="1200" b="0" u="none" strike="noStrike">
                          <a:effectLst/>
                          <a:latin typeface="HY견고딕" pitchFamily="18" charset="-127"/>
                          <a:ea typeface="HY견고딕" pitchFamily="18" charset="-127"/>
                        </a:rPr>
                        <a:t>MAC</a:t>
                      </a:r>
                      <a:endParaRPr lang="en-US" sz="1200" b="0" i="0" u="none" strike="noStrike">
                        <a:effectLst/>
                        <a:latin typeface="HY견고딕" pitchFamily="18" charset="-127"/>
                        <a:ea typeface="HY견고딕" pitchFamily="18" charset="-127"/>
                      </a:endParaRPr>
                    </a:p>
                  </a:txBody>
                  <a:tcPr marL="7620" marR="7620" marT="7620" marB="0" anchor="ctr"/>
                </a:tc>
              </a:tr>
              <a:tr h="250014">
                <a:tc vMerge="1">
                  <a:txBody>
                    <a:bodyPr/>
                    <a:lstStyle/>
                    <a:p>
                      <a:pPr latinLnBrk="1"/>
                      <a:endParaRPr lang="ko-KR" altLang="en-US"/>
                    </a:p>
                  </a:txBody>
                  <a:tcPr/>
                </a:tc>
                <a:tc>
                  <a:txBody>
                    <a:bodyPr/>
                    <a:lstStyle/>
                    <a:p>
                      <a:pPr algn="l" fontAlgn="b"/>
                      <a:r>
                        <a:rPr lang="en-US" altLang="ko-KR" sz="1200" b="0" u="none" strike="noStrike">
                          <a:effectLst/>
                          <a:latin typeface="HY견고딕" pitchFamily="18" charset="-127"/>
                          <a:ea typeface="HY견고딕" pitchFamily="18" charset="-127"/>
                        </a:rPr>
                        <a:t>15-12-0513-00</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200" b="0" u="none" strike="noStrike" dirty="0">
                          <a:effectLst/>
                          <a:latin typeface="HY견고딕" pitchFamily="18" charset="-127"/>
                          <a:ea typeface="HY견고딕" pitchFamily="18" charset="-127"/>
                        </a:rPr>
                        <a:t>merged mac proposal summary</a:t>
                      </a:r>
                      <a:endParaRPr lang="en-US" sz="1200" b="0" i="0" u="none" strike="noStrike" dirty="0">
                        <a:effectLst/>
                        <a:latin typeface="HY견고딕" pitchFamily="18" charset="-127"/>
                        <a:ea typeface="HY견고딕" pitchFamily="18" charset="-127"/>
                      </a:endParaRPr>
                    </a:p>
                  </a:txBody>
                  <a:tcPr marL="7620" marR="7620" marT="7620" marB="0" anchor="b"/>
                </a:tc>
                <a:tc vMerge="1">
                  <a:txBody>
                    <a:bodyPr/>
                    <a:lstStyle/>
                    <a:p>
                      <a:pPr latinLnBrk="1"/>
                      <a:endParaRPr lang="ko-KR" altLang="en-US"/>
                    </a:p>
                  </a:txBody>
                  <a:tcPr/>
                </a:tc>
                <a:tc vMerge="1">
                  <a:txBody>
                    <a:bodyPr/>
                    <a:lstStyle/>
                    <a:p>
                      <a:pPr latinLnBrk="1"/>
                      <a:endParaRPr lang="ko-KR" altLang="en-US"/>
                    </a:p>
                  </a:txBody>
                  <a:tcPr/>
                </a:tc>
              </a:tr>
              <a:tr h="256531">
                <a:tc>
                  <a:txBody>
                    <a:bodyPr/>
                    <a:lstStyle/>
                    <a:p>
                      <a:pPr algn="ctr" fontAlgn="b"/>
                      <a:r>
                        <a:rPr lang="en-US" altLang="ko-KR" sz="1200" b="0" u="none" strike="noStrike">
                          <a:effectLst/>
                          <a:latin typeface="HY견고딕" pitchFamily="18" charset="-127"/>
                          <a:ea typeface="HY견고딕" pitchFamily="18" charset="-127"/>
                        </a:rPr>
                        <a:t>5</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altLang="ko-KR" sz="1200" b="0" u="none" strike="noStrike">
                          <a:effectLst/>
                          <a:latin typeface="HY견고딕" pitchFamily="18" charset="-127"/>
                          <a:ea typeface="HY견고딕" pitchFamily="18" charset="-127"/>
                        </a:rPr>
                        <a:t>15-12-0473-01 </a:t>
                      </a:r>
                      <a:endParaRPr lang="en-US" altLang="ko-KR" sz="1200" b="0" i="0" u="none" strike="noStrike">
                        <a:effectLst/>
                        <a:latin typeface="HY견고딕" pitchFamily="18" charset="-127"/>
                        <a:ea typeface="HY견고딕" pitchFamily="18" charset="-127"/>
                      </a:endParaRPr>
                    </a:p>
                  </a:txBody>
                  <a:tcPr marL="7620" marR="7620" marT="7620" marB="0" anchor="b"/>
                </a:tc>
                <a:tc>
                  <a:txBody>
                    <a:bodyPr/>
                    <a:lstStyle/>
                    <a:p>
                      <a:pPr algn="l" fontAlgn="b"/>
                      <a:r>
                        <a:rPr lang="en-US" sz="1200" b="0" u="none" strike="noStrike" dirty="0">
                          <a:effectLst/>
                          <a:latin typeface="HY견고딕" pitchFamily="18" charset="-127"/>
                          <a:ea typeface="HY견고딕" pitchFamily="18" charset="-127"/>
                        </a:rPr>
                        <a:t>suggested baseline for optional </a:t>
                      </a:r>
                      <a:endParaRPr lang="en-US" sz="1200" b="0" u="none" strike="noStrike" dirty="0" smtClean="0">
                        <a:effectLst/>
                        <a:latin typeface="HY견고딕" pitchFamily="18" charset="-127"/>
                        <a:ea typeface="HY견고딕" pitchFamily="18" charset="-127"/>
                      </a:endParaRPr>
                    </a:p>
                    <a:p>
                      <a:pPr algn="l" fontAlgn="b"/>
                      <a:r>
                        <a:rPr lang="en-US" sz="1200" b="0" u="none" strike="noStrike" dirty="0" smtClean="0">
                          <a:effectLst/>
                          <a:latin typeface="HY견고딕" pitchFamily="18" charset="-127"/>
                          <a:ea typeface="HY견고딕" pitchFamily="18" charset="-127"/>
                        </a:rPr>
                        <a:t>tg4m </a:t>
                      </a:r>
                      <a:r>
                        <a:rPr lang="en-US" sz="1200" b="0" u="none" strike="noStrike" dirty="0">
                          <a:effectLst/>
                          <a:latin typeface="HY견고딕" pitchFamily="18" charset="-127"/>
                          <a:ea typeface="HY견고딕" pitchFamily="18" charset="-127"/>
                        </a:rPr>
                        <a:t>ranging</a:t>
                      </a:r>
                      <a:endParaRPr lang="en-US" sz="12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dirty="0" err="1">
                          <a:effectLst/>
                          <a:latin typeface="HY견고딕" pitchFamily="18" charset="-127"/>
                          <a:ea typeface="HY견고딕" pitchFamily="18" charset="-127"/>
                        </a:rPr>
                        <a:t>Mi</a:t>
                      </a:r>
                      <a:r>
                        <a:rPr lang="en-US" sz="1200" b="0" u="none" strike="noStrike" dirty="0">
                          <a:effectLst/>
                          <a:latin typeface="HY견고딕" pitchFamily="18" charset="-127"/>
                          <a:ea typeface="HY견고딕" pitchFamily="18" charset="-127"/>
                        </a:rPr>
                        <a:t>-Kyung Oh(ETRI)</a:t>
                      </a:r>
                      <a:endParaRPr lang="en-US" sz="1200" b="0" i="0" u="none" strike="noStrike" dirty="0">
                        <a:effectLst/>
                        <a:latin typeface="HY견고딕" pitchFamily="18" charset="-127"/>
                        <a:ea typeface="HY견고딕" pitchFamily="18" charset="-127"/>
                      </a:endParaRPr>
                    </a:p>
                  </a:txBody>
                  <a:tcPr marL="7620" marR="7620" marT="7620" marB="0" anchor="b"/>
                </a:tc>
                <a:tc>
                  <a:txBody>
                    <a:bodyPr/>
                    <a:lstStyle/>
                    <a:p>
                      <a:pPr algn="ctr" fontAlgn="b"/>
                      <a:r>
                        <a:rPr lang="en-US" sz="1200" b="0" u="none" strike="noStrike" dirty="0">
                          <a:effectLst/>
                          <a:latin typeface="HY견고딕" pitchFamily="18" charset="-127"/>
                          <a:ea typeface="HY견고딕" pitchFamily="18" charset="-127"/>
                        </a:rPr>
                        <a:t>Ranging</a:t>
                      </a:r>
                      <a:endParaRPr lang="en-US" sz="1200" b="0" i="0" u="none" strike="noStrike" dirty="0">
                        <a:effectLst/>
                        <a:latin typeface="HY견고딕" pitchFamily="18" charset="-127"/>
                        <a:ea typeface="HY견고딕" pitchFamily="18" charset="-127"/>
                      </a:endParaRPr>
                    </a:p>
                  </a:txBody>
                  <a:tcPr marL="7620" marR="7620" marT="7620" marB="0" anchor="b"/>
                </a:tc>
              </a:tr>
            </a:tbl>
          </a:graphicData>
        </a:graphic>
      </p:graphicFrame>
    </p:spTree>
    <p:extLst>
      <p:ext uri="{BB962C8B-B14F-4D97-AF65-F5344CB8AC3E}">
        <p14:creationId xmlns:p14="http://schemas.microsoft.com/office/powerpoint/2010/main" val="356650834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685800" y="685800"/>
            <a:ext cx="7772400" cy="762000"/>
          </a:xfrm>
        </p:spPr>
        <p:txBody>
          <a:bodyPr/>
          <a:lstStyle/>
          <a:p>
            <a:r>
              <a:rPr lang="en-US" b="1" dirty="0" smtClean="0">
                <a:ea typeface="ＭＳ Ｐゴシック" pitchFamily="-65" charset="-128"/>
              </a:rPr>
              <a:t>Current Status(4)</a:t>
            </a:r>
          </a:p>
        </p:txBody>
      </p:sp>
      <p:sp>
        <p:nvSpPr>
          <p:cNvPr id="3075" name="Content Placeholder 2"/>
          <p:cNvSpPr>
            <a:spLocks noGrp="1"/>
          </p:cNvSpPr>
          <p:nvPr>
            <p:ph idx="1"/>
          </p:nvPr>
        </p:nvSpPr>
        <p:spPr>
          <a:xfrm>
            <a:off x="304800" y="1447800"/>
            <a:ext cx="8686800" cy="5029200"/>
          </a:xfrm>
        </p:spPr>
        <p:txBody>
          <a:bodyPr/>
          <a:lstStyle/>
          <a:p>
            <a:r>
              <a:rPr lang="en-US" altLang="ko-KR" dirty="0" smtClean="0">
                <a:ea typeface="ＭＳ Ｐゴシック" pitchFamily="-65" charset="-128"/>
              </a:rPr>
              <a:t>Completed the draft Documents(</a:t>
            </a:r>
            <a:r>
              <a:rPr lang="en-US" altLang="ko-KR" dirty="0"/>
              <a:t>15-12-0575-01-004m</a:t>
            </a:r>
            <a:r>
              <a:rPr lang="en-US" altLang="ko-KR" dirty="0" smtClean="0"/>
              <a:t>)</a:t>
            </a:r>
            <a:r>
              <a:rPr lang="en-US" altLang="ko-KR" dirty="0" smtClean="0">
                <a:ea typeface="ＭＳ Ｐゴシック" pitchFamily="-65" charset="-128"/>
              </a:rPr>
              <a:t> </a:t>
            </a:r>
            <a:r>
              <a:rPr lang="en-US" altLang="ko-KR" dirty="0">
                <a:ea typeface="ＭＳ Ｐゴシック" pitchFamily="-65" charset="-128"/>
              </a:rPr>
              <a:t>in </a:t>
            </a:r>
            <a:r>
              <a:rPr lang="en-US" altLang="ko-KR" dirty="0" smtClean="0">
                <a:ea typeface="ＭＳ Ｐゴシック" pitchFamily="-65" charset="-128"/>
              </a:rPr>
              <a:t>January 2013, </a:t>
            </a:r>
            <a:r>
              <a:rPr lang="en-US" altLang="ko-KR" dirty="0">
                <a:ea typeface="ＭＳ Ｐゴシック" pitchFamily="-65" charset="-128"/>
              </a:rPr>
              <a:t>and </a:t>
            </a:r>
            <a:r>
              <a:rPr lang="en-US" altLang="ko-KR" dirty="0" smtClean="0">
                <a:ea typeface="ＭＳ Ｐゴシック" pitchFamily="-65" charset="-128"/>
              </a:rPr>
              <a:t>the Motion to start WG Letter Ballot was carried </a:t>
            </a:r>
            <a:r>
              <a:rPr lang="en-US" altLang="ko-KR" dirty="0" smtClean="0"/>
              <a:t>with </a:t>
            </a:r>
            <a:r>
              <a:rPr lang="en-US" altLang="ko-KR" dirty="0"/>
              <a:t>unanimous </a:t>
            </a:r>
            <a:r>
              <a:rPr lang="en-US" altLang="ko-KR" dirty="0" smtClean="0"/>
              <a:t>consent.</a:t>
            </a:r>
          </a:p>
          <a:p>
            <a:r>
              <a:rPr lang="en-US" altLang="ko-KR" dirty="0" smtClean="0"/>
              <a:t>The WG LB#87(Doc #15-13-0072-00-004m) was opened on Wednesday</a:t>
            </a:r>
            <a:r>
              <a:rPr lang="en-US" altLang="ko-KR" dirty="0"/>
              <a:t>, January 30, </a:t>
            </a:r>
            <a:r>
              <a:rPr lang="en-US" altLang="ko-KR" dirty="0" smtClean="0"/>
              <a:t> 2013, and closed on </a:t>
            </a:r>
            <a:r>
              <a:rPr lang="en-US" altLang="ko-KR" dirty="0"/>
              <a:t>Friday, March 1, 2013, </a:t>
            </a:r>
            <a:endParaRPr lang="en-US" altLang="ko-KR" dirty="0" smtClean="0"/>
          </a:p>
          <a:p>
            <a:pPr marL="0" indent="0">
              <a:buNone/>
            </a:pPr>
            <a:r>
              <a:rPr lang="en-US" altLang="ko-KR" dirty="0"/>
              <a:t> </a:t>
            </a:r>
            <a:r>
              <a:rPr lang="en-US" altLang="ko-KR" dirty="0" smtClean="0"/>
              <a:t>   </a:t>
            </a:r>
            <a:r>
              <a:rPr lang="en-US" altLang="ko-KR" sz="2400" dirty="0" smtClean="0"/>
              <a:t>- LB#87 was passed by 88% of approval</a:t>
            </a:r>
          </a:p>
          <a:p>
            <a:pPr marL="0" indent="0">
              <a:buNone/>
            </a:pPr>
            <a:r>
              <a:rPr lang="en-US" altLang="ko-KR" sz="2400" dirty="0"/>
              <a:t> </a:t>
            </a:r>
            <a:r>
              <a:rPr lang="en-US" altLang="ko-KR" sz="2400" dirty="0" smtClean="0"/>
              <a:t>       (97members voted in 125 Voters, Yes: 83, No: 11, Abstain: 3)</a:t>
            </a:r>
          </a:p>
          <a:p>
            <a:pPr marL="0" indent="0">
              <a:buNone/>
            </a:pPr>
            <a:r>
              <a:rPr lang="en-US" altLang="ko-KR" sz="2400" dirty="0"/>
              <a:t> </a:t>
            </a:r>
            <a:r>
              <a:rPr lang="en-US" altLang="ko-KR" sz="2400" dirty="0" smtClean="0"/>
              <a:t>     - Total Comments: 551</a:t>
            </a:r>
          </a:p>
          <a:p>
            <a:pPr marL="0" indent="0">
              <a:buNone/>
            </a:pPr>
            <a:endParaRPr lang="ko-KR" altLang="ko-KR" dirty="0"/>
          </a:p>
          <a:p>
            <a:pPr>
              <a:spcBef>
                <a:spcPts val="1200"/>
              </a:spcBef>
            </a:pPr>
            <a:endParaRPr lang="en-US" altLang="ko-KR" dirty="0">
              <a:ea typeface="ＭＳ Ｐゴシック" pitchFamily="-65" charset="-128"/>
            </a:endParaRPr>
          </a:p>
          <a:p>
            <a:pPr>
              <a:spcBef>
                <a:spcPts val="2400"/>
              </a:spcBef>
            </a:pPr>
            <a:endParaRPr lang="en-US" altLang="ko-KR" dirty="0" smtClean="0">
              <a:ea typeface="ＭＳ Ｐゴシック" pitchFamily="-65" charset="-128"/>
            </a:endParaRPr>
          </a:p>
          <a:p>
            <a:pPr>
              <a:spcBef>
                <a:spcPts val="1200"/>
              </a:spcBef>
            </a:pPr>
            <a:endParaRPr lang="en-US" altLang="ko-KR" dirty="0" smtClean="0">
              <a:ea typeface="ＭＳ Ｐゴシック" pitchFamily="-65" charset="-128"/>
            </a:endParaRPr>
          </a:p>
          <a:p>
            <a:pPr>
              <a:spcBef>
                <a:spcPts val="1200"/>
              </a:spcBef>
              <a:buNone/>
            </a:pPr>
            <a:r>
              <a:rPr lang="en-US" altLang="ko-KR" dirty="0" smtClean="0">
                <a:ea typeface="ＭＳ Ｐゴシック" pitchFamily="-65" charset="-128"/>
              </a:rPr>
              <a:t>    </a:t>
            </a:r>
            <a:endParaRPr lang="en-US" sz="2800" dirty="0" smtClean="0">
              <a:ea typeface="ＭＳ Ｐゴシック" pitchFamily="-65" charset="-128"/>
            </a:endParaRPr>
          </a:p>
          <a:p>
            <a:pPr>
              <a:spcBef>
                <a:spcPts val="1200"/>
              </a:spcBef>
            </a:pPr>
            <a:endParaRPr lang="en-US" dirty="0" smtClean="0">
              <a:ea typeface="ＭＳ Ｐゴシック" pitchFamily="-65" charset="-128"/>
            </a:endParaRPr>
          </a:p>
        </p:txBody>
      </p:sp>
      <p:sp>
        <p:nvSpPr>
          <p:cNvPr id="3076" name="Footer Placeholder 3"/>
          <p:cNvSpPr>
            <a:spLocks noGrp="1"/>
          </p:cNvSpPr>
          <p:nvPr>
            <p:ph type="ftr" sz="quarter" idx="10"/>
          </p:nvPr>
        </p:nvSpPr>
        <p:spPr>
          <a:noFill/>
        </p:spPr>
        <p:txBody>
          <a:bodyPr/>
          <a:lstStyle/>
          <a:p>
            <a:r>
              <a:rPr lang="en-US" dirty="0" smtClean="0"/>
              <a:t>Sangsung </a:t>
            </a:r>
            <a:r>
              <a:rPr lang="en-US" dirty="0" err="1" smtClean="0"/>
              <a:t>Choi</a:t>
            </a:r>
            <a:r>
              <a:rPr lang="en-US" dirty="0" smtClean="0"/>
              <a:t>(ETRI)</a:t>
            </a:r>
          </a:p>
        </p:txBody>
      </p:sp>
      <p:sp>
        <p:nvSpPr>
          <p:cNvPr id="3077" name="Slide Number Placeholder 4"/>
          <p:cNvSpPr>
            <a:spLocks noGrp="1"/>
          </p:cNvSpPr>
          <p:nvPr>
            <p:ph type="sldNum" sz="quarter" idx="11"/>
          </p:nvPr>
        </p:nvSpPr>
        <p:spPr>
          <a:noFill/>
        </p:spPr>
        <p:txBody>
          <a:bodyPr/>
          <a:lstStyle/>
          <a:p>
            <a:r>
              <a:rPr lang="en-US" smtClean="0"/>
              <a:t>Slide </a:t>
            </a:r>
            <a:fld id="{281F40BE-9DEF-4D43-A08A-C4C4050EBAC5}" type="slidenum">
              <a:rPr lang="en-US" smtClean="0"/>
              <a:pPr/>
              <a:t>7</a:t>
            </a:fld>
            <a:endParaRPr lang="en-US" smtClean="0"/>
          </a:p>
        </p:txBody>
      </p:sp>
      <p:sp>
        <p:nvSpPr>
          <p:cNvPr id="3078" name="Date Placeholder 5"/>
          <p:cNvSpPr>
            <a:spLocks noGrp="1"/>
          </p:cNvSpPr>
          <p:nvPr>
            <p:ph type="dt" sz="quarter" idx="12"/>
          </p:nvPr>
        </p:nvSpPr>
        <p:spPr>
          <a:noFill/>
        </p:spPr>
        <p:txBody>
          <a:bodyPr/>
          <a:lstStyle/>
          <a:p>
            <a:r>
              <a:rPr lang="en-US" altLang="ko-KR" smtClean="0"/>
              <a:t>March 2013</a:t>
            </a:r>
            <a:endParaRPr lang="en-US" dirty="0"/>
          </a:p>
        </p:txBody>
      </p:sp>
    </p:spTree>
    <p:extLst>
      <p:ext uri="{BB962C8B-B14F-4D97-AF65-F5344CB8AC3E}">
        <p14:creationId xmlns:p14="http://schemas.microsoft.com/office/powerpoint/2010/main" val="243724961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153400" cy="762000"/>
          </a:xfrm>
        </p:spPr>
        <p:txBody>
          <a:bodyPr/>
          <a:lstStyle/>
          <a:p>
            <a:r>
              <a:rPr lang="en-US" b="1" dirty="0" smtClean="0"/>
              <a:t>Meeting Goal This Week</a:t>
            </a:r>
            <a:endParaRPr lang="en-US" b="1" dirty="0"/>
          </a:p>
        </p:txBody>
      </p:sp>
      <p:sp>
        <p:nvSpPr>
          <p:cNvPr id="3" name="Content Placeholder 2"/>
          <p:cNvSpPr>
            <a:spLocks noGrp="1"/>
          </p:cNvSpPr>
          <p:nvPr>
            <p:ph idx="1"/>
          </p:nvPr>
        </p:nvSpPr>
        <p:spPr>
          <a:xfrm>
            <a:off x="381000" y="2133600"/>
            <a:ext cx="8534400" cy="4038600"/>
          </a:xfrm>
        </p:spPr>
        <p:txBody>
          <a:bodyPr/>
          <a:lstStyle/>
          <a:p>
            <a:r>
              <a:rPr lang="en-US" altLang="ko-KR" dirty="0" smtClean="0">
                <a:ea typeface="ＭＳ Ｐゴシック" pitchFamily="-65" charset="-128"/>
              </a:rPr>
              <a:t>Comment Resolutions for LB#87</a:t>
            </a:r>
            <a:endParaRPr lang="en-US" altLang="ko-KR" dirty="0">
              <a:ea typeface="ＭＳ Ｐゴシック" pitchFamily="-65" charset="-128"/>
            </a:endParaRPr>
          </a:p>
          <a:p>
            <a:r>
              <a:rPr lang="en-US" dirty="0" smtClean="0">
                <a:ea typeface="ＭＳ Ｐゴシック" pitchFamily="-65" charset="-128"/>
              </a:rPr>
              <a:t>Hear and discuss the contribution presentations </a:t>
            </a:r>
          </a:p>
          <a:p>
            <a:pPr>
              <a:spcBef>
                <a:spcPts val="1200"/>
              </a:spcBef>
            </a:pPr>
            <a:r>
              <a:rPr lang="en-US" dirty="0" smtClean="0">
                <a:ea typeface="ＭＳ Ｐゴシック" pitchFamily="-65" charset="-128"/>
              </a:rPr>
              <a:t>Discuss the future efforts </a:t>
            </a:r>
            <a:r>
              <a:rPr lang="en-US" dirty="0">
                <a:ea typeface="ＭＳ Ｐゴシック" pitchFamily="-65" charset="-128"/>
              </a:rPr>
              <a:t>and </a:t>
            </a:r>
            <a:r>
              <a:rPr lang="en-US" dirty="0" smtClean="0">
                <a:ea typeface="ＭＳ Ｐゴシック" pitchFamily="-65" charset="-128"/>
              </a:rPr>
              <a:t>next steps</a:t>
            </a:r>
          </a:p>
        </p:txBody>
      </p:sp>
      <p:sp>
        <p:nvSpPr>
          <p:cNvPr id="4" name="Footer Placeholder 3"/>
          <p:cNvSpPr>
            <a:spLocks noGrp="1"/>
          </p:cNvSpPr>
          <p:nvPr>
            <p:ph type="ftr" sz="quarter" idx="10"/>
          </p:nvPr>
        </p:nvSpPr>
        <p:spPr/>
        <p:txBody>
          <a:bodyPr/>
          <a:lstStyle/>
          <a:p>
            <a:r>
              <a:rPr lang="en-US" dirty="0" smtClean="0"/>
              <a:t>Sangsung </a:t>
            </a:r>
            <a:r>
              <a:rPr lang="en-US" dirty="0" err="1" smtClean="0"/>
              <a:t>Choi</a:t>
            </a:r>
            <a:r>
              <a:rPr lang="en-US" dirty="0" smtClean="0"/>
              <a:t>(ETRI)</a:t>
            </a:r>
          </a:p>
        </p:txBody>
      </p:sp>
      <p:sp>
        <p:nvSpPr>
          <p:cNvPr id="5" name="Slide Number Placeholder 4"/>
          <p:cNvSpPr>
            <a:spLocks noGrp="1"/>
          </p:cNvSpPr>
          <p:nvPr>
            <p:ph type="sldNum" sz="quarter" idx="11"/>
          </p:nvPr>
        </p:nvSpPr>
        <p:spPr/>
        <p:txBody>
          <a:bodyPr/>
          <a:lstStyle/>
          <a:p>
            <a:pPr>
              <a:defRPr/>
            </a:pPr>
            <a:r>
              <a:rPr lang="en-US" smtClean="0"/>
              <a:t>Slide </a:t>
            </a:r>
            <a:fld id="{8B5D78B0-BB83-45FA-8FDC-083E863CA06D}" type="slidenum">
              <a:rPr lang="en-US" smtClean="0"/>
              <a:pPr>
                <a:defRPr/>
              </a:pPr>
              <a:t>8</a:t>
            </a:fld>
            <a:endParaRPr lang="en-US"/>
          </a:p>
        </p:txBody>
      </p:sp>
      <p:sp>
        <p:nvSpPr>
          <p:cNvPr id="8" name="Date Placeholder 5"/>
          <p:cNvSpPr>
            <a:spLocks noGrp="1"/>
          </p:cNvSpPr>
          <p:nvPr>
            <p:ph type="dt" sz="quarter" idx="12"/>
          </p:nvPr>
        </p:nvSpPr>
        <p:spPr>
          <a:xfrm>
            <a:off x="609600" y="304800"/>
            <a:ext cx="1905000" cy="247650"/>
          </a:xfrm>
          <a:noFill/>
        </p:spPr>
        <p:txBody>
          <a:bodyPr/>
          <a:lstStyle/>
          <a:p>
            <a:r>
              <a:rPr lang="en-US" altLang="ko-KR" smtClean="0"/>
              <a:t>March 2013</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4"/>
          <p:cNvSpPr>
            <a:spLocks noGrp="1" noChangeArrowheads="1"/>
          </p:cNvSpPr>
          <p:nvPr>
            <p:ph type="title" idx="4294967295"/>
          </p:nvPr>
        </p:nvSpPr>
        <p:spPr>
          <a:xfrm>
            <a:off x="762000" y="533400"/>
            <a:ext cx="7772400" cy="990600"/>
          </a:xfrm>
        </p:spPr>
        <p:txBody>
          <a:bodyPr/>
          <a:lstStyle/>
          <a:p>
            <a:r>
              <a:rPr lang="en-US" b="1" dirty="0" smtClean="0"/>
              <a:t>Meeting Slots</a:t>
            </a:r>
          </a:p>
        </p:txBody>
      </p:sp>
      <p:graphicFrame>
        <p:nvGraphicFramePr>
          <p:cNvPr id="37978" name="Group 90"/>
          <p:cNvGraphicFramePr>
            <a:graphicFrameLocks noGrp="1"/>
          </p:cNvGraphicFramePr>
          <p:nvPr>
            <p:ph type="tbl" idx="4294967295"/>
            <p:extLst>
              <p:ext uri="{D42A27DB-BD31-4B8C-83A1-F6EECF244321}">
                <p14:modId xmlns:p14="http://schemas.microsoft.com/office/powerpoint/2010/main" val="1835135804"/>
              </p:ext>
            </p:extLst>
          </p:nvPr>
        </p:nvGraphicFramePr>
        <p:xfrm>
          <a:off x="228600" y="1600200"/>
          <a:ext cx="8305799" cy="4693920"/>
        </p:xfrm>
        <a:graphic>
          <a:graphicData uri="http://schemas.openxmlformats.org/drawingml/2006/table">
            <a:tbl>
              <a:tblPr/>
              <a:tblGrid>
                <a:gridCol w="914400"/>
                <a:gridCol w="2438400"/>
                <a:gridCol w="2590800"/>
                <a:gridCol w="2362199"/>
              </a:tblGrid>
              <a:tr h="56482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err="1" smtClean="0">
                          <a:ln>
                            <a:noFill/>
                          </a:ln>
                          <a:solidFill>
                            <a:schemeClr val="tx1"/>
                          </a:solidFill>
                          <a:effectLst/>
                          <a:latin typeface="Arial" pitchFamily="34" charset="0"/>
                          <a:ea typeface="ＭＳ Ｐゴシック" pitchFamily="-65" charset="-128"/>
                        </a:rPr>
                        <a:t>Mtg</a:t>
                      </a:r>
                      <a:endParaRPr kumimoji="0" lang="en-US" sz="1800" b="0" i="0" u="none" strike="noStrike" cap="none" normalizeH="0" baseline="0" dirty="0" smtClean="0">
                        <a:ln>
                          <a:noFill/>
                        </a:ln>
                        <a:solidFill>
                          <a:schemeClr val="tx1"/>
                        </a:solidFill>
                        <a:effectLst/>
                        <a:latin typeface="Arial" pitchFamily="34" charset="0"/>
                        <a:ea typeface="ＭＳ Ｐゴシック" pitchFamily="-65" charset="-128"/>
                      </a:endParaRP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Tuesday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Wednesday</a:t>
                      </a:r>
                    </a:p>
                  </a:txBody>
                  <a:tcPr anchor="ctr" anchorCtr="1"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Thursday</a:t>
                      </a:r>
                    </a:p>
                  </a:txBody>
                  <a:tcPr anchor="ctr" anchorCtr="1"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1340175">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Opening Logistics</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Contribution presentations if any</a:t>
                      </a:r>
                    </a:p>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Comment Resolution (General Issues)</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endParaRPr lang="en-US" dirty="0" smtClean="0"/>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Comment Resolution, (General Issues, PHY, and MAC)</a:t>
                      </a: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654375">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AM2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Comment Resolution (FSK PHY)</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indent="-285750">
                        <a:spcBef>
                          <a:spcPts val="0"/>
                        </a:spcBef>
                        <a:spcAft>
                          <a:spcPts val="0"/>
                        </a:spcAft>
                        <a:buFont typeface="Arial" pitchFamily="34" charset="0"/>
                        <a:buChar char="•"/>
                      </a:pPr>
                      <a:endParaRPr lang="en-US" altLang="ko-KR" dirty="0" smtClean="0">
                        <a:ea typeface="ＭＳ Ｐゴシック" pitchFamily="-65" charset="-128"/>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Comment Resolution,</a:t>
                      </a:r>
                    </a:p>
                    <a:p>
                      <a:pPr marL="0" marR="0" lvl="0" indent="0" algn="l" defTabSz="457200" rtl="0" eaLnBrk="1" fontAlgn="auto" latinLnBrk="0" hangingPunct="1">
                        <a:lnSpc>
                          <a:spcPct val="100000"/>
                        </a:lnSpc>
                        <a:spcBef>
                          <a:spcPts val="0"/>
                        </a:spcBef>
                        <a:spcAft>
                          <a:spcPts val="0"/>
                        </a:spcAft>
                        <a:buClrTx/>
                        <a:buSzTx/>
                        <a:buFont typeface="Arial" pitchFamily="34" charset="0"/>
                        <a:buNone/>
                        <a:tabLst/>
                        <a:defRPr/>
                      </a:pPr>
                      <a:r>
                        <a:rPr lang="en-US" altLang="ko-KR" sz="1800" kern="1200" baseline="0" dirty="0" smtClean="0">
                          <a:solidFill>
                            <a:schemeClr val="tx1"/>
                          </a:solidFill>
                          <a:latin typeface="+mn-lt"/>
                          <a:ea typeface="+mn-ea"/>
                          <a:cs typeface="+mn-cs"/>
                        </a:rPr>
                        <a:t>   (Wrap-up)</a:t>
                      </a:r>
                    </a:p>
                    <a:p>
                      <a:pPr marL="173038" marR="0" lvl="0" indent="-17303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Discuss future efforts and next steps</a:t>
                      </a: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152400">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PM1</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Comment Resolution (OFDM PHY)</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indent="-285750">
                        <a:spcBef>
                          <a:spcPts val="0"/>
                        </a:spcBef>
                        <a:spcAft>
                          <a:spcPts val="0"/>
                        </a:spcAft>
                        <a:buFont typeface="Arial" pitchFamily="34" charset="0"/>
                        <a:buChar char="•"/>
                      </a:pPr>
                      <a:r>
                        <a:rPr lang="en-US" altLang="ko-KR" baseline="0" dirty="0" smtClean="0">
                          <a:ea typeface="ＭＳ Ｐゴシック" pitchFamily="-65" charset="-128"/>
                        </a:rPr>
                        <a:t>Comment Resolution, MAC</a:t>
                      </a:r>
                      <a:endParaRPr lang="en-US" altLang="ko-KR" dirty="0" smtClean="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914400" rtl="0" eaLnBrk="0" fontAlgn="base" latinLnBrk="0" hangingPunct="0">
                        <a:lnSpc>
                          <a:spcPct val="100000"/>
                        </a:lnSpc>
                        <a:spcBef>
                          <a:spcPts val="0"/>
                        </a:spcBef>
                        <a:spcAft>
                          <a:spcPts val="0"/>
                        </a:spcAft>
                        <a:buClrTx/>
                        <a:buSzTx/>
                        <a:buFont typeface="Arial" pitchFamily="34" charset="0"/>
                        <a:buChar char="•"/>
                        <a:tabLst/>
                        <a:defRPr/>
                      </a:pPr>
                      <a:endParaRPr kumimoji="0" lang="en-US" altLang="ko-KR" sz="1800" b="0" i="0" u="none" strike="noStrike" kern="1200" cap="none" spc="0" normalizeH="0" baseline="0" noProof="0" dirty="0" smtClean="0">
                        <a:ln>
                          <a:noFill/>
                        </a:ln>
                        <a:solidFill>
                          <a:srgbClr val="000000"/>
                        </a:solidFill>
                        <a:effectLst/>
                        <a:uLnTx/>
                        <a:uFillTx/>
                        <a:latin typeface="+mn-lt"/>
                        <a:ea typeface="+mn-ea"/>
                        <a:cs typeface="+mn-cs"/>
                      </a:endParaRPr>
                    </a:p>
                  </a:txBody>
                  <a:tcPr anchor="ct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r h="837255">
                <a:tc>
                  <a:txBody>
                    <a:bodyPr/>
                    <a:lstStyle/>
                    <a:p>
                      <a:pPr marL="0" marR="0" lvl="0" indent="0" algn="ctr" defTabSz="914400" rtl="0" eaLnBrk="0" fontAlgn="base" latinLnBrk="0" hangingPunct="0">
                        <a:lnSpc>
                          <a:spcPct val="100000"/>
                        </a:lnSpc>
                        <a:spcBef>
                          <a:spcPts val="0"/>
                        </a:spcBef>
                        <a:spcAft>
                          <a:spcPts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PM2</a:t>
                      </a:r>
                    </a:p>
                  </a:txBody>
                  <a:tcPr anchor="ctr" anchorCtr="1"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457200" rtl="0" eaLnBrk="1" fontAlgn="auto" latinLnBrk="0" hangingPunct="1">
                        <a:lnSpc>
                          <a:spcPct val="100000"/>
                        </a:lnSpc>
                        <a:spcBef>
                          <a:spcPts val="0"/>
                        </a:spcBef>
                        <a:spcAft>
                          <a:spcPts val="0"/>
                        </a:spcAft>
                        <a:buClrTx/>
                        <a:buSzTx/>
                        <a:buFont typeface="Arial" pitchFamily="34" charset="0"/>
                        <a:buChar char="•"/>
                        <a:tabLst/>
                        <a:defRPr/>
                      </a:pPr>
                      <a:r>
                        <a:rPr lang="en-US" altLang="ko-KR" sz="1800" kern="1200" baseline="0" dirty="0" smtClean="0">
                          <a:solidFill>
                            <a:schemeClr val="tx1"/>
                          </a:solidFill>
                          <a:latin typeface="+mn-lt"/>
                          <a:ea typeface="+mn-ea"/>
                          <a:cs typeface="+mn-cs"/>
                        </a:rPr>
                        <a:t>Comment Resolution, (NB-OFDM PHY)</a:t>
                      </a: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285750" indent="-285750">
                        <a:spcBef>
                          <a:spcPts val="0"/>
                        </a:spcBef>
                        <a:spcAft>
                          <a:spcPts val="0"/>
                        </a:spcAft>
                        <a:buFont typeface="Arial" pitchFamily="34" charset="0"/>
                        <a:buChar char="•"/>
                      </a:pPr>
                      <a:r>
                        <a:rPr lang="en-US" altLang="ko-KR" baseline="0" dirty="0" smtClean="0">
                          <a:ea typeface="ＭＳ Ｐゴシック" pitchFamily="-65" charset="-128"/>
                        </a:rPr>
                        <a:t>Comment Resolution, MAC (cont'd)</a:t>
                      </a:r>
                      <a:endParaRPr lang="en-US" altLang="ko-KR" dirty="0" smtClean="0">
                        <a:ea typeface="ＭＳ Ｐゴシック" pitchFamily="-65" charset="-128"/>
                      </a:endParaRPr>
                    </a:p>
                  </a:txBody>
                  <a:tcPr anchor="ct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c>
                  <a:txBody>
                    <a:bodyPr/>
                    <a:lstStyle/>
                    <a:p>
                      <a:pPr marL="179388" marR="0" lvl="0" indent="-179388" algn="l" defTabSz="914400" rtl="0" eaLnBrk="0" fontAlgn="base" latinLnBrk="0" hangingPunct="0">
                        <a:lnSpc>
                          <a:spcPct val="100000"/>
                        </a:lnSpc>
                        <a:spcBef>
                          <a:spcPts val="0"/>
                        </a:spcBef>
                        <a:spcAft>
                          <a:spcPts val="0"/>
                        </a:spcAft>
                        <a:buClrTx/>
                        <a:buSzTx/>
                        <a:buFont typeface="Arial" pitchFamily="34" charset="0"/>
                        <a:buChar char="•"/>
                        <a:tabLst>
                          <a:tab pos="179388" algn="l"/>
                        </a:tabLst>
                        <a:defRPr/>
                      </a:pPr>
                      <a:endParaRPr lang="en-US" dirty="0"/>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FF00">
                        <a:alpha val="0"/>
                      </a:srgbClr>
                    </a:solidFill>
                  </a:tcPr>
                </a:tc>
              </a:tr>
            </a:tbl>
          </a:graphicData>
        </a:graphic>
      </p:graphicFrame>
      <p:sp>
        <p:nvSpPr>
          <p:cNvPr id="8" name="Date Placeholder 5"/>
          <p:cNvSpPr>
            <a:spLocks noGrp="1"/>
          </p:cNvSpPr>
          <p:nvPr>
            <p:ph type="dt" sz="quarter" idx="12"/>
          </p:nvPr>
        </p:nvSpPr>
        <p:spPr>
          <a:xfrm>
            <a:off x="609600" y="304800"/>
            <a:ext cx="1905000" cy="247650"/>
          </a:xfrm>
          <a:noFill/>
        </p:spPr>
        <p:txBody>
          <a:bodyPr/>
          <a:lstStyle/>
          <a:p>
            <a:r>
              <a:rPr lang="en-US" altLang="ko-KR" smtClean="0"/>
              <a:t>March 2013</a:t>
            </a:r>
            <a:endParaRPr lang="en-US" dirty="0"/>
          </a:p>
        </p:txBody>
      </p:sp>
      <p:sp>
        <p:nvSpPr>
          <p:cNvPr id="9" name="Footer Placeholder 3"/>
          <p:cNvSpPr>
            <a:spLocks noGrp="1"/>
          </p:cNvSpPr>
          <p:nvPr>
            <p:ph type="ftr" sz="quarter" idx="10"/>
          </p:nvPr>
        </p:nvSpPr>
        <p:spPr>
          <a:xfrm>
            <a:off x="6172201" y="6520934"/>
            <a:ext cx="2438400" cy="184666"/>
          </a:xfrm>
        </p:spPr>
        <p:txBody>
          <a:bodyPr/>
          <a:lstStyle/>
          <a:p>
            <a:r>
              <a:rPr lang="en-US" dirty="0" smtClean="0"/>
              <a:t>Sangsung </a:t>
            </a:r>
            <a:r>
              <a:rPr lang="en-US" dirty="0" err="1" smtClean="0"/>
              <a:t>Choi</a:t>
            </a:r>
            <a:r>
              <a:rPr lang="en-US" dirty="0" smtClean="0"/>
              <a:t>(ETRI)</a:t>
            </a:r>
          </a:p>
        </p:txBody>
      </p:sp>
      <p:sp>
        <p:nvSpPr>
          <p:cNvPr id="7" name="슬라이드 번호 개체 틀 6"/>
          <p:cNvSpPr>
            <a:spLocks noGrp="1"/>
          </p:cNvSpPr>
          <p:nvPr>
            <p:ph type="sldNum" sz="quarter" idx="11"/>
          </p:nvPr>
        </p:nvSpPr>
        <p:spPr>
          <a:xfrm>
            <a:off x="4421189" y="6523038"/>
            <a:ext cx="530225" cy="182562"/>
          </a:xfrm>
        </p:spPr>
        <p:txBody>
          <a:bodyPr/>
          <a:lstStyle/>
          <a:p>
            <a:pPr>
              <a:defRPr/>
            </a:pPr>
            <a:r>
              <a:rPr lang="en-US" dirty="0" smtClean="0"/>
              <a:t>Slide </a:t>
            </a:r>
            <a:fld id="{CBB17340-4413-48FA-98F5-B0F34060CDC9}" type="slidenum">
              <a:rPr lang="en-US" smtClean="0"/>
              <a:pPr>
                <a:defRPr/>
              </a:pPr>
              <a:t>9</a:t>
            </a:fld>
            <a:endParaRPr lang="en-US"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6"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18867</TotalTime>
  <Words>1431</Words>
  <Application>Microsoft Office PowerPoint</Application>
  <PresentationFormat>화면 슬라이드 쇼(4:3)</PresentationFormat>
  <Paragraphs>307</Paragraphs>
  <Slides>18</Slides>
  <Notes>9</Notes>
  <HiddenSlides>0</HiddenSlides>
  <MMClips>0</MMClips>
  <ScaleCrop>false</ScaleCrop>
  <HeadingPairs>
    <vt:vector size="4" baseType="variant">
      <vt:variant>
        <vt:lpstr>테마</vt:lpstr>
      </vt:variant>
      <vt:variant>
        <vt:i4>6</vt:i4>
      </vt:variant>
      <vt:variant>
        <vt:lpstr>슬라이드 제목</vt:lpstr>
      </vt:variant>
      <vt:variant>
        <vt:i4>18</vt:i4>
      </vt:variant>
    </vt:vector>
  </HeadingPairs>
  <TitlesOfParts>
    <vt:vector size="24" baseType="lpstr">
      <vt:lpstr>Default Design</vt:lpstr>
      <vt:lpstr>4_Custom Design</vt:lpstr>
      <vt:lpstr>Custom Design</vt:lpstr>
      <vt:lpstr>1_Custom Design</vt:lpstr>
      <vt:lpstr>2_Custom Design</vt:lpstr>
      <vt:lpstr>3_Custom Design</vt:lpstr>
      <vt:lpstr>PowerPoint 프레젠테이션</vt:lpstr>
      <vt:lpstr>Purpose of Standard</vt:lpstr>
      <vt:lpstr>PowerPoint 프레젠테이션</vt:lpstr>
      <vt:lpstr>Current Status(1)</vt:lpstr>
      <vt:lpstr>Current Status(2)</vt:lpstr>
      <vt:lpstr>Current Status(3)</vt:lpstr>
      <vt:lpstr>Current Status(4)</vt:lpstr>
      <vt:lpstr>Meeting Goal This Week</vt:lpstr>
      <vt:lpstr>Meeting Slots</vt:lpstr>
      <vt:lpstr>Instructions for the WG Chair</vt:lpstr>
      <vt:lpstr>Participants, Patents, and Duty to Inform</vt:lpstr>
      <vt:lpstr>Patent Related Links</vt:lpstr>
      <vt:lpstr>Call for Potentially Essential Patents</vt:lpstr>
      <vt:lpstr>Other Guidelines for IEEE WG Meetings</vt:lpstr>
      <vt:lpstr>PowerPoint 프레젠테이션</vt:lpstr>
      <vt:lpstr>PowerPoint 프레젠테이션</vt:lpstr>
      <vt:lpstr>Future Plan/Timeline</vt:lpstr>
      <vt:lpstr>Future Plan/Timeline(2)</vt:lpstr>
    </vt:vector>
  </TitlesOfParts>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SG4TV Opening Report Mar 2011</dc:title>
  <dc:creator>Sangsung Choi</dc:creator>
  <cp:lastModifiedBy>user</cp:lastModifiedBy>
  <cp:revision>963</cp:revision>
  <cp:lastPrinted>2000-03-07T00:55:37Z</cp:lastPrinted>
  <dcterms:created xsi:type="dcterms:W3CDTF">2008-07-14T18:46:05Z</dcterms:created>
  <dcterms:modified xsi:type="dcterms:W3CDTF">2013-03-21T01:45:52Z</dcterms:modified>
</cp:coreProperties>
</file>