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33" r:id="rId4"/>
    <p:sldId id="434" r:id="rId5"/>
    <p:sldId id="435" r:id="rId6"/>
    <p:sldId id="437" r:id="rId7"/>
    <p:sldId id="438" r:id="rId8"/>
    <p:sldId id="440" r:id="rId9"/>
    <p:sldId id="436" r:id="rId10"/>
    <p:sldId id="439"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739" autoAdjust="0"/>
    <p:restoredTop sz="99663" autoAdjust="0"/>
  </p:normalViewPr>
  <p:slideViewPr>
    <p:cSldViewPr>
      <p:cViewPr varScale="1">
        <p:scale>
          <a:sx n="70" d="100"/>
          <a:sy n="70" d="100"/>
        </p:scale>
        <p:origin x="-105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IEEE802.15-13-0164-02-004m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816703"/>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OFDM Resolutions </a:t>
            </a:r>
            <a:r>
              <a:rPr lang="en-US" altLang="ko-KR" sz="1800" dirty="0"/>
              <a:t>for </a:t>
            </a:r>
            <a:r>
              <a:rPr lang="en-US" altLang="ko-KR" sz="1800" dirty="0" smtClean="0"/>
              <a:t>Comments of CIDs 400 through 416 of LB #87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US" altLang="ko-KR" sz="1600" dirty="0" err="1" smtClean="0">
                <a:ea typeface="굴림" pitchFamily="50" charset="-127"/>
              </a:rPr>
              <a:t>Cheolho</a:t>
            </a:r>
            <a:r>
              <a:rPr lang="en-US" altLang="ko-KR" sz="1600" dirty="0" smtClean="0">
                <a:ea typeface="굴림" pitchFamily="50" charset="-127"/>
              </a:rPr>
              <a:t> Shin </a:t>
            </a:r>
            <a:r>
              <a:rPr lang="en-US" altLang="ko-KR" sz="1600" dirty="0" smtClean="0">
                <a:solidFill>
                  <a:schemeClr val="tx2"/>
                </a:solidFill>
                <a:ea typeface="굴림" pitchFamily="50" charset="-127"/>
              </a:rPr>
              <a:t>(ETRI</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Sangsung</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Choi</a:t>
            </a:r>
            <a:r>
              <a:rPr lang="en-US" altLang="ko-KR" sz="1600" dirty="0" smtClean="0">
                <a:solidFill>
                  <a:schemeClr val="tx2"/>
                </a:solidFill>
                <a:ea typeface="굴림" pitchFamily="50" charset="-127"/>
              </a:rPr>
              <a:t> (ETRI) and </a:t>
            </a:r>
            <a:r>
              <a:rPr lang="en-GB" altLang="ko-KR" sz="1600" dirty="0" err="1" smtClean="0"/>
              <a:t>Soo</a:t>
            </a:r>
            <a:r>
              <a:rPr lang="en-GB" altLang="ko-KR" sz="1600" dirty="0" smtClean="0"/>
              <a:t>-Young </a:t>
            </a:r>
            <a:r>
              <a:rPr lang="en-GB" altLang="ko-KR" sz="1600" dirty="0"/>
              <a:t>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OFDM resolutions for CIDs 400 through 416 of 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416, 20.2.4, 77</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TVWS-OFDM PHY has an incomplete specification of RF requirements. </a:t>
            </a:r>
          </a:p>
          <a:p>
            <a:r>
              <a:rPr lang="en-US" altLang="ko-KR" sz="2000" dirty="0" smtClean="0"/>
              <a:t>Proposed Change</a:t>
            </a:r>
          </a:p>
          <a:p>
            <a:pPr lvl="1"/>
            <a:r>
              <a:rPr lang="en-US" altLang="ko-KR" sz="1600" dirty="0" smtClean="0"/>
              <a:t>One can assume that these requirements would be worked into the draft over time. Please include a list of the specifications that would be specified by the standard. Include RF requirements that are known. </a:t>
            </a:r>
          </a:p>
          <a:p>
            <a:r>
              <a:rPr lang="en-US" altLang="ko-KR" sz="2000" dirty="0" smtClean="0"/>
              <a:t>Proposed Resolution - </a:t>
            </a:r>
            <a:r>
              <a:rPr lang="en-US" altLang="ko-KR" sz="2000" dirty="0" smtClean="0"/>
              <a:t>Accepted</a:t>
            </a:r>
            <a:endParaRPr lang="en-US" altLang="ko-KR" sz="2000" dirty="0" smtClean="0"/>
          </a:p>
          <a:p>
            <a:pPr lvl="1">
              <a:buNone/>
            </a:pPr>
            <a:r>
              <a:rPr lang="en-US" altLang="ko-KR" sz="1600" b="1" i="1" dirty="0" smtClean="0">
                <a:solidFill>
                  <a:srgbClr val="0000FF"/>
                </a:solidFill>
              </a:rPr>
              <a:t>A text was provided in doc. 15-13-0197-00.</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r>
              <a:rPr lang="en-US" altLang="ko-KR" b="1" dirty="0" smtClean="0">
                <a:solidFill>
                  <a:srgbClr val="FF0000"/>
                </a:solidFill>
              </a:rPr>
              <a:t>A </a:t>
            </a:r>
            <a:endParaRPr lang="en-US" altLang="ko-KR" b="1" dirty="0" smtClean="0">
              <a:solidFill>
                <a:srgbClr val="FF0000"/>
              </a:solidFill>
            </a:endParaRPr>
          </a:p>
        </p:txBody>
      </p:sp>
    </p:spTree>
    <p:extLst>
      <p:ext uri="{BB962C8B-B14F-4D97-AF65-F5344CB8AC3E}">
        <p14:creationId xmlns:p14="http://schemas.microsoft.com/office/powerpoint/2010/main" xmlns="" val="208655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TVWS OFDM Issues</a:t>
            </a:r>
            <a:endParaRPr lang="ko-KR" altLang="en-US" sz="2800" dirty="0">
              <a:ea typeface="굴림" pitchFamily="34" charset="-127"/>
            </a:endParaRPr>
          </a:p>
        </p:txBody>
      </p:sp>
      <p:sp>
        <p:nvSpPr>
          <p:cNvPr id="4" name="Content Placeholder 3"/>
          <p:cNvSpPr>
            <a:spLocks noGrp="1"/>
          </p:cNvSpPr>
          <p:nvPr>
            <p:ph sz="half" idx="2"/>
          </p:nvPr>
        </p:nvSpPr>
        <p:spPr>
          <a:xfrm>
            <a:off x="899592" y="1981200"/>
            <a:ext cx="7558608" cy="4114800"/>
          </a:xfrm>
        </p:spPr>
        <p:txBody>
          <a:bodyPr/>
          <a:lstStyle/>
          <a:p>
            <a:r>
              <a:rPr lang="en-US" altLang="ko-KR" dirty="0" smtClean="0"/>
              <a:t>CID 400 </a:t>
            </a:r>
          </a:p>
          <a:p>
            <a:r>
              <a:rPr lang="en-US" altLang="ko-KR" dirty="0" smtClean="0"/>
              <a:t>CID 402 </a:t>
            </a:r>
          </a:p>
          <a:p>
            <a:r>
              <a:rPr lang="en-US" altLang="ko-KR" dirty="0" smtClean="0"/>
              <a:t>CID 404 </a:t>
            </a:r>
          </a:p>
          <a:p>
            <a:r>
              <a:rPr lang="en-US" altLang="ko-KR" dirty="0" smtClean="0"/>
              <a:t>CID 407/412/413/414/415 </a:t>
            </a:r>
          </a:p>
          <a:p>
            <a:r>
              <a:rPr lang="en-US" altLang="ko-KR" dirty="0" smtClean="0"/>
              <a:t>CID 408</a:t>
            </a:r>
          </a:p>
          <a:p>
            <a:r>
              <a:rPr lang="en-US" altLang="ko-KR" dirty="0" smtClean="0"/>
              <a:t>CID 409/410/411 </a:t>
            </a:r>
          </a:p>
          <a:p>
            <a:r>
              <a:rPr lang="en-US" altLang="ko-KR" dirty="0" smtClean="0"/>
              <a:t>CID 416 </a:t>
            </a:r>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400, 20.2.3.3, 73, Table 139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difference between similar mandatory and optional modulation modes is not clear in the table, e.g., what is the difference between MCS0 and MCS3; MCS1 and MCS4, and so on. </a:t>
            </a:r>
          </a:p>
          <a:p>
            <a:r>
              <a:rPr lang="en-US" altLang="ko-KR" sz="2000" dirty="0" smtClean="0"/>
              <a:t>Proposed Change</a:t>
            </a:r>
          </a:p>
          <a:p>
            <a:pPr lvl="1"/>
            <a:r>
              <a:rPr lang="en-US" altLang="ko-KR" sz="1600" dirty="0" smtClean="0"/>
              <a:t>Please clarify and/or include additional information in table. </a:t>
            </a:r>
          </a:p>
          <a:p>
            <a:r>
              <a:rPr lang="en-US" altLang="ko-KR" sz="2000" dirty="0" smtClean="0"/>
              <a:t>Proposed Resolution - Rejected</a:t>
            </a:r>
          </a:p>
          <a:p>
            <a:pPr lvl="1">
              <a:buFontTx/>
              <a:buChar char="-"/>
            </a:pPr>
            <a:r>
              <a:rPr lang="en-US" altLang="ko-KR" sz="1600" b="1" i="1" dirty="0" smtClean="0">
                <a:solidFill>
                  <a:srgbClr val="0000FF"/>
                </a:solidFill>
              </a:rPr>
              <a:t>See Table 137</a:t>
            </a:r>
          </a:p>
          <a:p>
            <a:pPr lvl="1">
              <a:buFontTx/>
              <a:buChar char="-"/>
            </a:pPr>
            <a:r>
              <a:rPr lang="en-US" altLang="ko-KR" sz="1600" b="1" i="1" dirty="0" smtClean="0">
                <a:solidFill>
                  <a:srgbClr val="0000FF"/>
                </a:solidFill>
              </a:rPr>
              <a:t>MCSs 3-5 are 4 times </a:t>
            </a:r>
            <a:r>
              <a:rPr lang="en-US" altLang="ko-KR" sz="1600" b="1" i="1" dirty="0" err="1" smtClean="0">
                <a:solidFill>
                  <a:srgbClr val="0000FF"/>
                </a:solidFill>
              </a:rPr>
              <a:t>overclock</a:t>
            </a:r>
            <a:r>
              <a:rPr lang="en-US" altLang="ko-KR" sz="1600" b="1" i="1" dirty="0" smtClean="0">
                <a:solidFill>
                  <a:srgbClr val="0000FF"/>
                </a:solidFill>
              </a:rPr>
              <a:t> modes comparing to MCSs 0-2.</a:t>
            </a:r>
          </a:p>
          <a:p>
            <a:pPr lvl="1">
              <a:buFontTx/>
              <a:buChar char="-"/>
            </a:pPr>
            <a:endParaRPr lang="en-US" altLang="ko-KR" sz="1600" b="1" i="1" dirty="0" smtClean="0">
              <a:solidFill>
                <a:srgbClr val="0000FF"/>
              </a:solidFill>
            </a:endParaRPr>
          </a:p>
          <a:p>
            <a:pPr lvl="1">
              <a:buFontTx/>
              <a:buChar char="-"/>
            </a:pPr>
            <a:r>
              <a:rPr lang="en-US" altLang="ko-KR" sz="1600" b="1" i="1" dirty="0" smtClean="0">
                <a:solidFill>
                  <a:srgbClr val="FF0000"/>
                </a:solidFill>
              </a:rPr>
              <a:t>Editors will look at combining Table 139 with Table 137.</a:t>
            </a:r>
            <a:endParaRPr lang="ko-KR" altLang="en-US"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402, 20.2.3.4, 73, 6</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Editorial: Figure 121 missing connections at taps in diagram. </a:t>
            </a:r>
          </a:p>
          <a:p>
            <a:r>
              <a:rPr lang="en-US" altLang="ko-KR" sz="2000" dirty="0" smtClean="0"/>
              <a:t>Proposed Change</a:t>
            </a:r>
          </a:p>
          <a:p>
            <a:pPr lvl="1"/>
            <a:r>
              <a:rPr lang="en-US" altLang="ko-KR" sz="1600" dirty="0" smtClean="0"/>
              <a:t>Add connection dots or squares at cross taps. Do the same for other polynomial diagrams/figure throughout the draft. </a:t>
            </a:r>
          </a:p>
          <a:p>
            <a:r>
              <a:rPr lang="en-US" altLang="ko-KR" sz="2000" dirty="0" smtClean="0"/>
              <a:t>Proposed Resolution - Accepted</a:t>
            </a:r>
          </a:p>
          <a:p>
            <a:pPr lvl="1">
              <a:buNone/>
            </a:pPr>
            <a:r>
              <a:rPr lang="en-US" altLang="ko-KR" sz="1600" b="1" i="1" dirty="0" smtClean="0">
                <a:solidFill>
                  <a:srgbClr val="0000FF"/>
                </a:solidFill>
              </a:rPr>
              <a:t>Modify Figure 121.</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pic>
        <p:nvPicPr>
          <p:cNvPr id="1026" name="Picture 2"/>
          <p:cNvPicPr>
            <a:picLocks noChangeAspect="1" noChangeArrowheads="1"/>
          </p:cNvPicPr>
          <p:nvPr/>
        </p:nvPicPr>
        <p:blipFill>
          <a:blip r:embed="rId2" cstate="print"/>
          <a:srcRect/>
          <a:stretch>
            <a:fillRect/>
          </a:stretch>
        </p:blipFill>
        <p:spPr bwMode="auto">
          <a:xfrm>
            <a:off x="2339752" y="3992047"/>
            <a:ext cx="5904656" cy="2389281"/>
          </a:xfrm>
          <a:prstGeom prst="rect">
            <a:avLst/>
          </a:prstGeom>
          <a:noFill/>
          <a:ln w="9525">
            <a:noFill/>
            <a:miter lim="800000"/>
            <a:headEnd/>
            <a:tailEnd/>
          </a:ln>
        </p:spPr>
      </p:pic>
      <p:sp>
        <p:nvSpPr>
          <p:cNvPr id="6" name="TextBox 5"/>
          <p:cNvSpPr txBox="1"/>
          <p:nvPr/>
        </p:nvSpPr>
        <p:spPr>
          <a:xfrm>
            <a:off x="2123728" y="4149080"/>
            <a:ext cx="3380028" cy="338554"/>
          </a:xfrm>
          <a:prstGeom prst="rect">
            <a:avLst/>
          </a:prstGeom>
          <a:noFill/>
        </p:spPr>
        <p:txBody>
          <a:bodyPr wrap="none" rtlCol="0">
            <a:spAutoFit/>
          </a:bodyPr>
          <a:lstStyle/>
          <a:p>
            <a:r>
              <a:rPr lang="en-US" sz="1600" b="1" dirty="0" smtClean="0">
                <a:solidFill>
                  <a:srgbClr val="0000FF"/>
                </a:solidFill>
              </a:rPr>
              <a:t>Add dots at cross taps in  this figure.</a:t>
            </a:r>
            <a:endParaRPr lang="en-US" sz="1600" b="1" dirty="0">
              <a:solidFill>
                <a:srgbClr val="0000FF"/>
              </a:solidFill>
            </a:endParaRP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404, 20.2.3.4, 75, Fig. 122</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While the figure is useful in understanding the arrangement of tones in the signal, the location of the pilots is not very clear. It seems like the x-axis tone numbers imply pilot tone location, but then DC(tone 0) is also listed. </a:t>
            </a:r>
          </a:p>
          <a:p>
            <a:r>
              <a:rPr lang="en-US" altLang="ko-KR" sz="2000" dirty="0" smtClean="0"/>
              <a:t>Proposed Change</a:t>
            </a:r>
          </a:p>
          <a:p>
            <a:pPr lvl="1"/>
            <a:r>
              <a:rPr lang="en-US" altLang="ko-KR" sz="1600" dirty="0" smtClean="0"/>
              <a:t>The figure needs to be properly labeled. Perhaps it would be best to include a table or text clarifying the location of the pilot tones. </a:t>
            </a:r>
          </a:p>
          <a:p>
            <a:r>
              <a:rPr lang="en-US" altLang="ko-KR" sz="2000" dirty="0" smtClean="0"/>
              <a:t>Proposed Resolution - Accepted</a:t>
            </a:r>
            <a:endParaRPr lang="en-US" altLang="ko-KR" sz="1600" b="1" i="1" dirty="0" smtClean="0">
              <a:solidFill>
                <a:srgbClr val="0000FF"/>
              </a:solidFill>
            </a:endParaRPr>
          </a:p>
          <a:p>
            <a:pPr lvl="1">
              <a:buFontTx/>
              <a:buChar char="-"/>
            </a:pPr>
            <a:r>
              <a:rPr lang="en-US" altLang="ko-KR" sz="1600" b="1" i="1" dirty="0" smtClean="0">
                <a:solidFill>
                  <a:srgbClr val="0000FF"/>
                </a:solidFill>
              </a:rPr>
              <a:t>Modify Fig. 122: Remove an arrow for DC tone. </a:t>
            </a:r>
          </a:p>
          <a:p>
            <a:pPr lvl="1">
              <a:buFontTx/>
              <a:buChar char="-"/>
            </a:pPr>
            <a:r>
              <a:rPr lang="en-US" altLang="ko-KR" sz="1600" b="1" i="1" dirty="0" smtClean="0">
                <a:solidFill>
                  <a:srgbClr val="0000FF"/>
                </a:solidFill>
              </a:rPr>
              <a:t>Add the following sentence to clarify the data tones:</a:t>
            </a:r>
          </a:p>
          <a:p>
            <a:pPr lvl="1">
              <a:buNone/>
            </a:pPr>
            <a:r>
              <a:rPr lang="en-US" altLang="ko-KR" sz="1600" b="1" i="1" dirty="0" smtClean="0">
                <a:solidFill>
                  <a:srgbClr val="0000FF"/>
                </a:solidFill>
              </a:rPr>
              <a:t>     “The data tones to be transmitted in the OFDM symbol are placed into the negative data tones (numbered from –64 to –1) followed by the positive data tones (numbered 1 to 64).”</a:t>
            </a:r>
          </a:p>
          <a:p>
            <a:pPr lvl="1">
              <a:buFontTx/>
              <a:buChar char="-"/>
            </a:pPr>
            <a:endParaRPr lang="en-US" altLang="ko-KR" sz="1600" b="1" i="1" dirty="0" smtClean="0">
              <a:solidFill>
                <a:srgbClr val="0000FF"/>
              </a:solidFill>
            </a:endParaRPr>
          </a:p>
          <a:p>
            <a:pPr lvl="1">
              <a:buNone/>
            </a:pPr>
            <a:r>
              <a:rPr lang="en-US" altLang="ko-KR" sz="1600" b="1" i="1" dirty="0" smtClean="0">
                <a:solidFill>
                  <a:srgbClr val="0000FF"/>
                </a:solidFill>
              </a:rPr>
              <a:t>      </a:t>
            </a:r>
            <a:endParaRPr lang="ko-KR" altLang="en-US" sz="1600" b="1" i="1" dirty="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407/412/413/414/415, </a:t>
            </a:r>
            <a:br>
              <a:rPr lang="en-US" altLang="ko-KR" b="1" dirty="0" smtClean="0"/>
            </a:br>
            <a:r>
              <a:rPr lang="en-US" altLang="ko-KR" b="1" dirty="0" smtClean="0"/>
              <a:t>20.2.4.1, 77, 27</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smtClean="0"/>
              <a:t>(407) Table 4ic references frequency bands not allocated to TVWS.</a:t>
            </a:r>
          </a:p>
          <a:p>
            <a:pPr lvl="1"/>
            <a:r>
              <a:rPr lang="en-US" altLang="ko-KR" sz="1400" dirty="0" smtClean="0"/>
              <a:t>(412) The 4m PAR states: 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1400" dirty="0" err="1" smtClean="0"/>
              <a:t>kbits</a:t>
            </a:r>
            <a:r>
              <a:rPr lang="en-US" altLang="ko-KR" sz="1400" dirty="0" smtClean="0"/>
              <a:t> per second to 2000 </a:t>
            </a:r>
            <a:r>
              <a:rPr lang="en-US" altLang="ko-KR" sz="1400" dirty="0" err="1" smtClean="0"/>
              <a:t>kbits</a:t>
            </a:r>
            <a:r>
              <a:rPr lang="en-US" altLang="ko-KR" sz="1400" dirty="0" smtClean="0"/>
              <a:t> per second range, to realize optimal and power efficient device command and control applications. Why the TVWS -OFDM PHY also operates in the 4g bands? </a:t>
            </a:r>
          </a:p>
          <a:p>
            <a:pPr lvl="1"/>
            <a:r>
              <a:rPr lang="en-US" altLang="ko-KR" sz="1400" dirty="0" smtClean="0"/>
              <a:t>(413/414/415) The TVWS -OFDM PHY should operate only in TVWS bands and not in 4g bands. Why 4m TVWS-OFDM amends the 4g MR-OFDM PHY layer? 4m PAR clearly states: 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1400" dirty="0" err="1" smtClean="0"/>
              <a:t>kbits</a:t>
            </a:r>
            <a:r>
              <a:rPr lang="en-US" altLang="ko-KR" sz="1400" dirty="0" smtClean="0"/>
              <a:t> per second to 2000 </a:t>
            </a:r>
            <a:r>
              <a:rPr lang="en-US" altLang="ko-KR" sz="1400" dirty="0" err="1" smtClean="0"/>
              <a:t>kbits</a:t>
            </a:r>
            <a:r>
              <a:rPr lang="en-US" altLang="ko-KR" sz="1400" dirty="0" smtClean="0"/>
              <a:t> per second range, to realize optimal and power efficient device command and control applications.</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p>
        </p:txBody>
      </p:sp>
    </p:spTree>
    <p:extLst>
      <p:ext uri="{BB962C8B-B14F-4D97-AF65-F5344CB8AC3E}">
        <p14:creationId xmlns:p14="http://schemas.microsoft.com/office/powerpoint/2010/main" xmlns="" val="208655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407/412/413/414/415, </a:t>
            </a:r>
            <a:br>
              <a:rPr lang="en-US" altLang="ko-KR" b="1" dirty="0" smtClean="0"/>
            </a:br>
            <a:r>
              <a:rPr lang="en-US" altLang="ko-KR" b="1" dirty="0" smtClean="0"/>
              <a:t>20.2.4.1, 77, 27 (cont’d)</a:t>
            </a:r>
            <a:endParaRPr lang="ko-KR" altLang="en-US" b="1" dirty="0"/>
          </a:p>
        </p:txBody>
      </p:sp>
      <p:sp>
        <p:nvSpPr>
          <p:cNvPr id="3" name="내용 개체 틀 2"/>
          <p:cNvSpPr>
            <a:spLocks noGrp="1"/>
          </p:cNvSpPr>
          <p:nvPr>
            <p:ph idx="1"/>
          </p:nvPr>
        </p:nvSpPr>
        <p:spPr/>
        <p:txBody>
          <a:bodyPr/>
          <a:lstStyle/>
          <a:p>
            <a:r>
              <a:rPr lang="en-US" altLang="ko-KR" sz="2000" dirty="0" smtClean="0"/>
              <a:t>Proposed Change</a:t>
            </a:r>
          </a:p>
          <a:p>
            <a:pPr lvl="1"/>
            <a:r>
              <a:rPr lang="en-US" altLang="ko-KR" sz="1600" dirty="0" smtClean="0"/>
              <a:t>(407) Rows indicting bit numbers 5 - 18 are not bands that were allocated for analogue VHF / UHF TV broadcast. Either justify the inclusion or remove from the supported band fields. </a:t>
            </a:r>
          </a:p>
          <a:p>
            <a:pPr lvl="1"/>
            <a:r>
              <a:rPr lang="en-US" altLang="ko-KR" sz="1600" dirty="0" smtClean="0"/>
              <a:t>(412/ 413/414/415) Remove 4g bands from the bands where TVWS-OFDM PHY operates.</a:t>
            </a:r>
          </a:p>
          <a:p>
            <a:r>
              <a:rPr lang="en-US" altLang="ko-KR" sz="2000" dirty="0" smtClean="0"/>
              <a:t>Proposed Resolution – Open</a:t>
            </a:r>
          </a:p>
          <a:p>
            <a:pPr lvl="1">
              <a:buNone/>
            </a:pPr>
            <a:r>
              <a:rPr lang="en-US" altLang="ko-KR" sz="1600" b="1" i="1" dirty="0" smtClean="0">
                <a:solidFill>
                  <a:srgbClr val="0000FF"/>
                </a:solidFill>
              </a:rPr>
              <a:t>Refer to the resolutions for CIDs 152, 154, and 369.</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p>
        </p:txBody>
      </p:sp>
    </p:spTree>
    <p:extLst>
      <p:ext uri="{BB962C8B-B14F-4D97-AF65-F5344CB8AC3E}">
        <p14:creationId xmlns:p14="http://schemas.microsoft.com/office/powerpoint/2010/main" xmlns="" val="208655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408, 20.2.4.2, 77, 31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Consider whether performance improvements can be achieved when filter characteristics are further specified. </a:t>
            </a:r>
          </a:p>
          <a:p>
            <a:r>
              <a:rPr lang="en-US" altLang="ko-KR" sz="2000" dirty="0" smtClean="0"/>
              <a:t>Proposed Change</a:t>
            </a:r>
          </a:p>
          <a:p>
            <a:pPr lvl="1"/>
            <a:r>
              <a:rPr lang="en-US" altLang="ko-KR" sz="1600" dirty="0" smtClean="0"/>
              <a:t>see comment. </a:t>
            </a:r>
          </a:p>
          <a:p>
            <a:r>
              <a:rPr lang="en-US" altLang="ko-KR" sz="2000" dirty="0" smtClean="0"/>
              <a:t>Proposed Resolution - Accepted</a:t>
            </a:r>
          </a:p>
          <a:p>
            <a:pPr lvl="1">
              <a:buNone/>
            </a:pPr>
            <a:r>
              <a:rPr lang="en-US" altLang="ko-KR" sz="1600" b="1" i="1" dirty="0" smtClean="0">
                <a:solidFill>
                  <a:srgbClr val="0000FF"/>
                </a:solidFill>
              </a:rPr>
              <a:t>Refer to a document, 15-13-0176-01-004m-proposed-resolution-to-cid-408-of-lb-87.</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409/410/411, 20.2.4.2, 77, 31-32</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Pulse shaping method is not defined in this chapter. </a:t>
            </a:r>
          </a:p>
          <a:p>
            <a:r>
              <a:rPr lang="en-US" altLang="ko-KR" sz="2000" dirty="0" smtClean="0"/>
              <a:t>Proposed Change</a:t>
            </a:r>
          </a:p>
          <a:p>
            <a:pPr lvl="1"/>
            <a:r>
              <a:rPr lang="en-US" altLang="ko-KR" sz="1600" dirty="0" smtClean="0"/>
              <a:t>Give a definition of the pulse shaping. </a:t>
            </a:r>
          </a:p>
          <a:p>
            <a:r>
              <a:rPr lang="en-US" altLang="ko-KR" sz="2000" dirty="0" smtClean="0"/>
              <a:t>Proposed Resolution</a:t>
            </a:r>
          </a:p>
          <a:p>
            <a:pPr lvl="1">
              <a:buNone/>
            </a:pPr>
            <a:r>
              <a:rPr lang="en-US" altLang="ko-KR" sz="1600" b="1" i="1" dirty="0" smtClean="0">
                <a:solidFill>
                  <a:srgbClr val="0000FF"/>
                </a:solidFill>
              </a:rPr>
              <a:t>Refer to a document, 15-13-0176-01-004m-proposed-resolution-to-cid-408-of-lb-87.</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34990</TotalTime>
  <Words>873</Words>
  <Application>Microsoft Office PowerPoint</Application>
  <PresentationFormat>On-screen Show (4:3)</PresentationFormat>
  <Paragraphs>93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Comments for TVWS OFDM Issues</vt:lpstr>
      <vt:lpstr>CID 400, 20.2.3.3, 73, Table 139</vt:lpstr>
      <vt:lpstr>CID 402, 20.2.3.4, 73, 6</vt:lpstr>
      <vt:lpstr>CID 404, 20.2.3.4, 75, Fig. 122</vt:lpstr>
      <vt:lpstr>CID 407/412/413/414/415,  20.2.4.1, 77, 27</vt:lpstr>
      <vt:lpstr>CID 407/412/413/414/415,  20.2.4.1, 77, 27 (cont’d)</vt:lpstr>
      <vt:lpstr>CID 408, 20.2.4.2, 77, 31</vt:lpstr>
      <vt:lpstr>CID 409/410/411, 20.2.4.2, 77, 31-32</vt:lpstr>
      <vt:lpstr>CID 416, 20.2.4, 77</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805</cp:revision>
  <cp:lastPrinted>2012-07-09T00:38:43Z</cp:lastPrinted>
  <dcterms:created xsi:type="dcterms:W3CDTF">1999-11-08T18:59:45Z</dcterms:created>
  <dcterms:modified xsi:type="dcterms:W3CDTF">2013-03-20T20:33:39Z</dcterms:modified>
</cp:coreProperties>
</file>